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8" r:id="rId6"/>
    <p:sldId id="272" r:id="rId7"/>
    <p:sldId id="268" r:id="rId8"/>
    <p:sldId id="273" r:id="rId9"/>
    <p:sldId id="275" r:id="rId10"/>
    <p:sldId id="274" r:id="rId11"/>
    <p:sldId id="277" r:id="rId12"/>
    <p:sldId id="271" r:id="rId13"/>
    <p:sldId id="276" r:id="rId14"/>
    <p:sldId id="267" r:id="rId15"/>
    <p:sldId id="278" r:id="rId16"/>
    <p:sldId id="279"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92" autoAdjust="0"/>
  </p:normalViewPr>
  <p:slideViewPr>
    <p:cSldViewPr>
      <p:cViewPr varScale="1">
        <p:scale>
          <a:sx n="63" d="100"/>
          <a:sy n="63" d="100"/>
        </p:scale>
        <p:origin x="804" y="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5/23/2024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5/23/2024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Tree>
    <p:extLst>
      <p:ext uri="{BB962C8B-B14F-4D97-AF65-F5344CB8AC3E}">
        <p14:creationId xmlns:p14="http://schemas.microsoft.com/office/powerpoint/2010/main" val="2959738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12</a:t>
            </a:fld>
            <a:endParaRPr lang="en-US"/>
          </a:p>
        </p:txBody>
      </p:sp>
    </p:spTree>
    <p:extLst>
      <p:ext uri="{BB962C8B-B14F-4D97-AF65-F5344CB8AC3E}">
        <p14:creationId xmlns:p14="http://schemas.microsoft.com/office/powerpoint/2010/main" val="2160059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423935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5/23/2024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5/23/2024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5/23/2024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5/23/2024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5/23/2024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5/23/2024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5/23/2024</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5/23/2024</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5/23/2024</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5/23/2024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5/23/2024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5/23/2024</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Foodelicious</a:t>
            </a:r>
          </a:p>
        </p:txBody>
      </p:sp>
      <p:sp>
        <p:nvSpPr>
          <p:cNvPr id="3" name="Subtitle 2"/>
          <p:cNvSpPr>
            <a:spLocks noGrp="1"/>
          </p:cNvSpPr>
          <p:nvPr>
            <p:ph type="subTitle" idx="1"/>
          </p:nvPr>
        </p:nvSpPr>
        <p:spPr/>
        <p:txBody>
          <a:bodyPr/>
          <a:lstStyle/>
          <a:p>
            <a:r>
              <a:rPr lang="en-US" dirty="0"/>
              <a:t>Growth Analysis Report</a:t>
            </a:r>
          </a:p>
        </p:txBody>
      </p:sp>
      <p:sp>
        <p:nvSpPr>
          <p:cNvPr id="4" name="TextBox 3">
            <a:extLst>
              <a:ext uri="{FF2B5EF4-FFF2-40B4-BE49-F238E27FC236}">
                <a16:creationId xmlns:a16="http://schemas.microsoft.com/office/drawing/2014/main" id="{D93D1D86-CB5B-0FC2-7391-E31543346DF4}"/>
              </a:ext>
            </a:extLst>
          </p:cNvPr>
          <p:cNvSpPr txBox="1"/>
          <p:nvPr/>
        </p:nvSpPr>
        <p:spPr>
          <a:xfrm>
            <a:off x="9334772" y="6029912"/>
            <a:ext cx="2520280" cy="830997"/>
          </a:xfrm>
          <a:prstGeom prst="rect">
            <a:avLst/>
          </a:prstGeom>
          <a:noFill/>
        </p:spPr>
        <p:txBody>
          <a:bodyPr wrap="square" rtlCol="0">
            <a:spAutoFit/>
          </a:bodyPr>
          <a:lstStyle/>
          <a:p>
            <a:r>
              <a:rPr lang="en-IN" dirty="0"/>
              <a:t>Submitted by: Akanksha Bajpai</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advTm="404147">
        <p:fade/>
      </p:transition>
    </mc:Choice>
    <mc:Fallback xmlns="">
      <p:transition spd="med" advTm="40414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456177"/>
            <a:ext cx="9751060" cy="884591"/>
          </a:xfrm>
        </p:spPr>
        <p:txBody>
          <a:bodyPr anchor="b">
            <a:normAutofit fontScale="90000"/>
          </a:bodyPr>
          <a:lstStyle/>
          <a:p>
            <a:r>
              <a:rPr lang="en-GB" sz="3200" dirty="0"/>
              <a:t>Product categories which are not bought by households even after campaigns</a:t>
            </a:r>
            <a:endParaRPr lang="en-US" sz="3200" dirty="0"/>
          </a:p>
        </p:txBody>
      </p:sp>
      <p:sp>
        <p:nvSpPr>
          <p:cNvPr id="13" name="Text Placeholder 3">
            <a:extLst>
              <a:ext uri="{FF2B5EF4-FFF2-40B4-BE49-F238E27FC236}">
                <a16:creationId xmlns:a16="http://schemas.microsoft.com/office/drawing/2014/main" id="{EC95DF36-441F-F3BF-D32B-D40AE57CCF38}"/>
              </a:ext>
            </a:extLst>
          </p:cNvPr>
          <p:cNvSpPr>
            <a:spLocks noGrp="1"/>
          </p:cNvSpPr>
          <p:nvPr>
            <p:ph type="body" sz="half" idx="2"/>
          </p:nvPr>
        </p:nvSpPr>
        <p:spPr>
          <a:xfrm>
            <a:off x="363803" y="2069496"/>
            <a:ext cx="3498361" cy="3312368"/>
          </a:xfrm>
        </p:spPr>
        <p:txBody>
          <a:bodyPr>
            <a:normAutofit/>
          </a:bodyPr>
          <a:lstStyle/>
          <a:p>
            <a:r>
              <a:rPr lang="en-GB" sz="1400" dirty="0">
                <a:latin typeface="Calibri" panose="020F0502020204030204" pitchFamily="34" charset="0"/>
                <a:ea typeface="Calibri" panose="020F0502020204030204" pitchFamily="34" charset="0"/>
                <a:cs typeface="Calibri" panose="020F0502020204030204" pitchFamily="34" charset="0"/>
              </a:rPr>
              <a:t>BOOKSTORE, BREAD,BUNS,MAGAZINES and STATIONERY are least bought by the households showing that they are least sensitive to campaigns. As there is no interest from the households to buy products related these product categories, we suggest the store management to invest less money in campaigning or marketing by taking minimal risk and issue more coupons or offers like '1+1 offer', 'most sold product with a least sold product as freebie' to sell the old stock of these product categories.</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C14DE05-5720-DEB5-6F70-D16820525883}"/>
              </a:ext>
            </a:extLst>
          </p:cNvPr>
          <p:cNvPicPr>
            <a:picLocks noChangeAspect="1"/>
          </p:cNvPicPr>
          <p:nvPr/>
        </p:nvPicPr>
        <p:blipFill>
          <a:blip r:embed="rId2"/>
          <a:stretch>
            <a:fillRect/>
          </a:stretch>
        </p:blipFill>
        <p:spPr>
          <a:xfrm>
            <a:off x="4294212" y="1340767"/>
            <a:ext cx="7530810" cy="4096449"/>
          </a:xfrm>
          <a:prstGeom prst="rect">
            <a:avLst/>
          </a:prstGeom>
        </p:spPr>
      </p:pic>
    </p:spTree>
    <p:extLst>
      <p:ext uri="{BB962C8B-B14F-4D97-AF65-F5344CB8AC3E}">
        <p14:creationId xmlns:p14="http://schemas.microsoft.com/office/powerpoint/2010/main" val="18718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Text Placeholder 3"/>
          <p:cNvSpPr>
            <a:spLocks noGrp="1"/>
          </p:cNvSpPr>
          <p:nvPr>
            <p:ph type="body" sz="half" idx="2"/>
          </p:nvPr>
        </p:nvSpPr>
        <p:spPr>
          <a:xfrm>
            <a:off x="1218882" y="1447800"/>
            <a:ext cx="9751060" cy="3586584"/>
          </a:xfrm>
        </p:spPr>
        <p:txBody>
          <a:bodyPr>
            <a:normAutofit fontScale="55000" lnSpcReduction="20000"/>
          </a:bodyPr>
          <a:lstStyle/>
          <a:p>
            <a:r>
              <a:rPr lang="en-GB" dirty="0">
                <a:solidFill>
                  <a:schemeClr val="tx1"/>
                </a:solidFill>
              </a:rPr>
              <a:t> </a:t>
            </a:r>
            <a:r>
              <a:rPr lang="en-GB" sz="2900" b="1" dirty="0">
                <a:solidFill>
                  <a:schemeClr val="tx1"/>
                </a:solidFill>
                <a:latin typeface="Calibri" panose="020F0502020204030204" pitchFamily="34" charset="0"/>
                <a:ea typeface="Calibri" panose="020F0502020204030204" pitchFamily="34" charset="0"/>
                <a:cs typeface="Calibri" panose="020F0502020204030204" pitchFamily="34" charset="0"/>
              </a:rPr>
              <a:t>Interesting Insights:</a:t>
            </a:r>
          </a:p>
          <a:p>
            <a:pPr marL="457200" indent="-45720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"BEEF" consistently generated the highest revenue for the store post-campaigns.</a:t>
            </a:r>
          </a:p>
          <a:p>
            <a:pPr marL="457200" indent="-45720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"YOGURT","FLUID MILK PRODUCTS","BEEF","FRZN MEAT/MEAT DINNERS" and "CHEESE" were top product choices across multiple income levels post-campaigns.</a:t>
            </a:r>
          </a:p>
          <a:p>
            <a:pPr marL="457200" indent="-45720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"FRZN VEGETABLE/VEG DSH" and "SALAD MIX" were unique preferences in the "250K+" income level post-campaigns.</a:t>
            </a:r>
          </a:p>
          <a:p>
            <a:pPr marL="457200" indent="-45720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"FROZEN PIZZA" was more popular among lower-income levels (Under 15K, 15-24K).</a:t>
            </a:r>
          </a:p>
          <a:p>
            <a:pPr marL="457200" indent="-45720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"VEGETABLES - ALL OTHERS" were preferred by the 175-199K income level.</a:t>
            </a:r>
          </a:p>
          <a:p>
            <a:pPr marL="457200" indent="-45720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"BERRIES" were favoured by higher-income levels (175-199K, 200-249K).</a:t>
            </a:r>
          </a:p>
          <a:p>
            <a:pPr marL="457200" indent="-45720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Preferences varied across income levels before and after campaigns, indicating the impact of marketing.</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64704"/>
            <a:ext cx="9751060" cy="539080"/>
          </a:xfrm>
        </p:spPr>
        <p:txBody>
          <a:bodyPr>
            <a:normAutofit/>
          </a:bodyPr>
          <a:lstStyle/>
          <a:p>
            <a:r>
              <a:rPr lang="en-GB" sz="18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 and Future Improvements:</a:t>
            </a:r>
          </a:p>
        </p:txBody>
      </p:sp>
      <p:sp>
        <p:nvSpPr>
          <p:cNvPr id="4" name="Text Placeholder 3"/>
          <p:cNvSpPr>
            <a:spLocks noGrp="1"/>
          </p:cNvSpPr>
          <p:nvPr>
            <p:ph type="body" sz="half" idx="2"/>
          </p:nvPr>
        </p:nvSpPr>
        <p:spPr>
          <a:xfrm>
            <a:off x="1218882" y="836712"/>
            <a:ext cx="9751060" cy="3586584"/>
          </a:xfrm>
        </p:spPr>
        <p:txBody>
          <a:bodyPr>
            <a:normAutofit/>
          </a:bodyPr>
          <a:lstStyle/>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The analysis is based on one year of historical data. Expanding the dataset to include data from the past 5 years would provide more recent and robust insights.</a:t>
            </a:r>
          </a:p>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Due to technical constraints, we limited the analysis to the top 5 product categories. Expanding this to include more categories would offer a more comprehensive view for Foodelicious CEO's decision-making process.</a:t>
            </a:r>
          </a:p>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When analysing the top 5 product categories before and after campaigns, we used the campaign start date as a reference point to prepare the data. However, this approach doesn't account for customers who regularly purchase daily necessities. A more nuanced analysis could consider this factor.</a:t>
            </a:r>
          </a:p>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The line chart highlights spikes in revenue during May and August. Further investigation is needed to determine if these spikes are due to seasonal changes or external global factors affecting the business. This could be explored in greater detail.</a:t>
            </a:r>
            <a:endPar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87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64704"/>
            <a:ext cx="9751060" cy="539080"/>
          </a:xfrm>
        </p:spPr>
        <p:txBody>
          <a:bodyPr>
            <a:normAutofit/>
          </a:bodyPr>
          <a:lstStyle/>
          <a:p>
            <a:r>
              <a:rPr lang="en-GB" sz="1800" b="1" dirty="0">
                <a:solidFill>
                  <a:schemeClr val="tx1"/>
                </a:solidFill>
                <a:latin typeface="Calibri" panose="020F0502020204030204" pitchFamily="34" charset="0"/>
                <a:ea typeface="Calibri" panose="020F0502020204030204" pitchFamily="34" charset="0"/>
                <a:cs typeface="Calibri" panose="020F0502020204030204" pitchFamily="34" charset="0"/>
              </a:rPr>
              <a:t>Implications and Recommendations:</a:t>
            </a:r>
          </a:p>
        </p:txBody>
      </p:sp>
      <p:sp>
        <p:nvSpPr>
          <p:cNvPr id="4" name="Text Placeholder 3"/>
          <p:cNvSpPr>
            <a:spLocks noGrp="1"/>
          </p:cNvSpPr>
          <p:nvPr>
            <p:ph type="body" sz="half" idx="2"/>
          </p:nvPr>
        </p:nvSpPr>
        <p:spPr>
          <a:xfrm>
            <a:off x="1341884" y="1412776"/>
            <a:ext cx="9628058" cy="2685504"/>
          </a:xfrm>
        </p:spPr>
        <p:txBody>
          <a:bodyPr>
            <a:normAutofit/>
          </a:bodyPr>
          <a:lstStyle/>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Focus on promoting "YOGURT","FLUID MILK PRODUCTS","BEEF","FRZN MEAT/MEAT DINNERS" and "CHEESE" as they are consistently popular.</a:t>
            </a:r>
          </a:p>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Tailor marketing efforts to highlight unique purchasing patterns like "FRZN VEGETABLE/VEG DSH" and "SALAD MIX" for the "250K+" income bracket and promoting "FROZEN PIZZA" to lower-income levels.</a:t>
            </a:r>
          </a:p>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For least preferred products use special coupons to sell out the old stock and come up with the strategies to increase the demand for these products taking minimal risk financially promoting offers like '1+1 offer', 'most sold product with a least sold product as freebie'.</a:t>
            </a:r>
          </a:p>
          <a:p>
            <a:pPr marL="342900" indent="-342900">
              <a:buFont typeface="Arial" panose="020B0604020202020204" pitchFamily="34" charset="0"/>
              <a:buChar char="•"/>
            </a:pPr>
            <a:r>
              <a:rPr lang="en-GB" sz="1500" dirty="0">
                <a:solidFill>
                  <a:schemeClr val="tx1"/>
                </a:solidFill>
                <a:latin typeface="Calibri" panose="020F0502020204030204" pitchFamily="34" charset="0"/>
                <a:ea typeface="Calibri" panose="020F0502020204030204" pitchFamily="34" charset="0"/>
                <a:cs typeface="Calibri" panose="020F0502020204030204" pitchFamily="34" charset="0"/>
              </a:rPr>
              <a:t>Recognize that marketing campaigns can influence customer preferences and should be adapted accordingly.</a:t>
            </a:r>
            <a:endPar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953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Analysis</a:t>
            </a:r>
          </a:p>
        </p:txBody>
      </p:sp>
      <p:sp>
        <p:nvSpPr>
          <p:cNvPr id="6" name="Content Placeholder 5"/>
          <p:cNvSpPr>
            <a:spLocks noGrp="1"/>
          </p:cNvSpPr>
          <p:nvPr>
            <p:ph idx="1"/>
          </p:nvPr>
        </p:nvSpPr>
        <p:spPr>
          <a:xfrm>
            <a:off x="1219463" y="2060848"/>
            <a:ext cx="9628059" cy="3535288"/>
          </a:xfrm>
        </p:spPr>
        <p:txBody>
          <a:bodyPr>
            <a:normAutofit/>
          </a:bodyPr>
          <a:lstStyle/>
          <a:p>
            <a:pPr marL="0" indent="0">
              <a:buNone/>
            </a:pPr>
            <a:r>
              <a:rPr lang="en-GB" sz="3200" dirty="0"/>
              <a:t>The study we have conducted revolves around the critical business problem of optimizing revenue generation by analysing the impact of market campaigns.</a:t>
            </a:r>
            <a:endParaRPr lang="en-US" sz="3200"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8882" y="620688"/>
            <a:ext cx="9751060" cy="4716016"/>
          </a:xfrm>
        </p:spPr>
        <p:txBody>
          <a:bodyPr>
            <a:normAutofit/>
          </a:bodyPr>
          <a:lstStyle/>
          <a:p>
            <a:pPr marL="0" indent="0" algn="l">
              <a:buNone/>
            </a:pPr>
            <a:br>
              <a:rPr lang="en-GB" b="0" i="0" dirty="0">
                <a:solidFill>
                  <a:srgbClr val="000000"/>
                </a:solidFill>
                <a:effectLst/>
                <a:latin typeface="Helvetica Neue"/>
              </a:rPr>
            </a:br>
            <a:r>
              <a:rPr lang="en-GB" sz="1800" dirty="0">
                <a:latin typeface="Calibri" panose="020F0502020204030204" pitchFamily="34" charset="0"/>
                <a:ea typeface="Calibri" panose="020F0502020204030204" pitchFamily="34" charset="0"/>
                <a:cs typeface="Calibri" panose="020F0502020204030204" pitchFamily="34" charset="0"/>
              </a:rPr>
              <a:t>We have divided the problem statement into following sub tasks/questions to support our research analysis.</a:t>
            </a:r>
            <a:br>
              <a:rPr lang="en-GB" sz="1800" dirty="0">
                <a:latin typeface="Calibri" panose="020F0502020204030204" pitchFamily="34" charset="0"/>
                <a:ea typeface="Calibri" panose="020F0502020204030204" pitchFamily="34" charset="0"/>
                <a:cs typeface="Calibri" panose="020F0502020204030204" pitchFamily="34" charset="0"/>
              </a:rPr>
            </a:br>
            <a:endParaRPr lang="en-GB" sz="1800"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What are the top 10 product categories that exhibited the highest revenue generation following the completion of our marketing campaigns?</a:t>
            </a:r>
          </a:p>
          <a:p>
            <a:pPr lvl="1">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How can we describe the monthly revenue trends derived from all households?</a:t>
            </a:r>
          </a:p>
          <a:p>
            <a:pPr lvl="1">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Which are the top 5 product categories favoured by households in each income bracket after marketing campaigns?</a:t>
            </a:r>
          </a:p>
          <a:p>
            <a:pPr lvl="1">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Can we identify any disparities between the top 5 product categories before and after our marketing campaigns?</a:t>
            </a:r>
          </a:p>
          <a:p>
            <a:pPr lvl="1">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Which product categories, despite the implementation of our marketing campaigns, continue to show negligible or no income generation?</a:t>
            </a:r>
          </a:p>
        </p:txBody>
      </p:sp>
    </p:spTree>
    <p:extLst>
      <p:ext uri="{BB962C8B-B14F-4D97-AF65-F5344CB8AC3E}">
        <p14:creationId xmlns:p14="http://schemas.microsoft.com/office/powerpoint/2010/main" val="88541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692696"/>
            <a:ext cx="9751060" cy="647328"/>
          </a:xfrm>
        </p:spPr>
        <p:txBody>
          <a:bodyPr anchor="b">
            <a:normAutofit/>
          </a:bodyPr>
          <a:lstStyle/>
          <a:p>
            <a:r>
              <a:rPr lang="en-US" sz="3200" dirty="0"/>
              <a:t>Top 10 products where customers spends more money</a:t>
            </a:r>
          </a:p>
        </p:txBody>
      </p:sp>
      <p:pic>
        <p:nvPicPr>
          <p:cNvPr id="8" name="Picture 7">
            <a:extLst>
              <a:ext uri="{FF2B5EF4-FFF2-40B4-BE49-F238E27FC236}">
                <a16:creationId xmlns:a16="http://schemas.microsoft.com/office/drawing/2014/main" id="{5DBED459-EA31-E737-10B0-F4AA53456063}"/>
              </a:ext>
            </a:extLst>
          </p:cNvPr>
          <p:cNvPicPr>
            <a:picLocks noChangeAspect="1"/>
          </p:cNvPicPr>
          <p:nvPr/>
        </p:nvPicPr>
        <p:blipFill>
          <a:blip r:embed="rId2"/>
          <a:stretch>
            <a:fillRect/>
          </a:stretch>
        </p:blipFill>
        <p:spPr>
          <a:xfrm>
            <a:off x="4875530" y="1600202"/>
            <a:ext cx="6094413" cy="4061045"/>
          </a:xfrm>
          <a:prstGeom prst="rect">
            <a:avLst/>
          </a:prstGeom>
          <a:noFill/>
        </p:spPr>
      </p:pic>
      <p:sp>
        <p:nvSpPr>
          <p:cNvPr id="13" name="Text Placeholder 3">
            <a:extLst>
              <a:ext uri="{FF2B5EF4-FFF2-40B4-BE49-F238E27FC236}">
                <a16:creationId xmlns:a16="http://schemas.microsoft.com/office/drawing/2014/main" id="{EC95DF36-441F-F3BF-D32B-D40AE57CCF38}"/>
              </a:ext>
            </a:extLst>
          </p:cNvPr>
          <p:cNvSpPr>
            <a:spLocks noGrp="1"/>
          </p:cNvSpPr>
          <p:nvPr>
            <p:ph type="body" sz="half" idx="2"/>
          </p:nvPr>
        </p:nvSpPr>
        <p:spPr>
          <a:xfrm>
            <a:off x="981844" y="1996245"/>
            <a:ext cx="2859305" cy="2584883"/>
          </a:xfrm>
        </p:spPr>
        <p:txBody>
          <a:bodyPr>
            <a:normAutofit fontScale="55000" lnSpcReduction="20000"/>
          </a:bodyPr>
          <a:lstStyle/>
          <a:p>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900" dirty="0">
                <a:solidFill>
                  <a:schemeClr val="tx1"/>
                </a:solidFill>
                <a:latin typeface="Calibri" panose="020F0502020204030204" pitchFamily="34" charset="0"/>
                <a:ea typeface="Calibri" panose="020F0502020204030204" pitchFamily="34" charset="0"/>
                <a:cs typeface="Calibri" panose="020F0502020204030204" pitchFamily="34" charset="0"/>
              </a:rPr>
              <a:t>"BEEF" generated the Highest Revenue to the store from only the transactions occurred after the campaigns.</a:t>
            </a:r>
          </a:p>
          <a:p>
            <a:r>
              <a:rPr lang="en-GB" sz="2900" dirty="0">
                <a:solidFill>
                  <a:schemeClr val="tx1"/>
                </a:solidFill>
                <a:latin typeface="Calibri" panose="020F0502020204030204" pitchFamily="34" charset="0"/>
                <a:ea typeface="Calibri" panose="020F0502020204030204" pitchFamily="34" charset="0"/>
                <a:cs typeface="Calibri" panose="020F0502020204030204" pitchFamily="34" charset="0"/>
              </a:rPr>
              <a:t> "Fluid milk products," "Frozen meat," "Frozen pizza," "Cheese," "Lunchmeat," "Pork," "Chicken," "Yogurt," "Refrigerated juices," and "Frozen vegetables" which also contributed significantly to the store's revenue post-campaign</a:t>
            </a:r>
            <a:endParaRPr lang="en-US" sz="2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456177"/>
            <a:ext cx="9751060" cy="884591"/>
          </a:xfrm>
        </p:spPr>
        <p:txBody>
          <a:bodyPr anchor="b">
            <a:normAutofit/>
          </a:bodyPr>
          <a:lstStyle/>
          <a:p>
            <a:r>
              <a:rPr lang="en-GB" sz="3200" dirty="0"/>
              <a:t>Monthly revenue trends derived from all households</a:t>
            </a:r>
            <a:endParaRPr lang="en-US" sz="3200" dirty="0"/>
          </a:p>
        </p:txBody>
      </p:sp>
      <p:sp>
        <p:nvSpPr>
          <p:cNvPr id="13" name="Text Placeholder 3">
            <a:extLst>
              <a:ext uri="{FF2B5EF4-FFF2-40B4-BE49-F238E27FC236}">
                <a16:creationId xmlns:a16="http://schemas.microsoft.com/office/drawing/2014/main" id="{EC95DF36-441F-F3BF-D32B-D40AE57CCF38}"/>
              </a:ext>
            </a:extLst>
          </p:cNvPr>
          <p:cNvSpPr>
            <a:spLocks noGrp="1"/>
          </p:cNvSpPr>
          <p:nvPr>
            <p:ph type="body" sz="half" idx="2"/>
          </p:nvPr>
        </p:nvSpPr>
        <p:spPr>
          <a:xfrm>
            <a:off x="981844" y="2276872"/>
            <a:ext cx="2931313" cy="2016224"/>
          </a:xfrm>
        </p:spPr>
        <p:txBody>
          <a:bodyPr>
            <a:normAutofit/>
          </a:bodyPr>
          <a:lstStyle/>
          <a:p>
            <a:r>
              <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rPr>
              <a:t>There is a spike in revenue in "May" and in "Aug" months. And the total revenue gradually increased over period from January to December. This shows the impact of campaigns on total revenue generation.</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8ECA673-FEFD-36D8-B2BC-478614900069}"/>
              </a:ext>
            </a:extLst>
          </p:cNvPr>
          <p:cNvPicPr>
            <a:picLocks noChangeAspect="1"/>
          </p:cNvPicPr>
          <p:nvPr/>
        </p:nvPicPr>
        <p:blipFill>
          <a:blip r:embed="rId2"/>
          <a:stretch>
            <a:fillRect/>
          </a:stretch>
        </p:blipFill>
        <p:spPr>
          <a:xfrm>
            <a:off x="4078187" y="1520727"/>
            <a:ext cx="6984777" cy="3816546"/>
          </a:xfrm>
          <a:prstGeom prst="rect">
            <a:avLst/>
          </a:prstGeom>
        </p:spPr>
      </p:pic>
    </p:spTree>
    <p:extLst>
      <p:ext uri="{BB962C8B-B14F-4D97-AF65-F5344CB8AC3E}">
        <p14:creationId xmlns:p14="http://schemas.microsoft.com/office/powerpoint/2010/main" val="18739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456177"/>
            <a:ext cx="9751060" cy="884591"/>
          </a:xfrm>
        </p:spPr>
        <p:txBody>
          <a:bodyPr anchor="b">
            <a:normAutofit fontScale="90000"/>
          </a:bodyPr>
          <a:lstStyle/>
          <a:p>
            <a:r>
              <a:rPr lang="en-GB" sz="3200" dirty="0"/>
              <a:t>Top 5 product categories favoured by households in each income bracket before marketing campaigns</a:t>
            </a:r>
            <a:endParaRPr lang="en-US" sz="3200" dirty="0"/>
          </a:p>
        </p:txBody>
      </p:sp>
      <p:sp>
        <p:nvSpPr>
          <p:cNvPr id="13" name="Text Placeholder 3">
            <a:extLst>
              <a:ext uri="{FF2B5EF4-FFF2-40B4-BE49-F238E27FC236}">
                <a16:creationId xmlns:a16="http://schemas.microsoft.com/office/drawing/2014/main" id="{EC95DF36-441F-F3BF-D32B-D40AE57CCF38}"/>
              </a:ext>
            </a:extLst>
          </p:cNvPr>
          <p:cNvSpPr>
            <a:spLocks noGrp="1"/>
          </p:cNvSpPr>
          <p:nvPr>
            <p:ph type="body" sz="half" idx="2"/>
          </p:nvPr>
        </p:nvSpPr>
        <p:spPr>
          <a:xfrm>
            <a:off x="693812" y="1844824"/>
            <a:ext cx="3960440" cy="2984631"/>
          </a:xfrm>
        </p:spPr>
        <p:txBody>
          <a:bodyPr>
            <a:noAutofit/>
          </a:bodyPr>
          <a:lstStyle/>
          <a:p>
            <a:r>
              <a:rPr lang="en-GB" sz="1400" dirty="0">
                <a:solidFill>
                  <a:schemeClr val="tx1"/>
                </a:solidFill>
                <a:latin typeface="Calibri" panose="020F0502020204030204" pitchFamily="34" charset="0"/>
                <a:ea typeface="Calibri" panose="020F0502020204030204" pitchFamily="34" charset="0"/>
                <a:cs typeface="Calibri" panose="020F0502020204030204" pitchFamily="34" charset="0"/>
              </a:rPr>
              <a:t>Here is a summary of the top 5 product categories before campaigns are conducted for each income level households. YOGURT and FLUID MILK PRODUCTS are consistently popular across various income levels. BEEF also appears in the top 5 for several income levels, indicating its general popularity. Different income levels show varying preferences, such as BABY FOODS in the 150-174K bracket and CITRUS in the 175-199K bracket. Lower-income levels (Under 15K and 15-24K) tend to prefer FROZEN PIZZA, while higher-income levels (250K+ and 200-249K) show diverse preferences.</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FC7B12C-92DA-0545-61A0-E6EDA47A2C67}"/>
              </a:ext>
            </a:extLst>
          </p:cNvPr>
          <p:cNvPicPr>
            <a:picLocks noChangeAspect="1"/>
          </p:cNvPicPr>
          <p:nvPr/>
        </p:nvPicPr>
        <p:blipFill>
          <a:blip r:embed="rId2"/>
          <a:stretch>
            <a:fillRect/>
          </a:stretch>
        </p:blipFill>
        <p:spPr>
          <a:xfrm>
            <a:off x="4973453" y="1549303"/>
            <a:ext cx="6953607" cy="3759393"/>
          </a:xfrm>
          <a:prstGeom prst="rect">
            <a:avLst/>
          </a:prstGeom>
        </p:spPr>
      </p:pic>
    </p:spTree>
    <p:extLst>
      <p:ext uri="{BB962C8B-B14F-4D97-AF65-F5344CB8AC3E}">
        <p14:creationId xmlns:p14="http://schemas.microsoft.com/office/powerpoint/2010/main" val="129852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152400"/>
            <a:ext cx="9751060" cy="1295400"/>
          </a:xfrm>
        </p:spPr>
        <p:txBody>
          <a:bodyPr anchor="b">
            <a:normAutofit/>
          </a:bodyPr>
          <a:lstStyle/>
          <a:p>
            <a:r>
              <a:rPr lang="en-GB" sz="2800" dirty="0"/>
              <a:t>Top 5 product categories favoured by households in each income bracket after marketing campaigns</a:t>
            </a:r>
            <a:endParaRPr lang="en-US" sz="2800" dirty="0"/>
          </a:p>
        </p:txBody>
      </p:sp>
      <p:sp>
        <p:nvSpPr>
          <p:cNvPr id="13" name="Text Placeholder 3">
            <a:extLst>
              <a:ext uri="{FF2B5EF4-FFF2-40B4-BE49-F238E27FC236}">
                <a16:creationId xmlns:a16="http://schemas.microsoft.com/office/drawing/2014/main" id="{EC95DF36-441F-F3BF-D32B-D40AE57CCF38}"/>
              </a:ext>
            </a:extLst>
          </p:cNvPr>
          <p:cNvSpPr>
            <a:spLocks noGrp="1"/>
          </p:cNvSpPr>
          <p:nvPr>
            <p:ph type="body" sz="half" idx="2"/>
          </p:nvPr>
        </p:nvSpPr>
        <p:spPr>
          <a:xfrm>
            <a:off x="477789" y="1988840"/>
            <a:ext cx="4172147" cy="3528392"/>
          </a:xfrm>
        </p:spPr>
        <p:txBody>
          <a:bodyPr>
            <a:noAutofit/>
          </a:bodyPr>
          <a:lstStyle/>
          <a:p>
            <a:r>
              <a:rPr lang="en-GB" sz="1400" dirty="0">
                <a:solidFill>
                  <a:schemeClr val="tx1"/>
                </a:solidFill>
                <a:latin typeface="Calibri" panose="020F0502020204030204" pitchFamily="34" charset="0"/>
                <a:ea typeface="Calibri" panose="020F0502020204030204" pitchFamily="34" charset="0"/>
                <a:cs typeface="Calibri" panose="020F0502020204030204" pitchFamily="34" charset="0"/>
              </a:rPr>
              <a:t>We can identify that the top bought products are mostly YOGURT, FLUID MILK PRODUCTS, BEEF, FRZN MEAT/MEAT DINNERS, CHEESE as they appear consistently across multiple income levels as top choices, indicating their popularity among customers across various income brackets.</a:t>
            </a:r>
          </a:p>
          <a:p>
            <a:r>
              <a:rPr lang="en-GB" sz="1400" dirty="0">
                <a:solidFill>
                  <a:schemeClr val="tx1"/>
                </a:solidFill>
                <a:latin typeface="Calibri" panose="020F0502020204030204" pitchFamily="34" charset="0"/>
                <a:ea typeface="Calibri" panose="020F0502020204030204" pitchFamily="34" charset="0"/>
                <a:cs typeface="Calibri" panose="020F0502020204030204" pitchFamily="34" charset="0"/>
              </a:rPr>
              <a:t>Overall, when we compare the product categories before and after campaigns, we can observe that some product preferences like dairy and convenience foods are common across different income levels, there are also distinct choices that reflected mainly after campaigns which shows the campaigning and marketing impact on customer buying preferences.</a:t>
            </a:r>
          </a:p>
        </p:txBody>
      </p:sp>
      <p:pic>
        <p:nvPicPr>
          <p:cNvPr id="4" name="Picture 3">
            <a:extLst>
              <a:ext uri="{FF2B5EF4-FFF2-40B4-BE49-F238E27FC236}">
                <a16:creationId xmlns:a16="http://schemas.microsoft.com/office/drawing/2014/main" id="{237D927E-12C5-C638-2CB2-9B7C4A54441B}"/>
              </a:ext>
            </a:extLst>
          </p:cNvPr>
          <p:cNvPicPr>
            <a:picLocks noChangeAspect="1"/>
          </p:cNvPicPr>
          <p:nvPr/>
        </p:nvPicPr>
        <p:blipFill>
          <a:blip r:embed="rId2"/>
          <a:stretch>
            <a:fillRect/>
          </a:stretch>
        </p:blipFill>
        <p:spPr>
          <a:xfrm>
            <a:off x="5055894" y="1556792"/>
            <a:ext cx="6655142" cy="4007056"/>
          </a:xfrm>
          <a:prstGeom prst="rect">
            <a:avLst/>
          </a:prstGeom>
        </p:spPr>
      </p:pic>
    </p:spTree>
    <p:extLst>
      <p:ext uri="{BB962C8B-B14F-4D97-AF65-F5344CB8AC3E}">
        <p14:creationId xmlns:p14="http://schemas.microsoft.com/office/powerpoint/2010/main" val="359876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2" y="456177"/>
            <a:ext cx="9751060" cy="884591"/>
          </a:xfrm>
        </p:spPr>
        <p:txBody>
          <a:bodyPr anchor="b">
            <a:normAutofit fontScale="90000"/>
          </a:bodyPr>
          <a:lstStyle/>
          <a:p>
            <a:r>
              <a:rPr lang="en-GB" sz="3200" dirty="0"/>
              <a:t>Product categories which are not bought by households even after campaigns</a:t>
            </a:r>
            <a:endParaRPr lang="en-US" sz="3200" dirty="0"/>
          </a:p>
        </p:txBody>
      </p:sp>
      <p:sp>
        <p:nvSpPr>
          <p:cNvPr id="13" name="Text Placeholder 3">
            <a:extLst>
              <a:ext uri="{FF2B5EF4-FFF2-40B4-BE49-F238E27FC236}">
                <a16:creationId xmlns:a16="http://schemas.microsoft.com/office/drawing/2014/main" id="{EC95DF36-441F-F3BF-D32B-D40AE57CCF38}"/>
              </a:ext>
            </a:extLst>
          </p:cNvPr>
          <p:cNvSpPr>
            <a:spLocks noGrp="1"/>
          </p:cNvSpPr>
          <p:nvPr>
            <p:ph type="body" sz="half" idx="2"/>
          </p:nvPr>
        </p:nvSpPr>
        <p:spPr>
          <a:xfrm>
            <a:off x="363803" y="1844824"/>
            <a:ext cx="3498361" cy="3312368"/>
          </a:xfrm>
        </p:spPr>
        <p:txBody>
          <a:bodyPr>
            <a:normAutofit/>
          </a:bodyPr>
          <a:lstStyle/>
          <a:p>
            <a:r>
              <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rPr>
              <a:t>BOOKSTORE, BREAD,BUNS,MAGAZINES and STATIONERY are least bought by the households showing that they are least sensitive to campaigns. As there is no interest from the households to buy products related these product categories, we suggest the store management to invest less money in campaigning or marketing by taking minimal risk and issue more coupons or offers like '1+1 offer', 'most sold product with a least sold product as freebie' to sell the old stock of these product categories.</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C14DE05-5720-DEB5-6F70-D16820525883}"/>
              </a:ext>
            </a:extLst>
          </p:cNvPr>
          <p:cNvPicPr>
            <a:picLocks noChangeAspect="1"/>
          </p:cNvPicPr>
          <p:nvPr/>
        </p:nvPicPr>
        <p:blipFill>
          <a:blip r:embed="rId2"/>
          <a:stretch>
            <a:fillRect/>
          </a:stretch>
        </p:blipFill>
        <p:spPr>
          <a:xfrm>
            <a:off x="4294212" y="1340767"/>
            <a:ext cx="7530810" cy="4096449"/>
          </a:xfrm>
          <a:prstGeom prst="rect">
            <a:avLst/>
          </a:prstGeom>
        </p:spPr>
      </p:pic>
    </p:spTree>
    <p:extLst>
      <p:ext uri="{BB962C8B-B14F-4D97-AF65-F5344CB8AC3E}">
        <p14:creationId xmlns:p14="http://schemas.microsoft.com/office/powerpoint/2010/main" val="205382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978791D2-A3E9-993C-5AB2-3C4EDD57B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76" y="836712"/>
            <a:ext cx="10585176"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16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1736</TotalTime>
  <Words>1119</Words>
  <Application>Microsoft Office PowerPoint</Application>
  <PresentationFormat>Custom</PresentationFormat>
  <Paragraphs>47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Constantia</vt:lpstr>
      <vt:lpstr>Helvetica Neue</vt:lpstr>
      <vt:lpstr>Cooking 16x9</vt:lpstr>
      <vt:lpstr>Foodelicious</vt:lpstr>
      <vt:lpstr>Analysis</vt:lpstr>
      <vt:lpstr>PowerPoint Presentation</vt:lpstr>
      <vt:lpstr>Top 10 products where customers spends more money</vt:lpstr>
      <vt:lpstr>Monthly revenue trends derived from all households</vt:lpstr>
      <vt:lpstr>Top 5 product categories favoured by households in each income bracket before marketing campaigns</vt:lpstr>
      <vt:lpstr>Top 5 product categories favoured by households in each income bracket after marketing campaigns</vt:lpstr>
      <vt:lpstr>Product categories which are not bought by households even after campaigns</vt:lpstr>
      <vt:lpstr>PowerPoint Presentation</vt:lpstr>
      <vt:lpstr>Product categories which are not bought by households even after campaigns</vt:lpstr>
      <vt:lpstr>Summary:</vt:lpstr>
      <vt:lpstr>Limitations and Future Improvements:</vt:lpstr>
      <vt:lpstr>Implications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Foodelicious</dc:title>
  <dc:creator>Bajpai, Akanksha (bajpaiah)</dc:creator>
  <cp:lastModifiedBy>Bajpai, Akanksha (bajpaiah)</cp:lastModifiedBy>
  <cp:revision>8</cp:revision>
  <dcterms:created xsi:type="dcterms:W3CDTF">2023-10-06T22:26:46Z</dcterms:created>
  <dcterms:modified xsi:type="dcterms:W3CDTF">2024-05-23T05:43:34Z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