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title"/>
          </p:nvPr>
        </p:nvSpPr>
        <p:spPr>
          <a:xfrm>
            <a:off x="914400" y="1828800"/>
            <a:ext cx="7315200" cy="1828800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1E1E50"/>
                </a:solidFill>
              </a:defRPr>
            </a:lvl1pPr>
          </a:lstStyle>
          <a:p>
            <a:pPr/>
            <a:r>
              <a:t>Climate Change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800">
                <a:solidFill>
                  <a:srgbClr val="1E1E50"/>
                </a:solidFill>
              </a:defRPr>
            </a:lvl1pPr>
          </a:lstStyle>
          <a:p>
            <a:pPr/>
            <a:r>
              <a:t>Overview</a:t>
            </a:r>
          </a:p>
        </p:txBody>
      </p:sp>
      <p:sp>
        <p:nvSpPr>
          <p:cNvPr id="9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Long-term shifts in global temperatures and weather patterns.</a:t>
            </a:r>
          </a:p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Human activities, especially burning fossil fuels, are the main drivers.</a:t>
            </a:r>
          </a:p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Unprecedented warming rate in the past 10,000 years.</a:t>
            </a:r>
          </a:p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Nearly 100% of climate scientists agree on human-caused warming.</a:t>
            </a:r>
          </a:p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Severe impacts on ecosystems, economies, and human health.</a:t>
            </a:r>
          </a:p>
        </p:txBody>
      </p:sp>
      <p:sp>
        <p:nvSpPr>
          <p:cNvPr id="98" name="Rectangle 3"/>
          <p:cNvSpPr/>
          <p:nvPr/>
        </p:nvSpPr>
        <p:spPr>
          <a:xfrm>
            <a:off x="457200" y="1463039"/>
            <a:ext cx="8229600" cy="45721"/>
          </a:xfrm>
          <a:prstGeom prst="rect">
            <a:avLst/>
          </a:prstGeom>
          <a:solidFill>
            <a:srgbClr val="1E3C7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800">
                <a:solidFill>
                  <a:srgbClr val="1E1E50"/>
                </a:solidFill>
              </a:defRPr>
            </a:lvl1pPr>
          </a:lstStyle>
          <a:p>
            <a:pPr/>
            <a:r>
              <a:t>Causes of Climate Change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Increase in greenhouse gas emissions, e.g., carbon dioxide (CO2) and methane (CH4).</a:t>
            </a:r>
          </a:p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Burning fossil fuels (coal, oil, gas) releases large amounts of CO2.</a:t>
            </a:r>
          </a:p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Deforestation contributes to rising CO2 levels.</a:t>
            </a:r>
          </a:p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Agriculture and livestock produce CH4 and nitrous oxide.</a:t>
            </a:r>
          </a:p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Industrial processes release heat-trapping gases.</a:t>
            </a:r>
          </a:p>
        </p:txBody>
      </p:sp>
      <p:sp>
        <p:nvSpPr>
          <p:cNvPr id="102" name="Rectangle 3"/>
          <p:cNvSpPr/>
          <p:nvPr/>
        </p:nvSpPr>
        <p:spPr>
          <a:xfrm>
            <a:off x="457200" y="1463039"/>
            <a:ext cx="8229600" cy="45721"/>
          </a:xfrm>
          <a:prstGeom prst="rect">
            <a:avLst/>
          </a:prstGeom>
          <a:solidFill>
            <a:srgbClr val="1E3C7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800">
                <a:solidFill>
                  <a:srgbClr val="1E1E50"/>
                </a:solidFill>
              </a:defRPr>
            </a:lvl1pPr>
          </a:lstStyle>
          <a:p>
            <a:pPr/>
            <a:r>
              <a:t>Impacts of Climate Change</a:t>
            </a:r>
          </a:p>
        </p:txBody>
      </p:sp>
      <p:sp>
        <p:nvSpPr>
          <p:cNvPr id="10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Rising temperatures: Increased heat waves pose health risks.</a:t>
            </a:r>
          </a:p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Melting ice and rising sea levels: Coastal cities face flooding.</a:t>
            </a:r>
          </a:p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Extreme weather: Stronger storms, droughts, and unpredictable precipitation.</a:t>
            </a:r>
          </a:p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Ecosystem disruptions: Threatening biodiversity and food security.</a:t>
            </a:r>
          </a:p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Human health risks: Poor air quality and vector-borne diseases.</a:t>
            </a:r>
          </a:p>
        </p:txBody>
      </p:sp>
      <p:sp>
        <p:nvSpPr>
          <p:cNvPr id="106" name="Rectangle 3"/>
          <p:cNvSpPr/>
          <p:nvPr/>
        </p:nvSpPr>
        <p:spPr>
          <a:xfrm>
            <a:off x="457200" y="1463039"/>
            <a:ext cx="8229600" cy="45721"/>
          </a:xfrm>
          <a:prstGeom prst="rect">
            <a:avLst/>
          </a:prstGeom>
          <a:solidFill>
            <a:srgbClr val="1E3C7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800">
                <a:solidFill>
                  <a:srgbClr val="1E1E50"/>
                </a:solidFill>
              </a:defRPr>
            </a:lvl1pPr>
          </a:lstStyle>
          <a:p>
            <a:pPr/>
            <a:r>
              <a:t>Climate Change Indicators</a:t>
            </a:r>
          </a:p>
        </p:txBody>
      </p:sp>
      <p:sp>
        <p:nvSpPr>
          <p:cNvPr id="10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Global temperatures risen by about 1.2°C since the pre-industrial era.</a:t>
            </a:r>
          </a:p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Ocean temperatures are increasing, and oceans are becoming more acidic.</a:t>
            </a:r>
          </a:p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Sea-level rise threatens coastal areas.</a:t>
            </a:r>
          </a:p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Extreme weather events, such as heatwaves and wildfires, are more frequent and intense.</a:t>
            </a:r>
          </a:p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Droughts impact agriculture, wildlife, and freshwater supplies.</a:t>
            </a:r>
          </a:p>
        </p:txBody>
      </p:sp>
      <p:sp>
        <p:nvSpPr>
          <p:cNvPr id="110" name="Rectangle 3"/>
          <p:cNvSpPr/>
          <p:nvPr/>
        </p:nvSpPr>
        <p:spPr>
          <a:xfrm>
            <a:off x="457200" y="1463039"/>
            <a:ext cx="8229600" cy="45721"/>
          </a:xfrm>
          <a:prstGeom prst="rect">
            <a:avLst/>
          </a:prstGeom>
          <a:solidFill>
            <a:srgbClr val="1E3C7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800">
                <a:solidFill>
                  <a:srgbClr val="1E1E50"/>
                </a:solidFill>
              </a:defRPr>
            </a:lvl1pPr>
          </a:lstStyle>
          <a:p>
            <a:pPr/>
            <a:r>
              <a:t>Addressing Climate Change</a:t>
            </a:r>
          </a:p>
        </p:txBody>
      </p:sp>
      <p:sp>
        <p:nvSpPr>
          <p:cNvPr id="11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Transition to renewable energy sources like solar and wind power.</a:t>
            </a:r>
          </a:p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Improve energy efficiency through technology upgrades.</a:t>
            </a:r>
          </a:p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Protect and restore ecosystems to absorb CO2 and protect biodiversity.</a:t>
            </a:r>
          </a:p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Promote sustainable transportation options.</a:t>
            </a:r>
          </a:p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Advocate for strong climate policies and international agreements.</a:t>
            </a:r>
          </a:p>
        </p:txBody>
      </p:sp>
      <p:sp>
        <p:nvSpPr>
          <p:cNvPr id="114" name="Rectangle 3"/>
          <p:cNvSpPr/>
          <p:nvPr/>
        </p:nvSpPr>
        <p:spPr>
          <a:xfrm>
            <a:off x="457200" y="1463039"/>
            <a:ext cx="8229600" cy="45721"/>
          </a:xfrm>
          <a:prstGeom prst="rect">
            <a:avLst/>
          </a:prstGeom>
          <a:solidFill>
            <a:srgbClr val="1E3C7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800">
                <a:solidFill>
                  <a:srgbClr val="1E1E50"/>
                </a:solidFill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1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Climate change is a critical global issue with far-reaching impacts.</a:t>
            </a:r>
          </a:p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Human activities, particularly fossil fuel use, are the primary cause.</a:t>
            </a:r>
          </a:p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Through collective action, we can transition to a sustainable future.</a:t>
            </a:r>
          </a:p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Solutions include renewable energy, energy efficiency, ecosystem protection, and policy changes.</a:t>
            </a:r>
          </a:p>
          <a:p>
            <a:pPr>
              <a:spcBef>
                <a:spcPts val="600"/>
              </a:spcBef>
              <a:buSzTx/>
              <a:buNone/>
              <a:defRPr sz="2400">
                <a:solidFill>
                  <a:srgbClr val="282828"/>
                </a:solidFill>
              </a:defRPr>
            </a:pPr>
            <a:r>
              <a:t>• Staying informed and taking individual action are crucial.</a:t>
            </a:r>
          </a:p>
        </p:txBody>
      </p:sp>
      <p:sp>
        <p:nvSpPr>
          <p:cNvPr id="118" name="Rectangle 3"/>
          <p:cNvSpPr/>
          <p:nvPr/>
        </p:nvSpPr>
        <p:spPr>
          <a:xfrm>
            <a:off x="457200" y="1463039"/>
            <a:ext cx="8229600" cy="45721"/>
          </a:xfrm>
          <a:prstGeom prst="rect">
            <a:avLst/>
          </a:prstGeom>
          <a:solidFill>
            <a:srgbClr val="1E3C78"/>
          </a:solidFill>
          <a:ln w="12700">
            <a:miter lim="400000"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