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2" r:id="rId2"/>
    <p:sldId id="280" r:id="rId3"/>
    <p:sldId id="256" r:id="rId4"/>
    <p:sldId id="257" r:id="rId5"/>
    <p:sldId id="258" r:id="rId6"/>
    <p:sldId id="259" r:id="rId7"/>
    <p:sldId id="260" r:id="rId8"/>
    <p:sldId id="261" r:id="rId9"/>
    <p:sldId id="281" r:id="rId10"/>
    <p:sldId id="262" r:id="rId11"/>
    <p:sldId id="263" r:id="rId12"/>
    <p:sldId id="264" r:id="rId13"/>
    <p:sldId id="268" r:id="rId14"/>
    <p:sldId id="265" r:id="rId15"/>
    <p:sldId id="266" r:id="rId16"/>
    <p:sldId id="269" r:id="rId17"/>
    <p:sldId id="270" r:id="rId18"/>
    <p:sldId id="271" r:id="rId19"/>
    <p:sldId id="272" r:id="rId20"/>
    <p:sldId id="273" r:id="rId21"/>
    <p:sldId id="274" r:id="rId22"/>
    <p:sldId id="277" r:id="rId23"/>
    <p:sldId id="278" r:id="rId24"/>
    <p:sldId id="275" r:id="rId25"/>
    <p:sldId id="276"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 TargetMode="External" /><Relationship Id="rId2" Type="http://schemas.openxmlformats.org/officeDocument/2006/relationships/hyperlink" Target="https://www.Google.com" TargetMode="External" /><Relationship Id="rId1" Type="http://schemas.openxmlformats.org/officeDocument/2006/relationships/slideLayout" Target="../slideLayouts/slideLayout1.xml" /><Relationship Id="rId4" Type="http://schemas.openxmlformats.org/officeDocument/2006/relationships/hyperlink" Target="https://www.Chatgpt.com"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hyperlink" Target="https://en.m.wikipedia.org/wiki/Software_application" TargetMode="External" /><Relationship Id="rId2" Type="http://schemas.openxmlformats.org/officeDocument/2006/relationships/hyperlink" Target="https://en.m.wikipedia.org/wiki/Operating_system" TargetMode="External" /><Relationship Id="rId1" Type="http://schemas.openxmlformats.org/officeDocument/2006/relationships/slideLayout" Target="../slideLayouts/slideLayout1.xml" /><Relationship Id="rId5" Type="http://schemas.openxmlformats.org/officeDocument/2006/relationships/hyperlink" Target="https://en.m.wikipedia.org/wiki/Hardware_compatibility_list" TargetMode="External" /><Relationship Id="rId4" Type="http://schemas.openxmlformats.org/officeDocument/2006/relationships/hyperlink" Target="https://en.m.wikipedia.org/wiki/Computer_hardware" TargetMode="Externa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22489-3325-8F9A-B3C4-69E80AEF2F96}"/>
              </a:ext>
            </a:extLst>
          </p:cNvPr>
          <p:cNvSpPr>
            <a:spLocks noGrp="1"/>
          </p:cNvSpPr>
          <p:nvPr>
            <p:ph type="subTitle" idx="1"/>
          </p:nvPr>
        </p:nvSpPr>
        <p:spPr>
          <a:xfrm>
            <a:off x="770150" y="635679"/>
            <a:ext cx="11014363" cy="5611091"/>
          </a:xfrm>
        </p:spPr>
        <p:txBody>
          <a:bodyPr/>
          <a:lstStyle/>
          <a:p>
            <a:endParaRPr lang="en-US"/>
          </a:p>
        </p:txBody>
      </p:sp>
      <p:pic>
        <p:nvPicPr>
          <p:cNvPr id="4" name="Picture 4">
            <a:extLst>
              <a:ext uri="{FF2B5EF4-FFF2-40B4-BE49-F238E27FC236}">
                <a16:creationId xmlns:a16="http://schemas.microsoft.com/office/drawing/2014/main" id="{12721135-7CED-19D1-8595-7CEE5D3EB181}"/>
              </a:ext>
            </a:extLst>
          </p:cNvPr>
          <p:cNvPicPr>
            <a:picLocks noChangeAspect="1"/>
          </p:cNvPicPr>
          <p:nvPr/>
        </p:nvPicPr>
        <p:blipFill>
          <a:blip r:embed="rId2"/>
          <a:stretch>
            <a:fillRect/>
          </a:stretch>
        </p:blipFill>
        <p:spPr>
          <a:xfrm>
            <a:off x="1185785" y="965743"/>
            <a:ext cx="9853027" cy="4975412"/>
          </a:xfrm>
          <a:prstGeom prst="rect">
            <a:avLst/>
          </a:prstGeom>
        </p:spPr>
      </p:pic>
    </p:spTree>
    <p:extLst>
      <p:ext uri="{BB962C8B-B14F-4D97-AF65-F5344CB8AC3E}">
        <p14:creationId xmlns:p14="http://schemas.microsoft.com/office/powerpoint/2010/main" val="329597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E241-EC35-1B9B-6E4A-8F6D99F0A3A6}"/>
              </a:ext>
            </a:extLst>
          </p:cNvPr>
          <p:cNvSpPr>
            <a:spLocks noGrp="1"/>
          </p:cNvSpPr>
          <p:nvPr>
            <p:ph type="ctrTitle"/>
          </p:nvPr>
        </p:nvSpPr>
        <p:spPr/>
        <p:txBody>
          <a:bodyPr/>
          <a:lstStyle/>
          <a:p>
            <a:endParaRPr lang="en-US" dirty="0"/>
          </a:p>
        </p:txBody>
      </p:sp>
      <p:pic>
        <p:nvPicPr>
          <p:cNvPr id="4" name="Picture 4">
            <a:extLst>
              <a:ext uri="{FF2B5EF4-FFF2-40B4-BE49-F238E27FC236}">
                <a16:creationId xmlns:a16="http://schemas.microsoft.com/office/drawing/2014/main" id="{DE55DE01-F043-DBDF-0BF9-C340D1384A85}"/>
              </a:ext>
            </a:extLst>
          </p:cNvPr>
          <p:cNvPicPr>
            <a:picLocks noChangeAspect="1"/>
          </p:cNvPicPr>
          <p:nvPr/>
        </p:nvPicPr>
        <p:blipFill>
          <a:blip r:embed="rId2"/>
          <a:stretch>
            <a:fillRect/>
          </a:stretch>
        </p:blipFill>
        <p:spPr>
          <a:xfrm>
            <a:off x="782374" y="719666"/>
            <a:ext cx="10623177" cy="5418667"/>
          </a:xfrm>
          <a:prstGeom prst="rect">
            <a:avLst/>
          </a:prstGeom>
        </p:spPr>
      </p:pic>
    </p:spTree>
    <p:extLst>
      <p:ext uri="{BB962C8B-B14F-4D97-AF65-F5344CB8AC3E}">
        <p14:creationId xmlns:p14="http://schemas.microsoft.com/office/powerpoint/2010/main" val="288107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38B4-DDED-B6E5-DDD1-DABCB5F5B9F0}"/>
              </a:ext>
            </a:extLst>
          </p:cNvPr>
          <p:cNvSpPr>
            <a:spLocks noGrp="1"/>
          </p:cNvSpPr>
          <p:nvPr>
            <p:ph type="ctrTitle"/>
          </p:nvPr>
        </p:nvSpPr>
        <p:spPr/>
        <p:txBody>
          <a:bodyPr/>
          <a:lstStyle/>
          <a:p>
            <a:endParaRPr lang="en-US" dirty="0"/>
          </a:p>
        </p:txBody>
      </p:sp>
      <p:pic>
        <p:nvPicPr>
          <p:cNvPr id="4" name="Picture 4">
            <a:extLst>
              <a:ext uri="{FF2B5EF4-FFF2-40B4-BE49-F238E27FC236}">
                <a16:creationId xmlns:a16="http://schemas.microsoft.com/office/drawing/2014/main" id="{2D2CD679-0424-CF87-BA0F-FCE27F8C744F}"/>
              </a:ext>
            </a:extLst>
          </p:cNvPr>
          <p:cNvPicPr>
            <a:picLocks noChangeAspect="1"/>
          </p:cNvPicPr>
          <p:nvPr/>
        </p:nvPicPr>
        <p:blipFill>
          <a:blip r:embed="rId2"/>
          <a:stretch>
            <a:fillRect/>
          </a:stretch>
        </p:blipFill>
        <p:spPr>
          <a:xfrm>
            <a:off x="680292" y="586782"/>
            <a:ext cx="10554114" cy="5659988"/>
          </a:xfrm>
          <a:prstGeom prst="rect">
            <a:avLst/>
          </a:prstGeom>
        </p:spPr>
      </p:pic>
    </p:spTree>
    <p:extLst>
      <p:ext uri="{BB962C8B-B14F-4D97-AF65-F5344CB8AC3E}">
        <p14:creationId xmlns:p14="http://schemas.microsoft.com/office/powerpoint/2010/main" val="418538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4653-0144-BAF9-73C2-D0C6F419D998}"/>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A7A14633-A5AD-A87D-E79A-7B62D793EF07}"/>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AA310FE4-FDCC-BDE1-AC5C-9AE78F962D0D}"/>
              </a:ext>
            </a:extLst>
          </p:cNvPr>
          <p:cNvPicPr>
            <a:picLocks noChangeAspect="1"/>
          </p:cNvPicPr>
          <p:nvPr/>
        </p:nvPicPr>
        <p:blipFill>
          <a:blip r:embed="rId2"/>
          <a:stretch>
            <a:fillRect/>
          </a:stretch>
        </p:blipFill>
        <p:spPr>
          <a:xfrm>
            <a:off x="770151" y="719666"/>
            <a:ext cx="10623176" cy="5418667"/>
          </a:xfrm>
          <a:prstGeom prst="rect">
            <a:avLst/>
          </a:prstGeom>
        </p:spPr>
      </p:pic>
    </p:spTree>
    <p:extLst>
      <p:ext uri="{BB962C8B-B14F-4D97-AF65-F5344CB8AC3E}">
        <p14:creationId xmlns:p14="http://schemas.microsoft.com/office/powerpoint/2010/main" val="91248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11D8-84DC-A8DC-A0BB-A69E42C7E684}"/>
              </a:ext>
            </a:extLst>
          </p:cNvPr>
          <p:cNvSpPr>
            <a:spLocks noGrp="1"/>
          </p:cNvSpPr>
          <p:nvPr>
            <p:ph type="ctrTitle"/>
          </p:nvPr>
        </p:nvSpPr>
        <p:spPr>
          <a:xfrm>
            <a:off x="1154954" y="586780"/>
            <a:ext cx="10201697" cy="5501069"/>
          </a:xfrm>
        </p:spPr>
        <p:txBody>
          <a:bodyPr/>
          <a:lstStyle/>
          <a:p>
            <a:endParaRPr lang="en-US" dirty="0"/>
          </a:p>
        </p:txBody>
      </p:sp>
      <p:pic>
        <p:nvPicPr>
          <p:cNvPr id="3" name="Picture 3">
            <a:extLst>
              <a:ext uri="{FF2B5EF4-FFF2-40B4-BE49-F238E27FC236}">
                <a16:creationId xmlns:a16="http://schemas.microsoft.com/office/drawing/2014/main" id="{55A7C86F-7189-8F42-92A2-C66F95506FB7}"/>
              </a:ext>
            </a:extLst>
          </p:cNvPr>
          <p:cNvPicPr>
            <a:picLocks noChangeAspect="1"/>
          </p:cNvPicPr>
          <p:nvPr/>
        </p:nvPicPr>
        <p:blipFill>
          <a:blip r:embed="rId2"/>
          <a:stretch>
            <a:fillRect/>
          </a:stretch>
        </p:blipFill>
        <p:spPr>
          <a:xfrm>
            <a:off x="1154953" y="586780"/>
            <a:ext cx="10201697" cy="5501069"/>
          </a:xfrm>
          <a:prstGeom prst="rect">
            <a:avLst/>
          </a:prstGeom>
        </p:spPr>
      </p:pic>
    </p:spTree>
    <p:extLst>
      <p:ext uri="{BB962C8B-B14F-4D97-AF65-F5344CB8AC3E}">
        <p14:creationId xmlns:p14="http://schemas.microsoft.com/office/powerpoint/2010/main" val="141906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E3E6-3479-07D2-C12A-266ABA1CF103}"/>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ECC09916-451F-2817-4141-92D0B38F9AAC}"/>
              </a:ext>
            </a:extLst>
          </p:cNvPr>
          <p:cNvSpPr>
            <a:spLocks noGrp="1"/>
          </p:cNvSpPr>
          <p:nvPr>
            <p:ph type="subTitle" idx="1"/>
          </p:nvPr>
        </p:nvSpPr>
        <p:spPr/>
        <p:txBody>
          <a:bodyPr/>
          <a:lstStyle/>
          <a:p>
            <a:endParaRPr lang="en-US"/>
          </a:p>
        </p:txBody>
      </p:sp>
      <p:pic>
        <p:nvPicPr>
          <p:cNvPr id="5" name="Picture 5">
            <a:extLst>
              <a:ext uri="{FF2B5EF4-FFF2-40B4-BE49-F238E27FC236}">
                <a16:creationId xmlns:a16="http://schemas.microsoft.com/office/drawing/2014/main" id="{6F6157DF-E6AB-9DAD-42BF-5874CB380457}"/>
              </a:ext>
            </a:extLst>
          </p:cNvPr>
          <p:cNvPicPr>
            <a:picLocks noChangeAspect="1"/>
          </p:cNvPicPr>
          <p:nvPr/>
        </p:nvPicPr>
        <p:blipFill>
          <a:blip r:embed="rId2"/>
          <a:stretch>
            <a:fillRect/>
          </a:stretch>
        </p:blipFill>
        <p:spPr>
          <a:xfrm>
            <a:off x="660128" y="599006"/>
            <a:ext cx="10647626" cy="5317700"/>
          </a:xfrm>
          <a:prstGeom prst="rect">
            <a:avLst/>
          </a:prstGeom>
        </p:spPr>
      </p:pic>
    </p:spTree>
    <p:extLst>
      <p:ext uri="{BB962C8B-B14F-4D97-AF65-F5344CB8AC3E}">
        <p14:creationId xmlns:p14="http://schemas.microsoft.com/office/powerpoint/2010/main" val="289733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6D38-0BAD-CE07-E8D5-80CDB537CBFA}"/>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3F67E1D1-1ECE-60FB-F606-194B7B3ED72A}"/>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3C981D03-15B2-9D32-B78A-45F0066E6207}"/>
              </a:ext>
            </a:extLst>
          </p:cNvPr>
          <p:cNvPicPr>
            <a:picLocks noChangeAspect="1"/>
          </p:cNvPicPr>
          <p:nvPr/>
        </p:nvPicPr>
        <p:blipFill>
          <a:blip r:embed="rId2"/>
          <a:stretch>
            <a:fillRect/>
          </a:stretch>
        </p:blipFill>
        <p:spPr>
          <a:xfrm>
            <a:off x="599005" y="574556"/>
            <a:ext cx="10794321" cy="5501069"/>
          </a:xfrm>
          <a:prstGeom prst="rect">
            <a:avLst/>
          </a:prstGeom>
        </p:spPr>
      </p:pic>
    </p:spTree>
    <p:extLst>
      <p:ext uri="{BB962C8B-B14F-4D97-AF65-F5344CB8AC3E}">
        <p14:creationId xmlns:p14="http://schemas.microsoft.com/office/powerpoint/2010/main" val="387724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FE02-51A3-B0BF-B503-426680AACCCE}"/>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2CF5A467-11E1-A089-E423-33434AB0BB74}"/>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6DCF35A4-7B13-A3AC-72DC-0855F302E57D}"/>
              </a:ext>
            </a:extLst>
          </p:cNvPr>
          <p:cNvPicPr>
            <a:picLocks noChangeAspect="1"/>
          </p:cNvPicPr>
          <p:nvPr/>
        </p:nvPicPr>
        <p:blipFill>
          <a:blip r:embed="rId2"/>
          <a:stretch>
            <a:fillRect/>
          </a:stretch>
        </p:blipFill>
        <p:spPr>
          <a:xfrm>
            <a:off x="843497" y="599005"/>
            <a:ext cx="10439807" cy="5525519"/>
          </a:xfrm>
          <a:prstGeom prst="rect">
            <a:avLst/>
          </a:prstGeom>
        </p:spPr>
      </p:pic>
    </p:spTree>
    <p:extLst>
      <p:ext uri="{BB962C8B-B14F-4D97-AF65-F5344CB8AC3E}">
        <p14:creationId xmlns:p14="http://schemas.microsoft.com/office/powerpoint/2010/main" val="198899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A23D-7B61-F2BA-84A5-F03093862E58}"/>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427485A7-E51B-010A-5283-1AFEACBBF98B}"/>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64E28451-0B43-EA75-9ABF-7A0214AA0B1C}"/>
              </a:ext>
            </a:extLst>
          </p:cNvPr>
          <p:cNvPicPr>
            <a:picLocks noChangeAspect="1"/>
          </p:cNvPicPr>
          <p:nvPr/>
        </p:nvPicPr>
        <p:blipFill>
          <a:blip r:embed="rId2"/>
          <a:stretch>
            <a:fillRect/>
          </a:stretch>
        </p:blipFill>
        <p:spPr>
          <a:xfrm>
            <a:off x="916845" y="623456"/>
            <a:ext cx="10268663" cy="5452170"/>
          </a:xfrm>
          <a:prstGeom prst="rect">
            <a:avLst/>
          </a:prstGeom>
        </p:spPr>
      </p:pic>
    </p:spTree>
    <p:extLst>
      <p:ext uri="{BB962C8B-B14F-4D97-AF65-F5344CB8AC3E}">
        <p14:creationId xmlns:p14="http://schemas.microsoft.com/office/powerpoint/2010/main" val="280273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9803-FB84-FDD9-9416-11E4604E2092}"/>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3E33886E-C702-1C51-1ACD-59E86D5FE055}"/>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E906368A-7529-C6ED-45F9-C70C7AB191E6}"/>
              </a:ext>
            </a:extLst>
          </p:cNvPr>
          <p:cNvPicPr>
            <a:picLocks noChangeAspect="1"/>
          </p:cNvPicPr>
          <p:nvPr/>
        </p:nvPicPr>
        <p:blipFill>
          <a:blip r:embed="rId2"/>
          <a:stretch>
            <a:fillRect/>
          </a:stretch>
        </p:blipFill>
        <p:spPr>
          <a:xfrm>
            <a:off x="721251" y="599005"/>
            <a:ext cx="10574277" cy="5501070"/>
          </a:xfrm>
          <a:prstGeom prst="rect">
            <a:avLst/>
          </a:prstGeom>
        </p:spPr>
      </p:pic>
    </p:spTree>
    <p:extLst>
      <p:ext uri="{BB962C8B-B14F-4D97-AF65-F5344CB8AC3E}">
        <p14:creationId xmlns:p14="http://schemas.microsoft.com/office/powerpoint/2010/main" val="377482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B2A9-E0F3-0E85-791C-FD0690CAAFD8}"/>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D385A4D7-DF32-FECC-B875-DCD0B7D0B8F5}"/>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460440A5-1FE2-8BD7-1A5D-698B02D826E9}"/>
              </a:ext>
            </a:extLst>
          </p:cNvPr>
          <p:cNvPicPr>
            <a:picLocks noChangeAspect="1"/>
          </p:cNvPicPr>
          <p:nvPr/>
        </p:nvPicPr>
        <p:blipFill>
          <a:blip r:embed="rId2"/>
          <a:stretch>
            <a:fillRect/>
          </a:stretch>
        </p:blipFill>
        <p:spPr>
          <a:xfrm>
            <a:off x="929071" y="550107"/>
            <a:ext cx="10439806" cy="5745561"/>
          </a:xfrm>
          <a:prstGeom prst="rect">
            <a:avLst/>
          </a:prstGeom>
        </p:spPr>
      </p:pic>
    </p:spTree>
    <p:extLst>
      <p:ext uri="{BB962C8B-B14F-4D97-AF65-F5344CB8AC3E}">
        <p14:creationId xmlns:p14="http://schemas.microsoft.com/office/powerpoint/2010/main" val="19409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FF74-641F-5A6A-7B76-5B30EE8AF2F7}"/>
              </a:ext>
            </a:extLst>
          </p:cNvPr>
          <p:cNvSpPr>
            <a:spLocks noGrp="1"/>
          </p:cNvSpPr>
          <p:nvPr>
            <p:ph type="ctrTitle"/>
          </p:nvPr>
        </p:nvSpPr>
        <p:spPr>
          <a:xfrm>
            <a:off x="3080599" y="586782"/>
            <a:ext cx="6900013" cy="965742"/>
          </a:xfrm>
        </p:spPr>
        <p:txBody>
          <a:bodyPr/>
          <a:lstStyle/>
          <a:p>
            <a:r>
              <a:rPr lang="en-IN" dirty="0"/>
              <a:t>PROJECT TITLE</a:t>
            </a:r>
            <a:endParaRPr lang="en-US" dirty="0"/>
          </a:p>
        </p:txBody>
      </p:sp>
      <p:sp>
        <p:nvSpPr>
          <p:cNvPr id="3" name="Content Placeholder 2">
            <a:extLst>
              <a:ext uri="{FF2B5EF4-FFF2-40B4-BE49-F238E27FC236}">
                <a16:creationId xmlns:a16="http://schemas.microsoft.com/office/drawing/2014/main" id="{1510BDB7-9E4D-F134-7172-A140E035CEB3}"/>
              </a:ext>
            </a:extLst>
          </p:cNvPr>
          <p:cNvSpPr>
            <a:spLocks noGrp="1"/>
          </p:cNvSpPr>
          <p:nvPr>
            <p:ph type="subTitle" idx="1"/>
          </p:nvPr>
        </p:nvSpPr>
        <p:spPr>
          <a:xfrm>
            <a:off x="778299" y="1650322"/>
            <a:ext cx="10773947" cy="4425304"/>
          </a:xfrm>
        </p:spPr>
        <p:txBody>
          <a:bodyPr>
            <a:normAutofit fontScale="92500"/>
          </a:bodyPr>
          <a:lstStyle/>
          <a:p>
            <a:r>
              <a:rPr lang="en-IN" dirty="0">
                <a:solidFill>
                  <a:schemeClr val="bg1"/>
                </a:solidFill>
              </a:rPr>
              <a:t>  </a:t>
            </a:r>
            <a:r>
              <a:rPr lang="en-IN" sz="4000" dirty="0">
                <a:solidFill>
                  <a:schemeClr val="bg1"/>
                </a:solidFill>
              </a:rPr>
              <a:t>                   #</a:t>
            </a:r>
            <a:r>
              <a:rPr lang="en-IN" sz="4000" b="1" i="1" u="sng" dirty="0">
                <a:solidFill>
                  <a:schemeClr val="bg1"/>
                </a:solidFill>
              </a:rPr>
              <a:t>Restaurant</a:t>
            </a:r>
          </a:p>
          <a:p>
            <a:r>
              <a:rPr lang="en-IN" sz="4000" dirty="0">
                <a:solidFill>
                  <a:schemeClr val="bg1"/>
                </a:solidFill>
              </a:rPr>
              <a:t>                  # Team members #</a:t>
            </a:r>
            <a:r>
              <a:rPr lang="en-IN" dirty="0">
                <a:solidFill>
                  <a:schemeClr val="bg1"/>
                </a:solidFill>
              </a:rPr>
              <a:t>        </a:t>
            </a:r>
          </a:p>
          <a:p>
            <a:r>
              <a:rPr lang="en-IN" dirty="0">
                <a:solidFill>
                  <a:schemeClr val="bg1"/>
                </a:solidFill>
              </a:rPr>
              <a:t>                Names                         Roll no            </a:t>
            </a:r>
            <a:r>
              <a:rPr lang="en-IN" dirty="0" err="1">
                <a:solidFill>
                  <a:schemeClr val="bg1"/>
                </a:solidFill>
              </a:rPr>
              <a:t>Github</a:t>
            </a:r>
            <a:r>
              <a:rPr lang="en-IN" dirty="0">
                <a:solidFill>
                  <a:schemeClr val="bg1"/>
                </a:solidFill>
              </a:rPr>
              <a:t> link</a:t>
            </a:r>
          </a:p>
          <a:p>
            <a:pPr marL="342900" indent="-342900">
              <a:buFont typeface="+mj-lt"/>
              <a:buAutoNum type="arabicPeriod"/>
            </a:pPr>
            <a:r>
              <a:rPr lang="en-IN" u="sng" dirty="0" err="1">
                <a:solidFill>
                  <a:schemeClr val="bg1"/>
                </a:solidFill>
              </a:rPr>
              <a:t>Akanksha</a:t>
            </a:r>
            <a:r>
              <a:rPr lang="en-IN" dirty="0">
                <a:solidFill>
                  <a:schemeClr val="bg1"/>
                </a:solidFill>
              </a:rPr>
              <a:t> </a:t>
            </a:r>
            <a:r>
              <a:rPr lang="en-IN" dirty="0" err="1">
                <a:solidFill>
                  <a:schemeClr val="bg1"/>
                </a:solidFill>
              </a:rPr>
              <a:t>chaudhari</a:t>
            </a:r>
            <a:r>
              <a:rPr lang="en-IN" dirty="0">
                <a:solidFill>
                  <a:schemeClr val="bg1"/>
                </a:solidFill>
              </a:rPr>
              <a:t>            29 https://github.com/akankshachaudhari04/Restuarant.git</a:t>
            </a:r>
          </a:p>
          <a:p>
            <a:pPr marL="342900" indent="-342900">
              <a:buFont typeface="+mj-lt"/>
              <a:buAutoNum type="arabicPeriod"/>
            </a:pPr>
            <a:r>
              <a:rPr lang="en-IN" dirty="0">
                <a:solidFill>
                  <a:schemeClr val="bg1"/>
                </a:solidFill>
              </a:rPr>
              <a:t>Lina </a:t>
            </a:r>
            <a:r>
              <a:rPr lang="en-IN" dirty="0" err="1">
                <a:solidFill>
                  <a:schemeClr val="bg1"/>
                </a:solidFill>
              </a:rPr>
              <a:t>khadke</a:t>
            </a:r>
            <a:r>
              <a:rPr lang="en-IN" dirty="0">
                <a:solidFill>
                  <a:schemeClr val="bg1"/>
                </a:solidFill>
              </a:rPr>
              <a:t>                              69          https://github.com/LinaKhadke2001/Resturant.git</a:t>
            </a:r>
          </a:p>
          <a:p>
            <a:pPr marL="342900" indent="-342900">
              <a:buFont typeface="+mj-lt"/>
              <a:buAutoNum type="arabicPeriod"/>
            </a:pPr>
            <a:r>
              <a:rPr lang="en-IN" dirty="0" err="1">
                <a:solidFill>
                  <a:schemeClr val="bg1"/>
                </a:solidFill>
              </a:rPr>
              <a:t>Madhavi</a:t>
            </a:r>
            <a:r>
              <a:rPr lang="en-IN" dirty="0">
                <a:solidFill>
                  <a:schemeClr val="bg1"/>
                </a:solidFill>
              </a:rPr>
              <a:t> </a:t>
            </a:r>
            <a:r>
              <a:rPr lang="en-IN" dirty="0" err="1">
                <a:solidFill>
                  <a:schemeClr val="bg1"/>
                </a:solidFill>
              </a:rPr>
              <a:t>koshti</a:t>
            </a:r>
            <a:r>
              <a:rPr lang="en-IN" dirty="0">
                <a:solidFill>
                  <a:schemeClr val="bg1"/>
                </a:solidFill>
              </a:rPr>
              <a:t>                       76.         https://github.com/MadhaviKoshti1127/Resturant.git</a:t>
            </a:r>
          </a:p>
          <a:p>
            <a:pPr marL="342900" indent="-342900">
              <a:buFont typeface="+mj-lt"/>
              <a:buAutoNum type="arabicPeriod"/>
            </a:pPr>
            <a:r>
              <a:rPr lang="en-IN" dirty="0">
                <a:solidFill>
                  <a:schemeClr val="bg1"/>
                </a:solidFill>
              </a:rPr>
              <a:t>Swati </a:t>
            </a:r>
            <a:r>
              <a:rPr lang="en-IN" dirty="0" err="1">
                <a:solidFill>
                  <a:schemeClr val="bg1"/>
                </a:solidFill>
              </a:rPr>
              <a:t>pArdeshi</a:t>
            </a:r>
            <a:r>
              <a:rPr lang="en-IN" dirty="0">
                <a:solidFill>
                  <a:schemeClr val="bg1"/>
                </a:solidFill>
              </a:rPr>
              <a:t>                        118           https://github.com/</a:t>
            </a:r>
            <a:r>
              <a:rPr lang="en-IN" sz="2100" dirty="0">
                <a:solidFill>
                  <a:schemeClr val="bg1"/>
                </a:solidFill>
              </a:rPr>
              <a:t>PardeshiSwati</a:t>
            </a:r>
            <a:r>
              <a:rPr lang="en-IN" dirty="0">
                <a:solidFill>
                  <a:schemeClr val="bg1"/>
                </a:solidFill>
              </a:rPr>
              <a:t>/Project.git</a:t>
            </a:r>
          </a:p>
          <a:p>
            <a:pPr marL="342900" indent="-342900">
              <a:buFont typeface="+mj-lt"/>
              <a:buAutoNum type="arabicPeriod"/>
            </a:pPr>
            <a:r>
              <a:rPr lang="en-IN" dirty="0" err="1">
                <a:solidFill>
                  <a:schemeClr val="bg1"/>
                </a:solidFill>
              </a:rPr>
              <a:t>Vaishnavi</a:t>
            </a:r>
            <a:r>
              <a:rPr lang="en-IN" dirty="0">
                <a:solidFill>
                  <a:schemeClr val="bg1"/>
                </a:solidFill>
              </a:rPr>
              <a:t> </a:t>
            </a:r>
            <a:r>
              <a:rPr lang="en-IN" dirty="0" err="1">
                <a:solidFill>
                  <a:schemeClr val="bg1"/>
                </a:solidFill>
              </a:rPr>
              <a:t>sonawane</a:t>
            </a:r>
            <a:r>
              <a:rPr lang="en-IN" dirty="0">
                <a:solidFill>
                  <a:schemeClr val="bg1"/>
                </a:solidFill>
              </a:rPr>
              <a:t>           185          https://github.com/VaishnaviIMR/Resturant.git</a:t>
            </a:r>
          </a:p>
          <a:p>
            <a:pPr marL="342900" indent="-342900">
              <a:buFont typeface="+mj-lt"/>
              <a:buAutoNum type="arabicPeriod"/>
            </a:pPr>
            <a:r>
              <a:rPr lang="en-IN" dirty="0" err="1">
                <a:solidFill>
                  <a:schemeClr val="bg1"/>
                </a:solidFill>
              </a:rPr>
              <a:t>Vrushali</a:t>
            </a:r>
            <a:r>
              <a:rPr lang="en-IN" dirty="0">
                <a:solidFill>
                  <a:schemeClr val="bg1"/>
                </a:solidFill>
              </a:rPr>
              <a:t> </a:t>
            </a:r>
            <a:r>
              <a:rPr lang="en-IN" dirty="0" err="1">
                <a:solidFill>
                  <a:schemeClr val="bg1"/>
                </a:solidFill>
              </a:rPr>
              <a:t>patil</a:t>
            </a:r>
            <a:r>
              <a:rPr lang="en-IN" dirty="0">
                <a:solidFill>
                  <a:schemeClr val="bg1"/>
                </a:solidFill>
              </a:rPr>
              <a:t>                         154          https://github.com/Vrushalipatil2001/Resturant.git</a:t>
            </a:r>
            <a:endParaRPr lang="en-US" dirty="0">
              <a:solidFill>
                <a:schemeClr val="bg1"/>
              </a:solidFill>
            </a:endParaRPr>
          </a:p>
        </p:txBody>
      </p:sp>
    </p:spTree>
    <p:extLst>
      <p:ext uri="{BB962C8B-B14F-4D97-AF65-F5344CB8AC3E}">
        <p14:creationId xmlns:p14="http://schemas.microsoft.com/office/powerpoint/2010/main" val="302734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4740-4E34-1AF4-2544-BEB0FE34AC9F}"/>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EF6E5DF8-CD73-6667-41E7-CACE4B7A5C47}"/>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D1D02D2A-B328-F00E-BA84-0E60951C6712}"/>
              </a:ext>
            </a:extLst>
          </p:cNvPr>
          <p:cNvPicPr>
            <a:picLocks noChangeAspect="1"/>
          </p:cNvPicPr>
          <p:nvPr/>
        </p:nvPicPr>
        <p:blipFill>
          <a:blip r:embed="rId2"/>
          <a:stretch>
            <a:fillRect/>
          </a:stretch>
        </p:blipFill>
        <p:spPr>
          <a:xfrm>
            <a:off x="709027" y="745701"/>
            <a:ext cx="10708747" cy="5513294"/>
          </a:xfrm>
          <a:prstGeom prst="rect">
            <a:avLst/>
          </a:prstGeom>
        </p:spPr>
      </p:pic>
    </p:spTree>
    <p:extLst>
      <p:ext uri="{BB962C8B-B14F-4D97-AF65-F5344CB8AC3E}">
        <p14:creationId xmlns:p14="http://schemas.microsoft.com/office/powerpoint/2010/main" val="54264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4D76BB5-0335-2082-2AEF-1F9BD3463A40}"/>
              </a:ext>
            </a:extLst>
          </p:cNvPr>
          <p:cNvPicPr>
            <a:picLocks noChangeAspect="1"/>
          </p:cNvPicPr>
          <p:nvPr/>
        </p:nvPicPr>
        <p:blipFill>
          <a:blip r:embed="rId2"/>
          <a:stretch>
            <a:fillRect/>
          </a:stretch>
        </p:blipFill>
        <p:spPr>
          <a:xfrm>
            <a:off x="916845" y="855721"/>
            <a:ext cx="10439807" cy="5329925"/>
          </a:xfrm>
          <a:prstGeom prst="rect">
            <a:avLst/>
          </a:prstGeom>
        </p:spPr>
      </p:pic>
    </p:spTree>
    <p:extLst>
      <p:ext uri="{BB962C8B-B14F-4D97-AF65-F5344CB8AC3E}">
        <p14:creationId xmlns:p14="http://schemas.microsoft.com/office/powerpoint/2010/main" val="3884276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70FD-5F01-1138-B17F-094E6BBCD553}"/>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8CC56014-9504-2F9C-09D8-8104BF19A38E}"/>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4A0ADBFF-B075-C421-52D3-19987EDBA2AA}"/>
              </a:ext>
            </a:extLst>
          </p:cNvPr>
          <p:cNvPicPr>
            <a:picLocks noChangeAspect="1"/>
          </p:cNvPicPr>
          <p:nvPr/>
        </p:nvPicPr>
        <p:blipFill>
          <a:blip r:embed="rId2"/>
          <a:stretch>
            <a:fillRect/>
          </a:stretch>
        </p:blipFill>
        <p:spPr>
          <a:xfrm>
            <a:off x="904620" y="647904"/>
            <a:ext cx="10476482" cy="5436652"/>
          </a:xfrm>
          <a:prstGeom prst="rect">
            <a:avLst/>
          </a:prstGeom>
        </p:spPr>
      </p:pic>
    </p:spTree>
    <p:extLst>
      <p:ext uri="{BB962C8B-B14F-4D97-AF65-F5344CB8AC3E}">
        <p14:creationId xmlns:p14="http://schemas.microsoft.com/office/powerpoint/2010/main" val="3863802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5951-2046-FF34-BB89-CD655BD3FFB0}"/>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DEE205B8-17F0-D005-2530-DBB9DC2D534A}"/>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7E9CA9D0-56B7-C4FD-2810-376A281E7530}"/>
              </a:ext>
            </a:extLst>
          </p:cNvPr>
          <p:cNvPicPr>
            <a:picLocks noChangeAspect="1"/>
          </p:cNvPicPr>
          <p:nvPr/>
        </p:nvPicPr>
        <p:blipFill>
          <a:blip r:embed="rId2"/>
          <a:stretch>
            <a:fillRect/>
          </a:stretch>
        </p:blipFill>
        <p:spPr>
          <a:xfrm>
            <a:off x="733477" y="721252"/>
            <a:ext cx="10525380" cy="5500602"/>
          </a:xfrm>
          <a:prstGeom prst="rect">
            <a:avLst/>
          </a:prstGeom>
        </p:spPr>
      </p:pic>
    </p:spTree>
    <p:extLst>
      <p:ext uri="{BB962C8B-B14F-4D97-AF65-F5344CB8AC3E}">
        <p14:creationId xmlns:p14="http://schemas.microsoft.com/office/powerpoint/2010/main" val="213878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79C9-B348-1D82-3ED9-A7F9A21F6D09}"/>
              </a:ext>
            </a:extLst>
          </p:cNvPr>
          <p:cNvSpPr>
            <a:spLocks noGrp="1"/>
          </p:cNvSpPr>
          <p:nvPr>
            <p:ph type="ctrTitle"/>
          </p:nvPr>
        </p:nvSpPr>
        <p:spPr>
          <a:xfrm>
            <a:off x="3875198" y="537882"/>
            <a:ext cx="6931347" cy="1332482"/>
          </a:xfrm>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CD226705-2D1B-A7C4-9D22-BC9C343A7C6D}"/>
              </a:ext>
            </a:extLst>
          </p:cNvPr>
          <p:cNvSpPr>
            <a:spLocks noGrp="1"/>
          </p:cNvSpPr>
          <p:nvPr>
            <p:ph type="subTitle" idx="1"/>
          </p:nvPr>
        </p:nvSpPr>
        <p:spPr>
          <a:xfrm>
            <a:off x="1154954" y="2102631"/>
            <a:ext cx="9786061" cy="3536169"/>
          </a:xfrm>
        </p:spPr>
        <p:txBody>
          <a:bodyPr>
            <a:noAutofit/>
          </a:bodyPr>
          <a:lstStyle/>
          <a:p>
            <a:r>
              <a:rPr lang="en-US" sz="2800" dirty="0">
                <a:solidFill>
                  <a:schemeClr val="bg1"/>
                </a:solidFill>
              </a:rPr>
              <a:t>ConclusionThis is achieves through an easy to use graphical interface menu </a:t>
            </a:r>
            <a:r>
              <a:rPr lang="en-US" sz="2800" dirty="0" err="1">
                <a:solidFill>
                  <a:schemeClr val="bg1"/>
                </a:solidFill>
              </a:rPr>
              <a:t>options.This</a:t>
            </a:r>
            <a:r>
              <a:rPr lang="en-US" sz="2800" dirty="0">
                <a:solidFill>
                  <a:schemeClr val="bg1"/>
                </a:solidFill>
              </a:rPr>
              <a:t> users can add any number of items to the cart from any of the available food categories by simply clicking the add to Cart button for each </a:t>
            </a:r>
            <a:r>
              <a:rPr lang="en-US" sz="2800" dirty="0" err="1">
                <a:solidFill>
                  <a:schemeClr val="bg1"/>
                </a:solidFill>
              </a:rPr>
              <a:t>items.Once</a:t>
            </a:r>
            <a:r>
              <a:rPr lang="en-US" sz="2800" dirty="0">
                <a:solidFill>
                  <a:schemeClr val="bg1"/>
                </a:solidFill>
              </a:rPr>
              <a:t> item is added to the </a:t>
            </a:r>
            <a:r>
              <a:rPr lang="en-US" sz="2800" dirty="0" err="1">
                <a:solidFill>
                  <a:schemeClr val="bg1"/>
                </a:solidFill>
              </a:rPr>
              <a:t>cart,user</a:t>
            </a:r>
            <a:r>
              <a:rPr lang="en-US" sz="2800" dirty="0">
                <a:solidFill>
                  <a:schemeClr val="bg1"/>
                </a:solidFill>
              </a:rPr>
              <a:t> is presented with detailed order to review or continue shopping.</a:t>
            </a:r>
          </a:p>
        </p:txBody>
      </p:sp>
    </p:spTree>
    <p:extLst>
      <p:ext uri="{BB962C8B-B14F-4D97-AF65-F5344CB8AC3E}">
        <p14:creationId xmlns:p14="http://schemas.microsoft.com/office/powerpoint/2010/main" val="3916199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FFA3-A03C-DA3A-7E22-DCE507D34B36}"/>
              </a:ext>
            </a:extLst>
          </p:cNvPr>
          <p:cNvSpPr>
            <a:spLocks noGrp="1"/>
          </p:cNvSpPr>
          <p:nvPr>
            <p:ph type="ctrTitle"/>
          </p:nvPr>
        </p:nvSpPr>
        <p:spPr>
          <a:xfrm>
            <a:off x="3056150" y="782375"/>
            <a:ext cx="8178255" cy="1063539"/>
          </a:xfrm>
        </p:spPr>
        <p:txBody>
          <a:bodyPr/>
          <a:lstStyle/>
          <a:p>
            <a:r>
              <a:rPr lang="en-US"/>
              <a:t>FEATURES  SCOPE</a:t>
            </a:r>
          </a:p>
        </p:txBody>
      </p:sp>
      <p:sp>
        <p:nvSpPr>
          <p:cNvPr id="3" name="Content Placeholder 2">
            <a:extLst>
              <a:ext uri="{FF2B5EF4-FFF2-40B4-BE49-F238E27FC236}">
                <a16:creationId xmlns:a16="http://schemas.microsoft.com/office/drawing/2014/main" id="{456C8AD8-34F4-A832-23FE-A53CEA946747}"/>
              </a:ext>
            </a:extLst>
          </p:cNvPr>
          <p:cNvSpPr>
            <a:spLocks noGrp="1"/>
          </p:cNvSpPr>
          <p:nvPr>
            <p:ph type="subTitle" idx="1"/>
          </p:nvPr>
        </p:nvSpPr>
        <p:spPr>
          <a:xfrm>
            <a:off x="971585" y="2200429"/>
            <a:ext cx="9822735" cy="3462821"/>
          </a:xfrm>
        </p:spPr>
        <p:txBody>
          <a:bodyPr>
            <a:normAutofit/>
          </a:bodyPr>
          <a:lstStyle/>
          <a:p>
            <a:r>
              <a:rPr lang="en-US" sz="2800" dirty="0">
                <a:solidFill>
                  <a:schemeClr val="bg1"/>
                </a:solidFill>
              </a:rPr>
              <a:t>Easy use of </a:t>
            </a:r>
            <a:r>
              <a:rPr lang="en-US" sz="2800" dirty="0" err="1">
                <a:solidFill>
                  <a:schemeClr val="bg1"/>
                </a:solidFill>
              </a:rPr>
              <a:t>customer.Computerized</a:t>
            </a:r>
            <a:r>
              <a:rPr lang="en-US" sz="2800" dirty="0">
                <a:solidFill>
                  <a:schemeClr val="bg1"/>
                </a:solidFill>
              </a:rPr>
              <a:t> Entry Of </a:t>
            </a:r>
            <a:r>
              <a:rPr lang="en-US" sz="2800" dirty="0" err="1">
                <a:solidFill>
                  <a:schemeClr val="bg1"/>
                </a:solidFill>
              </a:rPr>
              <a:t>Details.User</a:t>
            </a:r>
            <a:r>
              <a:rPr lang="en-US" sz="2800" dirty="0">
                <a:solidFill>
                  <a:schemeClr val="bg1"/>
                </a:solidFill>
              </a:rPr>
              <a:t> Friendly Interaction between User and </a:t>
            </a:r>
            <a:r>
              <a:rPr lang="en-US" sz="2800" dirty="0" err="1">
                <a:solidFill>
                  <a:schemeClr val="bg1"/>
                </a:solidFill>
              </a:rPr>
              <a:t>System.Easy</a:t>
            </a:r>
            <a:r>
              <a:rPr lang="en-US" sz="2800" dirty="0">
                <a:solidFill>
                  <a:schemeClr val="bg1"/>
                </a:solidFill>
              </a:rPr>
              <a:t> access to any </a:t>
            </a:r>
            <a:r>
              <a:rPr lang="en-US" sz="2800" dirty="0" err="1">
                <a:solidFill>
                  <a:schemeClr val="bg1"/>
                </a:solidFill>
              </a:rPr>
              <a:t>stage.Security</a:t>
            </a:r>
            <a:r>
              <a:rPr lang="en-US" sz="2800" dirty="0">
                <a:solidFill>
                  <a:schemeClr val="bg1"/>
                </a:solidFill>
              </a:rPr>
              <a:t> </a:t>
            </a:r>
            <a:r>
              <a:rPr lang="en-US" sz="2800" dirty="0" err="1">
                <a:solidFill>
                  <a:schemeClr val="bg1"/>
                </a:solidFill>
              </a:rPr>
              <a:t>Provided.Lot</a:t>
            </a:r>
            <a:r>
              <a:rPr lang="en-US" sz="2800" dirty="0">
                <a:solidFill>
                  <a:schemeClr val="bg1"/>
                </a:solidFill>
              </a:rPr>
              <a:t> of time is getting </a:t>
            </a:r>
            <a:r>
              <a:rPr lang="en-US" sz="2800" dirty="0" err="1">
                <a:solidFill>
                  <a:schemeClr val="bg1"/>
                </a:solidFill>
              </a:rPr>
              <a:t>saved.Easy</a:t>
            </a:r>
            <a:r>
              <a:rPr lang="en-US" sz="2800" dirty="0">
                <a:solidFill>
                  <a:schemeClr val="bg1"/>
                </a:solidFill>
              </a:rPr>
              <a:t> backup of </a:t>
            </a:r>
            <a:r>
              <a:rPr lang="en-US" sz="2800" dirty="0" err="1">
                <a:solidFill>
                  <a:schemeClr val="bg1"/>
                </a:solidFill>
              </a:rPr>
              <a:t>data.Easy</a:t>
            </a:r>
            <a:r>
              <a:rPr lang="en-US" sz="2800" dirty="0">
                <a:solidFill>
                  <a:schemeClr val="bg1"/>
                </a:solidFill>
              </a:rPr>
              <a:t> access for exotic &amp; authentic product .</a:t>
            </a:r>
          </a:p>
        </p:txBody>
      </p:sp>
    </p:spTree>
    <p:extLst>
      <p:ext uri="{BB962C8B-B14F-4D97-AF65-F5344CB8AC3E}">
        <p14:creationId xmlns:p14="http://schemas.microsoft.com/office/powerpoint/2010/main" val="122140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70D-7729-B8CD-51E6-BD115C3D8F77}"/>
              </a:ext>
            </a:extLst>
          </p:cNvPr>
          <p:cNvSpPr>
            <a:spLocks noGrp="1"/>
          </p:cNvSpPr>
          <p:nvPr>
            <p:ph type="ctrTitle"/>
          </p:nvPr>
        </p:nvSpPr>
        <p:spPr>
          <a:xfrm>
            <a:off x="4131915" y="513434"/>
            <a:ext cx="6765542" cy="1405828"/>
          </a:xfrm>
        </p:spPr>
        <p:txBody>
          <a:bodyPr/>
          <a:lstStyle/>
          <a:p>
            <a:r>
              <a:rPr lang="en-US" dirty="0"/>
              <a:t>REFERENCE</a:t>
            </a:r>
          </a:p>
        </p:txBody>
      </p:sp>
      <p:sp>
        <p:nvSpPr>
          <p:cNvPr id="3" name="Content Placeholder 2">
            <a:extLst>
              <a:ext uri="{FF2B5EF4-FFF2-40B4-BE49-F238E27FC236}">
                <a16:creationId xmlns:a16="http://schemas.microsoft.com/office/drawing/2014/main" id="{E3E074F7-0B0C-7DDD-F556-254C4929EDEA}"/>
              </a:ext>
            </a:extLst>
          </p:cNvPr>
          <p:cNvSpPr>
            <a:spLocks noGrp="1"/>
          </p:cNvSpPr>
          <p:nvPr>
            <p:ph type="subTitle" idx="1"/>
          </p:nvPr>
        </p:nvSpPr>
        <p:spPr>
          <a:xfrm>
            <a:off x="1154955" y="2053733"/>
            <a:ext cx="8825658" cy="3585067"/>
          </a:xfrm>
        </p:spPr>
        <p:txBody>
          <a:bodyPr>
            <a:normAutofit/>
          </a:bodyPr>
          <a:lstStyle/>
          <a:p>
            <a:pPr marL="514350" indent="-514350">
              <a:buFont typeface="+mj-lt"/>
              <a:buAutoNum type="arabicPeriod"/>
            </a:pPr>
            <a:r>
              <a:rPr lang="en-US" sz="2800" dirty="0"/>
              <a:t>Wikipedia</a:t>
            </a:r>
            <a:endParaRPr lang="en-IN" sz="2800" dirty="0"/>
          </a:p>
          <a:p>
            <a:pPr marL="514350" indent="-514350">
              <a:buFont typeface="+mj-lt"/>
              <a:buAutoNum type="arabicPeriod"/>
            </a:pPr>
            <a:r>
              <a:rPr lang="en-US" sz="2800" dirty="0">
                <a:hlinkClick r:id="rId2"/>
              </a:rPr>
              <a:t>https://www.Google.com</a:t>
            </a:r>
            <a:endParaRPr lang="en-IN" sz="2800" dirty="0"/>
          </a:p>
          <a:p>
            <a:pPr marL="514350" indent="-514350">
              <a:buFont typeface="+mj-lt"/>
              <a:buAutoNum type="arabicPeriod"/>
            </a:pPr>
            <a:r>
              <a:rPr lang="en-US" sz="2800" dirty="0">
                <a:hlinkClick r:id="rId3"/>
              </a:rPr>
              <a:t>https://www.Youtube.com</a:t>
            </a:r>
            <a:endParaRPr lang="en-IN" sz="2800" dirty="0"/>
          </a:p>
          <a:p>
            <a:pPr marL="514350" indent="-514350">
              <a:buFont typeface="+mj-lt"/>
              <a:buAutoNum type="arabicPeriod"/>
            </a:pPr>
            <a:r>
              <a:rPr lang="en-US" sz="2800" dirty="0">
                <a:hlinkClick r:id="rId4"/>
              </a:rPr>
              <a:t>https://www.Chatgpt.com</a:t>
            </a:r>
            <a:endParaRPr lang="en-IN" sz="2800" dirty="0"/>
          </a:p>
          <a:p>
            <a:pPr marL="514350" indent="-514350">
              <a:buFont typeface="+mj-lt"/>
              <a:buAutoNum type="arabicPeriod"/>
            </a:pPr>
            <a:r>
              <a:rPr lang="en-US" sz="2800" dirty="0"/>
              <a:t>Teacher</a:t>
            </a:r>
            <a:endParaRPr lang="en-IN" sz="2800" dirty="0"/>
          </a:p>
          <a:p>
            <a:pPr marL="514350" indent="-514350">
              <a:buFont typeface="+mj-lt"/>
              <a:buAutoNum type="arabicPeriod"/>
            </a:pPr>
            <a:r>
              <a:rPr lang="en-US" sz="2800" dirty="0"/>
              <a:t>Friend</a:t>
            </a:r>
          </a:p>
        </p:txBody>
      </p:sp>
    </p:spTree>
    <p:extLst>
      <p:ext uri="{BB962C8B-B14F-4D97-AF65-F5344CB8AC3E}">
        <p14:creationId xmlns:p14="http://schemas.microsoft.com/office/powerpoint/2010/main" val="409296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87C4-7D35-6FA2-5705-B16CF870E489}"/>
              </a:ext>
            </a:extLst>
          </p:cNvPr>
          <p:cNvSpPr>
            <a:spLocks noGrp="1"/>
          </p:cNvSpPr>
          <p:nvPr>
            <p:ph type="ctrTitle"/>
          </p:nvPr>
        </p:nvSpPr>
        <p:spPr>
          <a:xfrm>
            <a:off x="3459561" y="647904"/>
            <a:ext cx="6521052" cy="1246909"/>
          </a:xfrm>
        </p:spPr>
        <p:txBody>
          <a:bodyPr/>
          <a:lstStyle/>
          <a:p>
            <a:r>
              <a:rPr lang="en-IN" b="1" dirty="0">
                <a:solidFill>
                  <a:schemeClr val="bg1"/>
                </a:solidFill>
              </a:rPr>
              <a:t>INTRODUCTION </a:t>
            </a:r>
            <a:endParaRPr lang="en-US" b="1" dirty="0">
              <a:solidFill>
                <a:schemeClr val="bg1"/>
              </a:solidFill>
            </a:endParaRPr>
          </a:p>
        </p:txBody>
      </p:sp>
      <p:sp>
        <p:nvSpPr>
          <p:cNvPr id="3" name="Subtitle 2">
            <a:extLst>
              <a:ext uri="{FF2B5EF4-FFF2-40B4-BE49-F238E27FC236}">
                <a16:creationId xmlns:a16="http://schemas.microsoft.com/office/drawing/2014/main" id="{C6F6195A-DE85-C93D-E3AA-E9F542B406A6}"/>
              </a:ext>
            </a:extLst>
          </p:cNvPr>
          <p:cNvSpPr>
            <a:spLocks noGrp="1"/>
          </p:cNvSpPr>
          <p:nvPr>
            <p:ph type="subTitle" idx="1"/>
          </p:nvPr>
        </p:nvSpPr>
        <p:spPr>
          <a:xfrm>
            <a:off x="1154955" y="1894813"/>
            <a:ext cx="9810510" cy="3743987"/>
          </a:xfrm>
        </p:spPr>
        <p:txBody>
          <a:bodyPr>
            <a:noAutofit/>
          </a:bodyPr>
          <a:lstStyle/>
          <a:p>
            <a:r>
              <a:rPr lang="en-US" sz="2400" dirty="0">
                <a:solidFill>
                  <a:schemeClr val="bg1"/>
                </a:solidFill>
              </a:rPr>
              <a:t>A restaurant is a fantastic opportunity for investment business. The purpose of restaurant is people enjoy their holiday, celebrate their birthday party, wedding party, and other. A Place to relax and enjoy the company of family and friend. Many employee and student does not have time to cooks at home, they need to eat from restaurant so they can power to go there job or classes or if you are hunger to can go there and have your favorite meal. In our Restaurant many Facilities or services are available. In our restaurant Booking tables or Booking restaurant for any function are available.</a:t>
            </a:r>
          </a:p>
        </p:txBody>
      </p:sp>
    </p:spTree>
    <p:extLst>
      <p:ext uri="{BB962C8B-B14F-4D97-AF65-F5344CB8AC3E}">
        <p14:creationId xmlns:p14="http://schemas.microsoft.com/office/powerpoint/2010/main" val="23248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0C8B6-2084-93BD-4603-97582254DC60}"/>
              </a:ext>
            </a:extLst>
          </p:cNvPr>
          <p:cNvSpPr>
            <a:spLocks noGrp="1"/>
          </p:cNvSpPr>
          <p:nvPr>
            <p:ph type="subTitle" idx="1"/>
          </p:nvPr>
        </p:nvSpPr>
        <p:spPr>
          <a:xfrm rot="10800000" flipV="1">
            <a:off x="2408246" y="1442503"/>
            <a:ext cx="8777262" cy="4327508"/>
          </a:xfrm>
        </p:spPr>
        <p:txBody>
          <a:bodyPr>
            <a:noAutofit/>
          </a:bodyPr>
          <a:lstStyle/>
          <a:p>
            <a:r>
              <a:rPr lang="en-US" sz="1400" b="1" dirty="0">
                <a:solidFill>
                  <a:schemeClr val="bg1"/>
                </a:solidFill>
              </a:rPr>
              <a:t>Objectives</a:t>
            </a:r>
            <a:r>
              <a:rPr lang="en-US" sz="1400" dirty="0">
                <a:solidFill>
                  <a:schemeClr val="bg1"/>
                </a:solidFill>
              </a:rPr>
              <a:t>:</a:t>
            </a:r>
            <a:endParaRPr lang="en-IN" sz="1400" dirty="0">
              <a:solidFill>
                <a:schemeClr val="bg1"/>
              </a:solidFill>
            </a:endParaRPr>
          </a:p>
          <a:p>
            <a:r>
              <a:rPr lang="en-US" sz="1400" dirty="0">
                <a:solidFill>
                  <a:schemeClr val="bg1"/>
                </a:solidFill>
              </a:rPr>
              <a:t> A project has a predetermined set of </a:t>
            </a:r>
            <a:r>
              <a:rPr lang="en-US" sz="1400" dirty="0" err="1">
                <a:solidFill>
                  <a:schemeClr val="bg1"/>
                </a:solidFill>
              </a:rPr>
              <a:t>goals.Once</a:t>
            </a:r>
            <a:r>
              <a:rPr lang="en-US" sz="1400" dirty="0">
                <a:solidFill>
                  <a:schemeClr val="bg1"/>
                </a:solidFill>
              </a:rPr>
              <a:t> the objectives have been achieved, the project ceases to exist.</a:t>
            </a:r>
            <a:endParaRPr lang="en-IN" sz="1400" dirty="0">
              <a:solidFill>
                <a:schemeClr val="bg1"/>
              </a:solidFill>
            </a:endParaRPr>
          </a:p>
          <a:p>
            <a:r>
              <a:rPr lang="en-US" sz="1400" b="1" dirty="0">
                <a:solidFill>
                  <a:schemeClr val="bg1"/>
                </a:solidFill>
              </a:rPr>
              <a:t>Uniqueness</a:t>
            </a:r>
            <a:r>
              <a:rPr lang="en-US" sz="1400" dirty="0">
                <a:solidFill>
                  <a:schemeClr val="bg1"/>
                </a:solidFill>
              </a:rPr>
              <a:t>: </a:t>
            </a:r>
            <a:endParaRPr lang="en-IN" sz="1400" dirty="0">
              <a:solidFill>
                <a:schemeClr val="bg1"/>
              </a:solidFill>
            </a:endParaRPr>
          </a:p>
          <a:p>
            <a:r>
              <a:rPr lang="en-US" sz="1400" dirty="0">
                <a:solidFill>
                  <a:schemeClr val="bg1"/>
                </a:solidFill>
              </a:rPr>
              <a:t>No two projects are exactly similar even if Die plants are exactly identical or are merely duplicated. The location, the infrastructure, the agencies, and the people make each project</a:t>
            </a:r>
            <a:r>
              <a:rPr lang="en-IN" sz="1400" dirty="0">
                <a:solidFill>
                  <a:schemeClr val="bg1"/>
                </a:solidFill>
              </a:rPr>
              <a:t> </a:t>
            </a:r>
            <a:r>
              <a:rPr lang="en-US" sz="1400" dirty="0">
                <a:solidFill>
                  <a:schemeClr val="bg1"/>
                </a:solidFill>
              </a:rPr>
              <a:t>unique</a:t>
            </a:r>
            <a:r>
              <a:rPr lang="en-US" sz="1400" b="1" dirty="0">
                <a:solidFill>
                  <a:schemeClr val="bg1"/>
                </a:solidFill>
              </a:rPr>
              <a:t>.</a:t>
            </a:r>
            <a:endParaRPr lang="en-IN" sz="1400" b="1" dirty="0">
              <a:solidFill>
                <a:schemeClr val="bg1"/>
              </a:solidFill>
            </a:endParaRPr>
          </a:p>
          <a:p>
            <a:r>
              <a:rPr lang="en-US" sz="1400" b="1" dirty="0">
                <a:solidFill>
                  <a:schemeClr val="bg1"/>
                </a:solidFill>
              </a:rPr>
              <a:t>Change</a:t>
            </a:r>
            <a:r>
              <a:rPr lang="en-US" sz="1400" dirty="0">
                <a:solidFill>
                  <a:schemeClr val="bg1"/>
                </a:solidFill>
              </a:rPr>
              <a:t>:</a:t>
            </a:r>
            <a:endParaRPr lang="en-IN" sz="1400" dirty="0">
              <a:solidFill>
                <a:schemeClr val="bg1"/>
              </a:solidFill>
            </a:endParaRPr>
          </a:p>
          <a:p>
            <a:r>
              <a:rPr lang="en-US" sz="1400" dirty="0">
                <a:solidFill>
                  <a:schemeClr val="bg1"/>
                </a:solidFill>
              </a:rPr>
              <a:t> A project sees many changes throughout its life while some of these changes may not have any major impact; they can be some changes which will change the entire character of course of the project.</a:t>
            </a:r>
            <a:endParaRPr lang="en-IN" sz="1400" dirty="0">
              <a:solidFill>
                <a:schemeClr val="bg1"/>
              </a:solidFill>
            </a:endParaRPr>
          </a:p>
          <a:p>
            <a:r>
              <a:rPr lang="en-US" sz="1400" b="1" dirty="0">
                <a:solidFill>
                  <a:schemeClr val="bg1"/>
                </a:solidFill>
              </a:rPr>
              <a:t>Built to order:</a:t>
            </a:r>
            <a:endParaRPr lang="en-IN" sz="1400" b="1" dirty="0">
              <a:solidFill>
                <a:schemeClr val="bg1"/>
              </a:solidFill>
            </a:endParaRPr>
          </a:p>
          <a:p>
            <a:r>
              <a:rPr lang="en-US" sz="1400" dirty="0">
                <a:solidFill>
                  <a:schemeClr val="bg1"/>
                </a:solidFill>
              </a:rPr>
              <a:t>Every project is created according to the client's instructions. Numerous rules and restrictions set forth by the client must be followed in order for the project to be completed.</a:t>
            </a:r>
          </a:p>
        </p:txBody>
      </p:sp>
      <p:sp>
        <p:nvSpPr>
          <p:cNvPr id="5" name="Title 1">
            <a:extLst>
              <a:ext uri="{FF2B5EF4-FFF2-40B4-BE49-F238E27FC236}">
                <a16:creationId xmlns:a16="http://schemas.microsoft.com/office/drawing/2014/main" id="{386CC35A-D595-F663-E511-D0EB4CEF3BB8}"/>
              </a:ext>
            </a:extLst>
          </p:cNvPr>
          <p:cNvSpPr>
            <a:spLocks noGrp="1"/>
          </p:cNvSpPr>
          <p:nvPr>
            <p:ph type="ctrTitle"/>
          </p:nvPr>
        </p:nvSpPr>
        <p:spPr>
          <a:xfrm>
            <a:off x="2579391" y="562332"/>
            <a:ext cx="7535692" cy="1075763"/>
          </a:xfrm>
        </p:spPr>
        <p:txBody>
          <a:bodyPr/>
          <a:lstStyle/>
          <a:p>
            <a:r>
              <a:rPr lang="en-US" b="1"/>
              <a:t>PROJECT FEATURES</a:t>
            </a:r>
            <a:endParaRPr lang="en-US" b="1" dirty="0"/>
          </a:p>
        </p:txBody>
      </p:sp>
    </p:spTree>
    <p:extLst>
      <p:ext uri="{BB962C8B-B14F-4D97-AF65-F5344CB8AC3E}">
        <p14:creationId xmlns:p14="http://schemas.microsoft.com/office/powerpoint/2010/main" val="160703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4AE3-41EB-5AC3-C1F6-B5710228256E}"/>
              </a:ext>
            </a:extLst>
          </p:cNvPr>
          <p:cNvSpPr>
            <a:spLocks noGrp="1"/>
          </p:cNvSpPr>
          <p:nvPr>
            <p:ph type="ctrTitle"/>
          </p:nvPr>
        </p:nvSpPr>
        <p:spPr>
          <a:xfrm>
            <a:off x="3215070" y="550106"/>
            <a:ext cx="6765543" cy="977969"/>
          </a:xfrm>
        </p:spPr>
        <p:txBody>
          <a:bodyPr/>
          <a:lstStyle/>
          <a:p>
            <a:r>
              <a:rPr lang="en-US" b="1" dirty="0"/>
              <a:t>System Facilities</a:t>
            </a:r>
          </a:p>
        </p:txBody>
      </p:sp>
      <p:sp>
        <p:nvSpPr>
          <p:cNvPr id="3" name="Content Placeholder 2">
            <a:extLst>
              <a:ext uri="{FF2B5EF4-FFF2-40B4-BE49-F238E27FC236}">
                <a16:creationId xmlns:a16="http://schemas.microsoft.com/office/drawing/2014/main" id="{E9E39BB5-1B54-5BDB-7611-3648F8D1F509}"/>
              </a:ext>
            </a:extLst>
          </p:cNvPr>
          <p:cNvSpPr>
            <a:spLocks noGrp="1"/>
          </p:cNvSpPr>
          <p:nvPr>
            <p:ph type="subTitle" idx="1"/>
          </p:nvPr>
        </p:nvSpPr>
        <p:spPr>
          <a:xfrm>
            <a:off x="1338324" y="1870364"/>
            <a:ext cx="8825658" cy="3560618"/>
          </a:xfrm>
        </p:spPr>
        <p:txBody>
          <a:bodyPr>
            <a:noAutofit/>
          </a:bodyPr>
          <a:lstStyle/>
          <a:p>
            <a:pPr marL="285750" indent="-285750">
              <a:buFont typeface="Arial" panose="020B0604020202020204" pitchFamily="34" charset="0"/>
              <a:buChar char="•"/>
            </a:pPr>
            <a:r>
              <a:rPr lang="en-US" dirty="0">
                <a:solidFill>
                  <a:schemeClr val="bg1"/>
                </a:solidFill>
              </a:rPr>
              <a:t>The Proposed system fulfills all the functions needed by the </a:t>
            </a:r>
          </a:p>
          <a:p>
            <a:r>
              <a:rPr lang="en-US" dirty="0">
                <a:solidFill>
                  <a:schemeClr val="bg1"/>
                </a:solidFill>
              </a:rPr>
              <a:t>management regarding database entries, customer and </a:t>
            </a:r>
          </a:p>
          <a:p>
            <a:r>
              <a:rPr lang="en-US" dirty="0">
                <a:solidFill>
                  <a:schemeClr val="bg1"/>
                </a:solidFill>
              </a:rPr>
              <a:t>payment details.</a:t>
            </a:r>
          </a:p>
          <a:p>
            <a:r>
              <a:rPr lang="en-US" dirty="0">
                <a:solidFill>
                  <a:schemeClr val="bg1"/>
                </a:solidFill>
              </a:rPr>
              <a:t>• System maintains all required information of the customer, </a:t>
            </a:r>
          </a:p>
          <a:p>
            <a:r>
              <a:rPr lang="en-US" dirty="0">
                <a:solidFill>
                  <a:schemeClr val="bg1"/>
                </a:solidFill>
              </a:rPr>
              <a:t>vendor, purchase payment details, sales details.</a:t>
            </a:r>
          </a:p>
          <a:p>
            <a:r>
              <a:rPr lang="en-US" dirty="0">
                <a:solidFill>
                  <a:schemeClr val="bg1"/>
                </a:solidFill>
              </a:rPr>
              <a:t>• System maintains backup of database , import data, export </a:t>
            </a:r>
          </a:p>
          <a:p>
            <a:r>
              <a:rPr lang="en-US" dirty="0">
                <a:solidFill>
                  <a:schemeClr val="bg1"/>
                </a:solidFill>
              </a:rPr>
              <a:t>data to avoid loss of data.</a:t>
            </a:r>
          </a:p>
          <a:p>
            <a:r>
              <a:rPr lang="en-US" dirty="0">
                <a:solidFill>
                  <a:schemeClr val="bg1"/>
                </a:solidFill>
              </a:rPr>
              <a:t>• The System allows the user to calculate any sort of </a:t>
            </a:r>
          </a:p>
          <a:p>
            <a:r>
              <a:rPr lang="en-US" dirty="0">
                <a:solidFill>
                  <a:schemeClr val="bg1"/>
                </a:solidFill>
              </a:rPr>
              <a:t>payment related calculations.</a:t>
            </a:r>
          </a:p>
          <a:p>
            <a:r>
              <a:rPr lang="en-US" dirty="0">
                <a:solidFill>
                  <a:schemeClr val="bg1"/>
                </a:solidFill>
              </a:rPr>
              <a:t>• Bills are also generated automatically.</a:t>
            </a:r>
          </a:p>
          <a:p>
            <a:r>
              <a:rPr lang="en-US" dirty="0">
                <a:solidFill>
                  <a:schemeClr val="bg1"/>
                </a:solidFill>
              </a:rPr>
              <a:t>• System maintains details of the stock.</a:t>
            </a:r>
          </a:p>
        </p:txBody>
      </p:sp>
    </p:spTree>
    <p:extLst>
      <p:ext uri="{BB962C8B-B14F-4D97-AF65-F5344CB8AC3E}">
        <p14:creationId xmlns:p14="http://schemas.microsoft.com/office/powerpoint/2010/main" val="406263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A07F-CFAB-D09A-5F3C-C19E9527CF1B}"/>
              </a:ext>
            </a:extLst>
          </p:cNvPr>
          <p:cNvSpPr>
            <a:spLocks noGrp="1"/>
          </p:cNvSpPr>
          <p:nvPr>
            <p:ph type="ctrTitle"/>
          </p:nvPr>
        </p:nvSpPr>
        <p:spPr>
          <a:xfrm>
            <a:off x="1696027" y="770151"/>
            <a:ext cx="8740587" cy="1026866"/>
          </a:xfrm>
        </p:spPr>
        <p:txBody>
          <a:bodyPr/>
          <a:lstStyle/>
          <a:p>
            <a:r>
              <a:rPr lang="en-US" b="1" dirty="0"/>
              <a:t>Software Requirement</a:t>
            </a:r>
          </a:p>
        </p:txBody>
      </p:sp>
      <p:sp>
        <p:nvSpPr>
          <p:cNvPr id="3" name="Content Placeholder 2">
            <a:extLst>
              <a:ext uri="{FF2B5EF4-FFF2-40B4-BE49-F238E27FC236}">
                <a16:creationId xmlns:a16="http://schemas.microsoft.com/office/drawing/2014/main" id="{67C4A129-7838-FD29-C5EC-D69635E66A30}"/>
              </a:ext>
            </a:extLst>
          </p:cNvPr>
          <p:cNvSpPr>
            <a:spLocks noGrp="1"/>
          </p:cNvSpPr>
          <p:nvPr>
            <p:ph type="subTitle" idx="1"/>
          </p:nvPr>
        </p:nvSpPr>
        <p:spPr>
          <a:xfrm>
            <a:off x="1154954" y="1797016"/>
            <a:ext cx="9822735" cy="3841784"/>
          </a:xfrm>
        </p:spPr>
        <p:txBody>
          <a:bodyPr>
            <a:normAutofit/>
          </a:bodyPr>
          <a:lstStyle/>
          <a:p>
            <a:r>
              <a:rPr lang="en-US" sz="2800" dirty="0">
                <a:solidFill>
                  <a:schemeClr val="bg1"/>
                </a:solidFill>
              </a:rPr>
              <a:t>Software Requirement as follows:</a:t>
            </a:r>
          </a:p>
          <a:p>
            <a:r>
              <a:rPr lang="en-US" sz="2800" dirty="0">
                <a:solidFill>
                  <a:schemeClr val="bg1"/>
                </a:solidFill>
              </a:rPr>
              <a:t>Technologies : HTML ,CSS , Bootstrap, JavaScript.</a:t>
            </a:r>
          </a:p>
          <a:p>
            <a:r>
              <a:rPr lang="en-US" sz="2800" dirty="0">
                <a:solidFill>
                  <a:schemeClr val="bg1"/>
                </a:solidFill>
              </a:rPr>
              <a:t>Database: MySQL.</a:t>
            </a:r>
          </a:p>
          <a:p>
            <a:r>
              <a:rPr lang="en-US" sz="2800" dirty="0">
                <a:solidFill>
                  <a:schemeClr val="bg1"/>
                </a:solidFill>
              </a:rPr>
              <a:t>Language: Web programming.</a:t>
            </a:r>
          </a:p>
          <a:p>
            <a:r>
              <a:rPr lang="en-US" sz="2800" dirty="0">
                <a:solidFill>
                  <a:schemeClr val="bg1"/>
                </a:solidFill>
              </a:rPr>
              <a:t>IDE: Notepad++ , Visual studio.</a:t>
            </a:r>
          </a:p>
        </p:txBody>
      </p:sp>
    </p:spTree>
    <p:extLst>
      <p:ext uri="{BB962C8B-B14F-4D97-AF65-F5344CB8AC3E}">
        <p14:creationId xmlns:p14="http://schemas.microsoft.com/office/powerpoint/2010/main" val="66970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A9CF-0FEA-70D5-8EE1-A4CC748F4E94}"/>
              </a:ext>
            </a:extLst>
          </p:cNvPr>
          <p:cNvSpPr>
            <a:spLocks noGrp="1"/>
          </p:cNvSpPr>
          <p:nvPr>
            <p:ph type="ctrTitle"/>
          </p:nvPr>
        </p:nvSpPr>
        <p:spPr>
          <a:xfrm>
            <a:off x="2065956" y="990193"/>
            <a:ext cx="7346985" cy="1405827"/>
          </a:xfrm>
        </p:spPr>
        <p:txBody>
          <a:bodyPr/>
          <a:lstStyle/>
          <a:p>
            <a:br>
              <a:rPr lang="en-IN" b="1" i="0" dirty="0">
                <a:solidFill>
                  <a:srgbClr val="202122"/>
                </a:solidFill>
                <a:effectLst/>
                <a:latin typeface="inherit"/>
              </a:rPr>
            </a:br>
            <a:r>
              <a:rPr lang="en-IN" b="1" i="0" dirty="0">
                <a:solidFill>
                  <a:schemeClr val="bg1"/>
                </a:solidFill>
                <a:effectLst/>
                <a:latin typeface="inherit"/>
              </a:rPr>
              <a:t>Hardware</a:t>
            </a:r>
            <a:r>
              <a:rPr lang="en-IN" b="1" i="0" dirty="0">
                <a:solidFill>
                  <a:srgbClr val="202122"/>
                </a:solidFill>
                <a:effectLst/>
                <a:latin typeface="inherit"/>
              </a:rPr>
              <a:t> </a:t>
            </a:r>
            <a:r>
              <a:rPr lang="en-IN" b="1" i="0" dirty="0">
                <a:solidFill>
                  <a:schemeClr val="bg1"/>
                </a:solidFill>
                <a:effectLst/>
                <a:latin typeface="inherit"/>
              </a:rPr>
              <a:t>requirements</a:t>
            </a:r>
            <a:br>
              <a:rPr lang="en-IN" b="1" i="0" dirty="0">
                <a:solidFill>
                  <a:srgbClr val="202122"/>
                </a:solidFill>
                <a:effectLst/>
                <a:latin typeface="Linux Libertine"/>
              </a:rPr>
            </a:br>
            <a:endParaRPr lang="en-US" dirty="0"/>
          </a:p>
        </p:txBody>
      </p:sp>
      <p:sp>
        <p:nvSpPr>
          <p:cNvPr id="3" name="Content Placeholder 2">
            <a:extLst>
              <a:ext uri="{FF2B5EF4-FFF2-40B4-BE49-F238E27FC236}">
                <a16:creationId xmlns:a16="http://schemas.microsoft.com/office/drawing/2014/main" id="{8D6A3CE3-6F7F-5524-094D-6C376E181D62}"/>
              </a:ext>
            </a:extLst>
          </p:cNvPr>
          <p:cNvSpPr>
            <a:spLocks noGrp="1"/>
          </p:cNvSpPr>
          <p:nvPr>
            <p:ph type="subTitle" idx="1"/>
          </p:nvPr>
        </p:nvSpPr>
        <p:spPr>
          <a:xfrm>
            <a:off x="1313874" y="1894813"/>
            <a:ext cx="8825658" cy="3438372"/>
          </a:xfrm>
        </p:spPr>
        <p:txBody>
          <a:bodyPr>
            <a:noAutofit/>
          </a:bodyPr>
          <a:lstStyle/>
          <a:p>
            <a:r>
              <a:rPr lang="en-IN" sz="2400" b="0" i="0">
                <a:solidFill>
                  <a:schemeClr val="bg1"/>
                </a:solidFill>
                <a:effectLst/>
                <a:latin typeface="-apple-system"/>
              </a:rPr>
              <a:t>The most common set of requirements defined by any </a:t>
            </a:r>
            <a:r>
              <a:rPr lang="en-IN" sz="2400" b="0" i="0" u="none" strike="noStrike">
                <a:solidFill>
                  <a:schemeClr val="bg1"/>
                </a:solidFill>
                <a:effectLst/>
                <a:latin typeface="-apple-system"/>
                <a:hlinkClick r:id="rId2" tooltip="Operating system">
                  <a:extLst>
                    <a:ext uri="{A12FA001-AC4F-418D-AE19-62706E023703}">
                      <ahyp:hlinkClr xmlns:ahyp="http://schemas.microsoft.com/office/drawing/2018/hyperlinkcolor" val="tx"/>
                    </a:ext>
                  </a:extLst>
                </a:hlinkClick>
              </a:rPr>
              <a:t>operating system</a:t>
            </a:r>
            <a:r>
              <a:rPr lang="en-IN" sz="2400" b="0" i="0">
                <a:solidFill>
                  <a:schemeClr val="bg1"/>
                </a:solidFill>
                <a:effectLst/>
                <a:latin typeface="-apple-system"/>
              </a:rPr>
              <a:t> or </a:t>
            </a:r>
            <a:r>
              <a:rPr lang="en-IN" sz="2400" b="0" i="0" u="none" strike="noStrike">
                <a:solidFill>
                  <a:schemeClr val="bg1"/>
                </a:solidFill>
                <a:effectLst/>
                <a:latin typeface="-apple-system"/>
                <a:hlinkClick r:id="rId3" tooltip="Software application">
                  <a:extLst>
                    <a:ext uri="{A12FA001-AC4F-418D-AE19-62706E023703}">
                      <ahyp:hlinkClr xmlns:ahyp="http://schemas.microsoft.com/office/drawing/2018/hyperlinkcolor" val="tx"/>
                    </a:ext>
                  </a:extLst>
                </a:hlinkClick>
              </a:rPr>
              <a:t>software application</a:t>
            </a:r>
            <a:r>
              <a:rPr lang="en-IN" sz="2400" b="0" i="0">
                <a:solidFill>
                  <a:schemeClr val="bg1"/>
                </a:solidFill>
                <a:effectLst/>
                <a:latin typeface="-apple-system"/>
              </a:rPr>
              <a:t> is the physical computer resources, also known as </a:t>
            </a:r>
            <a:r>
              <a:rPr lang="en-IN" sz="2400" b="0" i="0" u="none" strike="noStrike">
                <a:solidFill>
                  <a:schemeClr val="bg1"/>
                </a:solidFill>
                <a:effectLst/>
                <a:latin typeface="-apple-system"/>
                <a:hlinkClick r:id="rId4" tooltip="Computer hardware">
                  <a:extLst>
                    <a:ext uri="{A12FA001-AC4F-418D-AE19-62706E023703}">
                      <ahyp:hlinkClr xmlns:ahyp="http://schemas.microsoft.com/office/drawing/2018/hyperlinkcolor" val="tx"/>
                    </a:ext>
                  </a:extLst>
                </a:hlinkClick>
              </a:rPr>
              <a:t>hardware</a:t>
            </a:r>
            <a:r>
              <a:rPr lang="en-IN" sz="2400" b="0" i="0">
                <a:solidFill>
                  <a:schemeClr val="bg1"/>
                </a:solidFill>
                <a:effectLst/>
                <a:latin typeface="-apple-system"/>
              </a:rPr>
              <a:t>, A hardware requirements list is often accompanied by a </a:t>
            </a:r>
            <a:r>
              <a:rPr lang="en-IN" sz="2400" b="0" i="0" u="none" strike="noStrike">
                <a:solidFill>
                  <a:schemeClr val="bg1"/>
                </a:solidFill>
                <a:effectLst/>
                <a:latin typeface="-apple-system"/>
                <a:hlinkClick r:id="rId5" tooltip="Hardware compatibility list">
                  <a:extLst>
                    <a:ext uri="{A12FA001-AC4F-418D-AE19-62706E023703}">
                      <ahyp:hlinkClr xmlns:ahyp="http://schemas.microsoft.com/office/drawing/2018/hyperlinkcolor" val="tx"/>
                    </a:ext>
                  </a:extLst>
                </a:hlinkClick>
              </a:rPr>
              <a:t>hardware compatibility list</a:t>
            </a:r>
            <a:r>
              <a:rPr lang="en-IN" sz="2400" b="0" i="0">
                <a:solidFill>
                  <a:schemeClr val="bg1"/>
                </a:solidFill>
                <a:effectLst/>
                <a:latin typeface="-apple-system"/>
              </a:rPr>
              <a:t> (HCL), especially in case of operating systems. An HCL lists tested, compatible, and sometimes incompatible hardware devices for a particular operating system or application. The following sub-sections discuss the various aspects of hardware requirements.</a:t>
            </a:r>
            <a:endParaRPr lang="en-US" sz="2400">
              <a:solidFill>
                <a:schemeClr val="bg1"/>
              </a:solidFill>
            </a:endParaRPr>
          </a:p>
        </p:txBody>
      </p:sp>
    </p:spTree>
    <p:extLst>
      <p:ext uri="{BB962C8B-B14F-4D97-AF65-F5344CB8AC3E}">
        <p14:creationId xmlns:p14="http://schemas.microsoft.com/office/powerpoint/2010/main" val="138085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7E93-75B4-4CCF-749C-93BC319C76CF}"/>
              </a:ext>
            </a:extLst>
          </p:cNvPr>
          <p:cNvSpPr>
            <a:spLocks noGrp="1"/>
          </p:cNvSpPr>
          <p:nvPr>
            <p:ph type="ctrTitle"/>
          </p:nvPr>
        </p:nvSpPr>
        <p:spPr>
          <a:xfrm>
            <a:off x="2017060" y="843499"/>
            <a:ext cx="8923956" cy="1295807"/>
          </a:xfrm>
        </p:spPr>
        <p:txBody>
          <a:bodyPr/>
          <a:lstStyle/>
          <a:p>
            <a:r>
              <a:rPr lang="en-IN" b="1" dirty="0"/>
              <a:t>S</a:t>
            </a:r>
            <a:r>
              <a:rPr lang="en-US" b="1" dirty="0" err="1"/>
              <a:t>oftware</a:t>
            </a:r>
            <a:r>
              <a:rPr lang="en-US" b="1" dirty="0"/>
              <a:t> </a:t>
            </a:r>
            <a:r>
              <a:rPr lang="en-IN" b="1" dirty="0"/>
              <a:t>P</a:t>
            </a:r>
            <a:r>
              <a:rPr lang="en-US" b="1" dirty="0" err="1"/>
              <a:t>rocess</a:t>
            </a:r>
            <a:r>
              <a:rPr lang="en-US" b="1" dirty="0"/>
              <a:t> using </a:t>
            </a:r>
            <a:r>
              <a:rPr lang="en-IN" b="1" dirty="0"/>
              <a:t>A</a:t>
            </a:r>
            <a:r>
              <a:rPr lang="en-US" b="1" dirty="0" err="1"/>
              <a:t>gile</a:t>
            </a:r>
            <a:r>
              <a:rPr lang="en-US" b="1" dirty="0"/>
              <a:t> </a:t>
            </a:r>
            <a:r>
              <a:rPr lang="en-IN" b="1" dirty="0"/>
              <a:t>M</a:t>
            </a:r>
            <a:r>
              <a:rPr lang="en-US" b="1" dirty="0" err="1"/>
              <a:t>ethodology</a:t>
            </a:r>
            <a:endParaRPr lang="en-US" b="1" dirty="0"/>
          </a:p>
        </p:txBody>
      </p:sp>
      <p:sp>
        <p:nvSpPr>
          <p:cNvPr id="5" name="Subtitle 4">
            <a:extLst>
              <a:ext uri="{FF2B5EF4-FFF2-40B4-BE49-F238E27FC236}">
                <a16:creationId xmlns:a16="http://schemas.microsoft.com/office/drawing/2014/main" id="{5A0B6FEE-3B5C-3333-08DA-F6CF564C04FE}"/>
              </a:ext>
            </a:extLst>
          </p:cNvPr>
          <p:cNvSpPr>
            <a:spLocks noGrp="1"/>
          </p:cNvSpPr>
          <p:nvPr>
            <p:ph type="subTitle" idx="1"/>
          </p:nvPr>
        </p:nvSpPr>
        <p:spPr>
          <a:xfrm>
            <a:off x="1154955" y="2237102"/>
            <a:ext cx="10018328" cy="3401698"/>
          </a:xfrm>
        </p:spPr>
        <p:txBody>
          <a:bodyPr>
            <a:normAutofit/>
          </a:bodyPr>
          <a:lstStyle/>
          <a:p>
            <a:r>
              <a:rPr lang="en-IN" sz="2400" b="0" i="0" dirty="0">
                <a:solidFill>
                  <a:schemeClr val="bg1"/>
                </a:solidFill>
                <a:effectLst/>
                <a:latin typeface="Charlie Text"/>
              </a:rPr>
              <a:t>The Agile methodology is a project management approach that involves breaking the project into phases and emphasizes continuous collaboration and Agile isn't defined by a set of ceremonies or specific development techniques. Rather, agile is a group of methodologies that demonstrate a commitment to tight feedback cycles and continuous improvement. Teams follow a cycle of planning, executing, and evaluating.</a:t>
            </a:r>
            <a:endParaRPr lang="en-US" sz="2400" dirty="0">
              <a:solidFill>
                <a:schemeClr val="bg1"/>
              </a:solidFill>
            </a:endParaRPr>
          </a:p>
        </p:txBody>
      </p:sp>
    </p:spTree>
    <p:extLst>
      <p:ext uri="{BB962C8B-B14F-4D97-AF65-F5344CB8AC3E}">
        <p14:creationId xmlns:p14="http://schemas.microsoft.com/office/powerpoint/2010/main" val="276661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58C3-4E21-4AD4-B187-1C49A4259993}"/>
              </a:ext>
            </a:extLst>
          </p:cNvPr>
          <p:cNvSpPr>
            <a:spLocks noGrp="1"/>
          </p:cNvSpPr>
          <p:nvPr>
            <p:ph type="ctrTitle"/>
          </p:nvPr>
        </p:nvSpPr>
        <p:spPr>
          <a:xfrm>
            <a:off x="2799433" y="672353"/>
            <a:ext cx="7181179" cy="684577"/>
          </a:xfrm>
        </p:spPr>
        <p:txBody>
          <a:bodyPr/>
          <a:lstStyle/>
          <a:p>
            <a:r>
              <a:rPr lang="en-IN" sz="3200" b="1" dirty="0"/>
              <a:t>12 principal of Agile methodology </a:t>
            </a:r>
            <a:endParaRPr lang="en-US" sz="3200" b="1" dirty="0"/>
          </a:p>
        </p:txBody>
      </p:sp>
      <p:sp>
        <p:nvSpPr>
          <p:cNvPr id="5" name="Subtitle 4">
            <a:extLst>
              <a:ext uri="{FF2B5EF4-FFF2-40B4-BE49-F238E27FC236}">
                <a16:creationId xmlns:a16="http://schemas.microsoft.com/office/drawing/2014/main" id="{C5B8CEBB-3B62-8758-810A-E53A18C02284}"/>
              </a:ext>
            </a:extLst>
          </p:cNvPr>
          <p:cNvSpPr>
            <a:spLocks noGrp="1"/>
          </p:cNvSpPr>
          <p:nvPr>
            <p:ph type="subTitle" idx="1"/>
          </p:nvPr>
        </p:nvSpPr>
        <p:spPr>
          <a:xfrm>
            <a:off x="1154955" y="1561785"/>
            <a:ext cx="8825658" cy="4077015"/>
          </a:xfrm>
        </p:spPr>
        <p:txBody>
          <a:bodyPr>
            <a:normAutofit fontScale="92500" lnSpcReduction="20000"/>
          </a:bodyPr>
          <a:lstStyle/>
          <a:p>
            <a:pPr marL="342900" indent="-342900">
              <a:buFont typeface="+mj-lt"/>
              <a:buAutoNum type="arabicPeriod"/>
            </a:pPr>
            <a:r>
              <a:rPr lang="en-IN" dirty="0">
                <a:solidFill>
                  <a:schemeClr val="bg1"/>
                </a:solidFill>
              </a:rPr>
              <a:t>Customer satisfaction </a:t>
            </a:r>
          </a:p>
          <a:p>
            <a:pPr marL="342900" indent="-342900">
              <a:buFont typeface="+mj-lt"/>
              <a:buAutoNum type="arabicPeriod"/>
            </a:pPr>
            <a:r>
              <a:rPr lang="en-IN" dirty="0">
                <a:solidFill>
                  <a:schemeClr val="bg1"/>
                </a:solidFill>
              </a:rPr>
              <a:t>Welcome change</a:t>
            </a:r>
          </a:p>
          <a:p>
            <a:pPr marL="342900" indent="-342900">
              <a:buFont typeface="+mj-lt"/>
              <a:buAutoNum type="arabicPeriod"/>
            </a:pPr>
            <a:r>
              <a:rPr lang="en-IN" dirty="0">
                <a:solidFill>
                  <a:schemeClr val="bg1"/>
                </a:solidFill>
              </a:rPr>
              <a:t>Deliver to working software</a:t>
            </a:r>
          </a:p>
          <a:p>
            <a:pPr marL="342900" indent="-342900">
              <a:buFont typeface="+mj-lt"/>
              <a:buAutoNum type="arabicPeriod"/>
            </a:pPr>
            <a:r>
              <a:rPr lang="en-IN" dirty="0" err="1">
                <a:solidFill>
                  <a:schemeClr val="bg1"/>
                </a:solidFill>
              </a:rPr>
              <a:t>Collabaration</a:t>
            </a:r>
            <a:endParaRPr lang="en-IN" dirty="0">
              <a:solidFill>
                <a:schemeClr val="bg1"/>
              </a:solidFill>
            </a:endParaRPr>
          </a:p>
          <a:p>
            <a:pPr marL="342900" indent="-342900">
              <a:buFont typeface="+mj-lt"/>
              <a:buAutoNum type="arabicPeriod"/>
            </a:pPr>
            <a:r>
              <a:rPr lang="en-US" dirty="0">
                <a:solidFill>
                  <a:schemeClr val="bg1"/>
                </a:solidFill>
              </a:rPr>
              <a:t>Motivation</a:t>
            </a:r>
            <a:endParaRPr lang="en-IN" dirty="0">
              <a:solidFill>
                <a:schemeClr val="bg1"/>
              </a:solidFill>
            </a:endParaRPr>
          </a:p>
          <a:p>
            <a:pPr marL="342900" indent="-342900">
              <a:buFont typeface="+mj-lt"/>
              <a:buAutoNum type="arabicPeriod"/>
            </a:pPr>
            <a:r>
              <a:rPr lang="en-US" dirty="0">
                <a:solidFill>
                  <a:schemeClr val="bg1"/>
                </a:solidFill>
              </a:rPr>
              <a:t>Face-to-face </a:t>
            </a:r>
            <a:r>
              <a:rPr lang="en-IN" dirty="0">
                <a:solidFill>
                  <a:schemeClr val="bg1"/>
                </a:solidFill>
              </a:rPr>
              <a:t>Conversation</a:t>
            </a:r>
          </a:p>
          <a:p>
            <a:pPr marL="342900" indent="-342900">
              <a:buFont typeface="+mj-lt"/>
              <a:buAutoNum type="arabicPeriod"/>
            </a:pPr>
            <a:r>
              <a:rPr lang="en-IN" dirty="0">
                <a:solidFill>
                  <a:schemeClr val="bg1"/>
                </a:solidFill>
              </a:rPr>
              <a:t>Measure the Progress as per the Working Software</a:t>
            </a:r>
          </a:p>
          <a:p>
            <a:pPr marL="342900" indent="-342900">
              <a:buFont typeface="+mj-lt"/>
              <a:buAutoNum type="arabicPeriod"/>
            </a:pPr>
            <a:r>
              <a:rPr lang="en-IN" dirty="0">
                <a:solidFill>
                  <a:schemeClr val="bg1"/>
                </a:solidFill>
              </a:rPr>
              <a:t>Maintain</a:t>
            </a:r>
          </a:p>
          <a:p>
            <a:pPr marL="342900" indent="-342900">
              <a:buFont typeface="+mj-lt"/>
              <a:buAutoNum type="arabicPeriod"/>
            </a:pPr>
            <a:r>
              <a:rPr lang="en-IN" dirty="0">
                <a:solidFill>
                  <a:schemeClr val="bg1"/>
                </a:solidFill>
              </a:rPr>
              <a:t>Monitoring</a:t>
            </a:r>
          </a:p>
          <a:p>
            <a:pPr marL="342900" indent="-342900">
              <a:buFont typeface="+mj-lt"/>
              <a:buAutoNum type="arabicPeriod"/>
            </a:pPr>
            <a:r>
              <a:rPr lang="en-IN" dirty="0">
                <a:solidFill>
                  <a:schemeClr val="bg1"/>
                </a:solidFill>
              </a:rPr>
              <a:t>Simplicity</a:t>
            </a:r>
          </a:p>
          <a:p>
            <a:pPr marL="342900" indent="-342900">
              <a:buFont typeface="+mj-lt"/>
              <a:buAutoNum type="arabicPeriod"/>
            </a:pPr>
            <a:r>
              <a:rPr lang="en-IN" dirty="0">
                <a:solidFill>
                  <a:schemeClr val="bg1"/>
                </a:solidFill>
              </a:rPr>
              <a:t>Self-organized Teams</a:t>
            </a:r>
          </a:p>
          <a:p>
            <a:pPr marL="342900" indent="-342900">
              <a:buFont typeface="+mj-lt"/>
              <a:buAutoNum type="arabicPeriod"/>
            </a:pPr>
            <a:r>
              <a:rPr lang="en-IN" dirty="0">
                <a:solidFill>
                  <a:schemeClr val="bg1"/>
                </a:solidFill>
              </a:rPr>
              <a:t>Review the work regularly </a:t>
            </a:r>
          </a:p>
          <a:p>
            <a:pPr marL="342900" indent="-342900">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2303881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 Boardroom</vt:lpstr>
      <vt:lpstr>PowerPoint Presentation</vt:lpstr>
      <vt:lpstr>PROJECT TITLE</vt:lpstr>
      <vt:lpstr>INTRODUCTION </vt:lpstr>
      <vt:lpstr>PROJECT FEATURES</vt:lpstr>
      <vt:lpstr>System Facilities</vt:lpstr>
      <vt:lpstr>Software Requirement</vt:lpstr>
      <vt:lpstr> Hardware requirements </vt:lpstr>
      <vt:lpstr>Software Process using Agile Methodology</vt:lpstr>
      <vt:lpstr>12 principal of Agile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FEATURES  SCOPE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Unknown User</dc:creator>
  <cp:lastModifiedBy>Unknown User</cp:lastModifiedBy>
  <cp:revision>29</cp:revision>
  <dcterms:created xsi:type="dcterms:W3CDTF">2023-06-16T09:22:27Z</dcterms:created>
  <dcterms:modified xsi:type="dcterms:W3CDTF">2023-06-26T06:49:24Z</dcterms:modified>
</cp:coreProperties>
</file>