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6d9f84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6d9f84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d9f849f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d9f849f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6d9f849f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6d9f849f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6d9f849f0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6d9f849f0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6d9f849f0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6d9f849f0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 Header Blue">
    <p:bg>
      <p:bgPr>
        <a:solidFill>
          <a:srgbClr val="4285F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58" name="Google Shape;58;p15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62" name="Google Shape;62;p15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Blue Footer - Title &amp; 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6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66" name="Google Shape;66;p16"/>
            <p:cNvSpPr/>
            <p:nvPr/>
          </p:nvSpPr>
          <p:spPr>
            <a:xfrm flipH="1">
              <a:off x="19116" y="4617750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67" name="Google Shape;67;p16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Blank - 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Blank Blue Foot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/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grpSp>
        <p:nvGrpSpPr>
          <p:cNvPr id="80" name="Google Shape;80;p18"/>
          <p:cNvGrpSpPr/>
          <p:nvPr/>
        </p:nvGrpSpPr>
        <p:grpSpPr>
          <a:xfrm>
            <a:off x="-19032" y="4626756"/>
            <a:ext cx="9182148" cy="548400"/>
            <a:chOff x="-19032" y="4617750"/>
            <a:chExt cx="9182148" cy="548400"/>
          </a:xfrm>
        </p:grpSpPr>
        <p:sp>
          <p:nvSpPr>
            <p:cNvPr id="81" name="Google Shape;81;p18"/>
            <p:cNvSpPr/>
            <p:nvPr/>
          </p:nvSpPr>
          <p:spPr>
            <a:xfrm flipH="1">
              <a:off x="19116" y="4617750"/>
              <a:ext cx="9144000" cy="548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68" y="0"/>
                  </a:lnTo>
                  <a:lnTo>
                    <a:pt x="120000" y="68165"/>
                  </a:lnTo>
                  <a:lnTo>
                    <a:pt x="119832" y="113092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82" name="Google Shape;82;p18"/>
            <p:cNvSpPr/>
            <p:nvPr/>
          </p:nvSpPr>
          <p:spPr>
            <a:xfrm flipH="1">
              <a:off x="-19032" y="4677825"/>
              <a:ext cx="4769700" cy="474000"/>
            </a:xfrm>
            <a:custGeom>
              <a:rect b="b" l="l" r="r" t="t"/>
              <a:pathLst>
                <a:path extrusionOk="0" h="120000" w="120000">
                  <a:moveTo>
                    <a:pt x="0" y="117227"/>
                  </a:moveTo>
                  <a:lnTo>
                    <a:pt x="120000" y="0"/>
                  </a:lnTo>
                  <a:lnTo>
                    <a:pt x="119904" y="1200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Half Color Blue &amp; 3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Red Footer - Title &amp; Bod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4" name="Google Shape;94;p20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95" name="Google Shape;95;p20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96" name="Google Shape;9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Yellow Footer - Title &amp; 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1" name="Google Shape;101;p21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1"/>
          <p:cNvSpPr/>
          <p:nvPr/>
        </p:nvSpPr>
        <p:spPr>
          <a:xfrm flipH="1">
            <a:off x="-12450" y="4677825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104" name="Google Shape;10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Green Footer - Title &amp; 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8" name="Google Shape;108;p22"/>
          <p:cNvSpPr/>
          <p:nvPr/>
        </p:nvSpPr>
        <p:spPr>
          <a:xfrm>
            <a:off x="81075" y="4617750"/>
            <a:ext cx="9088500" cy="548400"/>
          </a:xfrm>
          <a:custGeom>
            <a:rect b="b" l="l" r="r" t="t"/>
            <a:pathLst>
              <a:path extrusionOk="0" h="120000" w="120000">
                <a:moveTo>
                  <a:pt x="119999" y="120000"/>
                </a:moveTo>
                <a:lnTo>
                  <a:pt x="119831" y="0"/>
                </a:lnTo>
                <a:lnTo>
                  <a:pt x="0" y="69713"/>
                </a:lnTo>
                <a:lnTo>
                  <a:pt x="286" y="113095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09" name="Google Shape;109;p22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110" name="Google Shape;11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2" name="Google Shape;112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Gray Footer - Title &amp; 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15" name="Google Shape;115;p23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9" name="Google Shape;119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Blank Red Foot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 flipH="1">
            <a:off x="-19300" y="4617750"/>
            <a:ext cx="9189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3" name="Google Shape;123;p24"/>
          <p:cNvSpPr/>
          <p:nvPr/>
        </p:nvSpPr>
        <p:spPr>
          <a:xfrm flipH="1">
            <a:off x="-21457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24" name="Google Shape;124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Blank Yellow Foot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8" name="Google Shape;128;p25"/>
          <p:cNvSpPr/>
          <p:nvPr/>
        </p:nvSpPr>
        <p:spPr>
          <a:xfrm flipH="1">
            <a:off x="25698" y="4617750"/>
            <a:ext cx="91440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29" name="Google Shape;129;p25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Blank Green Foot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34" name="Google Shape;134;p26"/>
          <p:cNvSpPr/>
          <p:nvPr/>
        </p:nvSpPr>
        <p:spPr>
          <a:xfrm flipH="1">
            <a:off x="71898" y="4617750"/>
            <a:ext cx="90978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35" name="Google Shape;135;p26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36" name="Google Shape;136;p2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Blank Gray Foot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 flipH="1">
            <a:off x="63499" y="4617750"/>
            <a:ext cx="9106200" cy="5484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68" y="0"/>
                </a:lnTo>
                <a:lnTo>
                  <a:pt x="120000" y="68165"/>
                </a:lnTo>
                <a:lnTo>
                  <a:pt x="119832" y="113092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40" name="Google Shape;140;p27"/>
          <p:cNvSpPr/>
          <p:nvPr/>
        </p:nvSpPr>
        <p:spPr>
          <a:xfrm flipH="1">
            <a:off x="-12450" y="4686832"/>
            <a:ext cx="4769700" cy="474000"/>
          </a:xfrm>
          <a:custGeom>
            <a:rect b="b" l="l" r="r" t="t"/>
            <a:pathLst>
              <a:path extrusionOk="0" h="120000" w="120000">
                <a:moveTo>
                  <a:pt x="0" y="117227"/>
                </a:moveTo>
                <a:lnTo>
                  <a:pt x="120000" y="0"/>
                </a:lnTo>
                <a:lnTo>
                  <a:pt x="119904" y="12000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Half Color Blu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Half Color Blue &amp; 1 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3" name="Google Shape;153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Half Color Red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8" name="Google Shape;158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Half Color Red &amp; 1 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4" name="Google Shape;164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Half Color Red &amp; 3 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1" name="Google Shape;171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73" name="Google Shape;17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Half Color Yellow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7" name="Google Shape;177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Half Color Yellow &amp; 1 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84" name="Google Shape;18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Half Color Yellow &amp; 3 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7" name="Google Shape;187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9" name="Google Shape;189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1" name="Google Shape;191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Half Color Gree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6" name="Google Shape;196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197" name="Google Shape;19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Half Color Green &amp; 1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3" name="Google Shape;20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Half Color Green &amp; 3 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26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9" name="Google Shape;209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None/>
              <a:defRPr b="0" i="0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11" name="Google Shape;21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25" y="4841775"/>
            <a:ext cx="538200" cy="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 Header Red">
    <p:bg>
      <p:bgPr>
        <a:solidFill>
          <a:srgbClr val="EA4335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accent1"/>
              </a:solidFill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sp>
        <p:nvSpPr>
          <p:cNvPr id="215" name="Google Shape;215;p39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9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18" name="Google Shape;21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 Header Yellow">
    <p:bg>
      <p:bgPr>
        <a:solidFill>
          <a:srgbClr val="F4B400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0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24" name="Google Shape;22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Section Header Green">
    <p:bg>
      <p:bgPr>
        <a:solidFill>
          <a:srgbClr val="34A85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1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30" name="Google Shape;230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 Header Gray">
    <p:bg>
      <p:bgPr>
        <a:solidFill>
          <a:srgbClr val="99999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 flipH="1">
            <a:off x="3450348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/>
          <p:nvPr/>
        </p:nvSpPr>
        <p:spPr>
          <a:xfrm rot="10800000">
            <a:off x="3263749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None/>
              <a:defRPr b="0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236" name="Google Shape;236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6218" y="4841764"/>
            <a:ext cx="555300" cy="1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2pPr>
            <a:lvl3pPr indent="0"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3pPr>
            <a:lvl4pPr indent="0"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4pPr>
            <a:lvl5pPr indent="0"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5pPr>
            <a:lvl6pPr indent="0"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6pPr>
            <a:lvl7pPr indent="0"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7pPr>
            <a:lvl8pPr indent="0"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8pPr>
            <a:lvl9pPr indent="0"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276350" y="145275"/>
            <a:ext cx="8222100" cy="1012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b="1" lang="en-GB" sz="2400">
                <a:solidFill>
                  <a:schemeClr val="lt1"/>
                </a:solidFill>
              </a:rPr>
              <a:t>Group 2 Presentation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rPr lang="en-GB" sz="1400">
                <a:solidFill>
                  <a:schemeClr val="lt1"/>
                </a:solidFill>
              </a:rPr>
              <a:t>Aishwarya Kadam, Aniket Tripathy, Akanksha Chauhan, Harshavardhan Yarlagadda, Gautham Sai MR</a:t>
            </a:r>
            <a:endParaRPr sz="1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Ad Grants Online Marketing Challenge: </a:t>
            </a:r>
            <a:r>
              <a:rPr b="1" lang="en-GB" sz="1800">
                <a:solidFill>
                  <a:schemeClr val="lt1"/>
                </a:solidFill>
              </a:rPr>
              <a:t>T</a:t>
            </a:r>
            <a:r>
              <a:rPr b="1" lang="en-GB" sz="1800">
                <a:solidFill>
                  <a:schemeClr val="lt1"/>
                </a:solidFill>
              </a:rPr>
              <a:t>he Center Seville 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Roboto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43"/>
          <p:cNvGrpSpPr/>
          <p:nvPr/>
        </p:nvGrpSpPr>
        <p:grpSpPr>
          <a:xfrm>
            <a:off x="1144313" y="2856089"/>
            <a:ext cx="2166000" cy="2166000"/>
            <a:chOff x="2702876" y="2032864"/>
            <a:chExt cx="2166000" cy="2166000"/>
          </a:xfrm>
        </p:grpSpPr>
        <p:sp>
          <p:nvSpPr>
            <p:cNvPr id="244" name="Google Shape;244;p43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3"/>
            <p:cNvSpPr txBox="1"/>
            <p:nvPr/>
          </p:nvSpPr>
          <p:spPr>
            <a:xfrm>
              <a:off x="3037818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USP of the Company</a:t>
              </a:r>
              <a:endParaRPr b="1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Provides Tuition Free Gap to students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6" name="Google Shape;246;p43"/>
          <p:cNvGrpSpPr/>
          <p:nvPr/>
        </p:nvGrpSpPr>
        <p:grpSpPr>
          <a:xfrm>
            <a:off x="3614601" y="2856102"/>
            <a:ext cx="2166000" cy="2166000"/>
            <a:chOff x="3307501" y="414352"/>
            <a:chExt cx="2166000" cy="2166000"/>
          </a:xfrm>
        </p:grpSpPr>
        <p:sp>
          <p:nvSpPr>
            <p:cNvPr id="247" name="Google Shape;247;p43"/>
            <p:cNvSpPr/>
            <p:nvPr/>
          </p:nvSpPr>
          <p:spPr>
            <a:xfrm>
              <a:off x="3307501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3"/>
            <p:cNvSpPr txBox="1"/>
            <p:nvPr/>
          </p:nvSpPr>
          <p:spPr>
            <a:xfrm>
              <a:off x="3642446" y="11459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 u="sng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Startup Based in</a:t>
              </a:r>
              <a:endParaRPr b="1" sz="1800" u="sng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100"/>
                <a:buFont typeface="Arial"/>
                <a:buNone/>
              </a:pPr>
              <a:r>
                <a:rPr b="1" lang="en-GB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Seville, Spain</a:t>
              </a:r>
              <a:endPara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43"/>
          <p:cNvSpPr/>
          <p:nvPr/>
        </p:nvSpPr>
        <p:spPr>
          <a:xfrm>
            <a:off x="6023451" y="2856102"/>
            <a:ext cx="2166000" cy="2166000"/>
          </a:xfrm>
          <a:prstGeom prst="ellipse">
            <a:avLst/>
          </a:prstGeom>
          <a:solidFill>
            <a:srgbClr val="D838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 u="sng">
                <a:solidFill>
                  <a:srgbClr val="FFFFFF"/>
                </a:solidFill>
              </a:rPr>
              <a:t>Main Objective</a:t>
            </a:r>
            <a:endParaRPr b="1" sz="1800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</a:rPr>
              <a:t>To create Brand Awareness and Cultivate Donors</a:t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50" name="Google Shape;250;p43"/>
          <p:cNvGrpSpPr/>
          <p:nvPr/>
        </p:nvGrpSpPr>
        <p:grpSpPr>
          <a:xfrm>
            <a:off x="276359" y="1479900"/>
            <a:ext cx="3901915" cy="900262"/>
            <a:chOff x="1083025" y="2306625"/>
            <a:chExt cx="1834900" cy="297224"/>
          </a:xfrm>
        </p:grpSpPr>
        <p:sp>
          <p:nvSpPr>
            <p:cNvPr id="251" name="Google Shape;251;p4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Campaign</a:t>
              </a:r>
              <a:r>
                <a:rPr b="1" lang="en-GB"/>
                <a:t> Start</a:t>
              </a:r>
              <a:r>
                <a:rPr b="1" lang="en-GB"/>
                <a:t> Date</a:t>
              </a:r>
              <a:endParaRPr b="1"/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23rd March, 2019</a:t>
              </a:r>
              <a:endParaRPr b="1"/>
            </a:p>
          </p:txBody>
        </p:sp>
      </p:grpSp>
      <p:grpSp>
        <p:nvGrpSpPr>
          <p:cNvPr id="253" name="Google Shape;253;p43"/>
          <p:cNvGrpSpPr/>
          <p:nvPr/>
        </p:nvGrpSpPr>
        <p:grpSpPr>
          <a:xfrm>
            <a:off x="4928576" y="1480590"/>
            <a:ext cx="3876226" cy="844830"/>
            <a:chOff x="1083025" y="2306625"/>
            <a:chExt cx="1834900" cy="297224"/>
          </a:xfrm>
        </p:grpSpPr>
        <p:sp>
          <p:nvSpPr>
            <p:cNvPr id="254" name="Google Shape;254;p4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Campaign End Date</a:t>
              </a:r>
              <a:endParaRPr b="1"/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/>
                <a:t>25th April, 2019</a:t>
              </a:r>
              <a:endParaRPr b="1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233025" y="2408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chemeClr val="lt1"/>
                </a:solidFill>
              </a:rPr>
              <a:t>Our Main Focus:</a:t>
            </a:r>
            <a:endParaRPr b="1" sz="2400" u="sng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To get clicks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To get Impressions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Improve CTR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4"/>
          <p:cNvSpPr txBox="1"/>
          <p:nvPr/>
        </p:nvSpPr>
        <p:spPr>
          <a:xfrm>
            <a:off x="3025938" y="1724488"/>
            <a:ext cx="30921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GB" sz="24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Campaign Structure</a:t>
            </a:r>
            <a:endParaRPr b="1" sz="24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262" name="Google Shape;262;p44"/>
          <p:cNvPicPr preferRelativeResize="0"/>
          <p:nvPr/>
        </p:nvPicPr>
        <p:blipFill rotWithShape="1">
          <a:blip r:embed="rId3">
            <a:alphaModFix/>
          </a:blip>
          <a:srcRect b="16542" l="11095" r="0" t="59895"/>
          <a:stretch/>
        </p:blipFill>
        <p:spPr>
          <a:xfrm>
            <a:off x="688865" y="2776612"/>
            <a:ext cx="7766270" cy="115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/>
        </p:nvSpPr>
        <p:spPr>
          <a:xfrm>
            <a:off x="3699438" y="2144175"/>
            <a:ext cx="1745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D9D9D9"/>
                </a:highlight>
              </a:rPr>
              <a:t>BEFORE</a:t>
            </a:r>
            <a:endParaRPr b="1">
              <a:highlight>
                <a:srgbClr val="D9D9D9"/>
              </a:highlight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3699450" y="3934313"/>
            <a:ext cx="1745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EFEFEF"/>
                </a:highlight>
              </a:rPr>
              <a:t>AFTER</a:t>
            </a:r>
            <a:endParaRPr b="1">
              <a:highlight>
                <a:srgbClr val="EFEFEF"/>
              </a:highlight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 rotWithShape="1">
          <a:blip r:embed="rId4">
            <a:alphaModFix/>
          </a:blip>
          <a:srcRect b="39774" l="11730" r="986" t="48686"/>
          <a:stretch/>
        </p:blipFill>
        <p:spPr>
          <a:xfrm>
            <a:off x="688850" y="4282314"/>
            <a:ext cx="7766275" cy="57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4"/>
          <p:cNvPicPr preferRelativeResize="0"/>
          <p:nvPr/>
        </p:nvPicPr>
        <p:blipFill rotWithShape="1">
          <a:blip r:embed="rId5">
            <a:alphaModFix/>
          </a:blip>
          <a:srcRect b="50679" l="11567" r="0" t="42896"/>
          <a:stretch/>
        </p:blipFill>
        <p:spPr>
          <a:xfrm>
            <a:off x="688862" y="2520452"/>
            <a:ext cx="7766275" cy="31734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4"/>
          <p:cNvSpPr txBox="1"/>
          <p:nvPr/>
        </p:nvSpPr>
        <p:spPr>
          <a:xfrm>
            <a:off x="4714850" y="260225"/>
            <a:ext cx="38271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b="1" lang="en-GB" sz="24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Targeted Audience:</a:t>
            </a:r>
            <a:endParaRPr b="1" sz="24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Canada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type="title"/>
          </p:nvPr>
        </p:nvSpPr>
        <p:spPr>
          <a:xfrm>
            <a:off x="206825" y="23712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Strategies Used:</a:t>
            </a:r>
            <a:endParaRPr b="1" sz="2400" u="sng"/>
          </a:p>
        </p:txBody>
      </p:sp>
      <p:grpSp>
        <p:nvGrpSpPr>
          <p:cNvPr id="273" name="Google Shape;273;p45"/>
          <p:cNvGrpSpPr/>
          <p:nvPr/>
        </p:nvGrpSpPr>
        <p:grpSpPr>
          <a:xfrm>
            <a:off x="4378647" y="752351"/>
            <a:ext cx="2480151" cy="1728849"/>
            <a:chOff x="4526672" y="1857800"/>
            <a:chExt cx="2480151" cy="1728849"/>
          </a:xfrm>
        </p:grpSpPr>
        <p:sp>
          <p:nvSpPr>
            <p:cNvPr id="274" name="Google Shape;274;p4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" name="Google Shape;275;p45"/>
            <p:cNvGrpSpPr/>
            <p:nvPr/>
          </p:nvGrpSpPr>
          <p:grpSpPr>
            <a:xfrm>
              <a:off x="4526672" y="1857800"/>
              <a:ext cx="2480151" cy="1728849"/>
              <a:chOff x="4526672" y="1857800"/>
              <a:chExt cx="2480151" cy="1728849"/>
            </a:xfrm>
          </p:grpSpPr>
          <p:grpSp>
            <p:nvGrpSpPr>
              <p:cNvPr id="276" name="Google Shape;276;p45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77" name="Google Shape;277;p4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78" name="Google Shape;278;p4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9" name="Google Shape;279;p45"/>
              <p:cNvSpPr txBox="1"/>
              <p:nvPr/>
            </p:nvSpPr>
            <p:spPr>
              <a:xfrm>
                <a:off x="4526672" y="3215249"/>
                <a:ext cx="1302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Enhanced CPC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0" name="Google Shape;280;p45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Arial"/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In 3rd week, to get clicks after getting good number of impressions from 2nd week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1" name="Google Shape;281;p45"/>
          <p:cNvGrpSpPr/>
          <p:nvPr/>
        </p:nvGrpSpPr>
        <p:grpSpPr>
          <a:xfrm>
            <a:off x="6287771" y="1597150"/>
            <a:ext cx="2721154" cy="1735651"/>
            <a:chOff x="6435796" y="2702599"/>
            <a:chExt cx="2721154" cy="1735651"/>
          </a:xfrm>
        </p:grpSpPr>
        <p:sp>
          <p:nvSpPr>
            <p:cNvPr id="282" name="Google Shape;282;p4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45"/>
            <p:cNvGrpSpPr/>
            <p:nvPr/>
          </p:nvGrpSpPr>
          <p:grpSpPr>
            <a:xfrm>
              <a:off x="6435796" y="2702599"/>
              <a:ext cx="2494577" cy="1735651"/>
              <a:chOff x="6435796" y="2702599"/>
              <a:chExt cx="2494577" cy="1735651"/>
            </a:xfrm>
          </p:grpSpPr>
          <p:grpSp>
            <p:nvGrpSpPr>
              <p:cNvPr id="284" name="Google Shape;284;p45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85" name="Google Shape;285;p4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86" name="Google Shape;286;p4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7" name="Google Shape;287;p45"/>
              <p:cNvSpPr txBox="1"/>
              <p:nvPr/>
            </p:nvSpPr>
            <p:spPr>
              <a:xfrm>
                <a:off x="6435796" y="2702599"/>
                <a:ext cx="105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Sitelinks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88" name="Google Shape;288;p45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Arial"/>
                  <a:buNone/>
                </a:pPr>
                <a:r>
                  <a:rPr lang="en-GB"/>
                  <a:t>T</a:t>
                </a:r>
                <a:r>
                  <a:rPr lang="en-GB"/>
                  <a:t>o check their performance on Campaign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89" name="Google Shape;289;p45"/>
          <p:cNvGrpSpPr/>
          <p:nvPr/>
        </p:nvGrpSpPr>
        <p:grpSpPr>
          <a:xfrm>
            <a:off x="347966" y="752351"/>
            <a:ext cx="2580731" cy="1728863"/>
            <a:chOff x="495991" y="1857800"/>
            <a:chExt cx="2580731" cy="1728863"/>
          </a:xfrm>
        </p:grpSpPr>
        <p:sp>
          <p:nvSpPr>
            <p:cNvPr id="290" name="Google Shape;290;p4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" name="Google Shape;291;p45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292" name="Google Shape;292;p45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Maximize Clicks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93" name="Google Shape;293;p45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94" name="Google Shape;294;p45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5" name="Google Shape;295;p45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96" name="Google Shape;296;p45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Arial"/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In 1st week, to see the performance of the campaign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97" name="Google Shape;297;p45"/>
          <p:cNvGrpSpPr/>
          <p:nvPr/>
        </p:nvGrpSpPr>
        <p:grpSpPr>
          <a:xfrm>
            <a:off x="2377581" y="1498600"/>
            <a:ext cx="2501344" cy="1834201"/>
            <a:chOff x="2525606" y="2604049"/>
            <a:chExt cx="2501344" cy="1834201"/>
          </a:xfrm>
        </p:grpSpPr>
        <p:sp>
          <p:nvSpPr>
            <p:cNvPr id="298" name="Google Shape;298;p4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9" name="Google Shape;299;p45"/>
            <p:cNvGrpSpPr/>
            <p:nvPr/>
          </p:nvGrpSpPr>
          <p:grpSpPr>
            <a:xfrm>
              <a:off x="2525606" y="2604049"/>
              <a:ext cx="2501344" cy="1834201"/>
              <a:chOff x="2525606" y="2604049"/>
              <a:chExt cx="2501344" cy="1834201"/>
            </a:xfrm>
          </p:grpSpPr>
          <p:sp>
            <p:nvSpPr>
              <p:cNvPr id="300" name="Google Shape;300;p45"/>
              <p:cNvSpPr txBox="1"/>
              <p:nvPr/>
            </p:nvSpPr>
            <p:spPr>
              <a:xfrm>
                <a:off x="2525606" y="2604049"/>
                <a:ext cx="1737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latin typeface="Roboto"/>
                    <a:ea typeface="Roboto"/>
                    <a:cs typeface="Roboto"/>
                    <a:sym typeface="Roboto"/>
                  </a:rPr>
                  <a:t>Target Share Impression	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301" name="Google Shape;301;p45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302" name="Google Shape;302;p45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3" name="Google Shape;303;p45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04" name="Google Shape;304;p45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100"/>
                  <a:buFont typeface="Arial"/>
                  <a:buNone/>
                </a:pPr>
                <a:r>
                  <a:rPr lang="en-GB">
                    <a:solidFill>
                      <a:srgbClr val="FFFFFF"/>
                    </a:solidFill>
                  </a:rPr>
                  <a:t>In 2nd week, to check if the number of impressions increased as compared to week 1</a:t>
                </a:r>
                <a:endParaRPr b="1" sz="8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05" name="Google Shape;305;p45"/>
          <p:cNvSpPr txBox="1"/>
          <p:nvPr>
            <p:ph type="title"/>
          </p:nvPr>
        </p:nvSpPr>
        <p:spPr>
          <a:xfrm>
            <a:off x="206825" y="3394625"/>
            <a:ext cx="47454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Campaign Highlights:</a:t>
            </a:r>
            <a:endParaRPr b="1" sz="2400" u="sng"/>
          </a:p>
        </p:txBody>
      </p:sp>
      <p:sp>
        <p:nvSpPr>
          <p:cNvPr id="306" name="Google Shape;306;p45"/>
          <p:cNvSpPr txBox="1"/>
          <p:nvPr/>
        </p:nvSpPr>
        <p:spPr>
          <a:xfrm>
            <a:off x="72575" y="3909150"/>
            <a:ext cx="8490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GB" sz="1200">
                <a:solidFill>
                  <a:srgbClr val="FFFFFF"/>
                </a:solidFill>
              </a:rPr>
              <a:t>Achieved a total of 6.6%  CTR in the United States and </a:t>
            </a:r>
            <a:r>
              <a:rPr b="1" lang="en-GB" sz="1200"/>
              <a:t>around 6.5% in Canada.</a:t>
            </a:r>
            <a:r>
              <a:rPr b="1" lang="en-GB" sz="1200">
                <a:solidFill>
                  <a:srgbClr val="FFFFFF"/>
                </a:solidFill>
              </a:rPr>
              <a:t> </a:t>
            </a:r>
            <a:endParaRPr b="1" sz="1200">
              <a:solidFill>
                <a:srgbClr val="FFFFFF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GB" sz="1200">
                <a:solidFill>
                  <a:srgbClr val="FFFFFF"/>
                </a:solidFill>
              </a:rPr>
              <a:t>Best Results from Center Seville 2019 campaign : </a:t>
            </a:r>
            <a:r>
              <a:rPr b="1" lang="en-GB" sz="1200"/>
              <a:t>CTR of 21.35%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an average of 0 clicks for a week starting 24th </a:t>
            </a: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March, 2019, we saw a peak on 31st of March, 2019, and then</a:t>
            </a:r>
            <a:b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constant average of 2 clicks per day till 25th of </a:t>
            </a: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April, 2019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240150" y="-3950"/>
            <a:ext cx="26637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Campaign Design</a:t>
            </a:r>
            <a:endParaRPr b="1" sz="2400" u="sng"/>
          </a:p>
        </p:txBody>
      </p:sp>
      <p:pic>
        <p:nvPicPr>
          <p:cNvPr id="312" name="Google Shape;31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63" y="457725"/>
            <a:ext cx="5847675" cy="1498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6"/>
          <p:cNvPicPr preferRelativeResize="0"/>
          <p:nvPr/>
        </p:nvPicPr>
        <p:blipFill rotWithShape="1">
          <a:blip r:embed="rId4">
            <a:alphaModFix/>
          </a:blip>
          <a:srcRect b="30293" l="1533" r="33191" t="35324"/>
          <a:stretch/>
        </p:blipFill>
        <p:spPr>
          <a:xfrm>
            <a:off x="1648150" y="1994362"/>
            <a:ext cx="5847677" cy="173264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6"/>
          <p:cNvSpPr txBox="1"/>
          <p:nvPr/>
        </p:nvSpPr>
        <p:spPr>
          <a:xfrm>
            <a:off x="4572000" y="3635150"/>
            <a:ext cx="4470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FF"/>
                </a:solidFill>
              </a:rPr>
              <a:t>What Went well:</a:t>
            </a:r>
            <a:r>
              <a:rPr b="1" lang="en-GB" sz="1200" u="sng">
                <a:solidFill>
                  <a:srgbClr val="FFFFFF"/>
                </a:solidFill>
              </a:rPr>
              <a:t> </a:t>
            </a:r>
            <a:endParaRPr b="1" sz="1200" u="sng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Never exceeded the per week budget of $95 for the non-profit organization as their budget for an entire year was $5000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Reached the targeted location of USA and Canada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Bidding Strategies worked well in both the regions</a:t>
            </a:r>
            <a:endParaRPr b="1" sz="1200"/>
          </a:p>
        </p:txBody>
      </p:sp>
      <p:sp>
        <p:nvSpPr>
          <p:cNvPr id="315" name="Google Shape;315;p46"/>
          <p:cNvSpPr txBox="1"/>
          <p:nvPr/>
        </p:nvSpPr>
        <p:spPr>
          <a:xfrm>
            <a:off x="114225" y="3635150"/>
            <a:ext cx="56109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rgbClr val="0000FF"/>
                </a:solidFill>
              </a:rPr>
              <a:t>What went wrong:</a:t>
            </a:r>
            <a:endParaRPr b="1" sz="1200" u="sng">
              <a:solidFill>
                <a:srgbClr val="0000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GB" sz="1200">
                <a:solidFill>
                  <a:srgbClr val="FFFFFF"/>
                </a:solidFill>
              </a:rPr>
              <a:t>Generic Keywords which had very low search volume did </a:t>
            </a:r>
            <a:br>
              <a:rPr lang="en-GB" sz="1200">
                <a:solidFill>
                  <a:srgbClr val="FFFFFF"/>
                </a:solidFill>
              </a:rPr>
            </a:br>
            <a:r>
              <a:rPr lang="en-GB" sz="1200">
                <a:solidFill>
                  <a:srgbClr val="FFFFFF"/>
                </a:solidFill>
              </a:rPr>
              <a:t>not work 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GB" sz="1200">
                <a:solidFill>
                  <a:srgbClr val="FFFFFF"/>
                </a:solidFill>
              </a:rPr>
              <a:t>Broad Match Keyword triggered wrong ads, hence a list </a:t>
            </a:r>
            <a:br>
              <a:rPr lang="en-GB" sz="1200">
                <a:solidFill>
                  <a:srgbClr val="FFFFFF"/>
                </a:solidFill>
              </a:rPr>
            </a:br>
            <a:r>
              <a:rPr lang="en-GB" sz="1200">
                <a:solidFill>
                  <a:srgbClr val="FFFFFF"/>
                </a:solidFill>
              </a:rPr>
              <a:t>of Negative keywords were added after initial research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239250" y="160350"/>
            <a:ext cx="8222100" cy="1012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FFFFFF"/>
                </a:solidFill>
              </a:rPr>
              <a:t>Campaign Overview</a:t>
            </a:r>
            <a:endParaRPr b="1" sz="2400" u="sng">
              <a:solidFill>
                <a:srgbClr val="FFFFFF"/>
              </a:solidFill>
            </a:endParaRPr>
          </a:p>
        </p:txBody>
      </p:sp>
      <p:sp>
        <p:nvSpPr>
          <p:cNvPr id="321" name="Google Shape;321;p47"/>
          <p:cNvSpPr txBox="1"/>
          <p:nvPr/>
        </p:nvSpPr>
        <p:spPr>
          <a:xfrm>
            <a:off x="4716000" y="771400"/>
            <a:ext cx="4351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Campaign 2: Global Citizenship Academy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➢"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No. of Clicks in USA: 48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➢"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No. of Clicks in Canada: 8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➢"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Cost from Mar. to Apr was $16.98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➢"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Avg CPC was $1.01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➢"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CTR: 4.64%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➢"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Allocated Budget: $50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➢"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Bidding Strategy used: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</a:pPr>
            <a:r>
              <a:rPr b="1" lang="en-GB" sz="1200">
                <a:latin typeface="Roboto"/>
                <a:ea typeface="Roboto"/>
                <a:cs typeface="Roboto"/>
                <a:sym typeface="Roboto"/>
              </a:rPr>
              <a:t>Maximize Clicks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47"/>
          <p:cNvCxnSpPr>
            <a:endCxn id="323" idx="0"/>
          </p:cNvCxnSpPr>
          <p:nvPr/>
        </p:nvCxnSpPr>
        <p:spPr>
          <a:xfrm>
            <a:off x="4512825" y="771400"/>
            <a:ext cx="1500" cy="23658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47"/>
          <p:cNvSpPr txBox="1"/>
          <p:nvPr/>
        </p:nvSpPr>
        <p:spPr>
          <a:xfrm>
            <a:off x="239250" y="771400"/>
            <a:ext cx="40719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Campaign 1: The Center Seville 2019</a:t>
            </a:r>
            <a:endParaRPr b="1" sz="1200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➢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No. of Clicks in USA: 29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➢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No. of Clicks in Canada: 13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➢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Cost from Mar. to Apr was $19.07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➢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Avg CPC was $0.47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➢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CTR: 23.16%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➢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Allocated Budget: $40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➢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Bidding Strategy used: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■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Maximize Clicks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■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Target Share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Roboto"/>
              <a:buChar char="■"/>
            </a:pPr>
            <a:r>
              <a:rPr b="1" lang="en-GB" sz="1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Enhanced CPC</a:t>
            </a:r>
            <a:endParaRPr b="1"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400" u="sng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Learnings from the Project:</a:t>
            </a:r>
            <a:endParaRPr b="1" sz="2400" u="sng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Enhanced CPC worked best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Got hands on experience with Google AdWords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GB" sz="1200">
                <a:solidFill>
                  <a:srgbClr val="FFFFFF"/>
                </a:solidFill>
              </a:rPr>
              <a:t>Realized the importance of constant monitoring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AutoNum type="arabicPeriod"/>
            </a:pPr>
            <a:r>
              <a:rPr lang="en-GB" sz="1200">
                <a:solidFill>
                  <a:srgbClr val="FFFFFF"/>
                </a:solidFill>
              </a:rPr>
              <a:t>Understood the concepts of online marketing</a:t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7"/>
          <p:cNvSpPr txBox="1"/>
          <p:nvPr/>
        </p:nvSpPr>
        <p:spPr>
          <a:xfrm>
            <a:off x="4968450" y="3249700"/>
            <a:ext cx="38463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 u="sng"/>
              <a:t>Recommendations for Client </a:t>
            </a:r>
            <a:endParaRPr b="1" sz="2400" u="sng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Use Conversion Tracking on website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Organize AdWords better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Remove redundant campaigns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 sz="1200"/>
              <a:t>They can use Google Analytics to better understand</a:t>
            </a:r>
            <a:endParaRPr b="1"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