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 id="2147483673"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60" d="100"/>
          <a:sy n="60" d="100"/>
        </p:scale>
        <p:origin x="90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_rels/data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hyperlink" Target="https://en.wikipedia.org/wiki/List_of_places_in_London" TargetMode="Externa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3" Type="http://schemas.openxmlformats.org/officeDocument/2006/relationships/hyperlink" Target="https://en.wikipedia.org/wiki/List_of_places_in_London" TargetMode="External"/><Relationship Id="rId7" Type="http://schemas.openxmlformats.org/officeDocument/2006/relationships/image" Target="../media/image13.svg"/><Relationship Id="rId2" Type="http://schemas.openxmlformats.org/officeDocument/2006/relationships/image" Target="../media/image11.svg"/><Relationship Id="rId1" Type="http://schemas.openxmlformats.org/officeDocument/2006/relationships/image" Target="../media/image5.png"/><Relationship Id="rId6" Type="http://schemas.openxmlformats.org/officeDocument/2006/relationships/image" Target="../media/image9.png"/><Relationship Id="rId5" Type="http://schemas.openxmlformats.org/officeDocument/2006/relationships/image" Target="../media/image12.svg"/><Relationship Id="rId4" Type="http://schemas.openxmlformats.org/officeDocument/2006/relationships/image" Target="../media/image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73AF3-14D2-4EBF-8B09-D70B76DF7751}"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52CE55DD-80C4-412D-BADF-62FE827AEA7E}">
      <dgm:prSet custT="1"/>
      <dgm:spPr/>
      <dgm:t>
        <a:bodyPr/>
        <a:lstStyle/>
        <a:p>
          <a:pPr>
            <a:defRPr cap="all"/>
          </a:pPr>
          <a:r>
            <a:rPr lang="en-US" sz="1600" dirty="0"/>
            <a:t>List of </a:t>
          </a:r>
          <a:r>
            <a:rPr lang="en-US" sz="1600" dirty="0" err="1"/>
            <a:t>neighbourhoods</a:t>
          </a:r>
          <a:r>
            <a:rPr lang="en-US" sz="1600" dirty="0"/>
            <a:t> in London, which all serve as possible options for the hotel chain -  </a:t>
          </a:r>
          <a:r>
            <a:rPr lang="en-US" sz="1600" u="sng" dirty="0">
              <a:hlinkClick xmlns:r="http://schemas.openxmlformats.org/officeDocument/2006/relationships" r:id="rId1"/>
            </a:rPr>
            <a:t>https://en.wikipedia.org/wiki/List_of_places_in_London</a:t>
          </a:r>
          <a:r>
            <a:rPr lang="en-US" sz="1600" dirty="0"/>
            <a:t> </a:t>
          </a:r>
        </a:p>
      </dgm:t>
    </dgm:pt>
    <dgm:pt modelId="{6AD349AD-FE5D-4092-ABB3-4E7F19EEFAED}" type="parTrans" cxnId="{D185018D-D675-4AD5-AC7E-4C97614A7807}">
      <dgm:prSet/>
      <dgm:spPr/>
      <dgm:t>
        <a:bodyPr/>
        <a:lstStyle/>
        <a:p>
          <a:endParaRPr lang="en-US"/>
        </a:p>
      </dgm:t>
    </dgm:pt>
    <dgm:pt modelId="{DF51BB70-F9BB-430B-85E1-73FC82A08524}" type="sibTrans" cxnId="{D185018D-D675-4AD5-AC7E-4C97614A7807}">
      <dgm:prSet/>
      <dgm:spPr/>
      <dgm:t>
        <a:bodyPr/>
        <a:lstStyle/>
        <a:p>
          <a:endParaRPr lang="en-US"/>
        </a:p>
      </dgm:t>
    </dgm:pt>
    <dgm:pt modelId="{C15C6FD3-3C66-4E4F-9A1D-C1E9963D2708}">
      <dgm:prSet/>
      <dgm:spPr/>
      <dgm:t>
        <a:bodyPr/>
        <a:lstStyle/>
        <a:p>
          <a:pPr>
            <a:defRPr cap="all"/>
          </a:pPr>
          <a:r>
            <a:rPr lang="en-US"/>
            <a:t>Latitude and Longitude coordinates of each of these neighbourhoods, which would help visualize them and their surroundings on a map.</a:t>
          </a:r>
        </a:p>
      </dgm:t>
    </dgm:pt>
    <dgm:pt modelId="{7304AEBA-7AE0-438D-82E1-FAC3EC1917C5}" type="parTrans" cxnId="{516D0583-900B-403B-85BB-4CA94BC5114F}">
      <dgm:prSet/>
      <dgm:spPr/>
      <dgm:t>
        <a:bodyPr/>
        <a:lstStyle/>
        <a:p>
          <a:endParaRPr lang="en-US"/>
        </a:p>
      </dgm:t>
    </dgm:pt>
    <dgm:pt modelId="{AA5C4010-0A60-4E17-AAD3-1937FF9CEB77}" type="sibTrans" cxnId="{516D0583-900B-403B-85BB-4CA94BC5114F}">
      <dgm:prSet/>
      <dgm:spPr/>
      <dgm:t>
        <a:bodyPr/>
        <a:lstStyle/>
        <a:p>
          <a:endParaRPr lang="en-US"/>
        </a:p>
      </dgm:t>
    </dgm:pt>
    <dgm:pt modelId="{69ED72C7-2683-4C24-89BF-D0B282FF8A26}">
      <dgm:prSet/>
      <dgm:spPr/>
      <dgm:t>
        <a:bodyPr/>
        <a:lstStyle/>
        <a:p>
          <a:pPr>
            <a:defRPr cap="all"/>
          </a:pPr>
          <a:r>
            <a:rPr lang="en-US"/>
            <a:t>Venue data in order to locate parks, other hotels and surrounding venues that would help in the analysis and clustering of neighbourhoods.</a:t>
          </a:r>
        </a:p>
      </dgm:t>
    </dgm:pt>
    <dgm:pt modelId="{CB6CF3B8-7A74-4A64-A724-05E145940A5A}" type="parTrans" cxnId="{2A9FABC1-C099-4B89-B983-87F1A80E72B1}">
      <dgm:prSet/>
      <dgm:spPr/>
      <dgm:t>
        <a:bodyPr/>
        <a:lstStyle/>
        <a:p>
          <a:endParaRPr lang="en-US"/>
        </a:p>
      </dgm:t>
    </dgm:pt>
    <dgm:pt modelId="{2A877B22-F157-41A9-B0FE-B2D24308911A}" type="sibTrans" cxnId="{2A9FABC1-C099-4B89-B983-87F1A80E72B1}">
      <dgm:prSet/>
      <dgm:spPr/>
      <dgm:t>
        <a:bodyPr/>
        <a:lstStyle/>
        <a:p>
          <a:endParaRPr lang="en-US"/>
        </a:p>
      </dgm:t>
    </dgm:pt>
    <dgm:pt modelId="{D6CAA437-6694-4771-8CCA-777A6E2D529F}" type="pres">
      <dgm:prSet presAssocID="{A6073AF3-14D2-4EBF-8B09-D70B76DF7751}" presName="root" presStyleCnt="0">
        <dgm:presLayoutVars>
          <dgm:dir/>
          <dgm:resizeHandles val="exact"/>
        </dgm:presLayoutVars>
      </dgm:prSet>
      <dgm:spPr/>
    </dgm:pt>
    <dgm:pt modelId="{75766BBD-4322-461D-A78C-D378582128C9}" type="pres">
      <dgm:prSet presAssocID="{52CE55DD-80C4-412D-BADF-62FE827AEA7E}" presName="compNode" presStyleCnt="0"/>
      <dgm:spPr/>
    </dgm:pt>
    <dgm:pt modelId="{12204CB6-2437-4CC5-932C-37E9901A698D}" type="pres">
      <dgm:prSet presAssocID="{52CE55DD-80C4-412D-BADF-62FE827AEA7E}" presName="iconBgRect" presStyleLbl="bgShp" presStyleIdx="0" presStyleCnt="3"/>
      <dgm:spPr/>
    </dgm:pt>
    <dgm:pt modelId="{DC425BE0-F492-4D19-BE5D-E0AE371F53F5}" type="pres">
      <dgm:prSet presAssocID="{52CE55DD-80C4-412D-BADF-62FE827AEA7E}"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Marker"/>
        </a:ext>
      </dgm:extLst>
    </dgm:pt>
    <dgm:pt modelId="{E340AF3A-82D5-459B-BFBB-08C30486D649}" type="pres">
      <dgm:prSet presAssocID="{52CE55DD-80C4-412D-BADF-62FE827AEA7E}" presName="spaceRect" presStyleCnt="0"/>
      <dgm:spPr/>
    </dgm:pt>
    <dgm:pt modelId="{C6C2B3B0-F6C9-4236-B47D-889713278428}" type="pres">
      <dgm:prSet presAssocID="{52CE55DD-80C4-412D-BADF-62FE827AEA7E}" presName="textRect" presStyleLbl="revTx" presStyleIdx="0" presStyleCnt="3">
        <dgm:presLayoutVars>
          <dgm:chMax val="1"/>
          <dgm:chPref val="1"/>
        </dgm:presLayoutVars>
      </dgm:prSet>
      <dgm:spPr/>
    </dgm:pt>
    <dgm:pt modelId="{85B3F775-AC44-4C73-A49D-A8023B704182}" type="pres">
      <dgm:prSet presAssocID="{DF51BB70-F9BB-430B-85E1-73FC82A08524}" presName="sibTrans" presStyleCnt="0"/>
      <dgm:spPr/>
    </dgm:pt>
    <dgm:pt modelId="{E21BA14C-A31C-4368-B87C-E40CD1767FF9}" type="pres">
      <dgm:prSet presAssocID="{C15C6FD3-3C66-4E4F-9A1D-C1E9963D2708}" presName="compNode" presStyleCnt="0"/>
      <dgm:spPr/>
    </dgm:pt>
    <dgm:pt modelId="{C5B3661E-F5B0-476C-96C0-AFBBE6F71089}" type="pres">
      <dgm:prSet presAssocID="{C15C6FD3-3C66-4E4F-9A1D-C1E9963D2708}" presName="iconBgRect" presStyleLbl="bgShp" presStyleIdx="1" presStyleCnt="3"/>
      <dgm:spPr/>
    </dgm:pt>
    <dgm:pt modelId="{2E149C47-8E0C-40D4-A1DC-BC7646B575F2}" type="pres">
      <dgm:prSet presAssocID="{C15C6FD3-3C66-4E4F-9A1D-C1E9963D2708}"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Lighthouse scene"/>
        </a:ext>
      </dgm:extLst>
    </dgm:pt>
    <dgm:pt modelId="{FF48DB91-4D96-4BFB-9B0D-5DFB5B5741EE}" type="pres">
      <dgm:prSet presAssocID="{C15C6FD3-3C66-4E4F-9A1D-C1E9963D2708}" presName="spaceRect" presStyleCnt="0"/>
      <dgm:spPr/>
    </dgm:pt>
    <dgm:pt modelId="{9F84D976-E69A-4BBC-8294-1C64A7F2ACE0}" type="pres">
      <dgm:prSet presAssocID="{C15C6FD3-3C66-4E4F-9A1D-C1E9963D2708}" presName="textRect" presStyleLbl="revTx" presStyleIdx="1" presStyleCnt="3">
        <dgm:presLayoutVars>
          <dgm:chMax val="1"/>
          <dgm:chPref val="1"/>
        </dgm:presLayoutVars>
      </dgm:prSet>
      <dgm:spPr/>
    </dgm:pt>
    <dgm:pt modelId="{6BBFEFF2-55C5-4248-8D0B-4C976B093570}" type="pres">
      <dgm:prSet presAssocID="{AA5C4010-0A60-4E17-AAD3-1937FF9CEB77}" presName="sibTrans" presStyleCnt="0"/>
      <dgm:spPr/>
    </dgm:pt>
    <dgm:pt modelId="{A8E5408E-29F8-4E15-A001-EE3D3CBB6DE1}" type="pres">
      <dgm:prSet presAssocID="{69ED72C7-2683-4C24-89BF-D0B282FF8A26}" presName="compNode" presStyleCnt="0"/>
      <dgm:spPr/>
    </dgm:pt>
    <dgm:pt modelId="{ACDE6E9D-B241-4BE0-8AF2-EFB427BC1655}" type="pres">
      <dgm:prSet presAssocID="{69ED72C7-2683-4C24-89BF-D0B282FF8A26}" presName="iconBgRect" presStyleLbl="bgShp" presStyleIdx="2" presStyleCnt="3"/>
      <dgm:spPr/>
    </dgm:pt>
    <dgm:pt modelId="{DFE78684-8E70-47E1-9EDC-43D135B710F2}" type="pres">
      <dgm:prSet presAssocID="{69ED72C7-2683-4C24-89BF-D0B282FF8A26}"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ap with pin"/>
        </a:ext>
      </dgm:extLst>
    </dgm:pt>
    <dgm:pt modelId="{CDC8C2B1-93EF-4756-9A2B-2D7332537C0F}" type="pres">
      <dgm:prSet presAssocID="{69ED72C7-2683-4C24-89BF-D0B282FF8A26}" presName="spaceRect" presStyleCnt="0"/>
      <dgm:spPr/>
    </dgm:pt>
    <dgm:pt modelId="{4BC248FA-86A0-45C6-A76E-FBA605920A66}" type="pres">
      <dgm:prSet presAssocID="{69ED72C7-2683-4C24-89BF-D0B282FF8A26}" presName="textRect" presStyleLbl="revTx" presStyleIdx="2" presStyleCnt="3">
        <dgm:presLayoutVars>
          <dgm:chMax val="1"/>
          <dgm:chPref val="1"/>
        </dgm:presLayoutVars>
      </dgm:prSet>
      <dgm:spPr/>
    </dgm:pt>
  </dgm:ptLst>
  <dgm:cxnLst>
    <dgm:cxn modelId="{FC93B128-3B72-4C7C-ABAE-22C52ADA76D0}" type="presOf" srcId="{A6073AF3-14D2-4EBF-8B09-D70B76DF7751}" destId="{D6CAA437-6694-4771-8CCA-777A6E2D529F}" srcOrd="0" destOrd="0" presId="urn:microsoft.com/office/officeart/2018/5/layout/IconCircleLabelList"/>
    <dgm:cxn modelId="{F9AA5944-F0DF-45F6-815D-214FEA166B90}" type="presOf" srcId="{52CE55DD-80C4-412D-BADF-62FE827AEA7E}" destId="{C6C2B3B0-F6C9-4236-B47D-889713278428}" srcOrd="0" destOrd="0" presId="urn:microsoft.com/office/officeart/2018/5/layout/IconCircleLabelList"/>
    <dgm:cxn modelId="{516D0583-900B-403B-85BB-4CA94BC5114F}" srcId="{A6073AF3-14D2-4EBF-8B09-D70B76DF7751}" destId="{C15C6FD3-3C66-4E4F-9A1D-C1E9963D2708}" srcOrd="1" destOrd="0" parTransId="{7304AEBA-7AE0-438D-82E1-FAC3EC1917C5}" sibTransId="{AA5C4010-0A60-4E17-AAD3-1937FF9CEB77}"/>
    <dgm:cxn modelId="{D185018D-D675-4AD5-AC7E-4C97614A7807}" srcId="{A6073AF3-14D2-4EBF-8B09-D70B76DF7751}" destId="{52CE55DD-80C4-412D-BADF-62FE827AEA7E}" srcOrd="0" destOrd="0" parTransId="{6AD349AD-FE5D-4092-ABB3-4E7F19EEFAED}" sibTransId="{DF51BB70-F9BB-430B-85E1-73FC82A08524}"/>
    <dgm:cxn modelId="{E70359B8-8AFA-4BFC-B99F-E81711FB3A5B}" type="presOf" srcId="{69ED72C7-2683-4C24-89BF-D0B282FF8A26}" destId="{4BC248FA-86A0-45C6-A76E-FBA605920A66}" srcOrd="0" destOrd="0" presId="urn:microsoft.com/office/officeart/2018/5/layout/IconCircleLabelList"/>
    <dgm:cxn modelId="{2A9FABC1-C099-4B89-B983-87F1A80E72B1}" srcId="{A6073AF3-14D2-4EBF-8B09-D70B76DF7751}" destId="{69ED72C7-2683-4C24-89BF-D0B282FF8A26}" srcOrd="2" destOrd="0" parTransId="{CB6CF3B8-7A74-4A64-A724-05E145940A5A}" sibTransId="{2A877B22-F157-41A9-B0FE-B2D24308911A}"/>
    <dgm:cxn modelId="{58C4C1DC-3979-4365-917B-84F7900847B5}" type="presOf" srcId="{C15C6FD3-3C66-4E4F-9A1D-C1E9963D2708}" destId="{9F84D976-E69A-4BBC-8294-1C64A7F2ACE0}" srcOrd="0" destOrd="0" presId="urn:microsoft.com/office/officeart/2018/5/layout/IconCircleLabelList"/>
    <dgm:cxn modelId="{E2BD12F1-9729-4829-B54A-D2FC6EF022DB}" type="presParOf" srcId="{D6CAA437-6694-4771-8CCA-777A6E2D529F}" destId="{75766BBD-4322-461D-A78C-D378582128C9}" srcOrd="0" destOrd="0" presId="urn:microsoft.com/office/officeart/2018/5/layout/IconCircleLabelList"/>
    <dgm:cxn modelId="{28F0B708-834C-449E-943F-8453EC9A4AE2}" type="presParOf" srcId="{75766BBD-4322-461D-A78C-D378582128C9}" destId="{12204CB6-2437-4CC5-932C-37E9901A698D}" srcOrd="0" destOrd="0" presId="urn:microsoft.com/office/officeart/2018/5/layout/IconCircleLabelList"/>
    <dgm:cxn modelId="{1FBD4B12-ED55-4E9F-B585-0AC9F66D603F}" type="presParOf" srcId="{75766BBD-4322-461D-A78C-D378582128C9}" destId="{DC425BE0-F492-4D19-BE5D-E0AE371F53F5}" srcOrd="1" destOrd="0" presId="urn:microsoft.com/office/officeart/2018/5/layout/IconCircleLabelList"/>
    <dgm:cxn modelId="{B20CFDD5-902C-4ABF-B70D-510EDB4A2DF1}" type="presParOf" srcId="{75766BBD-4322-461D-A78C-D378582128C9}" destId="{E340AF3A-82D5-459B-BFBB-08C30486D649}" srcOrd="2" destOrd="0" presId="urn:microsoft.com/office/officeart/2018/5/layout/IconCircleLabelList"/>
    <dgm:cxn modelId="{68AD0E66-6A37-4352-9AA7-8B0DC5CCCC78}" type="presParOf" srcId="{75766BBD-4322-461D-A78C-D378582128C9}" destId="{C6C2B3B0-F6C9-4236-B47D-889713278428}" srcOrd="3" destOrd="0" presId="urn:microsoft.com/office/officeart/2018/5/layout/IconCircleLabelList"/>
    <dgm:cxn modelId="{27C95084-0FD7-43F9-BFB9-3F6B0F55ADA2}" type="presParOf" srcId="{D6CAA437-6694-4771-8CCA-777A6E2D529F}" destId="{85B3F775-AC44-4C73-A49D-A8023B704182}" srcOrd="1" destOrd="0" presId="urn:microsoft.com/office/officeart/2018/5/layout/IconCircleLabelList"/>
    <dgm:cxn modelId="{FD0239F4-906B-4090-B019-657367224B5B}" type="presParOf" srcId="{D6CAA437-6694-4771-8CCA-777A6E2D529F}" destId="{E21BA14C-A31C-4368-B87C-E40CD1767FF9}" srcOrd="2" destOrd="0" presId="urn:microsoft.com/office/officeart/2018/5/layout/IconCircleLabelList"/>
    <dgm:cxn modelId="{F31A5453-DEB9-4868-82B6-A9CEA6F2D2B3}" type="presParOf" srcId="{E21BA14C-A31C-4368-B87C-E40CD1767FF9}" destId="{C5B3661E-F5B0-476C-96C0-AFBBE6F71089}" srcOrd="0" destOrd="0" presId="urn:microsoft.com/office/officeart/2018/5/layout/IconCircleLabelList"/>
    <dgm:cxn modelId="{CE09BE37-76F6-4B76-9B2A-931C0A55B0C5}" type="presParOf" srcId="{E21BA14C-A31C-4368-B87C-E40CD1767FF9}" destId="{2E149C47-8E0C-40D4-A1DC-BC7646B575F2}" srcOrd="1" destOrd="0" presId="urn:microsoft.com/office/officeart/2018/5/layout/IconCircleLabelList"/>
    <dgm:cxn modelId="{421511A8-B33E-41A1-9B51-A1D1CB0E0C47}" type="presParOf" srcId="{E21BA14C-A31C-4368-B87C-E40CD1767FF9}" destId="{FF48DB91-4D96-4BFB-9B0D-5DFB5B5741EE}" srcOrd="2" destOrd="0" presId="urn:microsoft.com/office/officeart/2018/5/layout/IconCircleLabelList"/>
    <dgm:cxn modelId="{A06515F0-D6C1-41FD-8E8A-CC72FB77EEE8}" type="presParOf" srcId="{E21BA14C-A31C-4368-B87C-E40CD1767FF9}" destId="{9F84D976-E69A-4BBC-8294-1C64A7F2ACE0}" srcOrd="3" destOrd="0" presId="urn:microsoft.com/office/officeart/2018/5/layout/IconCircleLabelList"/>
    <dgm:cxn modelId="{C4F0A5C9-1DC3-4C46-A31E-D43AC1208712}" type="presParOf" srcId="{D6CAA437-6694-4771-8CCA-777A6E2D529F}" destId="{6BBFEFF2-55C5-4248-8D0B-4C976B093570}" srcOrd="3" destOrd="0" presId="urn:microsoft.com/office/officeart/2018/5/layout/IconCircleLabelList"/>
    <dgm:cxn modelId="{57D215AE-93A1-42AF-B420-03C5DCD83760}" type="presParOf" srcId="{D6CAA437-6694-4771-8CCA-777A6E2D529F}" destId="{A8E5408E-29F8-4E15-A001-EE3D3CBB6DE1}" srcOrd="4" destOrd="0" presId="urn:microsoft.com/office/officeart/2018/5/layout/IconCircleLabelList"/>
    <dgm:cxn modelId="{CD96F896-80AC-4C74-95EE-6D59425D2135}" type="presParOf" srcId="{A8E5408E-29F8-4E15-A001-EE3D3CBB6DE1}" destId="{ACDE6E9D-B241-4BE0-8AF2-EFB427BC1655}" srcOrd="0" destOrd="0" presId="urn:microsoft.com/office/officeart/2018/5/layout/IconCircleLabelList"/>
    <dgm:cxn modelId="{C61D3B11-2F10-4FF2-B1F8-757E5E98C2E8}" type="presParOf" srcId="{A8E5408E-29F8-4E15-A001-EE3D3CBB6DE1}" destId="{DFE78684-8E70-47E1-9EDC-43D135B710F2}" srcOrd="1" destOrd="0" presId="urn:microsoft.com/office/officeart/2018/5/layout/IconCircleLabelList"/>
    <dgm:cxn modelId="{AC892D1C-70BA-4099-9EDB-D3B00AB3FEC8}" type="presParOf" srcId="{A8E5408E-29F8-4E15-A001-EE3D3CBB6DE1}" destId="{CDC8C2B1-93EF-4756-9A2B-2D7332537C0F}" srcOrd="2" destOrd="0" presId="urn:microsoft.com/office/officeart/2018/5/layout/IconCircleLabelList"/>
    <dgm:cxn modelId="{41DEF5F6-DCF7-459D-B430-89C390AA8686}" type="presParOf" srcId="{A8E5408E-29F8-4E15-A001-EE3D3CBB6DE1}" destId="{4BC248FA-86A0-45C6-A76E-FBA605920A6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23E228-CBE6-4F37-A884-88A80F245FA6}"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DB95CC2E-4A7B-4226-9DD0-406715C6ACE3}">
      <dgm:prSet/>
      <dgm:spPr/>
      <dgm:t>
        <a:bodyPr/>
        <a:lstStyle/>
        <a:p>
          <a:r>
            <a:rPr lang="en-US" dirty="0"/>
            <a:t>I scraped data about the 32 </a:t>
          </a:r>
          <a:r>
            <a:rPr lang="en-US" dirty="0" err="1"/>
            <a:t>neighbourhoods</a:t>
          </a:r>
          <a:r>
            <a:rPr lang="en-US" dirty="0"/>
            <a:t> in London from the Wikipedia page with the help of Python requests and the </a:t>
          </a:r>
          <a:r>
            <a:rPr lang="en-US" dirty="0" err="1"/>
            <a:t>beautifulsoup</a:t>
          </a:r>
          <a:r>
            <a:rPr lang="en-US" dirty="0"/>
            <a:t> package. </a:t>
          </a:r>
        </a:p>
      </dgm:t>
    </dgm:pt>
    <dgm:pt modelId="{50F9424E-EEE8-4484-8AFC-1603243289BB}" type="parTrans" cxnId="{A5E23D01-EC8F-421F-AEA2-94307875D6D5}">
      <dgm:prSet/>
      <dgm:spPr/>
      <dgm:t>
        <a:bodyPr/>
        <a:lstStyle/>
        <a:p>
          <a:endParaRPr lang="en-US"/>
        </a:p>
      </dgm:t>
    </dgm:pt>
    <dgm:pt modelId="{CE49633B-7B7A-4F10-B38F-7BD26132A3A8}" type="sibTrans" cxnId="{A5E23D01-EC8F-421F-AEA2-94307875D6D5}">
      <dgm:prSet/>
      <dgm:spPr/>
      <dgm:t>
        <a:bodyPr/>
        <a:lstStyle/>
        <a:p>
          <a:endParaRPr lang="en-US"/>
        </a:p>
      </dgm:t>
    </dgm:pt>
    <dgm:pt modelId="{62F98716-E084-464D-B7C5-BA4F31C12082}">
      <dgm:prSet/>
      <dgm:spPr/>
      <dgm:t>
        <a:bodyPr/>
        <a:lstStyle/>
        <a:p>
          <a:r>
            <a:rPr lang="en-US"/>
            <a:t>I then used the Geocoder package to get the geographical coordinates for each of the neighbourhoods. </a:t>
          </a:r>
        </a:p>
      </dgm:t>
    </dgm:pt>
    <dgm:pt modelId="{0B366008-41B3-40BF-8ED9-9903E6674B07}" type="parTrans" cxnId="{5F23A668-8B56-4ACD-AA32-47D70C63B128}">
      <dgm:prSet/>
      <dgm:spPr/>
      <dgm:t>
        <a:bodyPr/>
        <a:lstStyle/>
        <a:p>
          <a:endParaRPr lang="en-US"/>
        </a:p>
      </dgm:t>
    </dgm:pt>
    <dgm:pt modelId="{7ECC7831-5326-4329-9F85-EFB6981E5150}" type="sibTrans" cxnId="{5F23A668-8B56-4ACD-AA32-47D70C63B128}">
      <dgm:prSet/>
      <dgm:spPr/>
      <dgm:t>
        <a:bodyPr/>
        <a:lstStyle/>
        <a:p>
          <a:endParaRPr lang="en-US"/>
        </a:p>
      </dgm:t>
    </dgm:pt>
    <dgm:pt modelId="{CD1FEF24-28B2-43A6-AC82-14CC12C880E9}">
      <dgm:prSet/>
      <dgm:spPr/>
      <dgm:t>
        <a:bodyPr/>
        <a:lstStyle/>
        <a:p>
          <a:r>
            <a:rPr lang="en-US"/>
            <a:t>After that, I used the Foursquare API to get venue data for each of these neighbourhoods, i.e. surrounding landmarks, attractions and places to visit. Based on that data, I gained insights to the number of parks present in each neighbourhood. </a:t>
          </a:r>
        </a:p>
      </dgm:t>
    </dgm:pt>
    <dgm:pt modelId="{E5B4E58A-AFC9-497D-9B7D-1A40030B4796}" type="parTrans" cxnId="{3342C3E6-BA34-4FE6-A0B9-9E88A286D99A}">
      <dgm:prSet/>
      <dgm:spPr/>
      <dgm:t>
        <a:bodyPr/>
        <a:lstStyle/>
        <a:p>
          <a:endParaRPr lang="en-US"/>
        </a:p>
      </dgm:t>
    </dgm:pt>
    <dgm:pt modelId="{F32A7CA5-772E-4158-A1FA-2D697C97D00F}" type="sibTrans" cxnId="{3342C3E6-BA34-4FE6-A0B9-9E88A286D99A}">
      <dgm:prSet/>
      <dgm:spPr/>
      <dgm:t>
        <a:bodyPr/>
        <a:lstStyle/>
        <a:p>
          <a:endParaRPr lang="en-US"/>
        </a:p>
      </dgm:t>
    </dgm:pt>
    <dgm:pt modelId="{1AD93AC6-BF4E-4A90-8CCA-3D6F55A41577}">
      <dgm:prSet/>
      <dgm:spPr/>
      <dgm:t>
        <a:bodyPr/>
        <a:lstStyle/>
        <a:p>
          <a:r>
            <a:rPr lang="en-US"/>
            <a:t>Using machine learning techniques like K-means clustering, I calculated and clustered neighbourhoods which have a high number of parks and open spaces and then visualized them using Folium, a map visualization library. </a:t>
          </a:r>
        </a:p>
      </dgm:t>
    </dgm:pt>
    <dgm:pt modelId="{ED7E22CB-5FEB-4EA5-8C2A-125D700FED1B}" type="parTrans" cxnId="{F2939F66-F415-430D-A9B0-B425D0D8DB66}">
      <dgm:prSet/>
      <dgm:spPr/>
      <dgm:t>
        <a:bodyPr/>
        <a:lstStyle/>
        <a:p>
          <a:endParaRPr lang="en-US"/>
        </a:p>
      </dgm:t>
    </dgm:pt>
    <dgm:pt modelId="{1357DA7C-B9E2-4E4F-B9BD-D6D67E6B88C8}" type="sibTrans" cxnId="{F2939F66-F415-430D-A9B0-B425D0D8DB66}">
      <dgm:prSet/>
      <dgm:spPr/>
      <dgm:t>
        <a:bodyPr/>
        <a:lstStyle/>
        <a:p>
          <a:endParaRPr lang="en-US"/>
        </a:p>
      </dgm:t>
    </dgm:pt>
    <dgm:pt modelId="{25B0FF5C-2460-487D-BD12-17163AE08639}">
      <dgm:prSet/>
      <dgm:spPr/>
      <dgm:t>
        <a:bodyPr/>
        <a:lstStyle/>
        <a:p>
          <a:r>
            <a:rPr lang="en-US"/>
            <a:t>I narrowed down to a cluster of 7 neighbourhoods with a high number of parks. I then checked for hotels in these neighbourhoods using the venue data and narrowed down the list to 4 neighbourhoods with low hotel competition. </a:t>
          </a:r>
        </a:p>
      </dgm:t>
    </dgm:pt>
    <dgm:pt modelId="{F4BDB2C9-87AB-4771-80F1-9EEC956D30BE}" type="parTrans" cxnId="{A374BE3C-9FFA-4BC7-B87C-2A4F7B8851D9}">
      <dgm:prSet/>
      <dgm:spPr/>
      <dgm:t>
        <a:bodyPr/>
        <a:lstStyle/>
        <a:p>
          <a:endParaRPr lang="en-US"/>
        </a:p>
      </dgm:t>
    </dgm:pt>
    <dgm:pt modelId="{892E55FF-4A45-442E-B30C-182A56B52551}" type="sibTrans" cxnId="{A374BE3C-9FFA-4BC7-B87C-2A4F7B8851D9}">
      <dgm:prSet/>
      <dgm:spPr/>
      <dgm:t>
        <a:bodyPr/>
        <a:lstStyle/>
        <a:p>
          <a:endParaRPr lang="en-US"/>
        </a:p>
      </dgm:t>
    </dgm:pt>
    <dgm:pt modelId="{7D7F3D68-4AFA-48B9-9FB4-F35DEFEF8ACC}">
      <dgm:prSet/>
      <dgm:spPr/>
      <dgm:t>
        <a:bodyPr/>
        <a:lstStyle/>
        <a:p>
          <a:r>
            <a:rPr lang="en-US"/>
            <a:t>For each of the remaining neighbourhoods, I calculated the 10 most common venues and judged which of them fit the target demographic of the hotel chain better, thus concluding the optimum neighbourhood for opening a new hotel in London.</a:t>
          </a:r>
        </a:p>
      </dgm:t>
    </dgm:pt>
    <dgm:pt modelId="{E59A76F2-596D-4DA4-A71E-4ADF1528EBD4}" type="parTrans" cxnId="{5ED727F8-A7EB-4DAD-B449-41CA7C809641}">
      <dgm:prSet/>
      <dgm:spPr/>
      <dgm:t>
        <a:bodyPr/>
        <a:lstStyle/>
        <a:p>
          <a:endParaRPr lang="en-US"/>
        </a:p>
      </dgm:t>
    </dgm:pt>
    <dgm:pt modelId="{8BC2B338-6238-41B1-9722-4625F764D1A1}" type="sibTrans" cxnId="{5ED727F8-A7EB-4DAD-B449-41CA7C809641}">
      <dgm:prSet/>
      <dgm:spPr/>
      <dgm:t>
        <a:bodyPr/>
        <a:lstStyle/>
        <a:p>
          <a:endParaRPr lang="en-US"/>
        </a:p>
      </dgm:t>
    </dgm:pt>
    <dgm:pt modelId="{2A28DD31-674B-4293-BD12-DCFFCD658F62}" type="pres">
      <dgm:prSet presAssocID="{9223E228-CBE6-4F37-A884-88A80F245FA6}" presName="Name0" presStyleCnt="0">
        <dgm:presLayoutVars>
          <dgm:dir/>
          <dgm:resizeHandles val="exact"/>
        </dgm:presLayoutVars>
      </dgm:prSet>
      <dgm:spPr/>
    </dgm:pt>
    <dgm:pt modelId="{E217F779-9D85-4606-9780-636636514E33}" type="pres">
      <dgm:prSet presAssocID="{DB95CC2E-4A7B-4226-9DD0-406715C6ACE3}" presName="node" presStyleLbl="node1" presStyleIdx="0" presStyleCnt="6">
        <dgm:presLayoutVars>
          <dgm:bulletEnabled val="1"/>
        </dgm:presLayoutVars>
      </dgm:prSet>
      <dgm:spPr/>
    </dgm:pt>
    <dgm:pt modelId="{1B27D868-FD68-4AA9-9A40-38D16F869F2F}" type="pres">
      <dgm:prSet presAssocID="{CE49633B-7B7A-4F10-B38F-7BD26132A3A8}" presName="sibTrans" presStyleLbl="sibTrans1D1" presStyleIdx="0" presStyleCnt="5"/>
      <dgm:spPr/>
    </dgm:pt>
    <dgm:pt modelId="{00987BED-E1F3-43EE-BDB2-3735BBB89CDC}" type="pres">
      <dgm:prSet presAssocID="{CE49633B-7B7A-4F10-B38F-7BD26132A3A8}" presName="connectorText" presStyleLbl="sibTrans1D1" presStyleIdx="0" presStyleCnt="5"/>
      <dgm:spPr/>
    </dgm:pt>
    <dgm:pt modelId="{6A514E30-C135-437A-9331-48149C44C299}" type="pres">
      <dgm:prSet presAssocID="{62F98716-E084-464D-B7C5-BA4F31C12082}" presName="node" presStyleLbl="node1" presStyleIdx="1" presStyleCnt="6">
        <dgm:presLayoutVars>
          <dgm:bulletEnabled val="1"/>
        </dgm:presLayoutVars>
      </dgm:prSet>
      <dgm:spPr/>
    </dgm:pt>
    <dgm:pt modelId="{320EBCEC-E437-4974-BF2C-E455356B448F}" type="pres">
      <dgm:prSet presAssocID="{7ECC7831-5326-4329-9F85-EFB6981E5150}" presName="sibTrans" presStyleLbl="sibTrans1D1" presStyleIdx="1" presStyleCnt="5"/>
      <dgm:spPr/>
    </dgm:pt>
    <dgm:pt modelId="{240E4FD2-2913-47CB-A9F2-AC3E0FB9F881}" type="pres">
      <dgm:prSet presAssocID="{7ECC7831-5326-4329-9F85-EFB6981E5150}" presName="connectorText" presStyleLbl="sibTrans1D1" presStyleIdx="1" presStyleCnt="5"/>
      <dgm:spPr/>
    </dgm:pt>
    <dgm:pt modelId="{678A51AD-3B63-4532-9B88-CA512F9B94DE}" type="pres">
      <dgm:prSet presAssocID="{CD1FEF24-28B2-43A6-AC82-14CC12C880E9}" presName="node" presStyleLbl="node1" presStyleIdx="2" presStyleCnt="6">
        <dgm:presLayoutVars>
          <dgm:bulletEnabled val="1"/>
        </dgm:presLayoutVars>
      </dgm:prSet>
      <dgm:spPr/>
    </dgm:pt>
    <dgm:pt modelId="{C0DD1263-3DFC-427D-B40D-7953AEB5835C}" type="pres">
      <dgm:prSet presAssocID="{F32A7CA5-772E-4158-A1FA-2D697C97D00F}" presName="sibTrans" presStyleLbl="sibTrans1D1" presStyleIdx="2" presStyleCnt="5"/>
      <dgm:spPr/>
    </dgm:pt>
    <dgm:pt modelId="{3970108B-9978-4F75-B268-821A181EB779}" type="pres">
      <dgm:prSet presAssocID="{F32A7CA5-772E-4158-A1FA-2D697C97D00F}" presName="connectorText" presStyleLbl="sibTrans1D1" presStyleIdx="2" presStyleCnt="5"/>
      <dgm:spPr/>
    </dgm:pt>
    <dgm:pt modelId="{DBB8A2CE-D983-4B83-90E0-F826E0AA286F}" type="pres">
      <dgm:prSet presAssocID="{1AD93AC6-BF4E-4A90-8CCA-3D6F55A41577}" presName="node" presStyleLbl="node1" presStyleIdx="3" presStyleCnt="6">
        <dgm:presLayoutVars>
          <dgm:bulletEnabled val="1"/>
        </dgm:presLayoutVars>
      </dgm:prSet>
      <dgm:spPr/>
    </dgm:pt>
    <dgm:pt modelId="{3D370387-376B-4491-AC45-C5B44B18E6AE}" type="pres">
      <dgm:prSet presAssocID="{1357DA7C-B9E2-4E4F-B9BD-D6D67E6B88C8}" presName="sibTrans" presStyleLbl="sibTrans1D1" presStyleIdx="3" presStyleCnt="5"/>
      <dgm:spPr/>
    </dgm:pt>
    <dgm:pt modelId="{9B73907C-B464-4DFE-A551-637A330E44DA}" type="pres">
      <dgm:prSet presAssocID="{1357DA7C-B9E2-4E4F-B9BD-D6D67E6B88C8}" presName="connectorText" presStyleLbl="sibTrans1D1" presStyleIdx="3" presStyleCnt="5"/>
      <dgm:spPr/>
    </dgm:pt>
    <dgm:pt modelId="{E6A05E1C-B461-4D99-AE5A-8C41E4C65FB8}" type="pres">
      <dgm:prSet presAssocID="{25B0FF5C-2460-487D-BD12-17163AE08639}" presName="node" presStyleLbl="node1" presStyleIdx="4" presStyleCnt="6">
        <dgm:presLayoutVars>
          <dgm:bulletEnabled val="1"/>
        </dgm:presLayoutVars>
      </dgm:prSet>
      <dgm:spPr/>
    </dgm:pt>
    <dgm:pt modelId="{7C5795FA-6B5B-4A1B-9AEB-FA4D3F962438}" type="pres">
      <dgm:prSet presAssocID="{892E55FF-4A45-442E-B30C-182A56B52551}" presName="sibTrans" presStyleLbl="sibTrans1D1" presStyleIdx="4" presStyleCnt="5"/>
      <dgm:spPr/>
    </dgm:pt>
    <dgm:pt modelId="{999723E8-E4FF-4E27-B40F-D9A2A9BA68E3}" type="pres">
      <dgm:prSet presAssocID="{892E55FF-4A45-442E-B30C-182A56B52551}" presName="connectorText" presStyleLbl="sibTrans1D1" presStyleIdx="4" presStyleCnt="5"/>
      <dgm:spPr/>
    </dgm:pt>
    <dgm:pt modelId="{AC518D76-D7D6-4560-8C60-266E67CB9F8A}" type="pres">
      <dgm:prSet presAssocID="{7D7F3D68-4AFA-48B9-9FB4-F35DEFEF8ACC}" presName="node" presStyleLbl="node1" presStyleIdx="5" presStyleCnt="6">
        <dgm:presLayoutVars>
          <dgm:bulletEnabled val="1"/>
        </dgm:presLayoutVars>
      </dgm:prSet>
      <dgm:spPr/>
    </dgm:pt>
  </dgm:ptLst>
  <dgm:cxnLst>
    <dgm:cxn modelId="{A5E23D01-EC8F-421F-AEA2-94307875D6D5}" srcId="{9223E228-CBE6-4F37-A884-88A80F245FA6}" destId="{DB95CC2E-4A7B-4226-9DD0-406715C6ACE3}" srcOrd="0" destOrd="0" parTransId="{50F9424E-EEE8-4484-8AFC-1603243289BB}" sibTransId="{CE49633B-7B7A-4F10-B38F-7BD26132A3A8}"/>
    <dgm:cxn modelId="{4374B505-A7CF-45C5-909F-903AB17271DC}" type="presOf" srcId="{7D7F3D68-4AFA-48B9-9FB4-F35DEFEF8ACC}" destId="{AC518D76-D7D6-4560-8C60-266E67CB9F8A}" srcOrd="0" destOrd="0" presId="urn:microsoft.com/office/officeart/2016/7/layout/RepeatingBendingProcessNew"/>
    <dgm:cxn modelId="{3FB1510C-2CFD-4EAB-8B00-20DB581BCB88}" type="presOf" srcId="{1AD93AC6-BF4E-4A90-8CCA-3D6F55A41577}" destId="{DBB8A2CE-D983-4B83-90E0-F826E0AA286F}" srcOrd="0" destOrd="0" presId="urn:microsoft.com/office/officeart/2016/7/layout/RepeatingBendingProcessNew"/>
    <dgm:cxn modelId="{0EAA8011-D4BC-4506-980B-701BF6232E3A}" type="presOf" srcId="{CE49633B-7B7A-4F10-B38F-7BD26132A3A8}" destId="{1B27D868-FD68-4AA9-9A40-38D16F869F2F}" srcOrd="0" destOrd="0" presId="urn:microsoft.com/office/officeart/2016/7/layout/RepeatingBendingProcessNew"/>
    <dgm:cxn modelId="{B93C6A22-3CA7-4690-9C98-736404D7F87A}" type="presOf" srcId="{CE49633B-7B7A-4F10-B38F-7BD26132A3A8}" destId="{00987BED-E1F3-43EE-BDB2-3735BBB89CDC}" srcOrd="1" destOrd="0" presId="urn:microsoft.com/office/officeart/2016/7/layout/RepeatingBendingProcessNew"/>
    <dgm:cxn modelId="{A374BE3C-9FFA-4BC7-B87C-2A4F7B8851D9}" srcId="{9223E228-CBE6-4F37-A884-88A80F245FA6}" destId="{25B0FF5C-2460-487D-BD12-17163AE08639}" srcOrd="4" destOrd="0" parTransId="{F4BDB2C9-87AB-4771-80F1-9EEC956D30BE}" sibTransId="{892E55FF-4A45-442E-B30C-182A56B52551}"/>
    <dgm:cxn modelId="{B902E662-C102-4E0D-9432-F45C98269817}" type="presOf" srcId="{7ECC7831-5326-4329-9F85-EFB6981E5150}" destId="{320EBCEC-E437-4974-BF2C-E455356B448F}" srcOrd="0" destOrd="0" presId="urn:microsoft.com/office/officeart/2016/7/layout/RepeatingBendingProcessNew"/>
    <dgm:cxn modelId="{F2939F66-F415-430D-A9B0-B425D0D8DB66}" srcId="{9223E228-CBE6-4F37-A884-88A80F245FA6}" destId="{1AD93AC6-BF4E-4A90-8CCA-3D6F55A41577}" srcOrd="3" destOrd="0" parTransId="{ED7E22CB-5FEB-4EA5-8C2A-125D700FED1B}" sibTransId="{1357DA7C-B9E2-4E4F-B9BD-D6D67E6B88C8}"/>
    <dgm:cxn modelId="{5F23A668-8B56-4ACD-AA32-47D70C63B128}" srcId="{9223E228-CBE6-4F37-A884-88A80F245FA6}" destId="{62F98716-E084-464D-B7C5-BA4F31C12082}" srcOrd="1" destOrd="0" parTransId="{0B366008-41B3-40BF-8ED9-9903E6674B07}" sibTransId="{7ECC7831-5326-4329-9F85-EFB6981E5150}"/>
    <dgm:cxn modelId="{1DB96D6A-FDA7-45E6-96B1-F79B1CB348B1}" type="presOf" srcId="{F32A7CA5-772E-4158-A1FA-2D697C97D00F}" destId="{3970108B-9978-4F75-B268-821A181EB779}" srcOrd="1" destOrd="0" presId="urn:microsoft.com/office/officeart/2016/7/layout/RepeatingBendingProcessNew"/>
    <dgm:cxn modelId="{564EE750-1A26-4C80-AD27-04D900167F85}" type="presOf" srcId="{1357DA7C-B9E2-4E4F-B9BD-D6D67E6B88C8}" destId="{9B73907C-B464-4DFE-A551-637A330E44DA}" srcOrd="1" destOrd="0" presId="urn:microsoft.com/office/officeart/2016/7/layout/RepeatingBendingProcessNew"/>
    <dgm:cxn modelId="{217A2873-B2AF-4BC5-A491-EE2C32B0CE29}" type="presOf" srcId="{F32A7CA5-772E-4158-A1FA-2D697C97D00F}" destId="{C0DD1263-3DFC-427D-B40D-7953AEB5835C}" srcOrd="0" destOrd="0" presId="urn:microsoft.com/office/officeart/2016/7/layout/RepeatingBendingProcessNew"/>
    <dgm:cxn modelId="{EE13DB74-8C4C-4053-91E0-66928CDB5C8D}" type="presOf" srcId="{892E55FF-4A45-442E-B30C-182A56B52551}" destId="{7C5795FA-6B5B-4A1B-9AEB-FA4D3F962438}" srcOrd="0" destOrd="0" presId="urn:microsoft.com/office/officeart/2016/7/layout/RepeatingBendingProcessNew"/>
    <dgm:cxn modelId="{BD644D79-3B27-477B-8715-BACC394DD77F}" type="presOf" srcId="{25B0FF5C-2460-487D-BD12-17163AE08639}" destId="{E6A05E1C-B461-4D99-AE5A-8C41E4C65FB8}" srcOrd="0" destOrd="0" presId="urn:microsoft.com/office/officeart/2016/7/layout/RepeatingBendingProcessNew"/>
    <dgm:cxn modelId="{0F840980-463A-49D3-8784-8E5F2DCD7011}" type="presOf" srcId="{62F98716-E084-464D-B7C5-BA4F31C12082}" destId="{6A514E30-C135-437A-9331-48149C44C299}" srcOrd="0" destOrd="0" presId="urn:microsoft.com/office/officeart/2016/7/layout/RepeatingBendingProcessNew"/>
    <dgm:cxn modelId="{1B18169D-6817-498A-B14C-7378489D552B}" type="presOf" srcId="{CD1FEF24-28B2-43A6-AC82-14CC12C880E9}" destId="{678A51AD-3B63-4532-9B88-CA512F9B94DE}" srcOrd="0" destOrd="0" presId="urn:microsoft.com/office/officeart/2016/7/layout/RepeatingBendingProcessNew"/>
    <dgm:cxn modelId="{F6B0B3A3-412F-4F2D-8EA0-EB9CC3EACEFE}" type="presOf" srcId="{892E55FF-4A45-442E-B30C-182A56B52551}" destId="{999723E8-E4FF-4E27-B40F-D9A2A9BA68E3}" srcOrd="1" destOrd="0" presId="urn:microsoft.com/office/officeart/2016/7/layout/RepeatingBendingProcessNew"/>
    <dgm:cxn modelId="{984DBEA6-62AB-4173-906A-0B3EA99DA0A5}" type="presOf" srcId="{DB95CC2E-4A7B-4226-9DD0-406715C6ACE3}" destId="{E217F779-9D85-4606-9780-636636514E33}" srcOrd="0" destOrd="0" presId="urn:microsoft.com/office/officeart/2016/7/layout/RepeatingBendingProcessNew"/>
    <dgm:cxn modelId="{212F4FBB-0EB9-433F-A9BA-9F7CF4699530}" type="presOf" srcId="{7ECC7831-5326-4329-9F85-EFB6981E5150}" destId="{240E4FD2-2913-47CB-A9F2-AC3E0FB9F881}" srcOrd="1" destOrd="0" presId="urn:microsoft.com/office/officeart/2016/7/layout/RepeatingBendingProcessNew"/>
    <dgm:cxn modelId="{3342C3E6-BA34-4FE6-A0B9-9E88A286D99A}" srcId="{9223E228-CBE6-4F37-A884-88A80F245FA6}" destId="{CD1FEF24-28B2-43A6-AC82-14CC12C880E9}" srcOrd="2" destOrd="0" parTransId="{E5B4E58A-AFC9-497D-9B7D-1A40030B4796}" sibTransId="{F32A7CA5-772E-4158-A1FA-2D697C97D00F}"/>
    <dgm:cxn modelId="{64B55DF4-5345-4995-BEA9-831D54C1187B}" type="presOf" srcId="{9223E228-CBE6-4F37-A884-88A80F245FA6}" destId="{2A28DD31-674B-4293-BD12-DCFFCD658F62}" srcOrd="0" destOrd="0" presId="urn:microsoft.com/office/officeart/2016/7/layout/RepeatingBendingProcessNew"/>
    <dgm:cxn modelId="{5ED727F8-A7EB-4DAD-B449-41CA7C809641}" srcId="{9223E228-CBE6-4F37-A884-88A80F245FA6}" destId="{7D7F3D68-4AFA-48B9-9FB4-F35DEFEF8ACC}" srcOrd="5" destOrd="0" parTransId="{E59A76F2-596D-4DA4-A71E-4ADF1528EBD4}" sibTransId="{8BC2B338-6238-41B1-9722-4625F764D1A1}"/>
    <dgm:cxn modelId="{1F5DE9F9-963E-443F-926C-79A6B9D262FF}" type="presOf" srcId="{1357DA7C-B9E2-4E4F-B9BD-D6D67E6B88C8}" destId="{3D370387-376B-4491-AC45-C5B44B18E6AE}" srcOrd="0" destOrd="0" presId="urn:microsoft.com/office/officeart/2016/7/layout/RepeatingBendingProcessNew"/>
    <dgm:cxn modelId="{8E7B41F3-441F-4099-98AF-7E42C074ADE1}" type="presParOf" srcId="{2A28DD31-674B-4293-BD12-DCFFCD658F62}" destId="{E217F779-9D85-4606-9780-636636514E33}" srcOrd="0" destOrd="0" presId="urn:microsoft.com/office/officeart/2016/7/layout/RepeatingBendingProcessNew"/>
    <dgm:cxn modelId="{CD516D42-F819-428A-A5C7-DEA4C520D12A}" type="presParOf" srcId="{2A28DD31-674B-4293-BD12-DCFFCD658F62}" destId="{1B27D868-FD68-4AA9-9A40-38D16F869F2F}" srcOrd="1" destOrd="0" presId="urn:microsoft.com/office/officeart/2016/7/layout/RepeatingBendingProcessNew"/>
    <dgm:cxn modelId="{559F6A93-7F23-4364-9D7F-88014A2BAC7A}" type="presParOf" srcId="{1B27D868-FD68-4AA9-9A40-38D16F869F2F}" destId="{00987BED-E1F3-43EE-BDB2-3735BBB89CDC}" srcOrd="0" destOrd="0" presId="urn:microsoft.com/office/officeart/2016/7/layout/RepeatingBendingProcessNew"/>
    <dgm:cxn modelId="{1052F683-72DA-4069-8296-7371D945AC30}" type="presParOf" srcId="{2A28DD31-674B-4293-BD12-DCFFCD658F62}" destId="{6A514E30-C135-437A-9331-48149C44C299}" srcOrd="2" destOrd="0" presId="urn:microsoft.com/office/officeart/2016/7/layout/RepeatingBendingProcessNew"/>
    <dgm:cxn modelId="{AEF50DF8-826E-49D6-8AFC-855C0E545B46}" type="presParOf" srcId="{2A28DD31-674B-4293-BD12-DCFFCD658F62}" destId="{320EBCEC-E437-4974-BF2C-E455356B448F}" srcOrd="3" destOrd="0" presId="urn:microsoft.com/office/officeart/2016/7/layout/RepeatingBendingProcessNew"/>
    <dgm:cxn modelId="{2F45524E-D1CA-44AD-9687-E0F67E33B04B}" type="presParOf" srcId="{320EBCEC-E437-4974-BF2C-E455356B448F}" destId="{240E4FD2-2913-47CB-A9F2-AC3E0FB9F881}" srcOrd="0" destOrd="0" presId="urn:microsoft.com/office/officeart/2016/7/layout/RepeatingBendingProcessNew"/>
    <dgm:cxn modelId="{D67AA4D4-78CD-4A1C-983E-B50767796310}" type="presParOf" srcId="{2A28DD31-674B-4293-BD12-DCFFCD658F62}" destId="{678A51AD-3B63-4532-9B88-CA512F9B94DE}" srcOrd="4" destOrd="0" presId="urn:microsoft.com/office/officeart/2016/7/layout/RepeatingBendingProcessNew"/>
    <dgm:cxn modelId="{F5D40700-2FB0-4E11-B3F2-737C38A0E0A5}" type="presParOf" srcId="{2A28DD31-674B-4293-BD12-DCFFCD658F62}" destId="{C0DD1263-3DFC-427D-B40D-7953AEB5835C}" srcOrd="5" destOrd="0" presId="urn:microsoft.com/office/officeart/2016/7/layout/RepeatingBendingProcessNew"/>
    <dgm:cxn modelId="{455DD11A-D744-4522-A2C6-5F51F8E884C8}" type="presParOf" srcId="{C0DD1263-3DFC-427D-B40D-7953AEB5835C}" destId="{3970108B-9978-4F75-B268-821A181EB779}" srcOrd="0" destOrd="0" presId="urn:microsoft.com/office/officeart/2016/7/layout/RepeatingBendingProcessNew"/>
    <dgm:cxn modelId="{2E26430D-126C-461D-8B29-A0CBA8CE74BD}" type="presParOf" srcId="{2A28DD31-674B-4293-BD12-DCFFCD658F62}" destId="{DBB8A2CE-D983-4B83-90E0-F826E0AA286F}" srcOrd="6" destOrd="0" presId="urn:microsoft.com/office/officeart/2016/7/layout/RepeatingBendingProcessNew"/>
    <dgm:cxn modelId="{7C0DDD7A-B375-45B8-8503-9F9E180190DF}" type="presParOf" srcId="{2A28DD31-674B-4293-BD12-DCFFCD658F62}" destId="{3D370387-376B-4491-AC45-C5B44B18E6AE}" srcOrd="7" destOrd="0" presId="urn:microsoft.com/office/officeart/2016/7/layout/RepeatingBendingProcessNew"/>
    <dgm:cxn modelId="{CCD6BC32-21F3-47EC-A03F-B8F073EAEC9F}" type="presParOf" srcId="{3D370387-376B-4491-AC45-C5B44B18E6AE}" destId="{9B73907C-B464-4DFE-A551-637A330E44DA}" srcOrd="0" destOrd="0" presId="urn:microsoft.com/office/officeart/2016/7/layout/RepeatingBendingProcessNew"/>
    <dgm:cxn modelId="{C532D85B-3912-4D4C-9ED4-9CD01D854CE7}" type="presParOf" srcId="{2A28DD31-674B-4293-BD12-DCFFCD658F62}" destId="{E6A05E1C-B461-4D99-AE5A-8C41E4C65FB8}" srcOrd="8" destOrd="0" presId="urn:microsoft.com/office/officeart/2016/7/layout/RepeatingBendingProcessNew"/>
    <dgm:cxn modelId="{5C71C1AB-55BD-46F9-93D7-38CCC09845DC}" type="presParOf" srcId="{2A28DD31-674B-4293-BD12-DCFFCD658F62}" destId="{7C5795FA-6B5B-4A1B-9AEB-FA4D3F962438}" srcOrd="9" destOrd="0" presId="urn:microsoft.com/office/officeart/2016/7/layout/RepeatingBendingProcessNew"/>
    <dgm:cxn modelId="{FD858549-5456-4B14-8997-699DE20AD1C7}" type="presParOf" srcId="{7C5795FA-6B5B-4A1B-9AEB-FA4D3F962438}" destId="{999723E8-E4FF-4E27-B40F-D9A2A9BA68E3}" srcOrd="0" destOrd="0" presId="urn:microsoft.com/office/officeart/2016/7/layout/RepeatingBendingProcessNew"/>
    <dgm:cxn modelId="{6B8BD76D-2561-49E3-BC5D-4CAC982E9683}" type="presParOf" srcId="{2A28DD31-674B-4293-BD12-DCFFCD658F62}" destId="{AC518D76-D7D6-4560-8C60-266E67CB9F8A}"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E4BA13-0E8A-4905-A0AF-C7D599D27C96}" type="doc">
      <dgm:prSet loTypeId="urn:microsoft.com/office/officeart/2018/2/layout/Icon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5D22A2C7-55DA-4EF8-BB4A-057CA29280AF}">
      <dgm:prSet custT="1"/>
      <dgm:spPr/>
      <dgm:t>
        <a:bodyPr/>
        <a:lstStyle/>
        <a:p>
          <a:pPr>
            <a:lnSpc>
              <a:spcPct val="100000"/>
            </a:lnSpc>
          </a:pPr>
          <a:r>
            <a:rPr lang="en-US" sz="1600" dirty="0"/>
            <a:t>However, this data depends on the venues and data obtained from the Foursquare API. On a sandbox API, the number of calls is limited. </a:t>
          </a:r>
        </a:p>
      </dgm:t>
    </dgm:pt>
    <dgm:pt modelId="{D10A1CB4-114B-41DD-83BC-1EBA569578A8}" type="parTrans" cxnId="{3A9EE1AC-B4E3-43B1-8AC4-09B03E019720}">
      <dgm:prSet/>
      <dgm:spPr/>
      <dgm:t>
        <a:bodyPr/>
        <a:lstStyle/>
        <a:p>
          <a:endParaRPr lang="en-US"/>
        </a:p>
      </dgm:t>
    </dgm:pt>
    <dgm:pt modelId="{300F93A9-FC08-434D-BA7F-506EBB638F71}" type="sibTrans" cxnId="{3A9EE1AC-B4E3-43B1-8AC4-09B03E019720}">
      <dgm:prSet/>
      <dgm:spPr/>
      <dgm:t>
        <a:bodyPr/>
        <a:lstStyle/>
        <a:p>
          <a:endParaRPr lang="en-US"/>
        </a:p>
      </dgm:t>
    </dgm:pt>
    <dgm:pt modelId="{751CAA8C-90D2-4B82-80CF-D4F852CF7F5E}">
      <dgm:prSet custT="1"/>
      <dgm:spPr/>
      <dgm:t>
        <a:bodyPr/>
        <a:lstStyle/>
        <a:p>
          <a:pPr>
            <a:lnSpc>
              <a:spcPct val="100000"/>
            </a:lnSpc>
          </a:pPr>
          <a:r>
            <a:rPr lang="en-US" sz="1600" dirty="0"/>
            <a:t>Furthermore, additional data should have been obtained on other factors like safety and accessibility of the </a:t>
          </a:r>
          <a:r>
            <a:rPr lang="en-US" sz="1600" dirty="0" err="1"/>
            <a:t>neighbourhood</a:t>
          </a:r>
          <a:r>
            <a:rPr lang="en-US" sz="1600" dirty="0"/>
            <a:t>. </a:t>
          </a:r>
        </a:p>
      </dgm:t>
    </dgm:pt>
    <dgm:pt modelId="{23C1203A-402C-4403-B3CB-C0724626F710}" type="parTrans" cxnId="{B5B6FFC7-2A8D-4D86-B034-50784417B598}">
      <dgm:prSet/>
      <dgm:spPr/>
      <dgm:t>
        <a:bodyPr/>
        <a:lstStyle/>
        <a:p>
          <a:endParaRPr lang="en-US"/>
        </a:p>
      </dgm:t>
    </dgm:pt>
    <dgm:pt modelId="{5B9F74A1-C929-40DD-990E-2AA6C0BC23F5}" type="sibTrans" cxnId="{B5B6FFC7-2A8D-4D86-B034-50784417B598}">
      <dgm:prSet/>
      <dgm:spPr/>
      <dgm:t>
        <a:bodyPr/>
        <a:lstStyle/>
        <a:p>
          <a:endParaRPr lang="en-US"/>
        </a:p>
      </dgm:t>
    </dgm:pt>
    <dgm:pt modelId="{3C408B1E-3E54-4911-A796-1608A40BAAA7}">
      <dgm:prSet custT="1"/>
      <dgm:spPr/>
      <dgm:t>
        <a:bodyPr/>
        <a:lstStyle/>
        <a:p>
          <a:pPr>
            <a:lnSpc>
              <a:spcPct val="100000"/>
            </a:lnSpc>
          </a:pPr>
          <a:r>
            <a:rPr lang="en-US" sz="1600" dirty="0"/>
            <a:t>It also discards </a:t>
          </a:r>
          <a:r>
            <a:rPr lang="en-US" sz="1600" dirty="0" err="1"/>
            <a:t>neighbourhoods</a:t>
          </a:r>
          <a:r>
            <a:rPr lang="en-US" sz="1600" dirty="0"/>
            <a:t> with a lot of parks and already existing hotels. It may not be mandatory for the </a:t>
          </a:r>
          <a:r>
            <a:rPr lang="en-US" sz="1600" dirty="0" err="1"/>
            <a:t>neighbourhood</a:t>
          </a:r>
          <a:r>
            <a:rPr lang="en-US" sz="1600" dirty="0"/>
            <a:t> to have no nearby hotels at all for the new hotel to do well there. </a:t>
          </a:r>
        </a:p>
      </dgm:t>
    </dgm:pt>
    <dgm:pt modelId="{B3EF3B82-58AA-430E-8F75-F43419DC4261}" type="parTrans" cxnId="{0C4DCAE8-7708-411D-A06E-C187D7CD5FD0}">
      <dgm:prSet/>
      <dgm:spPr/>
      <dgm:t>
        <a:bodyPr/>
        <a:lstStyle/>
        <a:p>
          <a:endParaRPr lang="en-US"/>
        </a:p>
      </dgm:t>
    </dgm:pt>
    <dgm:pt modelId="{2FBC326A-6E3A-44D4-9137-F29A30D2B40A}" type="sibTrans" cxnId="{0C4DCAE8-7708-411D-A06E-C187D7CD5FD0}">
      <dgm:prSet/>
      <dgm:spPr/>
      <dgm:t>
        <a:bodyPr/>
        <a:lstStyle/>
        <a:p>
          <a:endParaRPr lang="en-US"/>
        </a:p>
      </dgm:t>
    </dgm:pt>
    <dgm:pt modelId="{29C2B708-4920-4441-A721-032ACA3CCB14}">
      <dgm:prSet custT="1"/>
      <dgm:spPr/>
      <dgm:t>
        <a:bodyPr/>
        <a:lstStyle/>
        <a:p>
          <a:pPr>
            <a:lnSpc>
              <a:spcPct val="100000"/>
            </a:lnSpc>
          </a:pPr>
          <a:r>
            <a:rPr lang="en-US" sz="1500" dirty="0"/>
            <a:t>It also assumes that the hotel chain would want to open a hotel near a park, and not near, say the River Thames or any other popular spot. I would recommend these abovementioned areas as future possibilities to explore.</a:t>
          </a:r>
        </a:p>
      </dgm:t>
    </dgm:pt>
    <dgm:pt modelId="{49AF964F-792A-442F-ABB4-C49B2D2F116D}" type="parTrans" cxnId="{F2CD4848-BF93-4C10-A2E9-A46A16D2FDE4}">
      <dgm:prSet/>
      <dgm:spPr/>
      <dgm:t>
        <a:bodyPr/>
        <a:lstStyle/>
        <a:p>
          <a:endParaRPr lang="en-US"/>
        </a:p>
      </dgm:t>
    </dgm:pt>
    <dgm:pt modelId="{31249152-B104-48A2-B17E-FD3FC208ABDF}" type="sibTrans" cxnId="{F2CD4848-BF93-4C10-A2E9-A46A16D2FDE4}">
      <dgm:prSet/>
      <dgm:spPr/>
      <dgm:t>
        <a:bodyPr/>
        <a:lstStyle/>
        <a:p>
          <a:endParaRPr lang="en-US"/>
        </a:p>
      </dgm:t>
    </dgm:pt>
    <dgm:pt modelId="{680A8CBA-DC8A-4124-B532-4B73EF91AB6D}">
      <dgm:prSet custT="1"/>
      <dgm:spPr/>
      <dgm:t>
        <a:bodyPr/>
        <a:lstStyle/>
        <a:p>
          <a:pPr>
            <a:lnSpc>
              <a:spcPct val="100000"/>
            </a:lnSpc>
          </a:pPr>
          <a:r>
            <a:rPr lang="en-US" sz="1500" dirty="0"/>
            <a:t>Also, if the hotel chain chooses to target a demographic like working adults and open a business hotel, the choice of </a:t>
          </a:r>
          <a:r>
            <a:rPr lang="en-US" sz="1500" dirty="0" err="1"/>
            <a:t>neighbourhood</a:t>
          </a:r>
          <a:r>
            <a:rPr lang="en-US" sz="1500" dirty="0"/>
            <a:t> would definitely be different and would be one located close to downtown London and its office buildings.</a:t>
          </a:r>
        </a:p>
      </dgm:t>
    </dgm:pt>
    <dgm:pt modelId="{A9D8E9DA-1590-4354-B304-F037806EC808}" type="parTrans" cxnId="{F342B15A-B308-4011-911F-8C50745FBF17}">
      <dgm:prSet/>
      <dgm:spPr/>
      <dgm:t>
        <a:bodyPr/>
        <a:lstStyle/>
        <a:p>
          <a:endParaRPr lang="en-US"/>
        </a:p>
      </dgm:t>
    </dgm:pt>
    <dgm:pt modelId="{AD04655F-C083-4AC0-A27F-F0C32F64E97E}" type="sibTrans" cxnId="{F342B15A-B308-4011-911F-8C50745FBF17}">
      <dgm:prSet/>
      <dgm:spPr/>
      <dgm:t>
        <a:bodyPr/>
        <a:lstStyle/>
        <a:p>
          <a:endParaRPr lang="en-US"/>
        </a:p>
      </dgm:t>
    </dgm:pt>
    <dgm:pt modelId="{8301FF8A-3D91-4230-BFD1-821813D85F20}" type="pres">
      <dgm:prSet presAssocID="{99E4BA13-0E8A-4905-A0AF-C7D599D27C96}" presName="root" presStyleCnt="0">
        <dgm:presLayoutVars>
          <dgm:dir/>
          <dgm:resizeHandles val="exact"/>
        </dgm:presLayoutVars>
      </dgm:prSet>
      <dgm:spPr/>
    </dgm:pt>
    <dgm:pt modelId="{507CACAD-8134-4AB3-9D43-B1E7F9520765}" type="pres">
      <dgm:prSet presAssocID="{5D22A2C7-55DA-4EF8-BB4A-057CA29280AF}" presName="compNode" presStyleCnt="0"/>
      <dgm:spPr/>
    </dgm:pt>
    <dgm:pt modelId="{FF0F7502-7CAF-4DC8-8230-A3C36F7BAC73}" type="pres">
      <dgm:prSet presAssocID="{5D22A2C7-55DA-4EF8-BB4A-057CA29280A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E04056C-8E7C-4EDA-BE23-E0D7151ABCF8}" type="pres">
      <dgm:prSet presAssocID="{5D22A2C7-55DA-4EF8-BB4A-057CA29280AF}" presName="spaceRect" presStyleCnt="0"/>
      <dgm:spPr/>
    </dgm:pt>
    <dgm:pt modelId="{80FAC754-A05A-4702-B93D-6B03AEFDE602}" type="pres">
      <dgm:prSet presAssocID="{5D22A2C7-55DA-4EF8-BB4A-057CA29280AF}" presName="textRect" presStyleLbl="revTx" presStyleIdx="0" presStyleCnt="5">
        <dgm:presLayoutVars>
          <dgm:chMax val="1"/>
          <dgm:chPref val="1"/>
        </dgm:presLayoutVars>
      </dgm:prSet>
      <dgm:spPr/>
    </dgm:pt>
    <dgm:pt modelId="{A059D924-47AB-4CB1-8D8B-EEDE13FAAA28}" type="pres">
      <dgm:prSet presAssocID="{300F93A9-FC08-434D-BA7F-506EBB638F71}" presName="sibTrans" presStyleCnt="0"/>
      <dgm:spPr/>
    </dgm:pt>
    <dgm:pt modelId="{9F83E596-39EE-444A-A57C-204FB5E3CC0B}" type="pres">
      <dgm:prSet presAssocID="{751CAA8C-90D2-4B82-80CF-D4F852CF7F5E}" presName="compNode" presStyleCnt="0"/>
      <dgm:spPr/>
    </dgm:pt>
    <dgm:pt modelId="{A6C515C8-DEF1-441D-9484-CBACE5055257}" type="pres">
      <dgm:prSet presAssocID="{751CAA8C-90D2-4B82-80CF-D4F852CF7F5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terpillar"/>
        </a:ext>
      </dgm:extLst>
    </dgm:pt>
    <dgm:pt modelId="{1281FBAE-A5EF-4118-A440-00F82EB4819C}" type="pres">
      <dgm:prSet presAssocID="{751CAA8C-90D2-4B82-80CF-D4F852CF7F5E}" presName="spaceRect" presStyleCnt="0"/>
      <dgm:spPr/>
    </dgm:pt>
    <dgm:pt modelId="{041C4D84-1C85-47D2-8118-DB8CAC8079CA}" type="pres">
      <dgm:prSet presAssocID="{751CAA8C-90D2-4B82-80CF-D4F852CF7F5E}" presName="textRect" presStyleLbl="revTx" presStyleIdx="1" presStyleCnt="5">
        <dgm:presLayoutVars>
          <dgm:chMax val="1"/>
          <dgm:chPref val="1"/>
        </dgm:presLayoutVars>
      </dgm:prSet>
      <dgm:spPr/>
    </dgm:pt>
    <dgm:pt modelId="{7160FC59-2F78-4B17-9F55-FE26C12BC693}" type="pres">
      <dgm:prSet presAssocID="{5B9F74A1-C929-40DD-990E-2AA6C0BC23F5}" presName="sibTrans" presStyleCnt="0"/>
      <dgm:spPr/>
    </dgm:pt>
    <dgm:pt modelId="{379FEB9D-1680-4A85-BAF5-C902970EAF41}" type="pres">
      <dgm:prSet presAssocID="{3C408B1E-3E54-4911-A796-1608A40BAAA7}" presName="compNode" presStyleCnt="0"/>
      <dgm:spPr/>
    </dgm:pt>
    <dgm:pt modelId="{F89A9B71-97E1-4A7F-82E0-943384332814}" type="pres">
      <dgm:prSet presAssocID="{3C408B1E-3E54-4911-A796-1608A40BAAA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ilding"/>
        </a:ext>
      </dgm:extLst>
    </dgm:pt>
    <dgm:pt modelId="{92ED6D91-8F72-4404-9F5B-BF9C18D1199B}" type="pres">
      <dgm:prSet presAssocID="{3C408B1E-3E54-4911-A796-1608A40BAAA7}" presName="spaceRect" presStyleCnt="0"/>
      <dgm:spPr/>
    </dgm:pt>
    <dgm:pt modelId="{FEFCD3EE-23F9-4D55-ABAA-6AEAE96A0930}" type="pres">
      <dgm:prSet presAssocID="{3C408B1E-3E54-4911-A796-1608A40BAAA7}" presName="textRect" presStyleLbl="revTx" presStyleIdx="2" presStyleCnt="5">
        <dgm:presLayoutVars>
          <dgm:chMax val="1"/>
          <dgm:chPref val="1"/>
        </dgm:presLayoutVars>
      </dgm:prSet>
      <dgm:spPr/>
    </dgm:pt>
    <dgm:pt modelId="{1530DB00-95D0-435A-88B8-7AB4A662B56A}" type="pres">
      <dgm:prSet presAssocID="{2FBC326A-6E3A-44D4-9137-F29A30D2B40A}" presName="sibTrans" presStyleCnt="0"/>
      <dgm:spPr/>
    </dgm:pt>
    <dgm:pt modelId="{E998FDAF-AC6C-4006-BDF6-5D3535982211}" type="pres">
      <dgm:prSet presAssocID="{29C2B708-4920-4441-A721-032ACA3CCB14}" presName="compNode" presStyleCnt="0"/>
      <dgm:spPr/>
    </dgm:pt>
    <dgm:pt modelId="{9FB69CD1-DB80-4321-91D5-50D98887CFA5}" type="pres">
      <dgm:prSet presAssocID="{29C2B708-4920-4441-A721-032ACA3CCB1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house scene"/>
        </a:ext>
      </dgm:extLst>
    </dgm:pt>
    <dgm:pt modelId="{BA9331F4-6725-4E04-BCE2-4D554910A822}" type="pres">
      <dgm:prSet presAssocID="{29C2B708-4920-4441-A721-032ACA3CCB14}" presName="spaceRect" presStyleCnt="0"/>
      <dgm:spPr/>
    </dgm:pt>
    <dgm:pt modelId="{C9B7AC2F-31AB-4068-926C-92BFD2B7D9F9}" type="pres">
      <dgm:prSet presAssocID="{29C2B708-4920-4441-A721-032ACA3CCB14}" presName="textRect" presStyleLbl="revTx" presStyleIdx="3" presStyleCnt="5">
        <dgm:presLayoutVars>
          <dgm:chMax val="1"/>
          <dgm:chPref val="1"/>
        </dgm:presLayoutVars>
      </dgm:prSet>
      <dgm:spPr/>
    </dgm:pt>
    <dgm:pt modelId="{70125DAB-75CC-4E33-96F6-2EDE82242366}" type="pres">
      <dgm:prSet presAssocID="{31249152-B104-48A2-B17E-FD3FC208ABDF}" presName="sibTrans" presStyleCnt="0"/>
      <dgm:spPr/>
    </dgm:pt>
    <dgm:pt modelId="{B4CC9336-01D7-420B-A954-C724B15140CB}" type="pres">
      <dgm:prSet presAssocID="{680A8CBA-DC8A-4124-B532-4B73EF91AB6D}" presName="compNode" presStyleCnt="0"/>
      <dgm:spPr/>
    </dgm:pt>
    <dgm:pt modelId="{C39F208F-CCD3-47F9-884C-BD77C828FD12}" type="pres">
      <dgm:prSet presAssocID="{680A8CBA-DC8A-4124-B532-4B73EF91AB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ity"/>
        </a:ext>
      </dgm:extLst>
    </dgm:pt>
    <dgm:pt modelId="{6ABF1717-2140-4E77-ACEF-C0BCB9D87D35}" type="pres">
      <dgm:prSet presAssocID="{680A8CBA-DC8A-4124-B532-4B73EF91AB6D}" presName="spaceRect" presStyleCnt="0"/>
      <dgm:spPr/>
    </dgm:pt>
    <dgm:pt modelId="{7EE640F7-435F-4A66-BB51-3D133BF94750}" type="pres">
      <dgm:prSet presAssocID="{680A8CBA-DC8A-4124-B532-4B73EF91AB6D}" presName="textRect" presStyleLbl="revTx" presStyleIdx="4" presStyleCnt="5">
        <dgm:presLayoutVars>
          <dgm:chMax val="1"/>
          <dgm:chPref val="1"/>
        </dgm:presLayoutVars>
      </dgm:prSet>
      <dgm:spPr/>
    </dgm:pt>
  </dgm:ptLst>
  <dgm:cxnLst>
    <dgm:cxn modelId="{5B7C0A33-1A84-447A-B644-4DDC05695CA9}" type="presOf" srcId="{99E4BA13-0E8A-4905-A0AF-C7D599D27C96}" destId="{8301FF8A-3D91-4230-BFD1-821813D85F20}" srcOrd="0" destOrd="0" presId="urn:microsoft.com/office/officeart/2018/2/layout/IconLabelList"/>
    <dgm:cxn modelId="{F2CD4848-BF93-4C10-A2E9-A46A16D2FDE4}" srcId="{99E4BA13-0E8A-4905-A0AF-C7D599D27C96}" destId="{29C2B708-4920-4441-A721-032ACA3CCB14}" srcOrd="3" destOrd="0" parTransId="{49AF964F-792A-442F-ABB4-C49B2D2F116D}" sibTransId="{31249152-B104-48A2-B17E-FD3FC208ABDF}"/>
    <dgm:cxn modelId="{867C8E70-715B-43FD-BC53-AC4A20F5D672}" type="presOf" srcId="{751CAA8C-90D2-4B82-80CF-D4F852CF7F5E}" destId="{041C4D84-1C85-47D2-8118-DB8CAC8079CA}" srcOrd="0" destOrd="0" presId="urn:microsoft.com/office/officeart/2018/2/layout/IconLabelList"/>
    <dgm:cxn modelId="{F342B15A-B308-4011-911F-8C50745FBF17}" srcId="{99E4BA13-0E8A-4905-A0AF-C7D599D27C96}" destId="{680A8CBA-DC8A-4124-B532-4B73EF91AB6D}" srcOrd="4" destOrd="0" parTransId="{A9D8E9DA-1590-4354-B304-F037806EC808}" sibTransId="{AD04655F-C083-4AC0-A27F-F0C32F64E97E}"/>
    <dgm:cxn modelId="{C2B3D6A9-D835-411F-BF57-984F41508474}" type="presOf" srcId="{5D22A2C7-55DA-4EF8-BB4A-057CA29280AF}" destId="{80FAC754-A05A-4702-B93D-6B03AEFDE602}" srcOrd="0" destOrd="0" presId="urn:microsoft.com/office/officeart/2018/2/layout/IconLabelList"/>
    <dgm:cxn modelId="{3A9EE1AC-B4E3-43B1-8AC4-09B03E019720}" srcId="{99E4BA13-0E8A-4905-A0AF-C7D599D27C96}" destId="{5D22A2C7-55DA-4EF8-BB4A-057CA29280AF}" srcOrd="0" destOrd="0" parTransId="{D10A1CB4-114B-41DD-83BC-1EBA569578A8}" sibTransId="{300F93A9-FC08-434D-BA7F-506EBB638F71}"/>
    <dgm:cxn modelId="{22DAC0B8-2F28-4889-B552-F0BF0D49FCA3}" type="presOf" srcId="{680A8CBA-DC8A-4124-B532-4B73EF91AB6D}" destId="{7EE640F7-435F-4A66-BB51-3D133BF94750}" srcOrd="0" destOrd="0" presId="urn:microsoft.com/office/officeart/2018/2/layout/IconLabelList"/>
    <dgm:cxn modelId="{B5B6FFC7-2A8D-4D86-B034-50784417B598}" srcId="{99E4BA13-0E8A-4905-A0AF-C7D599D27C96}" destId="{751CAA8C-90D2-4B82-80CF-D4F852CF7F5E}" srcOrd="1" destOrd="0" parTransId="{23C1203A-402C-4403-B3CB-C0724626F710}" sibTransId="{5B9F74A1-C929-40DD-990E-2AA6C0BC23F5}"/>
    <dgm:cxn modelId="{753334DF-60AE-4AA3-BB3A-57EE0C68594B}" type="presOf" srcId="{3C408B1E-3E54-4911-A796-1608A40BAAA7}" destId="{FEFCD3EE-23F9-4D55-ABAA-6AEAE96A0930}" srcOrd="0" destOrd="0" presId="urn:microsoft.com/office/officeart/2018/2/layout/IconLabelList"/>
    <dgm:cxn modelId="{0C4DCAE8-7708-411D-A06E-C187D7CD5FD0}" srcId="{99E4BA13-0E8A-4905-A0AF-C7D599D27C96}" destId="{3C408B1E-3E54-4911-A796-1608A40BAAA7}" srcOrd="2" destOrd="0" parTransId="{B3EF3B82-58AA-430E-8F75-F43419DC4261}" sibTransId="{2FBC326A-6E3A-44D4-9137-F29A30D2B40A}"/>
    <dgm:cxn modelId="{CA1F9EFD-5C3B-4C4A-B4F9-8C82D53D29D0}" type="presOf" srcId="{29C2B708-4920-4441-A721-032ACA3CCB14}" destId="{C9B7AC2F-31AB-4068-926C-92BFD2B7D9F9}" srcOrd="0" destOrd="0" presId="urn:microsoft.com/office/officeart/2018/2/layout/IconLabelList"/>
    <dgm:cxn modelId="{D04DDE40-465F-4F24-B300-55398B5028AD}" type="presParOf" srcId="{8301FF8A-3D91-4230-BFD1-821813D85F20}" destId="{507CACAD-8134-4AB3-9D43-B1E7F9520765}" srcOrd="0" destOrd="0" presId="urn:microsoft.com/office/officeart/2018/2/layout/IconLabelList"/>
    <dgm:cxn modelId="{A71BE39C-79B3-46CD-AF53-87E968EA42DF}" type="presParOf" srcId="{507CACAD-8134-4AB3-9D43-B1E7F9520765}" destId="{FF0F7502-7CAF-4DC8-8230-A3C36F7BAC73}" srcOrd="0" destOrd="0" presId="urn:microsoft.com/office/officeart/2018/2/layout/IconLabelList"/>
    <dgm:cxn modelId="{E9381B87-3F83-4539-82A8-35D6CC12E054}" type="presParOf" srcId="{507CACAD-8134-4AB3-9D43-B1E7F9520765}" destId="{4E04056C-8E7C-4EDA-BE23-E0D7151ABCF8}" srcOrd="1" destOrd="0" presId="urn:microsoft.com/office/officeart/2018/2/layout/IconLabelList"/>
    <dgm:cxn modelId="{22D743E9-7A48-48CF-81E5-44BA565C0923}" type="presParOf" srcId="{507CACAD-8134-4AB3-9D43-B1E7F9520765}" destId="{80FAC754-A05A-4702-B93D-6B03AEFDE602}" srcOrd="2" destOrd="0" presId="urn:microsoft.com/office/officeart/2018/2/layout/IconLabelList"/>
    <dgm:cxn modelId="{7F7D978C-9544-427E-8A51-E94B9EE91600}" type="presParOf" srcId="{8301FF8A-3D91-4230-BFD1-821813D85F20}" destId="{A059D924-47AB-4CB1-8D8B-EEDE13FAAA28}" srcOrd="1" destOrd="0" presId="urn:microsoft.com/office/officeart/2018/2/layout/IconLabelList"/>
    <dgm:cxn modelId="{2724F525-B087-4E47-ADD4-07BD6E23934F}" type="presParOf" srcId="{8301FF8A-3D91-4230-BFD1-821813D85F20}" destId="{9F83E596-39EE-444A-A57C-204FB5E3CC0B}" srcOrd="2" destOrd="0" presId="urn:microsoft.com/office/officeart/2018/2/layout/IconLabelList"/>
    <dgm:cxn modelId="{AB31FCED-DF50-441E-86CC-5F2B98CE121B}" type="presParOf" srcId="{9F83E596-39EE-444A-A57C-204FB5E3CC0B}" destId="{A6C515C8-DEF1-441D-9484-CBACE5055257}" srcOrd="0" destOrd="0" presId="urn:microsoft.com/office/officeart/2018/2/layout/IconLabelList"/>
    <dgm:cxn modelId="{D52B6AA5-5758-433D-A3FE-E5E7F6952B7E}" type="presParOf" srcId="{9F83E596-39EE-444A-A57C-204FB5E3CC0B}" destId="{1281FBAE-A5EF-4118-A440-00F82EB4819C}" srcOrd="1" destOrd="0" presId="urn:microsoft.com/office/officeart/2018/2/layout/IconLabelList"/>
    <dgm:cxn modelId="{EB966335-E044-4B1C-85D6-03C0C8E41BB8}" type="presParOf" srcId="{9F83E596-39EE-444A-A57C-204FB5E3CC0B}" destId="{041C4D84-1C85-47D2-8118-DB8CAC8079CA}" srcOrd="2" destOrd="0" presId="urn:microsoft.com/office/officeart/2018/2/layout/IconLabelList"/>
    <dgm:cxn modelId="{3D14430C-9479-4774-9F67-137746666580}" type="presParOf" srcId="{8301FF8A-3D91-4230-BFD1-821813D85F20}" destId="{7160FC59-2F78-4B17-9F55-FE26C12BC693}" srcOrd="3" destOrd="0" presId="urn:microsoft.com/office/officeart/2018/2/layout/IconLabelList"/>
    <dgm:cxn modelId="{8BA2200F-507D-41CA-9875-634CB63C6284}" type="presParOf" srcId="{8301FF8A-3D91-4230-BFD1-821813D85F20}" destId="{379FEB9D-1680-4A85-BAF5-C902970EAF41}" srcOrd="4" destOrd="0" presId="urn:microsoft.com/office/officeart/2018/2/layout/IconLabelList"/>
    <dgm:cxn modelId="{983F7CBE-AE29-4775-A25D-72DF4F58F9E8}" type="presParOf" srcId="{379FEB9D-1680-4A85-BAF5-C902970EAF41}" destId="{F89A9B71-97E1-4A7F-82E0-943384332814}" srcOrd="0" destOrd="0" presId="urn:microsoft.com/office/officeart/2018/2/layout/IconLabelList"/>
    <dgm:cxn modelId="{B1ED185B-2DD5-487A-B5D7-AE18586DD634}" type="presParOf" srcId="{379FEB9D-1680-4A85-BAF5-C902970EAF41}" destId="{92ED6D91-8F72-4404-9F5B-BF9C18D1199B}" srcOrd="1" destOrd="0" presId="urn:microsoft.com/office/officeart/2018/2/layout/IconLabelList"/>
    <dgm:cxn modelId="{E0B65E2D-0145-4AAC-804C-55EE81B5B634}" type="presParOf" srcId="{379FEB9D-1680-4A85-BAF5-C902970EAF41}" destId="{FEFCD3EE-23F9-4D55-ABAA-6AEAE96A0930}" srcOrd="2" destOrd="0" presId="urn:microsoft.com/office/officeart/2018/2/layout/IconLabelList"/>
    <dgm:cxn modelId="{8AAD3D65-FA50-42A2-A60F-121F5D7E0BA5}" type="presParOf" srcId="{8301FF8A-3D91-4230-BFD1-821813D85F20}" destId="{1530DB00-95D0-435A-88B8-7AB4A662B56A}" srcOrd="5" destOrd="0" presId="urn:microsoft.com/office/officeart/2018/2/layout/IconLabelList"/>
    <dgm:cxn modelId="{48D8A645-6383-4CBC-9FFD-774315FA5C0B}" type="presParOf" srcId="{8301FF8A-3D91-4230-BFD1-821813D85F20}" destId="{E998FDAF-AC6C-4006-BDF6-5D3535982211}" srcOrd="6" destOrd="0" presId="urn:microsoft.com/office/officeart/2018/2/layout/IconLabelList"/>
    <dgm:cxn modelId="{D3B1B417-9DC6-40C6-8FDB-A0BBBABDC08C}" type="presParOf" srcId="{E998FDAF-AC6C-4006-BDF6-5D3535982211}" destId="{9FB69CD1-DB80-4321-91D5-50D98887CFA5}" srcOrd="0" destOrd="0" presId="urn:microsoft.com/office/officeart/2018/2/layout/IconLabelList"/>
    <dgm:cxn modelId="{E7AE1F9A-ACA1-4216-A276-04C3A719B5EB}" type="presParOf" srcId="{E998FDAF-AC6C-4006-BDF6-5D3535982211}" destId="{BA9331F4-6725-4E04-BCE2-4D554910A822}" srcOrd="1" destOrd="0" presId="urn:microsoft.com/office/officeart/2018/2/layout/IconLabelList"/>
    <dgm:cxn modelId="{002659A4-FB04-4827-B7BE-BAA340600BA1}" type="presParOf" srcId="{E998FDAF-AC6C-4006-BDF6-5D3535982211}" destId="{C9B7AC2F-31AB-4068-926C-92BFD2B7D9F9}" srcOrd="2" destOrd="0" presId="urn:microsoft.com/office/officeart/2018/2/layout/IconLabelList"/>
    <dgm:cxn modelId="{5C5CE863-E92A-489D-9F9B-54CB2C04C4E8}" type="presParOf" srcId="{8301FF8A-3D91-4230-BFD1-821813D85F20}" destId="{70125DAB-75CC-4E33-96F6-2EDE82242366}" srcOrd="7" destOrd="0" presId="urn:microsoft.com/office/officeart/2018/2/layout/IconLabelList"/>
    <dgm:cxn modelId="{AFBB55FD-CD3A-4F17-8469-8600A2297A65}" type="presParOf" srcId="{8301FF8A-3D91-4230-BFD1-821813D85F20}" destId="{B4CC9336-01D7-420B-A954-C724B15140CB}" srcOrd="8" destOrd="0" presId="urn:microsoft.com/office/officeart/2018/2/layout/IconLabelList"/>
    <dgm:cxn modelId="{A42E34CD-037B-4E47-BCAE-D3A10641D319}" type="presParOf" srcId="{B4CC9336-01D7-420B-A954-C724B15140CB}" destId="{C39F208F-CCD3-47F9-884C-BD77C828FD12}" srcOrd="0" destOrd="0" presId="urn:microsoft.com/office/officeart/2018/2/layout/IconLabelList"/>
    <dgm:cxn modelId="{93141C03-C2EB-4A8B-B0E8-F85C59ED0C99}" type="presParOf" srcId="{B4CC9336-01D7-420B-A954-C724B15140CB}" destId="{6ABF1717-2140-4E77-ACEF-C0BCB9D87D35}" srcOrd="1" destOrd="0" presId="urn:microsoft.com/office/officeart/2018/2/layout/IconLabelList"/>
    <dgm:cxn modelId="{B5B35038-BCB0-45EA-97A3-2CBF5DCA157E}" type="presParOf" srcId="{B4CC9336-01D7-420B-A954-C724B15140CB}" destId="{7EE640F7-435F-4A66-BB51-3D133BF9475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204CB6-2437-4CC5-932C-37E9901A698D}">
      <dsp:nvSpPr>
        <dsp:cNvPr id="0" name=""/>
        <dsp:cNvSpPr/>
      </dsp:nvSpPr>
      <dsp:spPr>
        <a:xfrm>
          <a:off x="627456" y="273274"/>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425BE0-F492-4D19-BE5D-E0AE371F53F5}">
      <dsp:nvSpPr>
        <dsp:cNvPr id="0" name=""/>
        <dsp:cNvSpPr/>
      </dsp:nvSpPr>
      <dsp:spPr>
        <a:xfrm>
          <a:off x="1029643" y="675462"/>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C2B3B0-F6C9-4236-B47D-889713278428}">
      <dsp:nvSpPr>
        <dsp:cNvPr id="0" name=""/>
        <dsp:cNvSpPr/>
      </dsp:nvSpPr>
      <dsp:spPr>
        <a:xfrm>
          <a:off x="24174" y="2748274"/>
          <a:ext cx="3093750" cy="120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List of </a:t>
          </a:r>
          <a:r>
            <a:rPr lang="en-US" sz="1600" kern="1200" dirty="0" err="1"/>
            <a:t>neighbourhoods</a:t>
          </a:r>
          <a:r>
            <a:rPr lang="en-US" sz="1600" kern="1200" dirty="0"/>
            <a:t> in London, which all serve as possible options for the hotel chain -  </a:t>
          </a:r>
          <a:r>
            <a:rPr lang="en-US" sz="1600" u="sng" kern="1200" dirty="0">
              <a:hlinkClick xmlns:r="http://schemas.openxmlformats.org/officeDocument/2006/relationships" r:id="rId3"/>
            </a:rPr>
            <a:t>https://en.wikipedia.org/wiki/List_of_places_in_London</a:t>
          </a:r>
          <a:r>
            <a:rPr lang="en-US" sz="1600" kern="1200" dirty="0"/>
            <a:t> </a:t>
          </a:r>
        </a:p>
      </dsp:txBody>
      <dsp:txXfrm>
        <a:off x="24174" y="2748274"/>
        <a:ext cx="3093750" cy="1202343"/>
      </dsp:txXfrm>
    </dsp:sp>
    <dsp:sp modelId="{C5B3661E-F5B0-476C-96C0-AFBBE6F71089}">
      <dsp:nvSpPr>
        <dsp:cNvPr id="0" name=""/>
        <dsp:cNvSpPr/>
      </dsp:nvSpPr>
      <dsp:spPr>
        <a:xfrm>
          <a:off x="4262612" y="273274"/>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149C47-8E0C-40D4-A1DC-BC7646B575F2}">
      <dsp:nvSpPr>
        <dsp:cNvPr id="0" name=""/>
        <dsp:cNvSpPr/>
      </dsp:nvSpPr>
      <dsp:spPr>
        <a:xfrm>
          <a:off x="4664799" y="675462"/>
          <a:ext cx="1082812" cy="1082812"/>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84D976-E69A-4BBC-8294-1C64A7F2ACE0}">
      <dsp:nvSpPr>
        <dsp:cNvPr id="0" name=""/>
        <dsp:cNvSpPr/>
      </dsp:nvSpPr>
      <dsp:spPr>
        <a:xfrm>
          <a:off x="3659331" y="2748274"/>
          <a:ext cx="3093750" cy="120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Latitude and Longitude coordinates of each of these neighbourhoods, which would help visualize them and their surroundings on a map.</a:t>
          </a:r>
        </a:p>
      </dsp:txBody>
      <dsp:txXfrm>
        <a:off x="3659331" y="2748274"/>
        <a:ext cx="3093750" cy="1202343"/>
      </dsp:txXfrm>
    </dsp:sp>
    <dsp:sp modelId="{ACDE6E9D-B241-4BE0-8AF2-EFB427BC1655}">
      <dsp:nvSpPr>
        <dsp:cNvPr id="0" name=""/>
        <dsp:cNvSpPr/>
      </dsp:nvSpPr>
      <dsp:spPr>
        <a:xfrm>
          <a:off x="7897768" y="273274"/>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78684-8E70-47E1-9EDC-43D135B710F2}">
      <dsp:nvSpPr>
        <dsp:cNvPr id="0" name=""/>
        <dsp:cNvSpPr/>
      </dsp:nvSpPr>
      <dsp:spPr>
        <a:xfrm>
          <a:off x="8299956" y="675462"/>
          <a:ext cx="1082812" cy="1082812"/>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C248FA-86A0-45C6-A76E-FBA605920A66}">
      <dsp:nvSpPr>
        <dsp:cNvPr id="0" name=""/>
        <dsp:cNvSpPr/>
      </dsp:nvSpPr>
      <dsp:spPr>
        <a:xfrm>
          <a:off x="7294487" y="2748274"/>
          <a:ext cx="3093750" cy="120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Venue data in order to locate parks, other hotels and surrounding venues that would help in the analysis and clustering of neighbourhoods.</a:t>
          </a:r>
        </a:p>
      </dsp:txBody>
      <dsp:txXfrm>
        <a:off x="7294487" y="2748274"/>
        <a:ext cx="3093750" cy="12023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27D868-FD68-4AA9-9A40-38D16F869F2F}">
      <dsp:nvSpPr>
        <dsp:cNvPr id="0" name=""/>
        <dsp:cNvSpPr/>
      </dsp:nvSpPr>
      <dsp:spPr>
        <a:xfrm>
          <a:off x="3116122" y="991045"/>
          <a:ext cx="684622" cy="91440"/>
        </a:xfrm>
        <a:custGeom>
          <a:avLst/>
          <a:gdLst/>
          <a:ahLst/>
          <a:cxnLst/>
          <a:rect l="0" t="0" r="0" b="0"/>
          <a:pathLst>
            <a:path>
              <a:moveTo>
                <a:pt x="0" y="45720"/>
              </a:moveTo>
              <a:lnTo>
                <a:pt x="684622"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40552" y="1033189"/>
        <a:ext cx="35761" cy="7152"/>
      </dsp:txXfrm>
    </dsp:sp>
    <dsp:sp modelId="{E217F779-9D85-4606-9780-636636514E33}">
      <dsp:nvSpPr>
        <dsp:cNvPr id="0" name=""/>
        <dsp:cNvSpPr/>
      </dsp:nvSpPr>
      <dsp:spPr>
        <a:xfrm>
          <a:off x="8260" y="103867"/>
          <a:ext cx="3109661" cy="186579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376" tIns="159945" rIns="152376" bIns="159945" numCol="1" spcCol="1270" anchor="ctr" anchorCtr="0">
          <a:noAutofit/>
        </a:bodyPr>
        <a:lstStyle/>
        <a:p>
          <a:pPr marL="0" lvl="0" indent="0" algn="ctr" defTabSz="666750">
            <a:lnSpc>
              <a:spcPct val="90000"/>
            </a:lnSpc>
            <a:spcBef>
              <a:spcPct val="0"/>
            </a:spcBef>
            <a:spcAft>
              <a:spcPct val="35000"/>
            </a:spcAft>
            <a:buNone/>
          </a:pPr>
          <a:r>
            <a:rPr lang="en-US" sz="1500" kern="1200" dirty="0"/>
            <a:t>I scraped data about the 32 </a:t>
          </a:r>
          <a:r>
            <a:rPr lang="en-US" sz="1500" kern="1200" dirty="0" err="1"/>
            <a:t>neighbourhoods</a:t>
          </a:r>
          <a:r>
            <a:rPr lang="en-US" sz="1500" kern="1200" dirty="0"/>
            <a:t> in London from the Wikipedia page with the help of Python requests and the </a:t>
          </a:r>
          <a:r>
            <a:rPr lang="en-US" sz="1500" kern="1200" dirty="0" err="1"/>
            <a:t>beautifulsoup</a:t>
          </a:r>
          <a:r>
            <a:rPr lang="en-US" sz="1500" kern="1200" dirty="0"/>
            <a:t> package. </a:t>
          </a:r>
        </a:p>
      </dsp:txBody>
      <dsp:txXfrm>
        <a:off x="8260" y="103867"/>
        <a:ext cx="3109661" cy="1865796"/>
      </dsp:txXfrm>
    </dsp:sp>
    <dsp:sp modelId="{320EBCEC-E437-4974-BF2C-E455356B448F}">
      <dsp:nvSpPr>
        <dsp:cNvPr id="0" name=""/>
        <dsp:cNvSpPr/>
      </dsp:nvSpPr>
      <dsp:spPr>
        <a:xfrm>
          <a:off x="6941005" y="991045"/>
          <a:ext cx="684622" cy="91440"/>
        </a:xfrm>
        <a:custGeom>
          <a:avLst/>
          <a:gdLst/>
          <a:ahLst/>
          <a:cxnLst/>
          <a:rect l="0" t="0" r="0" b="0"/>
          <a:pathLst>
            <a:path>
              <a:moveTo>
                <a:pt x="0" y="45720"/>
              </a:moveTo>
              <a:lnTo>
                <a:pt x="684622"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65436" y="1033189"/>
        <a:ext cx="35761" cy="7152"/>
      </dsp:txXfrm>
    </dsp:sp>
    <dsp:sp modelId="{6A514E30-C135-437A-9331-48149C44C299}">
      <dsp:nvSpPr>
        <dsp:cNvPr id="0" name=""/>
        <dsp:cNvSpPr/>
      </dsp:nvSpPr>
      <dsp:spPr>
        <a:xfrm>
          <a:off x="3833144" y="103867"/>
          <a:ext cx="3109661" cy="186579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376" tIns="159945" rIns="152376" bIns="159945" numCol="1" spcCol="1270" anchor="ctr" anchorCtr="0">
          <a:noAutofit/>
        </a:bodyPr>
        <a:lstStyle/>
        <a:p>
          <a:pPr marL="0" lvl="0" indent="0" algn="ctr" defTabSz="666750">
            <a:lnSpc>
              <a:spcPct val="90000"/>
            </a:lnSpc>
            <a:spcBef>
              <a:spcPct val="0"/>
            </a:spcBef>
            <a:spcAft>
              <a:spcPct val="35000"/>
            </a:spcAft>
            <a:buNone/>
          </a:pPr>
          <a:r>
            <a:rPr lang="en-US" sz="1500" kern="1200"/>
            <a:t>I then used the Geocoder package to get the geographical coordinates for each of the neighbourhoods. </a:t>
          </a:r>
        </a:p>
      </dsp:txBody>
      <dsp:txXfrm>
        <a:off x="3833144" y="103867"/>
        <a:ext cx="3109661" cy="1865796"/>
      </dsp:txXfrm>
    </dsp:sp>
    <dsp:sp modelId="{C0DD1263-3DFC-427D-B40D-7953AEB5835C}">
      <dsp:nvSpPr>
        <dsp:cNvPr id="0" name=""/>
        <dsp:cNvSpPr/>
      </dsp:nvSpPr>
      <dsp:spPr>
        <a:xfrm>
          <a:off x="1563091" y="1967863"/>
          <a:ext cx="7649766" cy="684622"/>
        </a:xfrm>
        <a:custGeom>
          <a:avLst/>
          <a:gdLst/>
          <a:ahLst/>
          <a:cxnLst/>
          <a:rect l="0" t="0" r="0" b="0"/>
          <a:pathLst>
            <a:path>
              <a:moveTo>
                <a:pt x="7649766" y="0"/>
              </a:moveTo>
              <a:lnTo>
                <a:pt x="7649766" y="359411"/>
              </a:lnTo>
              <a:lnTo>
                <a:pt x="0" y="359411"/>
              </a:lnTo>
              <a:lnTo>
                <a:pt x="0" y="684622"/>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95896" y="2306598"/>
        <a:ext cx="384156" cy="7152"/>
      </dsp:txXfrm>
    </dsp:sp>
    <dsp:sp modelId="{678A51AD-3B63-4532-9B88-CA512F9B94DE}">
      <dsp:nvSpPr>
        <dsp:cNvPr id="0" name=""/>
        <dsp:cNvSpPr/>
      </dsp:nvSpPr>
      <dsp:spPr>
        <a:xfrm>
          <a:off x="7658027" y="103867"/>
          <a:ext cx="3109661" cy="1865796"/>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376" tIns="159945" rIns="152376" bIns="159945" numCol="1" spcCol="1270" anchor="ctr" anchorCtr="0">
          <a:noAutofit/>
        </a:bodyPr>
        <a:lstStyle/>
        <a:p>
          <a:pPr marL="0" lvl="0" indent="0" algn="ctr" defTabSz="666750">
            <a:lnSpc>
              <a:spcPct val="90000"/>
            </a:lnSpc>
            <a:spcBef>
              <a:spcPct val="0"/>
            </a:spcBef>
            <a:spcAft>
              <a:spcPct val="35000"/>
            </a:spcAft>
            <a:buNone/>
          </a:pPr>
          <a:r>
            <a:rPr lang="en-US" sz="1500" kern="1200"/>
            <a:t>After that, I used the Foursquare API to get venue data for each of these neighbourhoods, i.e. surrounding landmarks, attractions and places to visit. Based on that data, I gained insights to the number of parks present in each neighbourhood. </a:t>
          </a:r>
        </a:p>
      </dsp:txBody>
      <dsp:txXfrm>
        <a:off x="7658027" y="103867"/>
        <a:ext cx="3109661" cy="1865796"/>
      </dsp:txXfrm>
    </dsp:sp>
    <dsp:sp modelId="{3D370387-376B-4491-AC45-C5B44B18E6AE}">
      <dsp:nvSpPr>
        <dsp:cNvPr id="0" name=""/>
        <dsp:cNvSpPr/>
      </dsp:nvSpPr>
      <dsp:spPr>
        <a:xfrm>
          <a:off x="3116122" y="3572064"/>
          <a:ext cx="684622" cy="91440"/>
        </a:xfrm>
        <a:custGeom>
          <a:avLst/>
          <a:gdLst/>
          <a:ahLst/>
          <a:cxnLst/>
          <a:rect l="0" t="0" r="0" b="0"/>
          <a:pathLst>
            <a:path>
              <a:moveTo>
                <a:pt x="0" y="45720"/>
              </a:moveTo>
              <a:lnTo>
                <a:pt x="684622"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40552" y="3614208"/>
        <a:ext cx="35761" cy="7152"/>
      </dsp:txXfrm>
    </dsp:sp>
    <dsp:sp modelId="{DBB8A2CE-D983-4B83-90E0-F826E0AA286F}">
      <dsp:nvSpPr>
        <dsp:cNvPr id="0" name=""/>
        <dsp:cNvSpPr/>
      </dsp:nvSpPr>
      <dsp:spPr>
        <a:xfrm>
          <a:off x="8260" y="2684886"/>
          <a:ext cx="3109661" cy="1865796"/>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376" tIns="159945" rIns="152376" bIns="159945" numCol="1" spcCol="1270" anchor="ctr" anchorCtr="0">
          <a:noAutofit/>
        </a:bodyPr>
        <a:lstStyle/>
        <a:p>
          <a:pPr marL="0" lvl="0" indent="0" algn="ctr" defTabSz="666750">
            <a:lnSpc>
              <a:spcPct val="90000"/>
            </a:lnSpc>
            <a:spcBef>
              <a:spcPct val="0"/>
            </a:spcBef>
            <a:spcAft>
              <a:spcPct val="35000"/>
            </a:spcAft>
            <a:buNone/>
          </a:pPr>
          <a:r>
            <a:rPr lang="en-US" sz="1500" kern="1200"/>
            <a:t>Using machine learning techniques like K-means clustering, I calculated and clustered neighbourhoods which have a high number of parks and open spaces and then visualized them using Folium, a map visualization library. </a:t>
          </a:r>
        </a:p>
      </dsp:txBody>
      <dsp:txXfrm>
        <a:off x="8260" y="2684886"/>
        <a:ext cx="3109661" cy="1865796"/>
      </dsp:txXfrm>
    </dsp:sp>
    <dsp:sp modelId="{7C5795FA-6B5B-4A1B-9AEB-FA4D3F962438}">
      <dsp:nvSpPr>
        <dsp:cNvPr id="0" name=""/>
        <dsp:cNvSpPr/>
      </dsp:nvSpPr>
      <dsp:spPr>
        <a:xfrm>
          <a:off x="6941005" y="3572064"/>
          <a:ext cx="684622" cy="91440"/>
        </a:xfrm>
        <a:custGeom>
          <a:avLst/>
          <a:gdLst/>
          <a:ahLst/>
          <a:cxnLst/>
          <a:rect l="0" t="0" r="0" b="0"/>
          <a:pathLst>
            <a:path>
              <a:moveTo>
                <a:pt x="0" y="45720"/>
              </a:moveTo>
              <a:lnTo>
                <a:pt x="684622"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65436" y="3614208"/>
        <a:ext cx="35761" cy="7152"/>
      </dsp:txXfrm>
    </dsp:sp>
    <dsp:sp modelId="{E6A05E1C-B461-4D99-AE5A-8C41E4C65FB8}">
      <dsp:nvSpPr>
        <dsp:cNvPr id="0" name=""/>
        <dsp:cNvSpPr/>
      </dsp:nvSpPr>
      <dsp:spPr>
        <a:xfrm>
          <a:off x="3833144" y="2684886"/>
          <a:ext cx="3109661" cy="1865796"/>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376" tIns="159945" rIns="152376" bIns="159945" numCol="1" spcCol="1270" anchor="ctr" anchorCtr="0">
          <a:noAutofit/>
        </a:bodyPr>
        <a:lstStyle/>
        <a:p>
          <a:pPr marL="0" lvl="0" indent="0" algn="ctr" defTabSz="666750">
            <a:lnSpc>
              <a:spcPct val="90000"/>
            </a:lnSpc>
            <a:spcBef>
              <a:spcPct val="0"/>
            </a:spcBef>
            <a:spcAft>
              <a:spcPct val="35000"/>
            </a:spcAft>
            <a:buNone/>
          </a:pPr>
          <a:r>
            <a:rPr lang="en-US" sz="1500" kern="1200"/>
            <a:t>I narrowed down to a cluster of 7 neighbourhoods with a high number of parks. I then checked for hotels in these neighbourhoods using the venue data and narrowed down the list to 4 neighbourhoods with low hotel competition. </a:t>
          </a:r>
        </a:p>
      </dsp:txBody>
      <dsp:txXfrm>
        <a:off x="3833144" y="2684886"/>
        <a:ext cx="3109661" cy="1865796"/>
      </dsp:txXfrm>
    </dsp:sp>
    <dsp:sp modelId="{AC518D76-D7D6-4560-8C60-266E67CB9F8A}">
      <dsp:nvSpPr>
        <dsp:cNvPr id="0" name=""/>
        <dsp:cNvSpPr/>
      </dsp:nvSpPr>
      <dsp:spPr>
        <a:xfrm>
          <a:off x="7658027" y="2684886"/>
          <a:ext cx="3109661" cy="186579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376" tIns="159945" rIns="152376" bIns="159945" numCol="1" spcCol="1270" anchor="ctr" anchorCtr="0">
          <a:noAutofit/>
        </a:bodyPr>
        <a:lstStyle/>
        <a:p>
          <a:pPr marL="0" lvl="0" indent="0" algn="ctr" defTabSz="666750">
            <a:lnSpc>
              <a:spcPct val="90000"/>
            </a:lnSpc>
            <a:spcBef>
              <a:spcPct val="0"/>
            </a:spcBef>
            <a:spcAft>
              <a:spcPct val="35000"/>
            </a:spcAft>
            <a:buNone/>
          </a:pPr>
          <a:r>
            <a:rPr lang="en-US" sz="1500" kern="1200"/>
            <a:t>For each of the remaining neighbourhoods, I calculated the 10 most common venues and judged which of them fit the target demographic of the hotel chain better, thus concluding the optimum neighbourhood for opening a new hotel in London.</a:t>
          </a:r>
        </a:p>
      </dsp:txBody>
      <dsp:txXfrm>
        <a:off x="7658027" y="2684886"/>
        <a:ext cx="3109661" cy="18657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F7502-7CAF-4DC8-8230-A3C36F7BAC73}">
      <dsp:nvSpPr>
        <dsp:cNvPr id="0" name=""/>
        <dsp:cNvSpPr/>
      </dsp:nvSpPr>
      <dsp:spPr>
        <a:xfrm>
          <a:off x="797424" y="339144"/>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FAC754-A05A-4702-B93D-6B03AEFDE602}">
      <dsp:nvSpPr>
        <dsp:cNvPr id="0" name=""/>
        <dsp:cNvSpPr/>
      </dsp:nvSpPr>
      <dsp:spPr>
        <a:xfrm>
          <a:off x="302424" y="1732389"/>
          <a:ext cx="1800000" cy="2494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However, this data depends on the venues and data obtained from the Foursquare API. On a sandbox API, the number of calls is limited. </a:t>
          </a:r>
        </a:p>
      </dsp:txBody>
      <dsp:txXfrm>
        <a:off x="302424" y="1732389"/>
        <a:ext cx="1800000" cy="2494116"/>
      </dsp:txXfrm>
    </dsp:sp>
    <dsp:sp modelId="{A6C515C8-DEF1-441D-9484-CBACE5055257}">
      <dsp:nvSpPr>
        <dsp:cNvPr id="0" name=""/>
        <dsp:cNvSpPr/>
      </dsp:nvSpPr>
      <dsp:spPr>
        <a:xfrm>
          <a:off x="2912425" y="339144"/>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1C4D84-1C85-47D2-8118-DB8CAC8079CA}">
      <dsp:nvSpPr>
        <dsp:cNvPr id="0" name=""/>
        <dsp:cNvSpPr/>
      </dsp:nvSpPr>
      <dsp:spPr>
        <a:xfrm>
          <a:off x="2417425" y="1732389"/>
          <a:ext cx="1800000" cy="2494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Furthermore, additional data should have been obtained on other factors like safety and accessibility of the </a:t>
          </a:r>
          <a:r>
            <a:rPr lang="en-US" sz="1600" kern="1200" dirty="0" err="1"/>
            <a:t>neighbourhood</a:t>
          </a:r>
          <a:r>
            <a:rPr lang="en-US" sz="1600" kern="1200" dirty="0"/>
            <a:t>. </a:t>
          </a:r>
        </a:p>
      </dsp:txBody>
      <dsp:txXfrm>
        <a:off x="2417425" y="1732389"/>
        <a:ext cx="1800000" cy="2494116"/>
      </dsp:txXfrm>
    </dsp:sp>
    <dsp:sp modelId="{F89A9B71-97E1-4A7F-82E0-943384332814}">
      <dsp:nvSpPr>
        <dsp:cNvPr id="0" name=""/>
        <dsp:cNvSpPr/>
      </dsp:nvSpPr>
      <dsp:spPr>
        <a:xfrm>
          <a:off x="5027425" y="339144"/>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FCD3EE-23F9-4D55-ABAA-6AEAE96A0930}">
      <dsp:nvSpPr>
        <dsp:cNvPr id="0" name=""/>
        <dsp:cNvSpPr/>
      </dsp:nvSpPr>
      <dsp:spPr>
        <a:xfrm>
          <a:off x="4532425" y="1732389"/>
          <a:ext cx="1800000" cy="2494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It also discards </a:t>
          </a:r>
          <a:r>
            <a:rPr lang="en-US" sz="1600" kern="1200" dirty="0" err="1"/>
            <a:t>neighbourhoods</a:t>
          </a:r>
          <a:r>
            <a:rPr lang="en-US" sz="1600" kern="1200" dirty="0"/>
            <a:t> with a lot of parks and already existing hotels. It may not be mandatory for the </a:t>
          </a:r>
          <a:r>
            <a:rPr lang="en-US" sz="1600" kern="1200" dirty="0" err="1"/>
            <a:t>neighbourhood</a:t>
          </a:r>
          <a:r>
            <a:rPr lang="en-US" sz="1600" kern="1200" dirty="0"/>
            <a:t> to have no nearby hotels at all for the new hotel to do well there. </a:t>
          </a:r>
        </a:p>
      </dsp:txBody>
      <dsp:txXfrm>
        <a:off x="4532425" y="1732389"/>
        <a:ext cx="1800000" cy="2494116"/>
      </dsp:txXfrm>
    </dsp:sp>
    <dsp:sp modelId="{9FB69CD1-DB80-4321-91D5-50D98887CFA5}">
      <dsp:nvSpPr>
        <dsp:cNvPr id="0" name=""/>
        <dsp:cNvSpPr/>
      </dsp:nvSpPr>
      <dsp:spPr>
        <a:xfrm>
          <a:off x="7142425" y="339144"/>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B7AC2F-31AB-4068-926C-92BFD2B7D9F9}">
      <dsp:nvSpPr>
        <dsp:cNvPr id="0" name=""/>
        <dsp:cNvSpPr/>
      </dsp:nvSpPr>
      <dsp:spPr>
        <a:xfrm>
          <a:off x="6647425" y="1732389"/>
          <a:ext cx="1800000" cy="2494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It also assumes that the hotel chain would want to open a hotel near a park, and not near, say the River Thames or any other popular spot. I would recommend these abovementioned areas as future possibilities to explore.</a:t>
          </a:r>
        </a:p>
      </dsp:txBody>
      <dsp:txXfrm>
        <a:off x="6647425" y="1732389"/>
        <a:ext cx="1800000" cy="2494116"/>
      </dsp:txXfrm>
    </dsp:sp>
    <dsp:sp modelId="{C39F208F-CCD3-47F9-884C-BD77C828FD12}">
      <dsp:nvSpPr>
        <dsp:cNvPr id="0" name=""/>
        <dsp:cNvSpPr/>
      </dsp:nvSpPr>
      <dsp:spPr>
        <a:xfrm>
          <a:off x="9257424" y="339144"/>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E640F7-435F-4A66-BB51-3D133BF94750}">
      <dsp:nvSpPr>
        <dsp:cNvPr id="0" name=""/>
        <dsp:cNvSpPr/>
      </dsp:nvSpPr>
      <dsp:spPr>
        <a:xfrm>
          <a:off x="8762425" y="1732389"/>
          <a:ext cx="1800000" cy="2494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Also, if the hotel chain chooses to target a demographic like working adults and open a business hotel, the choice of </a:t>
          </a:r>
          <a:r>
            <a:rPr lang="en-US" sz="1500" kern="1200" dirty="0" err="1"/>
            <a:t>neighbourhood</a:t>
          </a:r>
          <a:r>
            <a:rPr lang="en-US" sz="1500" kern="1200" dirty="0"/>
            <a:t> would definitely be different and would be one located close to downtown London and its office buildings.</a:t>
          </a:r>
        </a:p>
      </dsp:txBody>
      <dsp:txXfrm>
        <a:off x="8762425" y="1732389"/>
        <a:ext cx="1800000" cy="249411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305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56075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821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83006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10/2/2019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78302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10/2/2019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91640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10/2/2019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33157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82251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0524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978722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3429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394249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07487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241325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10/2/2019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0336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10/2/2019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05377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10/2/2019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827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442392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84964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483945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44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10/2/2019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10/2/2019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10/2/2019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10/2/2019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10/2/2019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812377"/>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10/2/2019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9521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DA4C3A-8CFE-44E5-845D-CC854538EE2B}"/>
              </a:ext>
            </a:extLst>
          </p:cNvPr>
          <p:cNvSpPr>
            <a:spLocks noGrp="1"/>
          </p:cNvSpPr>
          <p:nvPr>
            <p:ph type="ctrTitle"/>
          </p:nvPr>
        </p:nvSpPr>
        <p:spPr>
          <a:xfrm>
            <a:off x="4713224" y="1105351"/>
            <a:ext cx="6353967" cy="3023981"/>
          </a:xfrm>
        </p:spPr>
        <p:txBody>
          <a:bodyPr anchor="b">
            <a:normAutofit/>
          </a:bodyPr>
          <a:lstStyle/>
          <a:p>
            <a:pPr algn="l"/>
            <a:r>
              <a:rPr lang="en-US" sz="4800">
                <a:solidFill>
                  <a:srgbClr val="FFFFFF"/>
                </a:solidFill>
              </a:rPr>
              <a:t>IBM DATA SCIENCE CAPSTONE COURSE</a:t>
            </a:r>
            <a:endParaRPr lang="en-IN" sz="4800">
              <a:solidFill>
                <a:srgbClr val="FFFFFF"/>
              </a:solidFill>
            </a:endParaRPr>
          </a:p>
        </p:txBody>
      </p:sp>
      <p:sp>
        <p:nvSpPr>
          <p:cNvPr id="3" name="Subtitle 2">
            <a:extLst>
              <a:ext uri="{FF2B5EF4-FFF2-40B4-BE49-F238E27FC236}">
                <a16:creationId xmlns:a16="http://schemas.microsoft.com/office/drawing/2014/main" id="{69F60ABF-8B86-4EE1-9C86-9ACC7230C637}"/>
              </a:ext>
            </a:extLst>
          </p:cNvPr>
          <p:cNvSpPr>
            <a:spLocks noGrp="1"/>
          </p:cNvSpPr>
          <p:nvPr>
            <p:ph type="subTitle" idx="1"/>
          </p:nvPr>
        </p:nvSpPr>
        <p:spPr>
          <a:xfrm>
            <a:off x="4713224" y="4297556"/>
            <a:ext cx="6353968" cy="1433391"/>
          </a:xfrm>
        </p:spPr>
        <p:txBody>
          <a:bodyPr anchor="t">
            <a:normAutofit/>
          </a:bodyPr>
          <a:lstStyle/>
          <a:p>
            <a:r>
              <a:rPr lang="en-US">
                <a:solidFill>
                  <a:srgbClr val="FFFFFF"/>
                </a:solidFill>
              </a:rPr>
              <a:t>Finding an optimum location for a new hotel in London</a:t>
            </a:r>
            <a:endParaRPr lang="en-IN">
              <a:solidFill>
                <a:srgbClr val="FFFFFF"/>
              </a:solidFill>
            </a:endParaRPr>
          </a:p>
        </p:txBody>
      </p:sp>
      <p:cxnSp>
        <p:nvCxnSpPr>
          <p:cNvPr id="14" name="Straight Connector 13">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4819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42DD0C21-8FEE-4C18-8789-CC8ABE206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B51757-7607-4CEA-A0EE-3C5BDC2C1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ADFC7-DAFC-4CCB-AFB8-54562DE90AA2}"/>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sz="3500" kern="1200" cap="all" spc="200" baseline="0">
                <a:solidFill>
                  <a:srgbClr val="FFFFFF"/>
                </a:solidFill>
                <a:latin typeface="+mj-lt"/>
                <a:ea typeface="+mj-ea"/>
                <a:cs typeface="+mj-cs"/>
              </a:rPr>
              <a:t>TOP 10 COMMON VENUES IN CLUSTER NEIGHBOURHOODS WITH NO HOTEL COMPETITION</a:t>
            </a:r>
          </a:p>
        </p:txBody>
      </p:sp>
      <p:pic>
        <p:nvPicPr>
          <p:cNvPr id="3" name="Picture 2" descr="A screenshot of a social media post&#10;&#10;Description automatically generated">
            <a:extLst>
              <a:ext uri="{FF2B5EF4-FFF2-40B4-BE49-F238E27FC236}">
                <a16:creationId xmlns:a16="http://schemas.microsoft.com/office/drawing/2014/main" id="{1BA50F0D-EB36-425D-A358-5198F1C17D54}"/>
              </a:ext>
            </a:extLst>
          </p:cNvPr>
          <p:cNvPicPr/>
          <p:nvPr/>
        </p:nvPicPr>
        <p:blipFill rotWithShape="1">
          <a:blip r:embed="rId2" cstate="print">
            <a:extLst>
              <a:ext uri="{28A0092B-C50C-407E-A947-70E740481C1C}">
                <a14:useLocalDpi xmlns:a14="http://schemas.microsoft.com/office/drawing/2010/main" val="0"/>
              </a:ext>
            </a:extLst>
          </a:blip>
          <a:srcRect/>
          <a:stretch/>
        </p:blipFill>
        <p:spPr bwMode="auto">
          <a:xfrm>
            <a:off x="837476" y="1481122"/>
            <a:ext cx="10917644" cy="2103273"/>
          </a:xfrm>
          <a:prstGeom prst="rect">
            <a:avLst/>
          </a:prstGeom>
          <a:extLst>
            <a:ext uri="{53640926-AAD7-44D8-BBD7-CCE9431645EC}">
              <a14:shadowObscured xmlns:a14="http://schemas.microsoft.com/office/drawing/2010/main"/>
            </a:ext>
          </a:extLst>
        </p:spPr>
      </p:pic>
      <p:cxnSp>
        <p:nvCxnSpPr>
          <p:cNvPr id="18" name="Straight Connector 17">
            <a:extLst>
              <a:ext uri="{FF2B5EF4-FFF2-40B4-BE49-F238E27FC236}">
                <a16:creationId xmlns:a16="http://schemas.microsoft.com/office/drawing/2014/main" id="{FEF39256-F095-41C8-8707-6C1A665E8F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06507" y="5220212"/>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703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54BC22A-87FB-4373-A397-0B167C08EA14}"/>
              </a:ext>
            </a:extLst>
          </p:cNvPr>
          <p:cNvSpPr>
            <a:spLocks noGrp="1"/>
          </p:cNvSpPr>
          <p:nvPr>
            <p:ph type="title"/>
          </p:nvPr>
        </p:nvSpPr>
        <p:spPr>
          <a:xfrm>
            <a:off x="964788" y="804333"/>
            <a:ext cx="3391900" cy="5249334"/>
          </a:xfrm>
        </p:spPr>
        <p:txBody>
          <a:bodyPr>
            <a:normAutofit/>
          </a:bodyPr>
          <a:lstStyle/>
          <a:p>
            <a:pPr algn="r"/>
            <a:r>
              <a:rPr lang="en-US"/>
              <a:t>DISCUSSION</a:t>
            </a:r>
            <a:endParaRPr lang="en-IN"/>
          </a:p>
        </p:txBody>
      </p:sp>
      <p:cxnSp>
        <p:nvCxnSpPr>
          <p:cNvPr id="22" name="Straight Connector 10">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Content Placeholder 3">
            <a:extLst>
              <a:ext uri="{FF2B5EF4-FFF2-40B4-BE49-F238E27FC236}">
                <a16:creationId xmlns:a16="http://schemas.microsoft.com/office/drawing/2014/main" id="{52BBF8E9-A7B9-4A7E-81BC-1653DE391044}"/>
              </a:ext>
            </a:extLst>
          </p:cNvPr>
          <p:cNvSpPr>
            <a:spLocks noGrp="1"/>
          </p:cNvSpPr>
          <p:nvPr>
            <p:ph idx="1"/>
          </p:nvPr>
        </p:nvSpPr>
        <p:spPr>
          <a:xfrm>
            <a:off x="4999330" y="804333"/>
            <a:ext cx="6257721" cy="5249334"/>
          </a:xfrm>
        </p:spPr>
        <p:txBody>
          <a:bodyPr anchor="ctr">
            <a:normAutofit/>
          </a:bodyPr>
          <a:lstStyle/>
          <a:p>
            <a:r>
              <a:rPr lang="en-US" sz="1900"/>
              <a:t>From these observations, I thought that given the target demographic of the hotel is tourist families, Bromley matches this demographic more than the other </a:t>
            </a:r>
            <a:r>
              <a:rPr lang="en-US" sz="1900" err="1"/>
              <a:t>neighbourhoods</a:t>
            </a:r>
            <a:r>
              <a:rPr lang="en-US" sz="1900"/>
              <a:t>. </a:t>
            </a:r>
          </a:p>
          <a:p>
            <a:r>
              <a:rPr lang="en-US" sz="1900"/>
              <a:t>The presence of a train station and a bus stop in the </a:t>
            </a:r>
            <a:r>
              <a:rPr lang="en-US" sz="1900" err="1"/>
              <a:t>neighbourhood</a:t>
            </a:r>
            <a:r>
              <a:rPr lang="en-US" sz="1900"/>
              <a:t> would be an important factor for tourists. </a:t>
            </a:r>
          </a:p>
          <a:p>
            <a:r>
              <a:rPr lang="en-US" sz="1900"/>
              <a:t>Furthermore, grocery stores and supermarkets are also more common in this </a:t>
            </a:r>
            <a:r>
              <a:rPr lang="en-US" sz="1900" err="1"/>
              <a:t>neighbourhood</a:t>
            </a:r>
            <a:r>
              <a:rPr lang="en-US" sz="1900"/>
              <a:t> than others. </a:t>
            </a:r>
          </a:p>
          <a:p>
            <a:r>
              <a:rPr lang="en-US" sz="1900"/>
              <a:t>The restaurants in Bromley like Fast Food Restaurants and Italian Restaurants also cater more to the family demographic, compared to pubs and Turkish/French restaurants. </a:t>
            </a:r>
          </a:p>
          <a:p>
            <a:r>
              <a:rPr lang="en-US" sz="1900"/>
              <a:t>Waltham Forest would be a close second in terms of shopping and restaurants, but Bromley has an added advantage of the train station and bus stop which would make travel easier for tourists and having a hotel close to both a station and a park would be a huge plus for the company.</a:t>
            </a:r>
            <a:endParaRPr lang="en-IN" sz="1900"/>
          </a:p>
          <a:p>
            <a:endParaRPr lang="en-IN" sz="1900"/>
          </a:p>
        </p:txBody>
      </p:sp>
    </p:spTree>
    <p:extLst>
      <p:ext uri="{BB962C8B-B14F-4D97-AF65-F5344CB8AC3E}">
        <p14:creationId xmlns:p14="http://schemas.microsoft.com/office/powerpoint/2010/main" val="1762599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3A0F-ABB8-4761-840B-35796864ED98}"/>
              </a:ext>
            </a:extLst>
          </p:cNvPr>
          <p:cNvSpPr>
            <a:spLocks noGrp="1"/>
          </p:cNvSpPr>
          <p:nvPr>
            <p:ph type="title"/>
          </p:nvPr>
        </p:nvSpPr>
        <p:spPr>
          <a:xfrm>
            <a:off x="1024128" y="585216"/>
            <a:ext cx="9720072" cy="1499616"/>
          </a:xfrm>
        </p:spPr>
        <p:txBody>
          <a:bodyPr>
            <a:normAutofit/>
          </a:bodyPr>
          <a:lstStyle/>
          <a:p>
            <a:r>
              <a:rPr lang="en-US" dirty="0"/>
              <a:t>EVALUATION</a:t>
            </a:r>
            <a:endParaRPr lang="en-IN" dirty="0"/>
          </a:p>
        </p:txBody>
      </p:sp>
      <p:graphicFrame>
        <p:nvGraphicFramePr>
          <p:cNvPr id="5" name="Content Placeholder 2">
            <a:extLst>
              <a:ext uri="{FF2B5EF4-FFF2-40B4-BE49-F238E27FC236}">
                <a16:creationId xmlns:a16="http://schemas.microsoft.com/office/drawing/2014/main" id="{47B3BD47-AA11-4C6E-B9F7-CE522F4794D9}"/>
              </a:ext>
            </a:extLst>
          </p:cNvPr>
          <p:cNvGraphicFramePr>
            <a:graphicFrameLocks noGrp="1"/>
          </p:cNvGraphicFramePr>
          <p:nvPr>
            <p:ph idx="1"/>
            <p:extLst>
              <p:ext uri="{D42A27DB-BD31-4B8C-83A1-F6EECF244321}">
                <p14:modId xmlns:p14="http://schemas.microsoft.com/office/powerpoint/2010/main" val="1039358702"/>
              </p:ext>
            </p:extLst>
          </p:nvPr>
        </p:nvGraphicFramePr>
        <p:xfrm>
          <a:off x="577850" y="1835150"/>
          <a:ext cx="10864850" cy="4565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94268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AAFBE3-8018-406F-AD98-781B2B17890E}"/>
              </a:ext>
            </a:extLst>
          </p:cNvPr>
          <p:cNvSpPr>
            <a:spLocks noGrp="1"/>
          </p:cNvSpPr>
          <p:nvPr>
            <p:ph type="title"/>
          </p:nvPr>
        </p:nvSpPr>
        <p:spPr>
          <a:xfrm>
            <a:off x="964788" y="804333"/>
            <a:ext cx="3391900" cy="5249334"/>
          </a:xfrm>
        </p:spPr>
        <p:txBody>
          <a:bodyPr>
            <a:normAutofit/>
          </a:bodyPr>
          <a:lstStyle/>
          <a:p>
            <a:pPr algn="r"/>
            <a:r>
              <a:rPr lang="en-US" dirty="0"/>
              <a:t>CONCLUSION</a:t>
            </a:r>
            <a:endParaRPr lang="en-IN" dirty="0"/>
          </a:p>
        </p:txBody>
      </p:sp>
      <p:cxnSp>
        <p:nvCxnSpPr>
          <p:cNvPr id="17"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857098-AE40-4935-AE9E-5AB5266FA834}"/>
              </a:ext>
            </a:extLst>
          </p:cNvPr>
          <p:cNvSpPr>
            <a:spLocks noGrp="1"/>
          </p:cNvSpPr>
          <p:nvPr>
            <p:ph idx="1"/>
          </p:nvPr>
        </p:nvSpPr>
        <p:spPr>
          <a:xfrm>
            <a:off x="4999330" y="804333"/>
            <a:ext cx="6257721" cy="5249334"/>
          </a:xfrm>
        </p:spPr>
        <p:txBody>
          <a:bodyPr anchor="ctr">
            <a:normAutofit/>
          </a:bodyPr>
          <a:lstStyle/>
          <a:p>
            <a:r>
              <a:rPr lang="en-US" dirty="0"/>
              <a:t>However, assuming the hotel is targeting tourist families with children, opening a </a:t>
            </a:r>
            <a:r>
              <a:rPr lang="en-US" dirty="0" err="1"/>
              <a:t>parkside</a:t>
            </a:r>
            <a:r>
              <a:rPr lang="en-US" dirty="0"/>
              <a:t> hotel would be highly recommended and </a:t>
            </a:r>
            <a:r>
              <a:rPr lang="en-US" sz="3200" b="1" dirty="0"/>
              <a:t>Bromley</a:t>
            </a:r>
            <a:r>
              <a:rPr lang="en-US" dirty="0"/>
              <a:t> would be an ideal </a:t>
            </a:r>
            <a:r>
              <a:rPr lang="en-US" dirty="0" err="1"/>
              <a:t>neighbourhood</a:t>
            </a:r>
            <a:r>
              <a:rPr lang="en-US" dirty="0"/>
              <a:t> to start a new hotel, given that other factors like safety and accessibility check out.</a:t>
            </a:r>
            <a:endParaRPr lang="en-IN" dirty="0"/>
          </a:p>
          <a:p>
            <a:endParaRPr lang="en-IN" dirty="0"/>
          </a:p>
        </p:txBody>
      </p:sp>
    </p:spTree>
    <p:extLst>
      <p:ext uri="{BB962C8B-B14F-4D97-AF65-F5344CB8AC3E}">
        <p14:creationId xmlns:p14="http://schemas.microsoft.com/office/powerpoint/2010/main" val="258578252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618D2-6008-4EF1-ADEC-5471AEEDBA89}"/>
              </a:ext>
            </a:extLst>
          </p:cNvPr>
          <p:cNvSpPr>
            <a:spLocks noGrp="1"/>
          </p:cNvSpPr>
          <p:nvPr>
            <p:ph type="title"/>
          </p:nvPr>
        </p:nvSpPr>
        <p:spPr>
          <a:xfrm>
            <a:off x="964788" y="804333"/>
            <a:ext cx="3391900" cy="5249334"/>
          </a:xfrm>
        </p:spPr>
        <p:txBody>
          <a:bodyPr>
            <a:normAutofit/>
          </a:bodyPr>
          <a:lstStyle/>
          <a:p>
            <a:pPr algn="r"/>
            <a:r>
              <a:rPr lang="en-US" dirty="0"/>
              <a:t>Introduction and background</a:t>
            </a:r>
            <a:endParaRPr lang="en-IN"/>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0AE5180-52FF-41D4-88B9-7A26862613C7}"/>
              </a:ext>
            </a:extLst>
          </p:cNvPr>
          <p:cNvSpPr>
            <a:spLocks noGrp="1"/>
          </p:cNvSpPr>
          <p:nvPr>
            <p:ph idx="1"/>
          </p:nvPr>
        </p:nvSpPr>
        <p:spPr>
          <a:xfrm>
            <a:off x="4999330" y="804333"/>
            <a:ext cx="6257721" cy="5249334"/>
          </a:xfrm>
        </p:spPr>
        <p:txBody>
          <a:bodyPr anchor="ctr">
            <a:normAutofit/>
          </a:bodyPr>
          <a:lstStyle/>
          <a:p>
            <a:r>
              <a:rPr lang="en-US" dirty="0"/>
              <a:t>London is the most popular tourist destination in the whole world, attracting around 30 million tourists every year. This is a great market for the tourism and hospitality industry with around 1500 hotels in the city.</a:t>
            </a:r>
            <a:endParaRPr lang="en-IN" dirty="0"/>
          </a:p>
          <a:p>
            <a:r>
              <a:rPr lang="en-US" dirty="0"/>
              <a:t>Let’s say a worldwide hotel chain wants to open a new hotel in London, but is not sure of which </a:t>
            </a:r>
            <a:r>
              <a:rPr lang="en-US" dirty="0" err="1"/>
              <a:t>neighbourhood</a:t>
            </a:r>
            <a:r>
              <a:rPr lang="en-US" dirty="0"/>
              <a:t> it should choose. Before beginning this project, I looked up London hotels on Google Maps and found out that most popular luxury hotels are clustered around parks like Hyde Park and Regent’s Park. While it is obvious why park hotels are so popular in London – the great view and open spaces for a family to wander, areas like Hyde Park and Regent’s Park are already full of hotels.</a:t>
            </a:r>
            <a:endParaRPr lang="en-IN" dirty="0"/>
          </a:p>
        </p:txBody>
      </p:sp>
    </p:spTree>
    <p:extLst>
      <p:ext uri="{BB962C8B-B14F-4D97-AF65-F5344CB8AC3E}">
        <p14:creationId xmlns:p14="http://schemas.microsoft.com/office/powerpoint/2010/main" val="3724602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5">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19">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social media post&#10;&#10;Description automatically generated">
            <a:extLst>
              <a:ext uri="{FF2B5EF4-FFF2-40B4-BE49-F238E27FC236}">
                <a16:creationId xmlns:a16="http://schemas.microsoft.com/office/drawing/2014/main" id="{5CA571A1-A25F-48B0-A2C6-8841E24A3A3C}"/>
              </a:ext>
            </a:extLst>
          </p:cNvPr>
          <p:cNvPicPr>
            <a:picLocks/>
          </p:cNvPicPr>
          <p:nvPr/>
        </p:nvPicPr>
        <p:blipFill rotWithShape="1">
          <a:blip r:embed="rId2" cstate="print">
            <a:extLst>
              <a:ext uri="{28A0092B-C50C-407E-A947-70E740481C1C}">
                <a14:useLocalDpi xmlns:a14="http://schemas.microsoft.com/office/drawing/2010/main" val="0"/>
              </a:ext>
            </a:extLst>
          </a:blip>
          <a:srcRect/>
          <a:stretch/>
        </p:blipFill>
        <p:spPr bwMode="auto">
          <a:xfrm>
            <a:off x="20" y="975"/>
            <a:ext cx="12191980" cy="6858000"/>
          </a:xfrm>
          <a:prstGeom prst="rect">
            <a:avLst/>
          </a:prstGeom>
          <a:extLst>
            <a:ext uri="{53640926-AAD7-44D8-BBD7-CCE9431645EC}">
              <a14:shadowObscured xmlns:a14="http://schemas.microsoft.com/office/drawing/2010/main"/>
            </a:ext>
          </a:extLst>
        </p:spPr>
      </p:pic>
      <p:sp>
        <p:nvSpPr>
          <p:cNvPr id="24" name="Rectangle 23">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081BED-89EB-4BCE-96E8-8DE9174F162A}"/>
              </a:ext>
            </a:extLst>
          </p:cNvPr>
          <p:cNvSpPr>
            <a:spLocks noGrp="1"/>
          </p:cNvSpPr>
          <p:nvPr>
            <p:ph type="title"/>
          </p:nvPr>
        </p:nvSpPr>
        <p:spPr>
          <a:xfrm>
            <a:off x="853439" y="1475234"/>
            <a:ext cx="3214307" cy="2901694"/>
          </a:xfrm>
        </p:spPr>
        <p:txBody>
          <a:bodyPr vert="horz" lIns="91440" tIns="45720" rIns="91440" bIns="45720" rtlCol="0" anchor="b">
            <a:normAutofit/>
          </a:bodyPr>
          <a:lstStyle/>
          <a:p>
            <a:pPr algn="r"/>
            <a:r>
              <a:rPr lang="en-US" sz="4000" kern="1200" cap="all" spc="200" baseline="0">
                <a:solidFill>
                  <a:srgbClr val="FFFFFF"/>
                </a:solidFill>
                <a:latin typeface="+mj-lt"/>
                <a:ea typeface="+mj-ea"/>
                <a:cs typeface="+mj-cs"/>
              </a:rPr>
              <a:t>Hotels in London are clustered around parks</a:t>
            </a:r>
          </a:p>
        </p:txBody>
      </p:sp>
      <p:cxnSp>
        <p:nvCxnSpPr>
          <p:cNvPr id="26" name="Straight Connector 25">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5829" y="4508519"/>
            <a:ext cx="2926080" cy="0"/>
          </a:xfrm>
          <a:prstGeom prst="line">
            <a:avLst/>
          </a:prstGeom>
          <a:ln w="19050">
            <a:solidFill>
              <a:srgbClr val="FDF8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625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2BF2ABC8-4FD6-4B60-92A7-BB3BEE3C1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727F5-A7C0-44CD-A615-D36D013E8B37}"/>
              </a:ext>
            </a:extLst>
          </p:cNvPr>
          <p:cNvSpPr>
            <a:spLocks noGrp="1"/>
          </p:cNvSpPr>
          <p:nvPr>
            <p:ph type="title"/>
          </p:nvPr>
        </p:nvSpPr>
        <p:spPr>
          <a:xfrm>
            <a:off x="1024128" y="585216"/>
            <a:ext cx="8018272" cy="1499616"/>
          </a:xfrm>
        </p:spPr>
        <p:txBody>
          <a:bodyPr>
            <a:normAutofit/>
          </a:bodyPr>
          <a:lstStyle/>
          <a:p>
            <a:r>
              <a:rPr lang="en-US"/>
              <a:t>The business problem</a:t>
            </a:r>
            <a:endParaRPr lang="en-IN"/>
          </a:p>
        </p:txBody>
      </p:sp>
      <p:cxnSp>
        <p:nvCxnSpPr>
          <p:cNvPr id="6" name="Straight Connector 9">
            <a:extLst>
              <a:ext uri="{FF2B5EF4-FFF2-40B4-BE49-F238E27FC236}">
                <a16:creationId xmlns:a16="http://schemas.microsoft.com/office/drawing/2014/main" id="{DCD479D3-536C-4161-A6F8-813D30719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9DFF07-1D78-4722-B00E-55279E840E05}"/>
              </a:ext>
            </a:extLst>
          </p:cNvPr>
          <p:cNvSpPr>
            <a:spLocks noGrp="1"/>
          </p:cNvSpPr>
          <p:nvPr>
            <p:ph idx="1"/>
          </p:nvPr>
        </p:nvSpPr>
        <p:spPr>
          <a:xfrm>
            <a:off x="387356" y="1943100"/>
            <a:ext cx="8655044" cy="4366260"/>
          </a:xfrm>
        </p:spPr>
        <p:txBody>
          <a:bodyPr>
            <a:normAutofit lnSpcReduction="10000"/>
          </a:bodyPr>
          <a:lstStyle/>
          <a:p>
            <a:r>
              <a:rPr lang="en-US" sz="2400" dirty="0"/>
              <a:t>Thus, I thought of analyzing which other London </a:t>
            </a:r>
            <a:r>
              <a:rPr lang="en-US" sz="2400" dirty="0" err="1"/>
              <a:t>neighbourhoods</a:t>
            </a:r>
            <a:r>
              <a:rPr lang="en-US" sz="2400" dirty="0"/>
              <a:t> have a variety of parks and open spaces, low competition in terms of other hotels, as well as surrounding venues which match the target demographic of the hotel chain, i.e. tourist families. As a luxury hotel chain, they would be able to afford to open at popular </a:t>
            </a:r>
            <a:r>
              <a:rPr lang="en-US" sz="2400" dirty="0" err="1"/>
              <a:t>parkside</a:t>
            </a:r>
            <a:r>
              <a:rPr lang="en-US" sz="2400" dirty="0"/>
              <a:t> venues as well.</a:t>
            </a:r>
            <a:endParaRPr lang="en-IN" sz="2400" dirty="0"/>
          </a:p>
          <a:p>
            <a:r>
              <a:rPr lang="en-US" sz="2400" dirty="0"/>
              <a:t>Thus, the question: </a:t>
            </a:r>
            <a:r>
              <a:rPr lang="en-US" sz="2400" b="1" dirty="0"/>
              <a:t>In the city of London, if a worldwide hotel chain targeting tourist families is planning to open a new hotel, where would you recommend they open it?</a:t>
            </a:r>
            <a:endParaRPr lang="en-IN" sz="2400" dirty="0"/>
          </a:p>
          <a:p>
            <a:r>
              <a:rPr lang="en-US" sz="2400" dirty="0"/>
              <a:t>This data may prove useful to hotel chains who are looking to expand into London’s constantly expanding tourism market but also look at viable but not overcrowded locations for their property.</a:t>
            </a:r>
            <a:endParaRPr lang="en-IN" sz="2400" dirty="0"/>
          </a:p>
          <a:p>
            <a:endParaRPr lang="en-IN" sz="2400" dirty="0"/>
          </a:p>
        </p:txBody>
      </p:sp>
      <p:sp>
        <p:nvSpPr>
          <p:cNvPr id="12" name="Rectangle 11">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753568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C2BD5-48A2-409D-9A5D-B62213DEDE33}"/>
              </a:ext>
            </a:extLst>
          </p:cNvPr>
          <p:cNvSpPr>
            <a:spLocks noGrp="1"/>
          </p:cNvSpPr>
          <p:nvPr>
            <p:ph type="title"/>
          </p:nvPr>
        </p:nvSpPr>
        <p:spPr/>
        <p:txBody>
          <a:bodyPr>
            <a:normAutofit/>
          </a:bodyPr>
          <a:lstStyle/>
          <a:p>
            <a:r>
              <a:rPr lang="en-US" dirty="0"/>
              <a:t>DATA used</a:t>
            </a:r>
            <a:endParaRPr lang="en-IN" dirty="0"/>
          </a:p>
        </p:txBody>
      </p:sp>
      <p:graphicFrame>
        <p:nvGraphicFramePr>
          <p:cNvPr id="5" name="Content Placeholder 2">
            <a:extLst>
              <a:ext uri="{FF2B5EF4-FFF2-40B4-BE49-F238E27FC236}">
                <a16:creationId xmlns:a16="http://schemas.microsoft.com/office/drawing/2014/main" id="{9634949B-4C25-456A-B162-4CEFF03321F4}"/>
              </a:ext>
            </a:extLst>
          </p:cNvPr>
          <p:cNvGraphicFramePr>
            <a:graphicFrameLocks noGrp="1"/>
          </p:cNvGraphicFramePr>
          <p:nvPr>
            <p:ph idx="1"/>
            <p:extLst>
              <p:ext uri="{D42A27DB-BD31-4B8C-83A1-F6EECF244321}">
                <p14:modId xmlns:p14="http://schemas.microsoft.com/office/powerpoint/2010/main" val="171941229"/>
              </p:ext>
            </p:extLst>
          </p:nvPr>
        </p:nvGraphicFramePr>
        <p:xfrm>
          <a:off x="1023938" y="2084832"/>
          <a:ext cx="10412412" cy="4223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891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0DB8C-48BC-4936-B918-D01A10C41843}"/>
              </a:ext>
            </a:extLst>
          </p:cNvPr>
          <p:cNvSpPr>
            <a:spLocks noGrp="1"/>
          </p:cNvSpPr>
          <p:nvPr>
            <p:ph type="title"/>
          </p:nvPr>
        </p:nvSpPr>
        <p:spPr>
          <a:xfrm>
            <a:off x="1024128" y="585216"/>
            <a:ext cx="9720072" cy="1499616"/>
          </a:xfrm>
        </p:spPr>
        <p:txBody>
          <a:bodyPr>
            <a:normAutofit/>
          </a:bodyPr>
          <a:lstStyle/>
          <a:p>
            <a:r>
              <a:rPr lang="en-US"/>
              <a:t>methodology</a:t>
            </a:r>
            <a:endParaRPr lang="en-IN" dirty="0"/>
          </a:p>
        </p:txBody>
      </p:sp>
      <p:graphicFrame>
        <p:nvGraphicFramePr>
          <p:cNvPr id="16" name="Content Placeholder 2">
            <a:extLst>
              <a:ext uri="{FF2B5EF4-FFF2-40B4-BE49-F238E27FC236}">
                <a16:creationId xmlns:a16="http://schemas.microsoft.com/office/drawing/2014/main" id="{058B19FD-85CD-4A3F-B690-32ADFC98376B}"/>
              </a:ext>
            </a:extLst>
          </p:cNvPr>
          <p:cNvGraphicFramePr>
            <a:graphicFrameLocks noGrp="1"/>
          </p:cNvGraphicFramePr>
          <p:nvPr>
            <p:ph idx="1"/>
            <p:extLst>
              <p:ext uri="{D42A27DB-BD31-4B8C-83A1-F6EECF244321}">
                <p14:modId xmlns:p14="http://schemas.microsoft.com/office/powerpoint/2010/main" val="1504819567"/>
              </p:ext>
            </p:extLst>
          </p:nvPr>
        </p:nvGraphicFramePr>
        <p:xfrm>
          <a:off x="762000" y="1885950"/>
          <a:ext cx="10775950" cy="4654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068562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575493E-5FB7-4980-84C8-83DF3F77057E}"/>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ctr"/>
            <a:r>
              <a:rPr lang="en-US" sz="2400" kern="1200" cap="all" spc="200" baseline="0" dirty="0" err="1">
                <a:solidFill>
                  <a:schemeClr val="tx1">
                    <a:lumMod val="95000"/>
                    <a:lumOff val="5000"/>
                  </a:schemeClr>
                </a:solidFill>
                <a:latin typeface="+mj-lt"/>
                <a:ea typeface="+mj-ea"/>
                <a:cs typeface="+mj-cs"/>
              </a:rPr>
              <a:t>Neighbourhoods</a:t>
            </a:r>
            <a:r>
              <a:rPr lang="en-US" sz="2400" kern="1200" cap="all" spc="200" baseline="0" dirty="0">
                <a:solidFill>
                  <a:schemeClr val="tx1">
                    <a:lumMod val="95000"/>
                    <a:lumOff val="5000"/>
                  </a:schemeClr>
                </a:solidFill>
                <a:latin typeface="+mj-lt"/>
                <a:ea typeface="+mj-ea"/>
                <a:cs typeface="+mj-cs"/>
              </a:rPr>
              <a:t> clustered around parks and open spaces.</a:t>
            </a:r>
            <a:br>
              <a:rPr lang="en-US" sz="2400" kern="1200" cap="all" spc="200" baseline="0" dirty="0">
                <a:solidFill>
                  <a:schemeClr val="tx1">
                    <a:lumMod val="95000"/>
                    <a:lumOff val="5000"/>
                  </a:schemeClr>
                </a:solidFill>
                <a:latin typeface="+mj-lt"/>
                <a:ea typeface="+mj-ea"/>
                <a:cs typeface="+mj-cs"/>
              </a:rPr>
            </a:br>
            <a:r>
              <a:rPr lang="en-US" sz="2400" kern="1200" cap="all" spc="200" baseline="0" dirty="0">
                <a:solidFill>
                  <a:schemeClr val="tx1">
                    <a:lumMod val="95000"/>
                    <a:lumOff val="5000"/>
                  </a:schemeClr>
                </a:solidFill>
                <a:latin typeface="+mj-lt"/>
                <a:ea typeface="+mj-ea"/>
                <a:cs typeface="+mj-cs"/>
              </a:rPr>
              <a:t>Purple - low frequency, Red - medium frequency, Green - high frequency</a:t>
            </a:r>
            <a:br>
              <a:rPr lang="en-US" sz="2400" i="1" kern="1200" cap="all" spc="200" baseline="0" dirty="0">
                <a:solidFill>
                  <a:schemeClr val="tx1">
                    <a:lumMod val="95000"/>
                    <a:lumOff val="5000"/>
                  </a:schemeClr>
                </a:solidFill>
                <a:latin typeface="+mj-lt"/>
                <a:ea typeface="+mj-ea"/>
                <a:cs typeface="+mj-cs"/>
              </a:rPr>
            </a:br>
            <a:endParaRPr lang="en-US" sz="2400" kern="1200" cap="all" spc="200" baseline="0" dirty="0">
              <a:solidFill>
                <a:schemeClr val="tx1">
                  <a:lumMod val="95000"/>
                  <a:lumOff val="5000"/>
                </a:schemeClr>
              </a:solidFill>
              <a:latin typeface="+mj-lt"/>
              <a:ea typeface="+mj-ea"/>
              <a:cs typeface="+mj-cs"/>
            </a:endParaRPr>
          </a:p>
        </p:txBody>
      </p:sp>
      <p:cxnSp>
        <p:nvCxnSpPr>
          <p:cNvPr id="18" name="Straight Connector 17">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9BCB4C98-3B49-4FD1-AF33-D878D0E1A6B4}"/>
              </a:ext>
            </a:extLst>
          </p:cNvPr>
          <p:cNvPicPr/>
          <p:nvPr/>
        </p:nvPicPr>
        <p:blipFill rotWithShape="1">
          <a:blip r:embed="rId2" cstate="print">
            <a:extLst>
              <a:ext uri="{28A0092B-C50C-407E-A947-70E740481C1C}">
                <a14:useLocalDpi xmlns:a14="http://schemas.microsoft.com/office/drawing/2010/main" val="0"/>
              </a:ext>
            </a:extLst>
          </a:blip>
          <a:srcRect/>
          <a:stretch/>
        </p:blipFill>
        <p:spPr bwMode="auto">
          <a:xfrm>
            <a:off x="4596444" y="1463331"/>
            <a:ext cx="6896936" cy="3500514"/>
          </a:xfrm>
          <a:prstGeom prst="rect">
            <a:avLst/>
          </a:prstGeom>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3AF703BD-7BED-4B11-935C-7AEE90FEE831}"/>
              </a:ext>
            </a:extLst>
          </p:cNvPr>
          <p:cNvSpPr txBox="1"/>
          <p:nvPr/>
        </p:nvSpPr>
        <p:spPr>
          <a:xfrm>
            <a:off x="894698" y="3855692"/>
            <a:ext cx="3006400" cy="1107996"/>
          </a:xfrm>
          <a:prstGeom prst="rect">
            <a:avLst/>
          </a:prstGeom>
          <a:noFill/>
        </p:spPr>
        <p:txBody>
          <a:bodyPr wrap="none" rtlCol="0">
            <a:spAutoFit/>
          </a:bodyPr>
          <a:lstStyle/>
          <a:p>
            <a:r>
              <a:rPr lang="en-US" sz="6600" dirty="0"/>
              <a:t>RESULTS</a:t>
            </a:r>
            <a:endParaRPr lang="en-IN" sz="3600" dirty="0"/>
          </a:p>
        </p:txBody>
      </p:sp>
    </p:spTree>
    <p:extLst>
      <p:ext uri="{BB962C8B-B14F-4D97-AF65-F5344CB8AC3E}">
        <p14:creationId xmlns:p14="http://schemas.microsoft.com/office/powerpoint/2010/main" val="7801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social media post&#10;&#10;Description automatically generated">
            <a:extLst>
              <a:ext uri="{FF2B5EF4-FFF2-40B4-BE49-F238E27FC236}">
                <a16:creationId xmlns:a16="http://schemas.microsoft.com/office/drawing/2014/main" id="{76361E6B-BCBE-40DF-9127-0C8233B0BAC9}"/>
              </a:ext>
            </a:extLst>
          </p:cNvPr>
          <p:cNvPicPr/>
          <p:nvPr/>
        </p:nvPicPr>
        <p:blipFill rotWithShape="1">
          <a:blip r:embed="rId2" cstate="print">
            <a:extLst>
              <a:ext uri="{28A0092B-C50C-407E-A947-70E740481C1C}">
                <a14:useLocalDpi xmlns:a14="http://schemas.microsoft.com/office/drawing/2010/main" val="0"/>
              </a:ext>
            </a:extLst>
          </a:blip>
          <a:srcRect/>
          <a:stretch/>
        </p:blipFill>
        <p:spPr bwMode="auto">
          <a:xfrm>
            <a:off x="537210" y="587374"/>
            <a:ext cx="4453890" cy="2784476"/>
          </a:xfrm>
          <a:prstGeom prst="rect">
            <a:avLst/>
          </a:prstGeom>
          <a:ln>
            <a:noFill/>
          </a:ln>
          <a:extLst>
            <a:ext uri="{53640926-AAD7-44D8-BBD7-CCE9431645EC}">
              <a14:shadowObscured xmlns:a14="http://schemas.microsoft.com/office/drawing/2010/main"/>
            </a:ext>
          </a:extLst>
        </p:spPr>
      </p:pic>
      <p:pic>
        <p:nvPicPr>
          <p:cNvPr id="3" name="Picture 2" descr="A screenshot of a social media post&#10;&#10;Description automatically generated">
            <a:extLst>
              <a:ext uri="{FF2B5EF4-FFF2-40B4-BE49-F238E27FC236}">
                <a16:creationId xmlns:a16="http://schemas.microsoft.com/office/drawing/2014/main" id="{02BB346A-39AE-4458-915C-B83A8DF7A4EB}"/>
              </a:ext>
            </a:extLst>
          </p:cNvPr>
          <p:cNvPicPr/>
          <p:nvPr/>
        </p:nvPicPr>
        <p:blipFill rotWithShape="1">
          <a:blip r:embed="rId3" cstate="print">
            <a:extLst>
              <a:ext uri="{28A0092B-C50C-407E-A947-70E740481C1C}">
                <a14:useLocalDpi xmlns:a14="http://schemas.microsoft.com/office/drawing/2010/main" val="0"/>
              </a:ext>
            </a:extLst>
          </a:blip>
          <a:srcRect/>
          <a:stretch/>
        </p:blipFill>
        <p:spPr bwMode="auto">
          <a:xfrm>
            <a:off x="7831454" y="421004"/>
            <a:ext cx="4081145" cy="3117215"/>
          </a:xfrm>
          <a:prstGeom prst="rect">
            <a:avLst/>
          </a:prstGeom>
          <a:ln>
            <a:noFill/>
          </a:ln>
          <a:extLst>
            <a:ext uri="{53640926-AAD7-44D8-BBD7-CCE9431645EC}">
              <a14:shadowObscured xmlns:a14="http://schemas.microsoft.com/office/drawing/2010/main"/>
            </a:ext>
          </a:extLst>
        </p:spPr>
      </p:pic>
      <p:pic>
        <p:nvPicPr>
          <p:cNvPr id="4" name="Picture 3" descr="A screenshot of a social media post&#10;&#10;Description automatically generated">
            <a:extLst>
              <a:ext uri="{FF2B5EF4-FFF2-40B4-BE49-F238E27FC236}">
                <a16:creationId xmlns:a16="http://schemas.microsoft.com/office/drawing/2014/main" id="{BCDB2EF0-07AC-4215-8580-A83BCFC7196E}"/>
              </a:ext>
            </a:extLst>
          </p:cNvPr>
          <p:cNvPicPr/>
          <p:nvPr/>
        </p:nvPicPr>
        <p:blipFill rotWithShape="1">
          <a:blip r:embed="rId4" cstate="print">
            <a:extLst>
              <a:ext uri="{28A0092B-C50C-407E-A947-70E740481C1C}">
                <a14:useLocalDpi xmlns:a14="http://schemas.microsoft.com/office/drawing/2010/main" val="0"/>
              </a:ext>
            </a:extLst>
          </a:blip>
          <a:srcRect/>
          <a:stretch/>
        </p:blipFill>
        <p:spPr bwMode="auto">
          <a:xfrm>
            <a:off x="4149187" y="3670300"/>
            <a:ext cx="4597400" cy="2169160"/>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495A6DAC-B7A9-4A3F-BD52-79655829F640}"/>
              </a:ext>
            </a:extLst>
          </p:cNvPr>
          <p:cNvSpPr txBox="1"/>
          <p:nvPr/>
        </p:nvSpPr>
        <p:spPr>
          <a:xfrm>
            <a:off x="1454150" y="3670300"/>
            <a:ext cx="2228046" cy="369332"/>
          </a:xfrm>
          <a:prstGeom prst="rect">
            <a:avLst/>
          </a:prstGeom>
          <a:noFill/>
        </p:spPr>
        <p:txBody>
          <a:bodyPr wrap="none" rtlCol="0">
            <a:spAutoFit/>
          </a:bodyPr>
          <a:lstStyle/>
          <a:p>
            <a:r>
              <a:rPr lang="en-US" dirty="0"/>
              <a:t>Low Frequency Cluster</a:t>
            </a:r>
            <a:endParaRPr lang="en-IN" dirty="0"/>
          </a:p>
        </p:txBody>
      </p:sp>
      <p:sp>
        <p:nvSpPr>
          <p:cNvPr id="6" name="Rectangle 5">
            <a:extLst>
              <a:ext uri="{FF2B5EF4-FFF2-40B4-BE49-F238E27FC236}">
                <a16:creationId xmlns:a16="http://schemas.microsoft.com/office/drawing/2014/main" id="{77277409-B39E-4F75-8D5F-CFB1A10B23F9}"/>
              </a:ext>
            </a:extLst>
          </p:cNvPr>
          <p:cNvSpPr/>
          <p:nvPr/>
        </p:nvSpPr>
        <p:spPr>
          <a:xfrm>
            <a:off x="8570227" y="3587234"/>
            <a:ext cx="2603598" cy="369332"/>
          </a:xfrm>
          <a:prstGeom prst="rect">
            <a:avLst/>
          </a:prstGeom>
        </p:spPr>
        <p:txBody>
          <a:bodyPr wrap="none">
            <a:spAutoFit/>
          </a:bodyPr>
          <a:lstStyle/>
          <a:p>
            <a:r>
              <a:rPr lang="en-US" dirty="0"/>
              <a:t>Medium Frequency Cluster</a:t>
            </a:r>
            <a:endParaRPr lang="en-IN" dirty="0"/>
          </a:p>
        </p:txBody>
      </p:sp>
      <p:sp>
        <p:nvSpPr>
          <p:cNvPr id="7" name="Rectangle 6">
            <a:extLst>
              <a:ext uri="{FF2B5EF4-FFF2-40B4-BE49-F238E27FC236}">
                <a16:creationId xmlns:a16="http://schemas.microsoft.com/office/drawing/2014/main" id="{7340EAB3-3113-4CB1-97AD-E5ECD5E06FCE}"/>
              </a:ext>
            </a:extLst>
          </p:cNvPr>
          <p:cNvSpPr/>
          <p:nvPr/>
        </p:nvSpPr>
        <p:spPr>
          <a:xfrm>
            <a:off x="5299977" y="6067664"/>
            <a:ext cx="2295821" cy="369332"/>
          </a:xfrm>
          <a:prstGeom prst="rect">
            <a:avLst/>
          </a:prstGeom>
        </p:spPr>
        <p:txBody>
          <a:bodyPr wrap="none">
            <a:spAutoFit/>
          </a:bodyPr>
          <a:lstStyle/>
          <a:p>
            <a:r>
              <a:rPr lang="en-US" dirty="0"/>
              <a:t>High Frequency Cluster</a:t>
            </a:r>
            <a:endParaRPr lang="en-IN" dirty="0"/>
          </a:p>
        </p:txBody>
      </p:sp>
      <p:sp>
        <p:nvSpPr>
          <p:cNvPr id="8" name="TextBox 7">
            <a:extLst>
              <a:ext uri="{FF2B5EF4-FFF2-40B4-BE49-F238E27FC236}">
                <a16:creationId xmlns:a16="http://schemas.microsoft.com/office/drawing/2014/main" id="{908859B2-4DC0-4108-A336-F902453C8157}"/>
              </a:ext>
            </a:extLst>
          </p:cNvPr>
          <p:cNvSpPr txBox="1"/>
          <p:nvPr/>
        </p:nvSpPr>
        <p:spPr>
          <a:xfrm>
            <a:off x="438151" y="4622800"/>
            <a:ext cx="3244046" cy="1216660"/>
          </a:xfrm>
          <a:prstGeom prst="rect">
            <a:avLst/>
          </a:prstGeom>
          <a:noFill/>
        </p:spPr>
        <p:txBody>
          <a:bodyPr wrap="square" rtlCol="0">
            <a:spAutoFit/>
          </a:bodyPr>
          <a:lstStyle/>
          <a:p>
            <a:r>
              <a:rPr lang="en-US" dirty="0"/>
              <a:t>K-MEANS CLUSTERING ON MEAN OF FREQUENCY OF PARK OCCURRENCE IN NEIGHBOURHOODS</a:t>
            </a:r>
            <a:endParaRPr lang="en-IN" dirty="0"/>
          </a:p>
        </p:txBody>
      </p:sp>
    </p:spTree>
    <p:extLst>
      <p:ext uri="{BB962C8B-B14F-4D97-AF65-F5344CB8AC3E}">
        <p14:creationId xmlns:p14="http://schemas.microsoft.com/office/powerpoint/2010/main" val="27128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148AC-6E75-4D16-A509-3D07AE5D7AE0}"/>
              </a:ext>
            </a:extLst>
          </p:cNvPr>
          <p:cNvSpPr>
            <a:spLocks noGrp="1"/>
          </p:cNvSpPr>
          <p:nvPr>
            <p:ph type="title"/>
          </p:nvPr>
        </p:nvSpPr>
        <p:spPr>
          <a:xfrm>
            <a:off x="634276" y="640080"/>
            <a:ext cx="4208656" cy="3034857"/>
          </a:xfrm>
        </p:spPr>
        <p:txBody>
          <a:bodyPr vert="horz" lIns="91440" tIns="45720" rIns="91440" bIns="45720" rtlCol="0" anchor="b">
            <a:normAutofit/>
          </a:bodyPr>
          <a:lstStyle/>
          <a:p>
            <a:pPr algn="r"/>
            <a:r>
              <a:rPr lang="en-US" sz="4400" kern="1200" cap="all" spc="200" baseline="0">
                <a:solidFill>
                  <a:srgbClr val="FFFFFF"/>
                </a:solidFill>
                <a:latin typeface="+mj-lt"/>
                <a:ea typeface="+mj-ea"/>
                <a:cs typeface="+mj-cs"/>
              </a:rPr>
              <a:t>FREQUENCY OF HOTELS IN HIGH PARK FREQUENCY CLUSTER</a:t>
            </a:r>
          </a:p>
        </p:txBody>
      </p:sp>
      <p:cxnSp>
        <p:nvCxnSpPr>
          <p:cNvPr id="18" name="Straight Connector 17">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social media post&#10;&#10;Description automatically generated">
            <a:extLst>
              <a:ext uri="{FF2B5EF4-FFF2-40B4-BE49-F238E27FC236}">
                <a16:creationId xmlns:a16="http://schemas.microsoft.com/office/drawing/2014/main" id="{6E93D4D7-4B77-4C21-B742-C66439F3D33B}"/>
              </a:ext>
            </a:extLst>
          </p:cNvPr>
          <p:cNvPicPr/>
          <p:nvPr/>
        </p:nvPicPr>
        <p:blipFill rotWithShape="1">
          <a:blip r:embed="rId2" cstate="print">
            <a:extLst>
              <a:ext uri="{28A0092B-C50C-407E-A947-70E740481C1C}">
                <a14:useLocalDpi xmlns:a14="http://schemas.microsoft.com/office/drawing/2010/main" val="0"/>
              </a:ext>
            </a:extLst>
          </a:blip>
          <a:srcRect/>
          <a:stretch/>
        </p:blipFill>
        <p:spPr bwMode="auto">
          <a:xfrm>
            <a:off x="6096000" y="953787"/>
            <a:ext cx="5459470" cy="4951402"/>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2761801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1_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ppt/theme/theme3.xml><?xml version="1.0" encoding="utf-8"?>
<a:theme xmlns:a="http://schemas.openxmlformats.org/drawingml/2006/main" name="2_Integral">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docProps/app.xml><?xml version="1.0" encoding="utf-8"?>
<Properties xmlns="http://schemas.openxmlformats.org/officeDocument/2006/extended-properties" xmlns:vt="http://schemas.openxmlformats.org/officeDocument/2006/docPropsVTypes">
  <TotalTime>4</TotalTime>
  <Words>1006</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13</vt:i4>
      </vt:variant>
    </vt:vector>
  </HeadingPairs>
  <TitlesOfParts>
    <vt:vector size="19" baseType="lpstr">
      <vt:lpstr>Tw Cen MT</vt:lpstr>
      <vt:lpstr>Tw Cen MT Condensed</vt:lpstr>
      <vt:lpstr>Wingdings 3</vt:lpstr>
      <vt:lpstr>Integral</vt:lpstr>
      <vt:lpstr>1_Integral</vt:lpstr>
      <vt:lpstr>2_Integral</vt:lpstr>
      <vt:lpstr>IBM DATA SCIENCE CAPSTONE COURSE</vt:lpstr>
      <vt:lpstr>Introduction and background</vt:lpstr>
      <vt:lpstr>Hotels in London are clustered around parks</vt:lpstr>
      <vt:lpstr>The business problem</vt:lpstr>
      <vt:lpstr>DATA used</vt:lpstr>
      <vt:lpstr>methodology</vt:lpstr>
      <vt:lpstr>Neighbourhoods clustered around parks and open spaces. Purple - low frequency, Red - medium frequency, Green - high frequency </vt:lpstr>
      <vt:lpstr>PowerPoint Presentation</vt:lpstr>
      <vt:lpstr>FREQUENCY OF HOTELS IN HIGH PARK FREQUENCY CLUSTER</vt:lpstr>
      <vt:lpstr>TOP 10 COMMON VENUES IN CLUSTER NEIGHBOURHOODS WITH NO HOTEL COMPETITION</vt:lpstr>
      <vt:lpstr>DISCUSSION</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COURSE</dc:title>
  <dc:creator>Akanksha Chokshi</dc:creator>
  <cp:lastModifiedBy>Akanksha Chokshi</cp:lastModifiedBy>
  <cp:revision>2</cp:revision>
  <dcterms:created xsi:type="dcterms:W3CDTF">2019-10-02T12:56:49Z</dcterms:created>
  <dcterms:modified xsi:type="dcterms:W3CDTF">2019-10-02T13:01:29Z</dcterms:modified>
</cp:coreProperties>
</file>