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Lato"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46EDFB-E9AB-44A1-8D29-71B6D2F75861}">
  <a:tblStyle styleId="{1446EDFB-E9AB-44A1-8D29-71B6D2F758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1" autoAdjust="0"/>
  </p:normalViewPr>
  <p:slideViewPr>
    <p:cSldViewPr snapToGrid="0">
      <p:cViewPr varScale="1">
        <p:scale>
          <a:sx n="113" d="100"/>
          <a:sy n="113" d="100"/>
        </p:scale>
        <p:origin x="427"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5c64f2d3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5c64f2d3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of most important aspect which we need to take into consideration while targeting our potential customers is the Region. </a:t>
            </a:r>
          </a:p>
          <a:p>
            <a:pPr marL="0" lvl="0" indent="0" algn="l" rtl="0">
              <a:spcBef>
                <a:spcPts val="0"/>
              </a:spcBef>
              <a:spcAft>
                <a:spcPts val="0"/>
              </a:spcAft>
              <a:buNone/>
            </a:pPr>
            <a:r>
              <a:rPr lang="en-US" dirty="0"/>
              <a:t>Where are most of the customers situated? which region generates the highest revenue? which region has the highest active customers? </a:t>
            </a:r>
          </a:p>
          <a:p>
            <a:pPr marL="0" lvl="0" indent="0" algn="l" rtl="0">
              <a:spcBef>
                <a:spcPts val="0"/>
              </a:spcBef>
              <a:spcAft>
                <a:spcPts val="0"/>
              </a:spcAft>
              <a:buNone/>
            </a:pPr>
            <a:r>
              <a:rPr lang="en-US" dirty="0"/>
              <a:t>The answers to these questions can be very useful if we think from an e-commerce point of view!</a:t>
            </a:r>
          </a:p>
          <a:p>
            <a:pPr marL="0" lvl="0" indent="0" algn="l" rtl="0">
              <a:spcBef>
                <a:spcPts val="0"/>
              </a:spcBef>
              <a:spcAft>
                <a:spcPts val="0"/>
              </a:spcAft>
              <a:buNone/>
            </a:pPr>
            <a:r>
              <a:rPr lang="en-US" dirty="0"/>
              <a:t>In this slide we can see the top 5 countries generating the highest revenue for the month of october'19 and nov'19 with United States at the top. The revenue generated by the US contributes 96.5% </a:t>
            </a:r>
          </a:p>
          <a:p>
            <a:pPr marL="0" lvl="0" indent="0" algn="l" rtl="0">
              <a:spcBef>
                <a:spcPts val="0"/>
              </a:spcBef>
              <a:spcAft>
                <a:spcPts val="0"/>
              </a:spcAft>
              <a:buNone/>
            </a:pPr>
            <a:r>
              <a:rPr lang="en-US" dirty="0"/>
              <a:t>to the total revenue which is US$11,417.70.</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5c64f2d3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5c64f2d3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strong dominance we can </a:t>
            </a:r>
            <a:r>
              <a:rPr lang="en-US" dirty="0" err="1"/>
              <a:t>handsdown</a:t>
            </a:r>
            <a:r>
              <a:rPr lang="en-US" dirty="0"/>
              <a:t> say that it is a great idea to expand our market in the US as compared to other countries.</a:t>
            </a:r>
          </a:p>
          <a:p>
            <a:pPr marL="0" lvl="0" indent="0" algn="l" rtl="0">
              <a:spcBef>
                <a:spcPts val="0"/>
              </a:spcBef>
              <a:spcAft>
                <a:spcPts val="0"/>
              </a:spcAft>
              <a:buNone/>
            </a:pPr>
            <a:r>
              <a:rPr lang="en-US" dirty="0"/>
              <a:t>In this slide we can see that US has the highest percentage of active users which accounts for its such high revenue. The interesting part is that despite having less that 50% active users, </a:t>
            </a:r>
          </a:p>
          <a:p>
            <a:pPr marL="0" lvl="0" indent="0" algn="l" rtl="0">
              <a:spcBef>
                <a:spcPts val="0"/>
              </a:spcBef>
              <a:spcAft>
                <a:spcPts val="0"/>
              </a:spcAft>
              <a:buNone/>
            </a:pPr>
            <a:r>
              <a:rPr lang="en-US" dirty="0"/>
              <a:t>The US still manages to generate a whopping amount of revenue. </a:t>
            </a:r>
          </a:p>
          <a:p>
            <a:pPr marL="0" lvl="0" indent="0" algn="l" rtl="0">
              <a:spcBef>
                <a:spcPts val="0"/>
              </a:spcBef>
              <a:spcAft>
                <a:spcPts val="0"/>
              </a:spcAft>
              <a:buNone/>
            </a:pPr>
            <a:r>
              <a:rPr lang="en-US" dirty="0"/>
              <a:t>Looking at the analysis, we can </a:t>
            </a:r>
            <a:r>
              <a:rPr lang="en-US" dirty="0" err="1"/>
              <a:t>aslo</a:t>
            </a:r>
            <a:r>
              <a:rPr lang="en-US" dirty="0"/>
              <a:t> say that India might not be a good option to expand our business </a:t>
            </a:r>
            <a:r>
              <a:rPr lang="en-US" dirty="0" err="1"/>
              <a:t>sice</a:t>
            </a:r>
            <a:r>
              <a:rPr lang="en-US" dirty="0"/>
              <a:t> they do not generate revenue at all! </a:t>
            </a:r>
          </a:p>
          <a:p>
            <a:pPr marL="0" lvl="0" indent="0" algn="l" rtl="0">
              <a:spcBef>
                <a:spcPts val="0"/>
              </a:spcBef>
              <a:spcAft>
                <a:spcPts val="0"/>
              </a:spcAft>
              <a:buNone/>
            </a:pPr>
            <a:r>
              <a:rPr lang="en-US" dirty="0"/>
              <a:t>We also see that United states have a decrease in their active users this year from the Last year! We might want to dig deeper as to why US has a declined in its active users since it is our major source of revenue.</a:t>
            </a:r>
          </a:p>
          <a:p>
            <a:pPr marL="0" lvl="0" indent="0" algn="l" rtl="0">
              <a:spcBef>
                <a:spcPts val="0"/>
              </a:spcBef>
              <a:spcAft>
                <a:spcPts val="0"/>
              </a:spcAft>
              <a:buNone/>
            </a:pPr>
            <a:r>
              <a:rPr lang="en-US" dirty="0"/>
              <a:t>Focusing on the right region with right product can definitely help us increase our profits!!!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5c64f2d3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5c64f2d3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provides a detailed analysis on the shopping cart abandonment rate analysis by region. The shopping cart </a:t>
            </a:r>
            <a:r>
              <a:rPr lang="en-US" dirty="0" err="1"/>
              <a:t>abandoment</a:t>
            </a:r>
            <a:r>
              <a:rPr lang="en-US" dirty="0"/>
              <a:t> rate is quite simply, the percentage rate that helps online retailers identify the number of people who intended to make a transaction but did not complete the purchase or were lost before purchase completion. The highest cart abandonment by volume is from customers in California with over 847carts and the highest overall shopping cart abandonment rate is from users in Maharashtra, India with a notorious 100%.A hypothesis testing on the </a:t>
            </a:r>
            <a:r>
              <a:rPr lang="en-US" dirty="0" err="1"/>
              <a:t>usite</a:t>
            </a:r>
            <a:r>
              <a:rPr lang="en-US" dirty="0"/>
              <a:t> using A/B testing can be done with the hypothesis being why visitors are abandoning shopping carts. This may create a path to make site changes according to the results to lower the shopping cart abandonment rate, increase online sales and grow the customer base.</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c64f2d33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c64f2d33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slide provides an analysis based on another significant KPI, the customer lifetime </a:t>
            </a:r>
            <a:r>
              <a:rPr lang="en-US" dirty="0" err="1"/>
              <a:t>value.It</a:t>
            </a:r>
            <a:r>
              <a:rPr lang="en-US" dirty="0"/>
              <a:t> represents the total amount of money a customer is expected to spend in your business, or on your products, during their lifetime. This is an important figure to know because it helps you make decisions about how much money to invest in acquiring new customers and retaining existing </a:t>
            </a:r>
            <a:r>
              <a:rPr lang="en-US" dirty="0" err="1"/>
              <a:t>ones.The</a:t>
            </a:r>
            <a:r>
              <a:rPr lang="en-US" dirty="0"/>
              <a:t> direct search channel and organic search channel are bringing in the highest revenue based on customer lifetime value, which is a positive sign, </a:t>
            </a:r>
            <a:r>
              <a:rPr lang="en-US" dirty="0" err="1"/>
              <a:t>wheras</a:t>
            </a:r>
            <a:r>
              <a:rPr lang="en-US" dirty="0"/>
              <a:t> affiliates, display and Referral are not as effective.</a:t>
            </a:r>
          </a:p>
          <a:p>
            <a:pPr marL="0" lvl="0" indent="0" algn="l" rtl="0">
              <a:spcBef>
                <a:spcPts val="0"/>
              </a:spcBef>
              <a:spcAft>
                <a:spcPts val="0"/>
              </a:spcAft>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5c64f2d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5c64f2d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5c64f2d33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5c64f2d3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a94fa02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a94fa027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last KPI is Ecommerce Conversion Rate. It is the percentage of visits that resulted in an e-commerce transaction and is calculated as the ratio of transactions to visits expressed in </a:t>
            </a:r>
          </a:p>
          <a:p>
            <a:pPr marL="0" lvl="0" indent="0" algn="l" rtl="0">
              <a:spcBef>
                <a:spcPts val="0"/>
              </a:spcBef>
              <a:spcAft>
                <a:spcPts val="0"/>
              </a:spcAft>
              <a:buNone/>
            </a:pPr>
            <a:r>
              <a:rPr lang="en-US" dirty="0"/>
              <a:t>the form of a percentage. It is one the most important KPI for an Ecommerce business and is a good indicator of success or failure. These charts show that the Ecommerce Conversion Rate for the period</a:t>
            </a:r>
          </a:p>
          <a:p>
            <a:pPr marL="0" lvl="0" indent="0" algn="l" rtl="0">
              <a:spcBef>
                <a:spcPts val="0"/>
              </a:spcBef>
              <a:spcAft>
                <a:spcPts val="0"/>
              </a:spcAft>
              <a:buNone/>
            </a:pPr>
            <a:r>
              <a:rPr lang="en-US" dirty="0"/>
              <a:t>October 2019 and November 2019 is just 1.35% indicating that though 2000 to 4000 users are visiting the site, there just aren't enough happy customers placing orders. We have already discussed how United States is a primary market and the chart 2 shows </a:t>
            </a:r>
          </a:p>
          <a:p>
            <a:pPr marL="0" lvl="0" indent="0" algn="l" rtl="0">
              <a:spcBef>
                <a:spcPts val="0"/>
              </a:spcBef>
              <a:spcAft>
                <a:spcPts val="0"/>
              </a:spcAft>
              <a:buNone/>
            </a:pPr>
            <a:r>
              <a:rPr lang="en-US" dirty="0"/>
              <a:t>more statistics in terms of </a:t>
            </a:r>
            <a:r>
              <a:rPr lang="en-US" dirty="0" err="1"/>
              <a:t>Transation</a:t>
            </a:r>
            <a:r>
              <a:rPr lang="en-US" dirty="0"/>
              <a:t>, Average Order per Value, Per Session Value. We can see that US has the best numbers in majority of the category but it is interesting to note that</a:t>
            </a:r>
          </a:p>
          <a:p>
            <a:pPr marL="0" lvl="0" indent="0" algn="l" rtl="0">
              <a:spcBef>
                <a:spcPts val="0"/>
              </a:spcBef>
              <a:spcAft>
                <a:spcPts val="0"/>
              </a:spcAft>
              <a:buNone/>
            </a:pPr>
            <a:r>
              <a:rPr lang="en-US" dirty="0"/>
              <a:t>Japan has a better Average Order per Value indicating that the average dollar amount spent each time a customer places an order is higher for Japan. Online recommendation systems, </a:t>
            </a:r>
          </a:p>
          <a:p>
            <a:pPr marL="0" lvl="0" indent="0" algn="l" rtl="0">
              <a:spcBef>
                <a:spcPts val="0"/>
              </a:spcBef>
              <a:spcAft>
                <a:spcPts val="0"/>
              </a:spcAft>
              <a:buNone/>
            </a:pPr>
            <a:r>
              <a:rPr lang="en-US" dirty="0"/>
              <a:t>offering customized discounts and losing shipping costs could be a great way to boost the Conversion Rate.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a94fa0276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7a94fa027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explores the effect of Session Quality and Mobile Device Type on the business of our site. Through our analysis, we found a direct </a:t>
            </a:r>
            <a:r>
              <a:rPr lang="en-US" dirty="0" err="1"/>
              <a:t>corelation</a:t>
            </a:r>
            <a:r>
              <a:rPr lang="en-US" dirty="0"/>
              <a:t> between the quality of session and</a:t>
            </a:r>
          </a:p>
          <a:p>
            <a:pPr marL="0" lvl="0" indent="0" algn="l" rtl="0">
              <a:spcBef>
                <a:spcPts val="0"/>
              </a:spcBef>
              <a:spcAft>
                <a:spcPts val="0"/>
              </a:spcAft>
              <a:buNone/>
            </a:pPr>
            <a:r>
              <a:rPr lang="en-US" dirty="0"/>
              <a:t>transactions. Majority of the transactions were made when the user was provided with a good quality session, whereas user didn't show much interest in making purchases when they faced issues</a:t>
            </a:r>
          </a:p>
          <a:p>
            <a:pPr marL="0" lvl="0" indent="0" algn="l" rtl="0">
              <a:spcBef>
                <a:spcPts val="0"/>
              </a:spcBef>
              <a:spcAft>
                <a:spcPts val="0"/>
              </a:spcAft>
              <a:buNone/>
            </a:pPr>
            <a:r>
              <a:rPr lang="en-US" dirty="0"/>
              <a:t>with the website. This is reflected in the Session Quality Chart which shows that 156 transactions were made when the quality of session was above 50 as opposed to only 24 transactions that</a:t>
            </a:r>
          </a:p>
          <a:p>
            <a:pPr marL="0" lvl="0" indent="0" algn="l" rtl="0">
              <a:spcBef>
                <a:spcPts val="0"/>
              </a:spcBef>
              <a:spcAft>
                <a:spcPts val="0"/>
              </a:spcAft>
              <a:buNone/>
            </a:pPr>
            <a:r>
              <a:rPr lang="en-US" dirty="0" err="1"/>
              <a:t>occured</a:t>
            </a:r>
            <a:r>
              <a:rPr lang="en-US" dirty="0"/>
              <a:t> when the session quality was below 50. On occasion like Black Friday, there is a huge influx of Visits and it's important to have a website that can smoothly handle this bandwidth without breaking down midway</a:t>
            </a:r>
          </a:p>
          <a:p>
            <a:pPr marL="0" lvl="0" indent="0" algn="l" rtl="0">
              <a:spcBef>
                <a:spcPts val="0"/>
              </a:spcBef>
              <a:spcAft>
                <a:spcPts val="0"/>
              </a:spcAft>
              <a:buNone/>
            </a:pPr>
            <a:r>
              <a:rPr lang="en-US" dirty="0"/>
              <a:t>and causing loss of Revenue.</a:t>
            </a:r>
          </a:p>
          <a:p>
            <a:pPr marL="0" lvl="0" indent="0" algn="l" rtl="0">
              <a:spcBef>
                <a:spcPts val="0"/>
              </a:spcBef>
              <a:spcAft>
                <a:spcPts val="0"/>
              </a:spcAft>
              <a:buNone/>
            </a:pPr>
            <a:r>
              <a:rPr lang="en-US" dirty="0"/>
              <a:t>Amongst the Mobile Device Type, Desktop is highly </a:t>
            </a:r>
            <a:r>
              <a:rPr lang="en-US" dirty="0" err="1"/>
              <a:t>favourable</a:t>
            </a:r>
            <a:r>
              <a:rPr lang="en-US" dirty="0"/>
              <a:t> since it gives the users a chance to view the product images on a bigger display. With roughly 68% transactions being made on</a:t>
            </a:r>
          </a:p>
          <a:p>
            <a:pPr marL="0" lvl="0" indent="0" algn="l" rtl="0">
              <a:spcBef>
                <a:spcPts val="0"/>
              </a:spcBef>
              <a:spcAft>
                <a:spcPts val="0"/>
              </a:spcAft>
              <a:buNone/>
            </a:pPr>
            <a:r>
              <a:rPr lang="en-US" dirty="0"/>
              <a:t>Desktop, we should be careful while designing our webpages. Small knacks like investing in a good camera and photographer, uploading the best quality images, using white background, having</a:t>
            </a:r>
          </a:p>
          <a:p>
            <a:pPr marL="0" lvl="0" indent="0" algn="l" rtl="0">
              <a:spcBef>
                <a:spcPts val="0"/>
              </a:spcBef>
              <a:spcAft>
                <a:spcPts val="0"/>
              </a:spcAft>
              <a:buNone/>
            </a:pPr>
            <a:r>
              <a:rPr lang="en-US" dirty="0"/>
              <a:t>a user friendly interface can make a huge difference. </a:t>
            </a:r>
          </a:p>
          <a:p>
            <a:pPr marL="0" lvl="0" indent="0" algn="l" rtl="0">
              <a:spcBef>
                <a:spcPts val="0"/>
              </a:spcBef>
              <a:spcAft>
                <a:spcPts val="0"/>
              </a:spcAft>
              <a:buNone/>
            </a:pPr>
            <a:r>
              <a:rPr lang="en-US" dirty="0"/>
              <a:t>Mobile Phones have the second best figure of 30% which is a very significant number. Factors like easy </a:t>
            </a:r>
            <a:r>
              <a:rPr lang="en-US" dirty="0" err="1"/>
              <a:t>accesibilty</a:t>
            </a:r>
            <a:r>
              <a:rPr lang="en-US" dirty="0"/>
              <a:t>, social media access and various message notifications being sent to </a:t>
            </a:r>
          </a:p>
          <a:p>
            <a:pPr marL="0" lvl="0" indent="0" algn="l" rtl="0">
              <a:spcBef>
                <a:spcPts val="0"/>
              </a:spcBef>
              <a:spcAft>
                <a:spcPts val="0"/>
              </a:spcAft>
              <a:buNone/>
            </a:pPr>
            <a:r>
              <a:rPr lang="en-US" dirty="0"/>
              <a:t>excite Users play a major role in this figure. Keeping this in mind, we need to ensure that the marketing is optimized for those viewing it on a Desktop and a Mobile Phone.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5c64f2d33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5c64f2d3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fontAlgn="base"/>
            <a:r>
              <a:rPr lang="en-US" sz="1100" b="0" i="0" u="none" strike="noStrike" cap="none" dirty="0">
                <a:solidFill>
                  <a:srgbClr val="000000"/>
                </a:solidFill>
                <a:effectLst/>
                <a:latin typeface="Arial"/>
                <a:ea typeface="Arial"/>
                <a:cs typeface="Arial"/>
                <a:sym typeface="Arial"/>
              </a:rPr>
              <a:t>Focus more on Paid search by targeting audience based on Affinity. </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As 53% of our audience was through Organic search, we can say that our website has relevant keywords but less conversion rate. Thus, we should focus more on converting those visits by introducing some discount offers or gift value coupons.</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Since channels like Affiliate, Display and Referral aren’t contributing much towards customer loyalty and retention,  trying out a rationally different channel like email with increased budget may help diversify the spectrum.</a:t>
            </a:r>
            <a:r>
              <a:rPr lang="en-US" sz="14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Rational different channel with increased budget.</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Since the maximum revenue is generated from the US, we can open our new sub-branch of </a:t>
            </a:r>
            <a:r>
              <a:rPr lang="en-US" sz="1100" b="0" i="0" u="none" strike="noStrike" cap="none" dirty="0" err="1">
                <a:solidFill>
                  <a:srgbClr val="000000"/>
                </a:solidFill>
                <a:effectLst/>
                <a:latin typeface="Arial"/>
                <a:ea typeface="Arial"/>
                <a:cs typeface="Arial"/>
                <a:sym typeface="Arial"/>
              </a:rPr>
              <a:t>romwe</a:t>
            </a:r>
            <a:r>
              <a:rPr lang="en-US" sz="1100" b="0" i="0" u="none" strike="noStrike" cap="none" dirty="0">
                <a:solidFill>
                  <a:srgbClr val="000000"/>
                </a:solidFill>
                <a:effectLst/>
                <a:latin typeface="Arial"/>
                <a:ea typeface="Arial"/>
                <a:cs typeface="Arial"/>
                <a:sym typeface="Arial"/>
              </a:rPr>
              <a:t> in USA, which can purely analyze different regions in the USA.</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Online recommendation systems, offering customized discounts and losing shipping costs could lead to a higher Conversion Rate. </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Quality of sessions should be improved to ensure that Users don’t quit a transaction midway. If a website is collecting emails during checkout, then following up with users via email can boost the Conversion Rate.</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Since majority users make a purchase on Desktops, special attention should be paid on image qualities and product descriptions. Creating Product videos is another creative way to seek User’s attention.</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Identifying the problem pages with the highest bounce rates and by ensuring the images, videos and terms optimized for the product category needs to be same as the searched term will help fix this problem as well.</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Attracting titles like “Easy Returns”, “Hassle-Free Exchange” will urge customers to make a purchase online.</a:t>
            </a:r>
            <a:endParaRPr lang="en-US" sz="1400" b="0" i="0" u="none" strike="noStrike" cap="none" dirty="0">
              <a:solidFill>
                <a:srgbClr val="000000"/>
              </a:solidFill>
              <a:effectLst/>
              <a:latin typeface="Arial"/>
              <a:ea typeface="Arial"/>
              <a:cs typeface="Arial"/>
              <a:sym typeface="Arial"/>
            </a:endParaRPr>
          </a:p>
          <a:p>
            <a:pPr lvl="1" fontAlgn="base"/>
            <a:r>
              <a:rPr lang="en-US" sz="1100" b="0" i="0" u="none" strike="noStrike" cap="none" dirty="0">
                <a:solidFill>
                  <a:srgbClr val="000000"/>
                </a:solidFill>
                <a:effectLst/>
                <a:latin typeface="Arial"/>
                <a:ea typeface="Arial"/>
                <a:cs typeface="Arial"/>
                <a:sym typeface="Arial"/>
              </a:rPr>
              <a:t>More sales for “Online Only” can be promoted to drive more traffic to the website. </a:t>
            </a:r>
            <a:endParaRPr lang="en-US" sz="14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7d935c01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7d935c01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a7d935c01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a7d935c01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7d935c01_1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a7d935c01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c64f2d3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c64f2d33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c64f2d3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5c64f2d3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5c64f2d33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5c64f2d33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a94fa027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a94fa027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a94fa0276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a94fa027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095825" y="803413"/>
            <a:ext cx="5536426" cy="3774275"/>
          </a:xfrm>
          <a:prstGeom prst="rect">
            <a:avLst/>
          </a:prstGeom>
          <a:noFill/>
          <a:ln>
            <a:noFill/>
          </a:ln>
        </p:spPr>
      </p:pic>
      <p:sp>
        <p:nvSpPr>
          <p:cNvPr id="135" name="Google Shape;135;p13"/>
          <p:cNvSpPr txBox="1"/>
          <p:nvPr/>
        </p:nvSpPr>
        <p:spPr>
          <a:xfrm>
            <a:off x="1809050" y="130975"/>
            <a:ext cx="6593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Georgia"/>
                <a:ea typeface="Georgia"/>
                <a:cs typeface="Georgia"/>
                <a:sym typeface="Georgia"/>
              </a:rPr>
              <a:t>MARKETING WEB ANALYTICS PROJECT</a:t>
            </a:r>
            <a:endParaRPr sz="2400">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16750"/>
    </mc:Choice>
    <mc:Fallback xmlns="">
      <p:transition spd="slow" advTm="167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p:nvPr/>
        </p:nvSpPr>
        <p:spPr>
          <a:xfrm>
            <a:off x="3284325" y="152400"/>
            <a:ext cx="2904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Region Analysis</a:t>
            </a:r>
            <a:endParaRPr sz="2400">
              <a:solidFill>
                <a:srgbClr val="FFFFFF"/>
              </a:solidFill>
              <a:latin typeface="Montserrat"/>
              <a:ea typeface="Montserrat"/>
              <a:cs typeface="Montserrat"/>
              <a:sym typeface="Montserrat"/>
            </a:endParaRPr>
          </a:p>
        </p:txBody>
      </p:sp>
      <p:pic>
        <p:nvPicPr>
          <p:cNvPr id="196" name="Google Shape;196;p22"/>
          <p:cNvPicPr preferRelativeResize="0"/>
          <p:nvPr/>
        </p:nvPicPr>
        <p:blipFill rotWithShape="1">
          <a:blip r:embed="rId3">
            <a:alphaModFix/>
          </a:blip>
          <a:srcRect l="22654" t="22453" r="22451" b="23660"/>
          <a:stretch/>
        </p:blipFill>
        <p:spPr>
          <a:xfrm>
            <a:off x="4991100" y="2866250"/>
            <a:ext cx="3819523" cy="2068424"/>
          </a:xfrm>
          <a:prstGeom prst="rect">
            <a:avLst/>
          </a:prstGeom>
          <a:noFill/>
          <a:ln>
            <a:noFill/>
          </a:ln>
        </p:spPr>
      </p:pic>
      <p:sp>
        <p:nvSpPr>
          <p:cNvPr id="197" name="Google Shape;197;p22"/>
          <p:cNvSpPr txBox="1"/>
          <p:nvPr/>
        </p:nvSpPr>
        <p:spPr>
          <a:xfrm>
            <a:off x="1270875" y="756550"/>
            <a:ext cx="2207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Lato"/>
              <a:ea typeface="Lato"/>
              <a:cs typeface="Lato"/>
              <a:sym typeface="Lato"/>
            </a:endParaRPr>
          </a:p>
        </p:txBody>
      </p:sp>
      <p:sp>
        <p:nvSpPr>
          <p:cNvPr id="198" name="Google Shape;198;p22"/>
          <p:cNvSpPr txBox="1"/>
          <p:nvPr/>
        </p:nvSpPr>
        <p:spPr>
          <a:xfrm>
            <a:off x="952050" y="2818200"/>
            <a:ext cx="3949200" cy="2253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For the months of October 2019 and November 2019, the United States has contributed the highest revenue. </a:t>
            </a: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The revenue generated by the United States for these two months was US$11,417.70.</a:t>
            </a: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We can also see that United States dominates all other countries with a whopping 96.5% contribution to the total revenues.</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p:txBody>
      </p:sp>
      <p:pic>
        <p:nvPicPr>
          <p:cNvPr id="1028" name="Picture 4">
            <a:extLst>
              <a:ext uri="{FF2B5EF4-FFF2-40B4-BE49-F238E27FC236}">
                <a16:creationId xmlns:a16="http://schemas.microsoft.com/office/drawing/2014/main" id="{9E937966-7959-4A3F-95B3-2D58B857D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876" y="671293"/>
            <a:ext cx="7539748" cy="1969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8F4F70-6400-4F43-8F44-9A8C2A14CD98}"/>
              </a:ext>
            </a:extLst>
          </p:cNvPr>
          <p:cNvSpPr/>
          <p:nvPr/>
        </p:nvSpPr>
        <p:spPr>
          <a:xfrm>
            <a:off x="1527112" y="634800"/>
            <a:ext cx="2358139" cy="954107"/>
          </a:xfrm>
          <a:prstGeom prst="rect">
            <a:avLst/>
          </a:prstGeom>
        </p:spPr>
        <p:txBody>
          <a:bodyPr wrap="square">
            <a:spAutoFit/>
          </a:bodyPr>
          <a:lstStyle/>
          <a:p>
            <a:r>
              <a:rPr lang="en-US" dirty="0">
                <a:latin typeface="Lato" panose="020B0604020202020204" charset="0"/>
              </a:rPr>
              <a:t>Top 5 Countries with highest revenue</a:t>
            </a:r>
            <a:endParaRPr lang="en-US" dirty="0"/>
          </a:p>
          <a:p>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64038"/>
    </mc:Choice>
    <mc:Fallback xmlns="">
      <p:transition spd="slow" advTm="6403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3"/>
          <p:cNvPicPr preferRelativeResize="0"/>
          <p:nvPr/>
        </p:nvPicPr>
        <p:blipFill>
          <a:blip r:embed="rId3">
            <a:alphaModFix/>
          </a:blip>
          <a:stretch>
            <a:fillRect/>
          </a:stretch>
        </p:blipFill>
        <p:spPr>
          <a:xfrm>
            <a:off x="3606325" y="334875"/>
            <a:ext cx="5220926" cy="2332450"/>
          </a:xfrm>
          <a:prstGeom prst="rect">
            <a:avLst/>
          </a:prstGeom>
          <a:noFill/>
          <a:ln>
            <a:noFill/>
          </a:ln>
        </p:spPr>
      </p:pic>
      <p:sp>
        <p:nvSpPr>
          <p:cNvPr id="204" name="Google Shape;204;p23"/>
          <p:cNvSpPr txBox="1"/>
          <p:nvPr/>
        </p:nvSpPr>
        <p:spPr>
          <a:xfrm>
            <a:off x="1054500" y="174475"/>
            <a:ext cx="2458200" cy="245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dirty="0">
                <a:solidFill>
                  <a:srgbClr val="FFFFFF"/>
                </a:solidFill>
                <a:latin typeface="Georgia"/>
                <a:ea typeface="Georgia"/>
                <a:cs typeface="Georgia"/>
                <a:sym typeface="Georgia"/>
              </a:rPr>
              <a:t>Despite having 41.7% Active users, The US still contributes 96.5% to the total revenues</a:t>
            </a:r>
            <a:endParaRPr dirty="0">
              <a:solidFill>
                <a:srgbClr val="FFFFFF"/>
              </a:solidFill>
              <a:latin typeface="Georgia"/>
              <a:ea typeface="Georgia"/>
              <a:cs typeface="Georgia"/>
              <a:sym typeface="Georgia"/>
            </a:endParaRPr>
          </a:p>
          <a:p>
            <a:pPr marL="457200" lvl="0" indent="0" algn="l" rtl="0">
              <a:spcBef>
                <a:spcPts val="0"/>
              </a:spcBef>
              <a:spcAft>
                <a:spcPts val="0"/>
              </a:spcAft>
              <a:buNone/>
            </a:pPr>
            <a:endParaRPr dirty="0">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dirty="0">
                <a:solidFill>
                  <a:srgbClr val="FFFFFF"/>
                </a:solidFill>
                <a:latin typeface="Georgia"/>
                <a:ea typeface="Georgia"/>
                <a:cs typeface="Georgia"/>
                <a:sym typeface="Georgia"/>
              </a:rPr>
              <a:t>Where as countries like </a:t>
            </a:r>
            <a:r>
              <a:rPr lang="en-GB" dirty="0" err="1">
                <a:solidFill>
                  <a:srgbClr val="FFFFFF"/>
                </a:solidFill>
                <a:latin typeface="Georgia"/>
                <a:ea typeface="Georgia"/>
                <a:cs typeface="Georgia"/>
                <a:sym typeface="Georgia"/>
              </a:rPr>
              <a:t>india</a:t>
            </a:r>
            <a:r>
              <a:rPr lang="en-GB" dirty="0">
                <a:solidFill>
                  <a:srgbClr val="FFFFFF"/>
                </a:solidFill>
                <a:latin typeface="Georgia"/>
                <a:ea typeface="Georgia"/>
                <a:cs typeface="Georgia"/>
                <a:sym typeface="Georgia"/>
              </a:rPr>
              <a:t> which has the second highest active users following the US has 0% contribution to the total revenues </a:t>
            </a:r>
            <a:endParaRPr dirty="0">
              <a:solidFill>
                <a:srgbClr val="FFFFFF"/>
              </a:solidFill>
              <a:latin typeface="Georgia"/>
              <a:ea typeface="Georgia"/>
              <a:cs typeface="Georgia"/>
              <a:sym typeface="Georgia"/>
            </a:endParaRPr>
          </a:p>
        </p:txBody>
      </p:sp>
      <p:pic>
        <p:nvPicPr>
          <p:cNvPr id="205" name="Google Shape;205;p23"/>
          <p:cNvPicPr preferRelativeResize="0"/>
          <p:nvPr/>
        </p:nvPicPr>
        <p:blipFill>
          <a:blip r:embed="rId4">
            <a:alphaModFix/>
          </a:blip>
          <a:stretch>
            <a:fillRect/>
          </a:stretch>
        </p:blipFill>
        <p:spPr>
          <a:xfrm>
            <a:off x="289325" y="2822888"/>
            <a:ext cx="2164550" cy="1911075"/>
          </a:xfrm>
          <a:prstGeom prst="rect">
            <a:avLst/>
          </a:prstGeom>
          <a:noFill/>
          <a:ln>
            <a:noFill/>
          </a:ln>
        </p:spPr>
      </p:pic>
      <p:pic>
        <p:nvPicPr>
          <p:cNvPr id="206" name="Google Shape;206;p23"/>
          <p:cNvPicPr preferRelativeResize="0"/>
          <p:nvPr/>
        </p:nvPicPr>
        <p:blipFill>
          <a:blip r:embed="rId5">
            <a:alphaModFix/>
          </a:blip>
          <a:stretch>
            <a:fillRect/>
          </a:stretch>
        </p:blipFill>
        <p:spPr>
          <a:xfrm>
            <a:off x="2559825" y="2822875"/>
            <a:ext cx="2012175" cy="1911075"/>
          </a:xfrm>
          <a:prstGeom prst="rect">
            <a:avLst/>
          </a:prstGeom>
          <a:noFill/>
          <a:ln>
            <a:noFill/>
          </a:ln>
        </p:spPr>
      </p:pic>
      <p:sp>
        <p:nvSpPr>
          <p:cNvPr id="207" name="Google Shape;207;p23"/>
          <p:cNvSpPr txBox="1"/>
          <p:nvPr/>
        </p:nvSpPr>
        <p:spPr>
          <a:xfrm>
            <a:off x="235750" y="4733950"/>
            <a:ext cx="46398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Change in the number of active users from 2018 to 2019</a:t>
            </a:r>
            <a:endParaRPr>
              <a:solidFill>
                <a:srgbClr val="FFFFFF"/>
              </a:solidFill>
              <a:latin typeface="Lato"/>
              <a:ea typeface="Lato"/>
              <a:cs typeface="Lato"/>
              <a:sym typeface="Lato"/>
            </a:endParaRPr>
          </a:p>
        </p:txBody>
      </p:sp>
      <p:sp>
        <p:nvSpPr>
          <p:cNvPr id="208" name="Google Shape;208;p23"/>
          <p:cNvSpPr txBox="1"/>
          <p:nvPr/>
        </p:nvSpPr>
        <p:spPr>
          <a:xfrm>
            <a:off x="4677950" y="2667313"/>
            <a:ext cx="4026000" cy="193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The United States is the only country which has shown a decrease in the number of active users from LY to TY</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Other countries which have very less contribution to the revenue shows a significant increase in its active since the LY</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There has been an overall decrease in the active users from LY to TY</a:t>
            </a: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49150" y="393750"/>
            <a:ext cx="7322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rPr>
              <a:t>Shopping Cart Abandonment Rate -By Region</a:t>
            </a:r>
            <a:endParaRPr/>
          </a:p>
        </p:txBody>
      </p:sp>
      <p:sp>
        <p:nvSpPr>
          <p:cNvPr id="214" name="Google Shape;214;p24"/>
          <p:cNvSpPr txBox="1">
            <a:spLocks noGrp="1"/>
          </p:cNvSpPr>
          <p:nvPr>
            <p:ph type="body" idx="1"/>
          </p:nvPr>
        </p:nvSpPr>
        <p:spPr>
          <a:xfrm>
            <a:off x="1020625" y="4152050"/>
            <a:ext cx="7038900" cy="845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Georgia"/>
              <a:buAutoNum type="arabicPeriod"/>
            </a:pPr>
            <a:r>
              <a:rPr lang="en-GB" sz="1000" dirty="0">
                <a:latin typeface="Georgia"/>
                <a:ea typeface="Georgia"/>
                <a:cs typeface="Georgia"/>
                <a:sym typeface="Georgia"/>
              </a:rPr>
              <a:t>Shopping Cart Abandonment Rate Formula: % of (1- [# of completed purchases/# of shopping carts created). </a:t>
            </a:r>
            <a:endParaRPr sz="1000" dirty="0">
              <a:latin typeface="Georgia"/>
              <a:ea typeface="Georgia"/>
              <a:cs typeface="Georgia"/>
              <a:sym typeface="Georgia"/>
            </a:endParaRPr>
          </a:p>
          <a:p>
            <a:pPr marL="457200" lvl="0" indent="-292100" algn="l" rtl="0">
              <a:spcBef>
                <a:spcPts val="0"/>
              </a:spcBef>
              <a:spcAft>
                <a:spcPts val="0"/>
              </a:spcAft>
              <a:buSzPts val="1000"/>
              <a:buFont typeface="Georgia"/>
              <a:buAutoNum type="arabicPeriod"/>
            </a:pPr>
            <a:r>
              <a:rPr lang="en-GB" sz="1000" dirty="0">
                <a:latin typeface="Georgia"/>
                <a:ea typeface="Georgia"/>
                <a:cs typeface="Georgia"/>
                <a:sym typeface="Georgia"/>
              </a:rPr>
              <a:t>The highest shopping cart abandonment  by volume is from customers in California with over 847 carts being abandoned.</a:t>
            </a:r>
            <a:endParaRPr sz="1000" dirty="0">
              <a:latin typeface="Georgia"/>
              <a:ea typeface="Georgia"/>
              <a:cs typeface="Georgia"/>
              <a:sym typeface="Georgia"/>
            </a:endParaRPr>
          </a:p>
          <a:p>
            <a:pPr marL="457200" lvl="0" indent="-292100" algn="l" rtl="0">
              <a:spcBef>
                <a:spcPts val="0"/>
              </a:spcBef>
              <a:spcAft>
                <a:spcPts val="0"/>
              </a:spcAft>
              <a:buSzPts val="1000"/>
              <a:buFont typeface="Georgia"/>
              <a:buAutoNum type="arabicPeriod"/>
            </a:pPr>
            <a:r>
              <a:rPr lang="en-GB" sz="1000" dirty="0">
                <a:latin typeface="Georgia"/>
                <a:ea typeface="Georgia"/>
                <a:cs typeface="Georgia"/>
                <a:sym typeface="Georgia"/>
              </a:rPr>
              <a:t>The  region with the highest overall shopping cart abandonment rate is Maharashtra, India  with a 100%.</a:t>
            </a:r>
            <a:endParaRPr sz="1000" dirty="0">
              <a:latin typeface="Georgia"/>
              <a:ea typeface="Georgia"/>
              <a:cs typeface="Georgia"/>
              <a:sym typeface="Georgia"/>
            </a:endParaRPr>
          </a:p>
        </p:txBody>
      </p:sp>
      <p:pic>
        <p:nvPicPr>
          <p:cNvPr id="215" name="Google Shape;215;p24"/>
          <p:cNvPicPr preferRelativeResize="0"/>
          <p:nvPr/>
        </p:nvPicPr>
        <p:blipFill rotWithShape="1">
          <a:blip r:embed="rId3">
            <a:alphaModFix/>
          </a:blip>
          <a:srcRect b="-6281"/>
          <a:stretch/>
        </p:blipFill>
        <p:spPr>
          <a:xfrm>
            <a:off x="1249225" y="966150"/>
            <a:ext cx="7322125" cy="1660950"/>
          </a:xfrm>
          <a:prstGeom prst="rect">
            <a:avLst/>
          </a:prstGeom>
          <a:noFill/>
          <a:ln>
            <a:noFill/>
          </a:ln>
        </p:spPr>
      </p:pic>
      <p:pic>
        <p:nvPicPr>
          <p:cNvPr id="216" name="Google Shape;216;p24"/>
          <p:cNvPicPr preferRelativeResize="0"/>
          <p:nvPr/>
        </p:nvPicPr>
        <p:blipFill>
          <a:blip r:embed="rId4">
            <a:alphaModFix/>
          </a:blip>
          <a:stretch>
            <a:fillRect/>
          </a:stretch>
        </p:blipFill>
        <p:spPr>
          <a:xfrm>
            <a:off x="1249150" y="2627100"/>
            <a:ext cx="7322124" cy="1404150"/>
          </a:xfrm>
          <a:prstGeom prst="rect">
            <a:avLst/>
          </a:prstGeom>
          <a:noFill/>
          <a:ln>
            <a:noFill/>
          </a:ln>
        </p:spPr>
      </p:pic>
      <p:sp>
        <p:nvSpPr>
          <p:cNvPr id="217" name="Google Shape;217;p24"/>
          <p:cNvSpPr/>
          <p:nvPr/>
        </p:nvSpPr>
        <p:spPr>
          <a:xfrm>
            <a:off x="1249150" y="1157550"/>
            <a:ext cx="7322100" cy="16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1249225" y="3895375"/>
            <a:ext cx="1252800" cy="16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5485725" y="3865175"/>
            <a:ext cx="1590300" cy="16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65565"/>
    </mc:Choice>
    <mc:Fallback xmlns="">
      <p:transition spd="slow" advTm="6556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5"/>
          <p:cNvPicPr preferRelativeResize="0"/>
          <p:nvPr/>
        </p:nvPicPr>
        <p:blipFill>
          <a:blip r:embed="rId3">
            <a:alphaModFix/>
          </a:blip>
          <a:stretch>
            <a:fillRect/>
          </a:stretch>
        </p:blipFill>
        <p:spPr>
          <a:xfrm>
            <a:off x="2533225" y="2841275"/>
            <a:ext cx="6285424" cy="1858500"/>
          </a:xfrm>
          <a:prstGeom prst="rect">
            <a:avLst/>
          </a:prstGeom>
          <a:noFill/>
          <a:ln>
            <a:noFill/>
          </a:ln>
        </p:spPr>
      </p:pic>
      <p:sp>
        <p:nvSpPr>
          <p:cNvPr id="225" name="Google Shape;225;p25"/>
          <p:cNvSpPr txBox="1"/>
          <p:nvPr/>
        </p:nvSpPr>
        <p:spPr>
          <a:xfrm>
            <a:off x="311425" y="522375"/>
            <a:ext cx="2069400" cy="42594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lt1"/>
              </a:buClr>
              <a:buSzPts val="1000"/>
              <a:buFont typeface="Georgia"/>
              <a:buChar char="●"/>
            </a:pPr>
            <a:r>
              <a:rPr lang="en-GB" sz="1000" dirty="0">
                <a:solidFill>
                  <a:schemeClr val="lt1"/>
                </a:solidFill>
                <a:latin typeface="Georgia"/>
                <a:ea typeface="Georgia"/>
                <a:cs typeface="Georgia"/>
                <a:sym typeface="Georgia"/>
              </a:rPr>
              <a:t>According to statistics presented by Gartner, 80% of a company’s future revenue will come from just 20% of  existing customers.</a:t>
            </a:r>
            <a:endParaRPr sz="1000" dirty="0">
              <a:solidFill>
                <a:schemeClr val="lt1"/>
              </a:solidFill>
              <a:latin typeface="Georgia"/>
              <a:ea typeface="Georgia"/>
              <a:cs typeface="Georgia"/>
              <a:sym typeface="Georgia"/>
            </a:endParaRPr>
          </a:p>
          <a:p>
            <a:pPr marL="457200" lvl="0" indent="-292100" algn="l" rtl="0">
              <a:lnSpc>
                <a:spcPct val="115000"/>
              </a:lnSpc>
              <a:spcBef>
                <a:spcPts val="0"/>
              </a:spcBef>
              <a:spcAft>
                <a:spcPts val="0"/>
              </a:spcAft>
              <a:buClr>
                <a:schemeClr val="lt1"/>
              </a:buClr>
              <a:buSzPts val="1000"/>
              <a:buFont typeface="Georgia"/>
              <a:buChar char="●"/>
            </a:pPr>
            <a:r>
              <a:rPr lang="en-GB" sz="1000" dirty="0">
                <a:solidFill>
                  <a:schemeClr val="lt1"/>
                </a:solidFill>
                <a:latin typeface="Georgia"/>
                <a:ea typeface="Georgia"/>
                <a:cs typeface="Georgia"/>
                <a:sym typeface="Georgia"/>
              </a:rPr>
              <a:t>Formula for measuring Customer Lifetime Value : Customer revenue -  the costs of acquiring and serving the customer </a:t>
            </a:r>
            <a:endParaRPr sz="1000" dirty="0">
              <a:solidFill>
                <a:schemeClr val="lt1"/>
              </a:solidFill>
              <a:latin typeface="Georgia"/>
              <a:ea typeface="Georgia"/>
              <a:cs typeface="Georgia"/>
              <a:sym typeface="Georgia"/>
            </a:endParaRPr>
          </a:p>
          <a:p>
            <a:pPr marL="457200" lvl="0" indent="-292100" algn="l" rtl="0">
              <a:lnSpc>
                <a:spcPct val="115000"/>
              </a:lnSpc>
              <a:spcBef>
                <a:spcPts val="0"/>
              </a:spcBef>
              <a:spcAft>
                <a:spcPts val="0"/>
              </a:spcAft>
              <a:buClr>
                <a:schemeClr val="lt1"/>
              </a:buClr>
              <a:buSzPts val="1000"/>
              <a:buFont typeface="Georgia"/>
              <a:buChar char="●"/>
            </a:pPr>
            <a:r>
              <a:rPr lang="en-GB" sz="1000" dirty="0">
                <a:solidFill>
                  <a:schemeClr val="lt1"/>
                </a:solidFill>
                <a:latin typeface="Georgia"/>
                <a:ea typeface="Georgia"/>
                <a:cs typeface="Georgia"/>
                <a:sym typeface="Georgia"/>
              </a:rPr>
              <a:t>The top 5 channels with the highest revenue per customer lifetime value are: </a:t>
            </a:r>
            <a:r>
              <a:rPr lang="en-GB" sz="1000" dirty="0" err="1">
                <a:solidFill>
                  <a:schemeClr val="lt1"/>
                </a:solidFill>
                <a:latin typeface="Georgia"/>
                <a:ea typeface="Georgia"/>
                <a:cs typeface="Georgia"/>
                <a:sym typeface="Georgia"/>
              </a:rPr>
              <a:t>Direct,Paid</a:t>
            </a:r>
            <a:r>
              <a:rPr lang="en-GB" sz="1000" dirty="0">
                <a:solidFill>
                  <a:schemeClr val="lt1"/>
                </a:solidFill>
                <a:latin typeface="Georgia"/>
                <a:ea typeface="Georgia"/>
                <a:cs typeface="Georgia"/>
                <a:sym typeface="Georgia"/>
              </a:rPr>
              <a:t> Search, Other </a:t>
            </a:r>
            <a:r>
              <a:rPr lang="en-GB" sz="1000" dirty="0" err="1">
                <a:solidFill>
                  <a:schemeClr val="lt1"/>
                </a:solidFill>
                <a:latin typeface="Georgia"/>
                <a:ea typeface="Georgia"/>
                <a:cs typeface="Georgia"/>
                <a:sym typeface="Georgia"/>
              </a:rPr>
              <a:t>channels,Organic</a:t>
            </a:r>
            <a:r>
              <a:rPr lang="en-GB" sz="1000" dirty="0">
                <a:solidFill>
                  <a:schemeClr val="lt1"/>
                </a:solidFill>
                <a:latin typeface="Georgia"/>
                <a:ea typeface="Georgia"/>
                <a:cs typeface="Georgia"/>
                <a:sym typeface="Georgia"/>
              </a:rPr>
              <a:t> Search and Social.</a:t>
            </a:r>
            <a:endParaRPr sz="1000" dirty="0">
              <a:solidFill>
                <a:schemeClr val="lt1"/>
              </a:solidFill>
              <a:latin typeface="Georgia"/>
              <a:ea typeface="Georgia"/>
              <a:cs typeface="Georgia"/>
              <a:sym typeface="Georgia"/>
            </a:endParaRPr>
          </a:p>
          <a:p>
            <a:pPr marL="457200" lvl="0" indent="-292100" algn="l" rtl="0">
              <a:lnSpc>
                <a:spcPct val="115000"/>
              </a:lnSpc>
              <a:spcBef>
                <a:spcPts val="0"/>
              </a:spcBef>
              <a:spcAft>
                <a:spcPts val="0"/>
              </a:spcAft>
              <a:buClr>
                <a:schemeClr val="lt1"/>
              </a:buClr>
              <a:buSzPts val="1000"/>
              <a:buFont typeface="Georgia"/>
              <a:buChar char="●"/>
            </a:pPr>
            <a:r>
              <a:rPr lang="en-GB" sz="1000" dirty="0">
                <a:solidFill>
                  <a:schemeClr val="lt1"/>
                </a:solidFill>
                <a:latin typeface="Georgia"/>
                <a:ea typeface="Georgia"/>
                <a:cs typeface="Georgia"/>
                <a:sym typeface="Georgia"/>
              </a:rPr>
              <a:t>Direct Search having the highest Revenue per Lifetime Value percentage with over 51%, indicates a strong loyalty with respect to existing customers.</a:t>
            </a:r>
            <a:endParaRPr sz="1000" dirty="0">
              <a:solidFill>
                <a:schemeClr val="lt1"/>
              </a:solidFill>
              <a:latin typeface="Georgia"/>
              <a:ea typeface="Georgia"/>
              <a:cs typeface="Georgia"/>
              <a:sym typeface="Georgia"/>
            </a:endParaRPr>
          </a:p>
        </p:txBody>
      </p:sp>
      <p:sp>
        <p:nvSpPr>
          <p:cNvPr id="226" name="Google Shape;226;p25"/>
          <p:cNvSpPr txBox="1"/>
          <p:nvPr/>
        </p:nvSpPr>
        <p:spPr>
          <a:xfrm>
            <a:off x="950975" y="100650"/>
            <a:ext cx="8148900" cy="332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800">
                <a:solidFill>
                  <a:srgbClr val="FFFFFF"/>
                </a:solidFill>
                <a:latin typeface="Montserrat"/>
                <a:ea typeface="Montserrat"/>
                <a:cs typeface="Montserrat"/>
                <a:sym typeface="Montserrat"/>
              </a:rPr>
              <a:t>Customer Lifetime Value by Acquisition Channel Analysis</a:t>
            </a:r>
            <a:endParaRPr sz="1800">
              <a:solidFill>
                <a:srgbClr val="FFFFFF"/>
              </a:solidFill>
              <a:latin typeface="Montserrat"/>
              <a:ea typeface="Montserrat"/>
              <a:cs typeface="Montserrat"/>
              <a:sym typeface="Montserrat"/>
            </a:endParaRPr>
          </a:p>
        </p:txBody>
      </p:sp>
      <p:pic>
        <p:nvPicPr>
          <p:cNvPr id="227" name="Google Shape;227;p25"/>
          <p:cNvPicPr preferRelativeResize="0"/>
          <p:nvPr/>
        </p:nvPicPr>
        <p:blipFill>
          <a:blip r:embed="rId4">
            <a:alphaModFix/>
          </a:blip>
          <a:stretch>
            <a:fillRect/>
          </a:stretch>
        </p:blipFill>
        <p:spPr>
          <a:xfrm>
            <a:off x="2533225" y="585150"/>
            <a:ext cx="6285426" cy="20147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8376"/>
    </mc:Choice>
    <mc:Fallback xmlns="">
      <p:transition spd="slow" advTm="483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297500" y="693450"/>
            <a:ext cx="7038900" cy="6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Sessions, Revenue, Conversion rate by Marketing Channel </a:t>
            </a:r>
            <a:endParaRPr/>
          </a:p>
        </p:txBody>
      </p:sp>
      <p:sp>
        <p:nvSpPr>
          <p:cNvPr id="233" name="Google Shape;233;p26"/>
          <p:cNvSpPr txBox="1"/>
          <p:nvPr/>
        </p:nvSpPr>
        <p:spPr>
          <a:xfrm>
            <a:off x="158575" y="1427100"/>
            <a:ext cx="683700" cy="6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34" name="Google Shape;234;p26"/>
          <p:cNvPicPr preferRelativeResize="0"/>
          <p:nvPr/>
        </p:nvPicPr>
        <p:blipFill>
          <a:blip r:embed="rId3">
            <a:alphaModFix/>
          </a:blip>
          <a:stretch>
            <a:fillRect/>
          </a:stretch>
        </p:blipFill>
        <p:spPr>
          <a:xfrm>
            <a:off x="4980350" y="3365923"/>
            <a:ext cx="3529175" cy="1408352"/>
          </a:xfrm>
          <a:prstGeom prst="rect">
            <a:avLst/>
          </a:prstGeom>
          <a:noFill/>
          <a:ln>
            <a:noFill/>
          </a:ln>
        </p:spPr>
      </p:pic>
      <p:pic>
        <p:nvPicPr>
          <p:cNvPr id="235" name="Google Shape;235;p26"/>
          <p:cNvPicPr preferRelativeResize="0"/>
          <p:nvPr/>
        </p:nvPicPr>
        <p:blipFill>
          <a:blip r:embed="rId4">
            <a:alphaModFix/>
          </a:blip>
          <a:stretch>
            <a:fillRect/>
          </a:stretch>
        </p:blipFill>
        <p:spPr>
          <a:xfrm>
            <a:off x="4980350" y="1683025"/>
            <a:ext cx="3529175" cy="1682897"/>
          </a:xfrm>
          <a:prstGeom prst="rect">
            <a:avLst/>
          </a:prstGeom>
          <a:noFill/>
          <a:ln>
            <a:noFill/>
          </a:ln>
        </p:spPr>
      </p:pic>
      <p:sp>
        <p:nvSpPr>
          <p:cNvPr id="236" name="Google Shape;236;p26"/>
          <p:cNvSpPr txBox="1"/>
          <p:nvPr/>
        </p:nvSpPr>
        <p:spPr>
          <a:xfrm>
            <a:off x="158575" y="1527375"/>
            <a:ext cx="4368900" cy="34038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Clr>
                <a:srgbClr val="FFFFFF"/>
              </a:buClr>
              <a:buSzPts val="1400"/>
              <a:buFont typeface="Lato"/>
              <a:buChar char="❏"/>
            </a:pPr>
            <a:r>
              <a:rPr lang="en-GB">
                <a:solidFill>
                  <a:srgbClr val="FFFFFF"/>
                </a:solidFill>
                <a:latin typeface="Georgia"/>
                <a:ea typeface="Georgia"/>
                <a:cs typeface="Georgia"/>
                <a:sym typeface="Georgia"/>
              </a:rPr>
              <a:t>For the month of Oct-Nov 2019, we can see that most of the revenue generated is via Direct search or Organic search. </a:t>
            </a:r>
            <a:r>
              <a:rPr lang="en-GB" b="1">
                <a:solidFill>
                  <a:srgbClr val="FFFFFF"/>
                </a:solidFill>
                <a:latin typeface="Georgia"/>
                <a:ea typeface="Georgia"/>
                <a:cs typeface="Georgia"/>
                <a:sym typeface="Georgia"/>
              </a:rPr>
              <a:t>53% of the sessions</a:t>
            </a:r>
            <a:r>
              <a:rPr lang="en-GB">
                <a:solidFill>
                  <a:srgbClr val="FFFFFF"/>
                </a:solidFill>
                <a:latin typeface="Georgia"/>
                <a:ea typeface="Georgia"/>
                <a:cs typeface="Georgia"/>
                <a:sym typeface="Georgia"/>
              </a:rPr>
              <a:t> to the website are through Organic search. </a:t>
            </a:r>
            <a:r>
              <a:rPr lang="en-GB" b="1">
                <a:solidFill>
                  <a:srgbClr val="FFFFFF"/>
                </a:solidFill>
                <a:latin typeface="Georgia"/>
                <a:ea typeface="Georgia"/>
                <a:cs typeface="Georgia"/>
                <a:sym typeface="Georgia"/>
              </a:rPr>
              <a:t>This shows that our website has relevant keywords in it which the customers are searching for.</a:t>
            </a:r>
            <a:endParaRPr b="1">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However, the conversion rate for it is only 0.14%. Although we are getting visits from customers, its conversion rate is not good.</a:t>
            </a: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On the other hand, revenue generated via Paid search(5.2%) is less but its conversion rate is highest which is about 0.20%.</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75909"/>
    </mc:Choice>
    <mc:Fallback xmlns="">
      <p:transition spd="slow" advTm="7590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1297500" y="703575"/>
            <a:ext cx="7038900" cy="6042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GB"/>
              <a:t>Affinity Reach</a:t>
            </a:r>
            <a:endParaRPr/>
          </a:p>
        </p:txBody>
      </p:sp>
      <p:sp>
        <p:nvSpPr>
          <p:cNvPr id="242" name="Google Shape;242;p27"/>
          <p:cNvSpPr txBox="1">
            <a:spLocks noGrp="1"/>
          </p:cNvSpPr>
          <p:nvPr>
            <p:ph type="body" idx="1"/>
          </p:nvPr>
        </p:nvSpPr>
        <p:spPr>
          <a:xfrm>
            <a:off x="461650" y="1307850"/>
            <a:ext cx="38682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a:latin typeface="Georgia"/>
                <a:ea typeface="Georgia"/>
                <a:cs typeface="Georgia"/>
                <a:sym typeface="Georgia"/>
              </a:rPr>
              <a:t>Affinity categories are mostly used to reach potential customers.</a:t>
            </a:r>
            <a:endParaRPr sz="1400">
              <a:latin typeface="Georgia"/>
              <a:ea typeface="Georgia"/>
              <a:cs typeface="Georgia"/>
              <a:sym typeface="Georgia"/>
            </a:endParaRPr>
          </a:p>
          <a:p>
            <a:pPr marL="914400" lvl="1" indent="-317500" algn="l" rtl="0">
              <a:lnSpc>
                <a:spcPct val="100000"/>
              </a:lnSpc>
              <a:spcBef>
                <a:spcPts val="0"/>
              </a:spcBef>
              <a:spcAft>
                <a:spcPts val="0"/>
              </a:spcAft>
              <a:buClr>
                <a:schemeClr val="lt1"/>
              </a:buClr>
              <a:buSzPts val="1400"/>
              <a:buFont typeface="Georgia"/>
              <a:buChar char="❏"/>
            </a:pPr>
            <a:r>
              <a:rPr lang="en-GB" sz="1400">
                <a:latin typeface="Georgia"/>
                <a:ea typeface="Georgia"/>
                <a:cs typeface="Georgia"/>
                <a:sym typeface="Georgia"/>
              </a:rPr>
              <a:t>On analysis over Affinity Reach, we can see that most of the customers belong to the category of Shoppers, Entertainments Lovers, Travelers or Fitness Buffs.</a:t>
            </a:r>
            <a:endParaRPr sz="1400">
              <a:latin typeface="Georgia"/>
              <a:ea typeface="Georgia"/>
              <a:cs typeface="Georgia"/>
              <a:sym typeface="Georgia"/>
            </a:endParaRPr>
          </a:p>
          <a:p>
            <a:pPr marL="914400" lvl="1" indent="-317500" algn="l" rtl="0">
              <a:lnSpc>
                <a:spcPct val="100000"/>
              </a:lnSpc>
              <a:spcBef>
                <a:spcPts val="0"/>
              </a:spcBef>
              <a:spcAft>
                <a:spcPts val="0"/>
              </a:spcAft>
              <a:buClr>
                <a:schemeClr val="lt1"/>
              </a:buClr>
              <a:buSzPts val="1400"/>
              <a:buFont typeface="Georgia"/>
              <a:buChar char="❏"/>
            </a:pPr>
            <a:r>
              <a:rPr lang="en-GB" sz="1400">
                <a:latin typeface="Georgia"/>
                <a:ea typeface="Georgia"/>
                <a:cs typeface="Georgia"/>
                <a:sym typeface="Georgia"/>
              </a:rPr>
              <a:t>Revenue generated from categories - Shoppers and Entertainment Lovers is good relative to revenue generated from customers belonging to - Business Travel or Sports categories.  Although we have visits but the conversion is not good for some categories.</a:t>
            </a:r>
            <a:endParaRPr sz="1400">
              <a:latin typeface="Georgia"/>
              <a:ea typeface="Georgia"/>
              <a:cs typeface="Georgia"/>
              <a:sym typeface="Georgia"/>
            </a:endParaRPr>
          </a:p>
        </p:txBody>
      </p:sp>
      <p:pic>
        <p:nvPicPr>
          <p:cNvPr id="243" name="Google Shape;243;p27"/>
          <p:cNvPicPr preferRelativeResize="0"/>
          <p:nvPr/>
        </p:nvPicPr>
        <p:blipFill>
          <a:blip r:embed="rId3">
            <a:alphaModFix/>
          </a:blip>
          <a:stretch>
            <a:fillRect/>
          </a:stretch>
        </p:blipFill>
        <p:spPr>
          <a:xfrm>
            <a:off x="4572000" y="1519975"/>
            <a:ext cx="4441426" cy="30324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5738"/>
    </mc:Choice>
    <mc:Fallback xmlns="">
      <p:transition spd="slow" advTm="4573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3188875" y="295475"/>
            <a:ext cx="29454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Conversion Rate</a:t>
            </a:r>
            <a:endParaRPr/>
          </a:p>
        </p:txBody>
      </p:sp>
      <p:sp>
        <p:nvSpPr>
          <p:cNvPr id="249" name="Google Shape;249;p28"/>
          <p:cNvSpPr txBox="1">
            <a:spLocks noGrp="1"/>
          </p:cNvSpPr>
          <p:nvPr>
            <p:ph type="body" idx="1"/>
          </p:nvPr>
        </p:nvSpPr>
        <p:spPr>
          <a:xfrm>
            <a:off x="1062325" y="842075"/>
            <a:ext cx="7927500" cy="30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r>
              <a:rPr lang="en-GB"/>
              <a:t>jdskncdjs</a:t>
            </a:r>
            <a:endParaRPr/>
          </a:p>
        </p:txBody>
      </p:sp>
      <p:pic>
        <p:nvPicPr>
          <p:cNvPr id="250" name="Google Shape;250;p28"/>
          <p:cNvPicPr preferRelativeResize="0"/>
          <p:nvPr/>
        </p:nvPicPr>
        <p:blipFill>
          <a:blip r:embed="rId3">
            <a:alphaModFix/>
          </a:blip>
          <a:stretch>
            <a:fillRect/>
          </a:stretch>
        </p:blipFill>
        <p:spPr>
          <a:xfrm>
            <a:off x="1107450" y="842075"/>
            <a:ext cx="7662275" cy="1121625"/>
          </a:xfrm>
          <a:prstGeom prst="rect">
            <a:avLst/>
          </a:prstGeom>
          <a:noFill/>
          <a:ln>
            <a:noFill/>
          </a:ln>
        </p:spPr>
      </p:pic>
      <p:pic>
        <p:nvPicPr>
          <p:cNvPr id="251" name="Google Shape;251;p28"/>
          <p:cNvPicPr preferRelativeResize="0"/>
          <p:nvPr/>
        </p:nvPicPr>
        <p:blipFill>
          <a:blip r:embed="rId4">
            <a:alphaModFix/>
          </a:blip>
          <a:stretch>
            <a:fillRect/>
          </a:stretch>
        </p:blipFill>
        <p:spPr>
          <a:xfrm>
            <a:off x="1107450" y="2124150"/>
            <a:ext cx="7662274" cy="1644475"/>
          </a:xfrm>
          <a:prstGeom prst="rect">
            <a:avLst/>
          </a:prstGeom>
          <a:noFill/>
          <a:ln>
            <a:noFill/>
          </a:ln>
        </p:spPr>
      </p:pic>
      <p:sp>
        <p:nvSpPr>
          <p:cNvPr id="252" name="Google Shape;252;p28"/>
          <p:cNvSpPr txBox="1"/>
          <p:nvPr/>
        </p:nvSpPr>
        <p:spPr>
          <a:xfrm>
            <a:off x="842225" y="3861575"/>
            <a:ext cx="7927500" cy="1121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These charts depict the Conversion Rate from October 2019 - November 2019 . Despite having visitors in the range of 2000 to 4000 everyday, the Conversion Rate of 9.83 is very low. </a:t>
            </a: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United States  is not only the largest contributor to the Revenue for this period, it also has the highest Ecommerce Conversion Rate and Per Session Value.  </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78022"/>
    </mc:Choice>
    <mc:Fallback xmlns="">
      <p:transition spd="slow" advTm="780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body" idx="1"/>
          </p:nvPr>
        </p:nvSpPr>
        <p:spPr>
          <a:xfrm>
            <a:off x="1084850" y="113800"/>
            <a:ext cx="7874700" cy="48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a:t>
            </a:r>
            <a:endParaRPr/>
          </a:p>
        </p:txBody>
      </p:sp>
      <p:pic>
        <p:nvPicPr>
          <p:cNvPr id="258" name="Google Shape;258;p29"/>
          <p:cNvPicPr preferRelativeResize="0"/>
          <p:nvPr/>
        </p:nvPicPr>
        <p:blipFill>
          <a:blip r:embed="rId3">
            <a:alphaModFix/>
          </a:blip>
          <a:stretch>
            <a:fillRect/>
          </a:stretch>
        </p:blipFill>
        <p:spPr>
          <a:xfrm>
            <a:off x="1145500" y="206075"/>
            <a:ext cx="7624252" cy="2176026"/>
          </a:xfrm>
          <a:prstGeom prst="rect">
            <a:avLst/>
          </a:prstGeom>
          <a:noFill/>
          <a:ln>
            <a:noFill/>
          </a:ln>
        </p:spPr>
      </p:pic>
      <p:sp>
        <p:nvSpPr>
          <p:cNvPr id="259" name="Google Shape;259;p29"/>
          <p:cNvSpPr txBox="1"/>
          <p:nvPr/>
        </p:nvSpPr>
        <p:spPr>
          <a:xfrm>
            <a:off x="924425" y="2382100"/>
            <a:ext cx="8066400" cy="91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Higher quality sessions (51-100) shows better Conversion Rate(156). Whereas, the total rate is just 25 for sessions with low quality. Thus, we can conclude that Conversion Rate improves with session quality.</a:t>
            </a:r>
            <a:endParaRPr>
              <a:solidFill>
                <a:srgbClr val="FFFFFF"/>
              </a:solidFill>
              <a:latin typeface="Georgia"/>
              <a:ea typeface="Georgia"/>
              <a:cs typeface="Georgia"/>
              <a:sym typeface="Georgia"/>
            </a:endParaRPr>
          </a:p>
        </p:txBody>
      </p:sp>
      <p:pic>
        <p:nvPicPr>
          <p:cNvPr id="260" name="Google Shape;260;p29"/>
          <p:cNvPicPr preferRelativeResize="0"/>
          <p:nvPr/>
        </p:nvPicPr>
        <p:blipFill>
          <a:blip r:embed="rId4">
            <a:alphaModFix/>
          </a:blip>
          <a:stretch>
            <a:fillRect/>
          </a:stretch>
        </p:blipFill>
        <p:spPr>
          <a:xfrm>
            <a:off x="4081425" y="3002450"/>
            <a:ext cx="4688325" cy="1617275"/>
          </a:xfrm>
          <a:prstGeom prst="rect">
            <a:avLst/>
          </a:prstGeom>
          <a:noFill/>
          <a:ln>
            <a:noFill/>
          </a:ln>
        </p:spPr>
      </p:pic>
      <p:sp>
        <p:nvSpPr>
          <p:cNvPr id="261" name="Google Shape;261;p29"/>
          <p:cNvSpPr txBox="1"/>
          <p:nvPr/>
        </p:nvSpPr>
        <p:spPr>
          <a:xfrm>
            <a:off x="893025" y="3046350"/>
            <a:ext cx="2875200" cy="184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68.06% of Sessions with transactions occur on Desktops while Tablets are least preferred by Users. </a:t>
            </a: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This indicates that User prefer to view product details on a bigger screen.</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106890"/>
    </mc:Choice>
    <mc:Fallback xmlns="">
      <p:transition spd="slow" advTm="1068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p:nvPr/>
        </p:nvSpPr>
        <p:spPr>
          <a:xfrm>
            <a:off x="1200538" y="819544"/>
            <a:ext cx="7782211" cy="4179655"/>
          </a:xfrm>
          <a:prstGeom prst="rect">
            <a:avLst/>
          </a:prstGeom>
          <a:noFill/>
          <a:ln>
            <a:noFill/>
          </a:ln>
        </p:spPr>
        <p:txBody>
          <a:bodyPr spcFirstLastPara="1" wrap="square" lIns="91425" tIns="91425" rIns="91425" bIns="91425" anchor="t" anchorCtr="0">
            <a:noAutofit/>
          </a:bodyPr>
          <a:lstStyle/>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Focus more on Paid search. </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Discount offers or gift value coupons.</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Rational different channel with increased budget.</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Open our new sub-branch of </a:t>
            </a:r>
            <a:r>
              <a:rPr lang="en-US" sz="1600" dirty="0" err="1">
                <a:solidFill>
                  <a:schemeClr val="bg1"/>
                </a:solidFill>
              </a:rPr>
              <a:t>romwe</a:t>
            </a:r>
            <a:r>
              <a:rPr lang="en-US" sz="1600" dirty="0">
                <a:solidFill>
                  <a:schemeClr val="bg1"/>
                </a:solidFill>
              </a:rPr>
              <a:t> in USA</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Offering customized discounts leads to a higher Conversion Rate. </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Follow up with users via email can boost the Conversion Rate.</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Creating Product videos to seek User’s attention.</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Identifying the problem pages with the highest bounce rates.</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Attracting titles like “Easy Returns”, “Hassle-Free Exchange”.</a:t>
            </a:r>
          </a:p>
          <a:p>
            <a:pPr marL="171450" lvl="1" indent="-171450" fontAlgn="base">
              <a:lnSpc>
                <a:spcPct val="150000"/>
              </a:lnSpc>
              <a:buClr>
                <a:schemeClr val="bg1"/>
              </a:buClr>
              <a:buFont typeface="Wingdings" panose="05000000000000000000" pitchFamily="2" charset="2"/>
              <a:buChar char="q"/>
            </a:pPr>
            <a:r>
              <a:rPr lang="en-US" sz="1600" dirty="0">
                <a:solidFill>
                  <a:schemeClr val="bg1"/>
                </a:solidFill>
              </a:rPr>
              <a:t>Sales for “Online Only”.</a:t>
            </a:r>
          </a:p>
        </p:txBody>
      </p:sp>
      <p:sp>
        <p:nvSpPr>
          <p:cNvPr id="268" name="Google Shape;268;p30"/>
          <p:cNvSpPr txBox="1"/>
          <p:nvPr/>
        </p:nvSpPr>
        <p:spPr>
          <a:xfrm>
            <a:off x="1088100" y="0"/>
            <a:ext cx="7264500" cy="5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chemeClr val="lt1"/>
                </a:solidFill>
                <a:latin typeface="Montserrat"/>
                <a:ea typeface="Montserrat"/>
                <a:cs typeface="Montserrat"/>
                <a:sym typeface="Montserrat"/>
              </a:rPr>
              <a:t>Recommendations!!!</a:t>
            </a:r>
            <a:endParaRPr sz="2400" dirty="0">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advTm="144393"/>
    </mc:Choice>
    <mc:Fallback xmlns="">
      <p:transition spd="slow" advTm="1443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4"/>
          <p:cNvPicPr preferRelativeResize="0"/>
          <p:nvPr/>
        </p:nvPicPr>
        <p:blipFill>
          <a:blip r:embed="rId3">
            <a:alphaModFix/>
          </a:blip>
          <a:stretch>
            <a:fillRect/>
          </a:stretch>
        </p:blipFill>
        <p:spPr>
          <a:xfrm>
            <a:off x="4821850" y="265825"/>
            <a:ext cx="3936325" cy="4611851"/>
          </a:xfrm>
          <a:prstGeom prst="rect">
            <a:avLst/>
          </a:prstGeom>
          <a:noFill/>
          <a:ln>
            <a:noFill/>
          </a:ln>
        </p:spPr>
      </p:pic>
      <p:sp>
        <p:nvSpPr>
          <p:cNvPr id="143" name="Google Shape;143;p14"/>
          <p:cNvSpPr txBox="1"/>
          <p:nvPr/>
        </p:nvSpPr>
        <p:spPr>
          <a:xfrm>
            <a:off x="1420675" y="607825"/>
            <a:ext cx="2654400" cy="6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ABOUT US</a:t>
            </a:r>
            <a:endParaRPr sz="2400">
              <a:solidFill>
                <a:srgbClr val="FFFFFF"/>
              </a:solidFill>
              <a:latin typeface="Montserrat"/>
              <a:ea typeface="Montserrat"/>
              <a:cs typeface="Montserrat"/>
              <a:sym typeface="Montserrat"/>
            </a:endParaRPr>
          </a:p>
        </p:txBody>
      </p:sp>
      <p:sp>
        <p:nvSpPr>
          <p:cNvPr id="144" name="Google Shape;144;p14"/>
          <p:cNvSpPr txBox="1"/>
          <p:nvPr/>
        </p:nvSpPr>
        <p:spPr>
          <a:xfrm>
            <a:off x="118525" y="1268100"/>
            <a:ext cx="4610400" cy="343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GB" b="1">
                <a:solidFill>
                  <a:srgbClr val="FFFFFF"/>
                </a:solidFill>
                <a:latin typeface="Georgia"/>
                <a:ea typeface="Georgia"/>
                <a:cs typeface="Georgia"/>
                <a:sym typeface="Georgia"/>
              </a:rPr>
              <a:t>Romwe</a:t>
            </a:r>
            <a:r>
              <a:rPr lang="en-GB">
                <a:solidFill>
                  <a:srgbClr val="FFFFFF"/>
                </a:solidFill>
                <a:latin typeface="Georgia"/>
                <a:ea typeface="Georgia"/>
                <a:cs typeface="Georgia"/>
                <a:sym typeface="Georgia"/>
              </a:rPr>
              <a:t> is global fast fashion e-commerce platform mainly focused on women’s apparel, event dresses and jewelry found in 2010</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Lato"/>
              <a:buChar char="●"/>
            </a:pPr>
            <a:r>
              <a:rPr lang="en-GB" b="1">
                <a:solidFill>
                  <a:srgbClr val="FFFFFF"/>
                </a:solidFill>
                <a:latin typeface="Georgia"/>
                <a:ea typeface="Georgia"/>
                <a:cs typeface="Georgia"/>
                <a:sym typeface="Georgia"/>
              </a:rPr>
              <a:t>Romwe </a:t>
            </a:r>
            <a:r>
              <a:rPr lang="en-GB">
                <a:solidFill>
                  <a:srgbClr val="FFFFFF"/>
                </a:solidFill>
                <a:latin typeface="Georgia"/>
                <a:ea typeface="Georgia"/>
                <a:cs typeface="Georgia"/>
                <a:sym typeface="Georgia"/>
              </a:rPr>
              <a:t>delivers their goods from Europe, US, China to nearly every country  in this world </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Lato"/>
              <a:buChar char="●"/>
            </a:pPr>
            <a:r>
              <a:rPr lang="en-GB" b="1">
                <a:solidFill>
                  <a:srgbClr val="FFFFFF"/>
                </a:solidFill>
                <a:latin typeface="Georgia"/>
                <a:ea typeface="Georgia"/>
                <a:cs typeface="Georgia"/>
                <a:sym typeface="Georgia"/>
              </a:rPr>
              <a:t>Romwe</a:t>
            </a:r>
            <a:r>
              <a:rPr lang="en-GB">
                <a:solidFill>
                  <a:srgbClr val="FFFFFF"/>
                </a:solidFill>
                <a:latin typeface="Georgia"/>
                <a:ea typeface="Georgia"/>
                <a:cs typeface="Georgia"/>
                <a:sym typeface="Georgia"/>
              </a:rPr>
              <a:t> follows a B2C business model</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Lato"/>
              <a:buChar char="●"/>
            </a:pPr>
            <a:r>
              <a:rPr lang="en-GB" b="1">
                <a:solidFill>
                  <a:srgbClr val="FFFFFF"/>
                </a:solidFill>
                <a:latin typeface="Georgia"/>
                <a:ea typeface="Georgia"/>
                <a:cs typeface="Georgia"/>
                <a:sym typeface="Georgia"/>
              </a:rPr>
              <a:t>Romwe</a:t>
            </a:r>
            <a:r>
              <a:rPr lang="en-GB">
                <a:solidFill>
                  <a:srgbClr val="FFFFFF"/>
                </a:solidFill>
                <a:latin typeface="Georgia"/>
                <a:ea typeface="Georgia"/>
                <a:cs typeface="Georgia"/>
                <a:sym typeface="Georgia"/>
              </a:rPr>
              <a:t> has 1.6M followers on instagram, 4.2M followers on Facebook and 40K followers on twitter</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Lato"/>
              <a:buChar char="●"/>
            </a:pPr>
            <a:r>
              <a:rPr lang="en-GB" b="1">
                <a:solidFill>
                  <a:srgbClr val="FFFFFF"/>
                </a:solidFill>
                <a:latin typeface="Georgia"/>
                <a:ea typeface="Georgia"/>
                <a:cs typeface="Georgia"/>
                <a:sym typeface="Georgia"/>
              </a:rPr>
              <a:t>Romwe</a:t>
            </a:r>
            <a:r>
              <a:rPr lang="en-GB">
                <a:solidFill>
                  <a:srgbClr val="FFFFFF"/>
                </a:solidFill>
                <a:latin typeface="Georgia"/>
                <a:ea typeface="Georgia"/>
                <a:cs typeface="Georgia"/>
                <a:sym typeface="Georgia"/>
              </a:rPr>
              <a:t> launched  Plus size, home and living assortments in 2018</a:t>
            </a: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a:p>
            <a:pPr marL="0" lvl="0" indent="0" algn="l" rtl="0">
              <a:spcBef>
                <a:spcPts val="0"/>
              </a:spcBef>
              <a:spcAft>
                <a:spcPts val="0"/>
              </a:spcAft>
              <a:buNone/>
            </a:pPr>
            <a:r>
              <a:rPr lang="en-GB">
                <a:solidFill>
                  <a:srgbClr val="FFFFFF"/>
                </a:solidFill>
                <a:latin typeface="Georgia"/>
                <a:ea typeface="Georgia"/>
                <a:cs typeface="Georgia"/>
                <a:sym typeface="Georgia"/>
              </a:rPr>
              <a:t>  </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42413"/>
    </mc:Choice>
    <mc:Fallback xmlns="">
      <p:transition spd="slow" advTm="424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333500" y="1819475"/>
            <a:ext cx="3135000" cy="10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Georgia"/>
                <a:ea typeface="Georgia"/>
                <a:cs typeface="Georgia"/>
                <a:sym typeface="Georgia"/>
              </a:rPr>
              <a:t>KEY BUSINESS OBJECTIVES</a:t>
            </a:r>
            <a:endParaRPr sz="1000">
              <a:latin typeface="Georgia"/>
              <a:ea typeface="Georgia"/>
              <a:cs typeface="Georgia"/>
              <a:sym typeface="Georgia"/>
            </a:endParaRPr>
          </a:p>
        </p:txBody>
      </p:sp>
      <p:sp>
        <p:nvSpPr>
          <p:cNvPr id="150" name="Google Shape;150;p15"/>
          <p:cNvSpPr txBox="1"/>
          <p:nvPr/>
        </p:nvSpPr>
        <p:spPr>
          <a:xfrm>
            <a:off x="3195275" y="1210250"/>
            <a:ext cx="5635500" cy="29049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Increase in profits  by converting the visitors into customers which can increase the revenue of the company </a:t>
            </a:r>
            <a:endParaRPr sz="1000">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914400" lvl="0" indent="0" algn="l" rtl="0">
              <a:spcBef>
                <a:spcPts val="0"/>
              </a:spcBef>
              <a:spcAft>
                <a:spcPts val="0"/>
              </a:spcAft>
              <a:buNone/>
            </a:pP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Record the attributes of the products which are sold the most for better understanding of customer needs and their future satisfaction</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914400" lvl="0" indent="0" algn="l" rtl="0">
              <a:spcBef>
                <a:spcPts val="0"/>
              </a:spcBef>
              <a:spcAft>
                <a:spcPts val="0"/>
              </a:spcAft>
              <a:buNone/>
            </a:pP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Record different sources of customer traffic to target the customers through the most optimum channel </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32883"/>
    </mc:Choice>
    <mc:Fallback xmlns="">
      <p:transition spd="slow" advTm="328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p:nvPr/>
        </p:nvSpPr>
        <p:spPr>
          <a:xfrm>
            <a:off x="319775" y="1828400"/>
            <a:ext cx="4050900" cy="174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rgbClr val="FFFFFF"/>
                </a:solidFill>
                <a:latin typeface="Georgia"/>
                <a:ea typeface="Georgia"/>
                <a:cs typeface="Georgia"/>
                <a:sym typeface="Georgia"/>
              </a:rPr>
              <a:t>KEY PERFORMANCE INDICATORS</a:t>
            </a:r>
            <a:endParaRPr sz="1100">
              <a:solidFill>
                <a:srgbClr val="FFFFFF"/>
              </a:solidFill>
              <a:latin typeface="Georgia"/>
              <a:ea typeface="Georgia"/>
              <a:cs typeface="Georgia"/>
              <a:sym typeface="Georgia"/>
            </a:endParaRPr>
          </a:p>
        </p:txBody>
      </p:sp>
      <p:sp>
        <p:nvSpPr>
          <p:cNvPr id="156" name="Google Shape;156;p16"/>
          <p:cNvSpPr txBox="1"/>
          <p:nvPr/>
        </p:nvSpPr>
        <p:spPr>
          <a:xfrm>
            <a:off x="4370675" y="861900"/>
            <a:ext cx="4625100" cy="3276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Revenue, Sessions, AOV</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Customer Retention</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Conversion Rate</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Traffic Source</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Shopping Cart Abandonment Rate</a:t>
            </a:r>
            <a:endParaRPr>
              <a:solidFill>
                <a:srgbClr val="FFFFFF"/>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Customer Lifetime Value Analysis</a:t>
            </a:r>
            <a:endParaRPr>
              <a:solidFill>
                <a:srgbClr val="FFFFFF"/>
              </a:solidFill>
              <a:latin typeface="Georgia"/>
              <a:ea typeface="Georgia"/>
              <a:cs typeface="Georgia"/>
              <a:sym typeface="Georgia"/>
            </a:endParaRPr>
          </a:p>
          <a:p>
            <a:pPr marL="457200" lvl="0" indent="0" algn="l" rtl="0">
              <a:spcBef>
                <a:spcPts val="0"/>
              </a:spcBef>
              <a:spcAft>
                <a:spcPts val="0"/>
              </a:spcAft>
              <a:buNone/>
            </a:pP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Source Region</a:t>
            </a:r>
            <a:endParaRPr>
              <a:solidFill>
                <a:srgbClr val="FFFFFF"/>
              </a:solidFill>
              <a:latin typeface="Georgia"/>
              <a:ea typeface="Georgia"/>
              <a:cs typeface="Georgia"/>
              <a:sym typeface="Georgia"/>
            </a:endParaRPr>
          </a:p>
          <a:p>
            <a:pPr marL="457200" lvl="0" indent="0" algn="l" rtl="0">
              <a:spcBef>
                <a:spcPts val="0"/>
              </a:spcBef>
              <a:spcAft>
                <a:spcPts val="0"/>
              </a:spcAft>
              <a:buNone/>
            </a:pPr>
            <a:r>
              <a:rPr lang="en-GB">
                <a:solidFill>
                  <a:srgbClr val="FFFFFF"/>
                </a:solidFill>
                <a:latin typeface="Georgia"/>
                <a:ea typeface="Georgia"/>
                <a:cs typeface="Georgia"/>
                <a:sym typeface="Georgia"/>
              </a:rPr>
              <a:t> </a:t>
            </a:r>
            <a:endParaRPr>
              <a:solidFill>
                <a:srgbClr val="FFFFFF"/>
              </a:solidFill>
              <a:latin typeface="Georgia"/>
              <a:ea typeface="Georgia"/>
              <a:cs typeface="Georgia"/>
              <a:sym typeface="Georgia"/>
            </a:endParaRPr>
          </a:p>
          <a:p>
            <a:pPr marL="457200" lvl="0"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Bounce Rate</a:t>
            </a:r>
            <a:endParaRPr>
              <a:solidFill>
                <a:srgbClr val="FFFFFF"/>
              </a:solidFill>
              <a:latin typeface="Georgia"/>
              <a:ea typeface="Georgia"/>
              <a:cs typeface="Georgia"/>
              <a:sym typeface="Georgia"/>
            </a:endParaRPr>
          </a:p>
          <a:p>
            <a:pPr marL="0" lvl="0" indent="0" algn="l" rtl="0">
              <a:spcBef>
                <a:spcPts val="0"/>
              </a:spcBef>
              <a:spcAft>
                <a:spcPts val="0"/>
              </a:spcAft>
              <a:buNone/>
            </a:pPr>
            <a:endParaRPr sz="1800">
              <a:solidFill>
                <a:srgbClr val="FFFFFF"/>
              </a:solidFill>
              <a:latin typeface="Georgia"/>
              <a:ea typeface="Georgia"/>
              <a:cs typeface="Georgia"/>
              <a:sym typeface="Georgia"/>
            </a:endParaRPr>
          </a:p>
          <a:p>
            <a:pPr marL="0" lvl="0" indent="0" algn="l" rtl="0">
              <a:spcBef>
                <a:spcPts val="0"/>
              </a:spcBef>
              <a:spcAft>
                <a:spcPts val="0"/>
              </a:spcAft>
              <a:buNone/>
            </a:pPr>
            <a:endParaRPr sz="1800">
              <a:solidFill>
                <a:srgbClr val="FFFFFF"/>
              </a:solidFill>
              <a:latin typeface="Georgia"/>
              <a:ea typeface="Georgia"/>
              <a:cs typeface="Georgia"/>
              <a:sym typeface="Georgia"/>
            </a:endParaRPr>
          </a:p>
          <a:p>
            <a:pPr marL="457200" lvl="0" indent="0" algn="l" rtl="0">
              <a:spcBef>
                <a:spcPts val="0"/>
              </a:spcBef>
              <a:spcAft>
                <a:spcPts val="0"/>
              </a:spcAft>
              <a:buNone/>
            </a:pPr>
            <a:endParaRPr sz="1800">
              <a:solidFill>
                <a:srgbClr val="FFFFFF"/>
              </a:solidFill>
              <a:latin typeface="Georgia"/>
              <a:ea typeface="Georgia"/>
              <a:cs typeface="Georgia"/>
              <a:sym typeface="Georgia"/>
            </a:endParaRPr>
          </a:p>
          <a:p>
            <a:pPr marL="457200" lvl="0" indent="0" algn="l" rtl="0">
              <a:spcBef>
                <a:spcPts val="0"/>
              </a:spcBef>
              <a:spcAft>
                <a:spcPts val="0"/>
              </a:spcAft>
              <a:buNone/>
            </a:pPr>
            <a:endParaRPr sz="1800">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16909"/>
    </mc:Choice>
    <mc:Fallback xmlns="">
      <p:transition spd="slow" advTm="169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510675" y="442975"/>
            <a:ext cx="7038900" cy="936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a:t>BLACK FRIDAY MONTH SALES</a:t>
            </a:r>
            <a:endParaRPr/>
          </a:p>
        </p:txBody>
      </p:sp>
      <p:pic>
        <p:nvPicPr>
          <p:cNvPr id="162" name="Google Shape;162;p17"/>
          <p:cNvPicPr preferRelativeResize="0"/>
          <p:nvPr/>
        </p:nvPicPr>
        <p:blipFill>
          <a:blip r:embed="rId3">
            <a:alphaModFix/>
          </a:blip>
          <a:stretch>
            <a:fillRect/>
          </a:stretch>
        </p:blipFill>
        <p:spPr>
          <a:xfrm>
            <a:off x="334400" y="1379275"/>
            <a:ext cx="8475176" cy="3256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8270"/>
    </mc:Choice>
    <mc:Fallback xmlns="">
      <p:transition spd="slow" advTm="182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67775" y="18562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REVENUE WATERFALL ANALYSIS </a:t>
            </a:r>
            <a:endParaRPr/>
          </a:p>
          <a:p>
            <a:pPr marL="0" lvl="0" indent="0" algn="ctr" rtl="0">
              <a:spcBef>
                <a:spcPts val="0"/>
              </a:spcBef>
              <a:spcAft>
                <a:spcPts val="0"/>
              </a:spcAft>
              <a:buNone/>
            </a:pPr>
            <a:r>
              <a:rPr lang="en-GB"/>
              <a:t>ON </a:t>
            </a:r>
            <a:endParaRPr/>
          </a:p>
          <a:p>
            <a:pPr marL="0" lvl="0" indent="0" algn="ctr" rtl="0">
              <a:spcBef>
                <a:spcPts val="0"/>
              </a:spcBef>
              <a:spcAft>
                <a:spcPts val="0"/>
              </a:spcAft>
              <a:buNone/>
            </a:pPr>
            <a:r>
              <a:rPr lang="en-GB"/>
              <a:t>BLACK FRIDAY MONTH SALES:</a:t>
            </a:r>
            <a:endParaRPr/>
          </a:p>
          <a:p>
            <a:pPr marL="0" lvl="0" indent="0" algn="ctr" rtl="0">
              <a:spcBef>
                <a:spcPts val="0"/>
              </a:spcBef>
              <a:spcAft>
                <a:spcPts val="0"/>
              </a:spcAft>
              <a:buNone/>
            </a:pPr>
            <a:r>
              <a:rPr lang="en-GB"/>
              <a:t>2019 vs 2018</a:t>
            </a:r>
            <a:endParaRPr/>
          </a:p>
        </p:txBody>
      </p:sp>
      <p:graphicFrame>
        <p:nvGraphicFramePr>
          <p:cNvPr id="168" name="Google Shape;168;p18"/>
          <p:cNvGraphicFramePr/>
          <p:nvPr/>
        </p:nvGraphicFramePr>
        <p:xfrm>
          <a:off x="788675" y="1926500"/>
          <a:ext cx="7997100" cy="2721900"/>
        </p:xfrm>
        <a:graphic>
          <a:graphicData uri="http://schemas.openxmlformats.org/drawingml/2006/table">
            <a:tbl>
              <a:tblPr>
                <a:noFill/>
                <a:tableStyleId>{1446EDFB-E9AB-44A1-8D29-71B6D2F75861}</a:tableStyleId>
              </a:tblPr>
              <a:tblGrid>
                <a:gridCol w="1709450">
                  <a:extLst>
                    <a:ext uri="{9D8B030D-6E8A-4147-A177-3AD203B41FA5}">
                      <a16:colId xmlns:a16="http://schemas.microsoft.com/office/drawing/2014/main" val="20000"/>
                    </a:ext>
                  </a:extLst>
                </a:gridCol>
                <a:gridCol w="1223800">
                  <a:extLst>
                    <a:ext uri="{9D8B030D-6E8A-4147-A177-3AD203B41FA5}">
                      <a16:colId xmlns:a16="http://schemas.microsoft.com/office/drawing/2014/main" val="20001"/>
                    </a:ext>
                  </a:extLst>
                </a:gridCol>
                <a:gridCol w="1263500">
                  <a:extLst>
                    <a:ext uri="{9D8B030D-6E8A-4147-A177-3AD203B41FA5}">
                      <a16:colId xmlns:a16="http://schemas.microsoft.com/office/drawing/2014/main" val="20002"/>
                    </a:ext>
                  </a:extLst>
                </a:gridCol>
                <a:gridCol w="1065300">
                  <a:extLst>
                    <a:ext uri="{9D8B030D-6E8A-4147-A177-3AD203B41FA5}">
                      <a16:colId xmlns:a16="http://schemas.microsoft.com/office/drawing/2014/main" val="20003"/>
                    </a:ext>
                  </a:extLst>
                </a:gridCol>
                <a:gridCol w="906675">
                  <a:extLst>
                    <a:ext uri="{9D8B030D-6E8A-4147-A177-3AD203B41FA5}">
                      <a16:colId xmlns:a16="http://schemas.microsoft.com/office/drawing/2014/main" val="20004"/>
                    </a:ext>
                  </a:extLst>
                </a:gridCol>
                <a:gridCol w="1828375">
                  <a:extLst>
                    <a:ext uri="{9D8B030D-6E8A-4147-A177-3AD203B41FA5}">
                      <a16:colId xmlns:a16="http://schemas.microsoft.com/office/drawing/2014/main" val="20005"/>
                    </a:ext>
                  </a:extLst>
                </a:gridCol>
              </a:tblGrid>
              <a:tr h="1054050">
                <a:tc>
                  <a:txBody>
                    <a:bodyPr/>
                    <a:lstStyle/>
                    <a:p>
                      <a:pPr marL="0" lvl="0" indent="0" algn="l" rtl="0">
                        <a:spcBef>
                          <a:spcPts val="0"/>
                        </a:spcBef>
                        <a:spcAft>
                          <a:spcPts val="0"/>
                        </a:spcAft>
                        <a:buNone/>
                      </a:pP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LY</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TY</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 vs LY</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 vs LY</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Metric Change Impact on Revenue</a:t>
                      </a:r>
                      <a:endParaRPr>
                        <a:solidFill>
                          <a:srgbClr val="EFEFEF"/>
                        </a:solidFill>
                      </a:endParaRPr>
                    </a:p>
                  </a:txBody>
                  <a:tcPr marL="91425" marR="91425" marT="91425" marB="91425"/>
                </a:tc>
                <a:extLst>
                  <a:ext uri="{0D108BD9-81ED-4DB2-BD59-A6C34878D82A}">
                    <a16:rowId xmlns:a16="http://schemas.microsoft.com/office/drawing/2014/main" val="10000"/>
                  </a:ext>
                </a:extLst>
              </a:tr>
              <a:tr h="409025">
                <a:tc>
                  <a:txBody>
                    <a:bodyPr/>
                    <a:lstStyle/>
                    <a:p>
                      <a:pPr marL="0" lvl="0" indent="0" algn="l" rtl="0">
                        <a:spcBef>
                          <a:spcPts val="0"/>
                        </a:spcBef>
                        <a:spcAft>
                          <a:spcPts val="0"/>
                        </a:spcAft>
                        <a:buNone/>
                      </a:pPr>
                      <a:r>
                        <a:rPr lang="en-GB">
                          <a:solidFill>
                            <a:srgbClr val="EFEFEF"/>
                          </a:solidFill>
                        </a:rPr>
                        <a:t>REVENUE</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$ 3270</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$4392</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34%</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$1122</a:t>
                      </a:r>
                      <a:endParaRPr>
                        <a:solidFill>
                          <a:srgbClr val="EFEFEF"/>
                        </a:solidFill>
                      </a:endParaRPr>
                    </a:p>
                  </a:txBody>
                  <a:tcPr marL="91425" marR="91425" marT="91425" marB="91425"/>
                </a:tc>
                <a:tc>
                  <a:txBody>
                    <a:bodyPr/>
                    <a:lstStyle/>
                    <a:p>
                      <a:pPr marL="0" lvl="0" indent="0" algn="l" rtl="0">
                        <a:spcBef>
                          <a:spcPts val="0"/>
                        </a:spcBef>
                        <a:spcAft>
                          <a:spcPts val="0"/>
                        </a:spcAft>
                        <a:buNone/>
                      </a:pPr>
                      <a:endParaRPr>
                        <a:solidFill>
                          <a:srgbClr val="EFEFEF"/>
                        </a:solidFill>
                      </a:endParaRPr>
                    </a:p>
                  </a:txBody>
                  <a:tcPr marL="91425" marR="91425" marT="91425" marB="91425"/>
                </a:tc>
                <a:extLst>
                  <a:ext uri="{0D108BD9-81ED-4DB2-BD59-A6C34878D82A}">
                    <a16:rowId xmlns:a16="http://schemas.microsoft.com/office/drawing/2014/main" val="10001"/>
                  </a:ext>
                </a:extLst>
              </a:tr>
              <a:tr h="409025">
                <a:tc>
                  <a:txBody>
                    <a:bodyPr/>
                    <a:lstStyle/>
                    <a:p>
                      <a:pPr marL="0" lvl="0" indent="0" algn="l" rtl="0">
                        <a:spcBef>
                          <a:spcPts val="0"/>
                        </a:spcBef>
                        <a:spcAft>
                          <a:spcPts val="0"/>
                        </a:spcAft>
                        <a:buNone/>
                      </a:pPr>
                      <a:r>
                        <a:rPr lang="en-GB">
                          <a:solidFill>
                            <a:srgbClr val="EFEFEF"/>
                          </a:solidFill>
                        </a:rPr>
                        <a:t>SESSIONS</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81327</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79708</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CC0000"/>
                          </a:solidFill>
                        </a:rPr>
                        <a:t>-2%</a:t>
                      </a:r>
                      <a:endParaRPr>
                        <a:solidFill>
                          <a:srgbClr val="CC0000"/>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1619</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CC0000"/>
                          </a:solidFill>
                        </a:rPr>
                        <a:t>$ (68)</a:t>
                      </a:r>
                      <a:endParaRPr>
                        <a:solidFill>
                          <a:srgbClr val="CC0000"/>
                        </a:solidFill>
                      </a:endParaRPr>
                    </a:p>
                  </a:txBody>
                  <a:tcPr marL="91425" marR="91425" marT="91425" marB="91425"/>
                </a:tc>
                <a:extLst>
                  <a:ext uri="{0D108BD9-81ED-4DB2-BD59-A6C34878D82A}">
                    <a16:rowId xmlns:a16="http://schemas.microsoft.com/office/drawing/2014/main" val="10002"/>
                  </a:ext>
                </a:extLst>
              </a:tr>
              <a:tr h="440775">
                <a:tc>
                  <a:txBody>
                    <a:bodyPr/>
                    <a:lstStyle/>
                    <a:p>
                      <a:pPr marL="0" lvl="0" indent="0" algn="l" rtl="0">
                        <a:spcBef>
                          <a:spcPts val="0"/>
                        </a:spcBef>
                        <a:spcAft>
                          <a:spcPts val="0"/>
                        </a:spcAft>
                        <a:buNone/>
                      </a:pPr>
                      <a:r>
                        <a:rPr lang="en-GB">
                          <a:solidFill>
                            <a:srgbClr val="EFEFEF"/>
                          </a:solidFill>
                        </a:rPr>
                        <a:t>AOV</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$47</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$44</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CC0000"/>
                          </a:solidFill>
                        </a:rPr>
                        <a:t>-6%</a:t>
                      </a:r>
                      <a:endParaRPr>
                        <a:solidFill>
                          <a:srgbClr val="CC0000"/>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$2.79</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CC0000"/>
                          </a:solidFill>
                        </a:rPr>
                        <a:t>$ (204)</a:t>
                      </a:r>
                      <a:endParaRPr>
                        <a:solidFill>
                          <a:srgbClr val="CC0000"/>
                        </a:solidFill>
                      </a:endParaRPr>
                    </a:p>
                  </a:txBody>
                  <a:tcPr marL="91425" marR="91425" marT="91425" marB="91425"/>
                </a:tc>
                <a:extLst>
                  <a:ext uri="{0D108BD9-81ED-4DB2-BD59-A6C34878D82A}">
                    <a16:rowId xmlns:a16="http://schemas.microsoft.com/office/drawing/2014/main" val="10003"/>
                  </a:ext>
                </a:extLst>
              </a:tr>
              <a:tr h="409025">
                <a:tc>
                  <a:txBody>
                    <a:bodyPr/>
                    <a:lstStyle/>
                    <a:p>
                      <a:pPr marL="0" lvl="0" indent="0" algn="l" rtl="0">
                        <a:spcBef>
                          <a:spcPts val="0"/>
                        </a:spcBef>
                        <a:spcAft>
                          <a:spcPts val="0"/>
                        </a:spcAft>
                        <a:buNone/>
                      </a:pPr>
                      <a:r>
                        <a:rPr lang="en-GB">
                          <a:solidFill>
                            <a:srgbClr val="EFEFEF"/>
                          </a:solidFill>
                        </a:rPr>
                        <a:t>CONVERSION</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0.09%</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0.13%</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6AA84F"/>
                          </a:solidFill>
                        </a:rPr>
                        <a:t>44%</a:t>
                      </a:r>
                      <a:endParaRPr>
                        <a:solidFill>
                          <a:srgbClr val="6AA84F"/>
                        </a:solidFill>
                      </a:endParaRPr>
                    </a:p>
                  </a:txBody>
                  <a:tcPr marL="91425" marR="91425" marT="91425" marB="91425"/>
                </a:tc>
                <a:tc>
                  <a:txBody>
                    <a:bodyPr/>
                    <a:lstStyle/>
                    <a:p>
                      <a:pPr marL="0" lvl="0" indent="0" algn="l" rtl="0">
                        <a:spcBef>
                          <a:spcPts val="0"/>
                        </a:spcBef>
                        <a:spcAft>
                          <a:spcPts val="0"/>
                        </a:spcAft>
                        <a:buNone/>
                      </a:pPr>
                      <a:r>
                        <a:rPr lang="en-GB">
                          <a:solidFill>
                            <a:srgbClr val="EFEFEF"/>
                          </a:solidFill>
                        </a:rPr>
                        <a:t>0.04%</a:t>
                      </a:r>
                      <a:endParaRPr>
                        <a:solidFill>
                          <a:srgbClr val="EFEFEF"/>
                        </a:solidFill>
                      </a:endParaRPr>
                    </a:p>
                  </a:txBody>
                  <a:tcPr marL="91425" marR="91425" marT="91425" marB="91425"/>
                </a:tc>
                <a:tc>
                  <a:txBody>
                    <a:bodyPr/>
                    <a:lstStyle/>
                    <a:p>
                      <a:pPr marL="0" lvl="0" indent="0" algn="l" rtl="0">
                        <a:spcBef>
                          <a:spcPts val="0"/>
                        </a:spcBef>
                        <a:spcAft>
                          <a:spcPts val="0"/>
                        </a:spcAft>
                        <a:buNone/>
                      </a:pPr>
                      <a:r>
                        <a:rPr lang="en-GB">
                          <a:solidFill>
                            <a:srgbClr val="6AA84F"/>
                          </a:solidFill>
                        </a:rPr>
                        <a:t>$ 1520</a:t>
                      </a:r>
                      <a:endParaRPr>
                        <a:solidFill>
                          <a:srgbClr val="6AA84F"/>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4390"/>
    </mc:Choice>
    <mc:Fallback xmlns="">
      <p:transition spd="slow" advTm="243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9"/>
          <p:cNvPicPr preferRelativeResize="0"/>
          <p:nvPr/>
        </p:nvPicPr>
        <p:blipFill>
          <a:blip r:embed="rId3">
            <a:alphaModFix/>
          </a:blip>
          <a:stretch>
            <a:fillRect/>
          </a:stretch>
        </p:blipFill>
        <p:spPr>
          <a:xfrm>
            <a:off x="1275325" y="609675"/>
            <a:ext cx="7551925" cy="2932900"/>
          </a:xfrm>
          <a:prstGeom prst="rect">
            <a:avLst/>
          </a:prstGeom>
          <a:noFill/>
          <a:ln>
            <a:noFill/>
          </a:ln>
        </p:spPr>
      </p:pic>
      <p:sp>
        <p:nvSpPr>
          <p:cNvPr id="174" name="Google Shape;174;p19"/>
          <p:cNvSpPr txBox="1"/>
          <p:nvPr/>
        </p:nvSpPr>
        <p:spPr>
          <a:xfrm>
            <a:off x="158575" y="3604325"/>
            <a:ext cx="8907300" cy="13269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Clr>
                <a:srgbClr val="FFFFFF"/>
              </a:buClr>
              <a:buSzPts val="1400"/>
              <a:buFont typeface="Georgia"/>
              <a:buChar char="❏"/>
            </a:pPr>
            <a:r>
              <a:rPr lang="en-GB">
                <a:solidFill>
                  <a:srgbClr val="FFFFFF"/>
                </a:solidFill>
                <a:latin typeface="Georgia"/>
                <a:ea typeface="Georgia"/>
                <a:cs typeface="Georgia"/>
                <a:sym typeface="Georgia"/>
              </a:rPr>
              <a:t>From the Waterfall Chart we can see the the revenue generated Last Year for the month of November was $3270, while This Year it was $4392.</a:t>
            </a: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Lato"/>
              <a:buChar char="❏"/>
            </a:pPr>
            <a:r>
              <a:rPr lang="en-GB">
                <a:solidFill>
                  <a:srgbClr val="FFFFFF"/>
                </a:solidFill>
                <a:latin typeface="Georgia"/>
                <a:ea typeface="Georgia"/>
                <a:cs typeface="Georgia"/>
                <a:sym typeface="Georgia"/>
              </a:rPr>
              <a:t>There was a drop in </a:t>
            </a:r>
            <a:r>
              <a:rPr lang="en-GB" b="1">
                <a:solidFill>
                  <a:srgbClr val="FFFFFF"/>
                </a:solidFill>
                <a:latin typeface="Georgia"/>
                <a:ea typeface="Georgia"/>
                <a:cs typeface="Georgia"/>
                <a:sym typeface="Georgia"/>
              </a:rPr>
              <a:t>No of Visits</a:t>
            </a:r>
            <a:r>
              <a:rPr lang="en-GB">
                <a:solidFill>
                  <a:srgbClr val="FFFFFF"/>
                </a:solidFill>
                <a:latin typeface="Georgia"/>
                <a:ea typeface="Georgia"/>
                <a:cs typeface="Georgia"/>
                <a:sym typeface="Georgia"/>
              </a:rPr>
              <a:t> causing a revenue loss of $68 for This Year.</a:t>
            </a: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Lato"/>
              <a:buChar char="❏"/>
            </a:pPr>
            <a:r>
              <a:rPr lang="en-GB">
                <a:solidFill>
                  <a:srgbClr val="FFFFFF"/>
                </a:solidFill>
                <a:latin typeface="Georgia"/>
                <a:ea typeface="Georgia"/>
                <a:cs typeface="Georgia"/>
                <a:sym typeface="Georgia"/>
              </a:rPr>
              <a:t>Also, </a:t>
            </a:r>
            <a:r>
              <a:rPr lang="en-GB" b="1">
                <a:solidFill>
                  <a:srgbClr val="FFFFFF"/>
                </a:solidFill>
                <a:latin typeface="Georgia"/>
                <a:ea typeface="Georgia"/>
                <a:cs typeface="Georgia"/>
                <a:sym typeface="Georgia"/>
              </a:rPr>
              <a:t>Average Order Value</a:t>
            </a:r>
            <a:r>
              <a:rPr lang="en-GB">
                <a:solidFill>
                  <a:srgbClr val="FFFFFF"/>
                </a:solidFill>
                <a:latin typeface="Georgia"/>
                <a:ea typeface="Georgia"/>
                <a:cs typeface="Georgia"/>
                <a:sym typeface="Georgia"/>
              </a:rPr>
              <a:t> also decreased causing a revenue impact of -$204 for This Year.</a:t>
            </a: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Lato"/>
              <a:buChar char="❏"/>
            </a:pPr>
            <a:r>
              <a:rPr lang="en-GB">
                <a:solidFill>
                  <a:srgbClr val="FFFFFF"/>
                </a:solidFill>
                <a:latin typeface="Georgia"/>
                <a:ea typeface="Georgia"/>
                <a:cs typeface="Georgia"/>
                <a:sym typeface="Georgia"/>
              </a:rPr>
              <a:t>However, the </a:t>
            </a:r>
            <a:r>
              <a:rPr lang="en-GB" b="1">
                <a:solidFill>
                  <a:srgbClr val="FFFFFF"/>
                </a:solidFill>
                <a:latin typeface="Georgia"/>
                <a:ea typeface="Georgia"/>
                <a:cs typeface="Georgia"/>
                <a:sym typeface="Georgia"/>
              </a:rPr>
              <a:t>Conversion Rate</a:t>
            </a:r>
            <a:r>
              <a:rPr lang="en-GB">
                <a:solidFill>
                  <a:srgbClr val="FFFFFF"/>
                </a:solidFill>
                <a:latin typeface="Georgia"/>
                <a:ea typeface="Georgia"/>
                <a:cs typeface="Georgia"/>
                <a:sym typeface="Georgia"/>
              </a:rPr>
              <a:t> of This Year was quite high, causing a positive impact of $1520 , thus increasing the overall revenue for This Year compared to Last Year.</a:t>
            </a:r>
            <a:endParaRPr>
              <a:solidFill>
                <a:srgbClr val="FFFFFF"/>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advTm="4903"/>
    </mc:Choice>
    <mc:Fallback xmlns="">
      <p:transition spd="slow" advTm="49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729350"/>
            <a:ext cx="7038900" cy="678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solidFill>
                  <a:srgbClr val="FFFFFF"/>
                </a:solidFill>
              </a:rPr>
              <a:t>BOUNCE RATE</a:t>
            </a:r>
            <a:endParaRPr>
              <a:solidFill>
                <a:srgbClr val="FFFFFF"/>
              </a:solidFill>
            </a:endParaRPr>
          </a:p>
          <a:p>
            <a:pPr marL="0" lvl="0" indent="0" algn="ctr" rtl="0">
              <a:lnSpc>
                <a:spcPct val="115000"/>
              </a:lnSpc>
              <a:spcBef>
                <a:spcPts val="0"/>
              </a:spcBef>
              <a:spcAft>
                <a:spcPts val="0"/>
              </a:spcAft>
              <a:buNone/>
            </a:pPr>
            <a:endParaRPr>
              <a:solidFill>
                <a:srgbClr val="FFFFFF"/>
              </a:solidFill>
            </a:endParaRPr>
          </a:p>
        </p:txBody>
      </p:sp>
      <p:sp>
        <p:nvSpPr>
          <p:cNvPr id="180" name="Google Shape;180;p20"/>
          <p:cNvSpPr txBox="1">
            <a:spLocks noGrp="1"/>
          </p:cNvSpPr>
          <p:nvPr>
            <p:ph type="body" idx="1"/>
          </p:nvPr>
        </p:nvSpPr>
        <p:spPr>
          <a:xfrm>
            <a:off x="174625" y="3072450"/>
            <a:ext cx="8618400" cy="2147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A high BR means customers visiting the site are not finding what they’re looking for which leaves them with no interaction with the site.</a:t>
            </a:r>
            <a:endParaRPr sz="140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BR is higher for 2019 compared to that of 2018 but average Bounce Rates for both the years are between 40 - 60%. Romwe needs to focus on bringing this around 30 % which is the ideal range to be in.</a:t>
            </a:r>
            <a:endParaRPr sz="1400">
              <a:solidFill>
                <a:srgbClr val="FFFFFF"/>
              </a:solidFill>
              <a:latin typeface="Montserrat"/>
              <a:ea typeface="Montserrat"/>
              <a:cs typeface="Montserrat"/>
              <a:sym typeface="Montserrat"/>
            </a:endParaRPr>
          </a:p>
        </p:txBody>
      </p:sp>
      <p:pic>
        <p:nvPicPr>
          <p:cNvPr id="181" name="Google Shape;181;p20"/>
          <p:cNvPicPr preferRelativeResize="0"/>
          <p:nvPr/>
        </p:nvPicPr>
        <p:blipFill>
          <a:blip r:embed="rId3">
            <a:alphaModFix/>
          </a:blip>
          <a:stretch>
            <a:fillRect/>
          </a:stretch>
        </p:blipFill>
        <p:spPr>
          <a:xfrm>
            <a:off x="350925" y="1614325"/>
            <a:ext cx="8441976" cy="127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4454"/>
    </mc:Choice>
    <mc:Fallback xmlns="">
      <p:transition spd="slow" advTm="244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712700"/>
            <a:ext cx="7038900" cy="594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solidFill>
                  <a:srgbClr val="FFFFFF"/>
                </a:solidFill>
              </a:rPr>
              <a:t>BOUNCE RATE</a:t>
            </a:r>
            <a:endParaRPr/>
          </a:p>
        </p:txBody>
      </p:sp>
      <p:sp>
        <p:nvSpPr>
          <p:cNvPr id="187" name="Google Shape;187;p21"/>
          <p:cNvSpPr txBox="1">
            <a:spLocks noGrp="1"/>
          </p:cNvSpPr>
          <p:nvPr>
            <p:ph type="body" idx="1"/>
          </p:nvPr>
        </p:nvSpPr>
        <p:spPr>
          <a:xfrm>
            <a:off x="150825" y="3048325"/>
            <a:ext cx="8676300" cy="1430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Bounce rate is decreased for returning visitors but increased for new visitors. so we have to make our website more user friendly for new visitors</a:t>
            </a:r>
            <a:endParaRPr sz="140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The site needs to be optimized in a way to engage new users. An exciting offer like free shipping, a promo code or a discount for new users could be a few ways to ensure new users spend longer on the website. </a:t>
            </a:r>
            <a:endParaRPr sz="1400">
              <a:solidFill>
                <a:srgbClr val="FFFFFF"/>
              </a:solidFill>
              <a:latin typeface="Montserrat"/>
              <a:ea typeface="Montserrat"/>
              <a:cs typeface="Montserrat"/>
              <a:sym typeface="Montserrat"/>
            </a:endParaRPr>
          </a:p>
        </p:txBody>
      </p:sp>
      <p:pic>
        <p:nvPicPr>
          <p:cNvPr id="188" name="Google Shape;188;p21"/>
          <p:cNvPicPr preferRelativeResize="0"/>
          <p:nvPr/>
        </p:nvPicPr>
        <p:blipFill>
          <a:blip r:embed="rId3">
            <a:alphaModFix/>
          </a:blip>
          <a:stretch>
            <a:fillRect/>
          </a:stretch>
        </p:blipFill>
        <p:spPr>
          <a:xfrm>
            <a:off x="343475" y="1773625"/>
            <a:ext cx="8483776" cy="1111550"/>
          </a:xfrm>
          <a:prstGeom prst="rect">
            <a:avLst/>
          </a:prstGeom>
          <a:noFill/>
          <a:ln>
            <a:noFill/>
          </a:ln>
        </p:spPr>
      </p:pic>
      <p:pic>
        <p:nvPicPr>
          <p:cNvPr id="189" name="Google Shape;189;p21"/>
          <p:cNvPicPr preferRelativeResize="0"/>
          <p:nvPr/>
        </p:nvPicPr>
        <p:blipFill>
          <a:blip r:embed="rId4">
            <a:alphaModFix/>
          </a:blip>
          <a:stretch>
            <a:fillRect/>
          </a:stretch>
        </p:blipFill>
        <p:spPr>
          <a:xfrm>
            <a:off x="343475" y="1605725"/>
            <a:ext cx="8483776" cy="16792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8361"/>
    </mc:Choice>
    <mc:Fallback xmlns="">
      <p:transition spd="slow" advTm="28361"/>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2190</Words>
  <Application>Microsoft Office PowerPoint</Application>
  <PresentationFormat>On-screen Show (16:9)</PresentationFormat>
  <Paragraphs>176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Georgia</vt:lpstr>
      <vt:lpstr>Arial</vt:lpstr>
      <vt:lpstr>Montserrat</vt:lpstr>
      <vt:lpstr>Lato</vt:lpstr>
      <vt:lpstr>Wingdings</vt:lpstr>
      <vt:lpstr>Focus</vt:lpstr>
      <vt:lpstr>PowerPoint Presentation</vt:lpstr>
      <vt:lpstr>PowerPoint Presentation</vt:lpstr>
      <vt:lpstr>KEY BUSINESS OBJECTIVES</vt:lpstr>
      <vt:lpstr>PowerPoint Presentation</vt:lpstr>
      <vt:lpstr>BLACK FRIDAY MONTH SALES</vt:lpstr>
      <vt:lpstr>REVENUE WATERFALL ANALYSIS  ON  BLACK FRIDAY MONTH SALES: 2019 vs 2018</vt:lpstr>
      <vt:lpstr>PowerPoint Presentation</vt:lpstr>
      <vt:lpstr>BOUNCE RATE </vt:lpstr>
      <vt:lpstr>BOUNCE RATE</vt:lpstr>
      <vt:lpstr>PowerPoint Presentation</vt:lpstr>
      <vt:lpstr>PowerPoint Presentation</vt:lpstr>
      <vt:lpstr>Shopping Cart Abandonment Rate -By Region</vt:lpstr>
      <vt:lpstr>PowerPoint Presentation</vt:lpstr>
      <vt:lpstr>Sessions, Revenue, Conversion rate by Marketing Channel </vt:lpstr>
      <vt:lpstr>Affinity Reach</vt:lpstr>
      <vt:lpstr>Conversion Rate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Akanksha Guruprasad</cp:lastModifiedBy>
  <cp:revision>6</cp:revision>
  <dcterms:modified xsi:type="dcterms:W3CDTF">2020-02-09T06:13:45Z</dcterms:modified>
</cp:coreProperties>
</file>