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media/image3.png" ContentType="image/png"/>
  <Override PartName="/ppt/media/image1.jpeg" ContentType="image/jpe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9.png" ContentType="image/png"/>
  <Override PartName="/ppt/media/image7.jpeg" ContentType="image/jpe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/>
  <p:notesSz cx="6761162" cy="99425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7865E6D-5137-4280-AF21-6BC7D8DA53D8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1144440" y="1243080"/>
            <a:ext cx="4471560" cy="3355560"/>
          </a:xfrm>
          <a:prstGeom prst="rect">
            <a:avLst/>
          </a:prstGeom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76080" y="4784760"/>
            <a:ext cx="5408640" cy="39146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3829680" y="9443520"/>
            <a:ext cx="2929320" cy="4986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F2B6DD8-7399-4BE8-B3EE-3B40DB995C6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1144440" y="1243080"/>
            <a:ext cx="4471560" cy="3355560"/>
          </a:xfrm>
          <a:prstGeom prst="rect">
            <a:avLst/>
          </a:prstGeom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76080" y="4784760"/>
            <a:ext cx="5408640" cy="39146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3829680" y="9443520"/>
            <a:ext cx="2929320" cy="4986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1E9AC24-7190-483F-91F4-5873C737140E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1144440" y="1243080"/>
            <a:ext cx="4471560" cy="3355560"/>
          </a:xfrm>
          <a:prstGeom prst="rect">
            <a:avLst/>
          </a:prstGeom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76080" y="4784760"/>
            <a:ext cx="5408640" cy="39146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3829680" y="9443520"/>
            <a:ext cx="2929320" cy="4986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61DCDBC-AC2A-46B4-ADDF-D6646195FE88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1144440" y="1243080"/>
            <a:ext cx="4471560" cy="3355560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76080" y="4784760"/>
            <a:ext cx="5408640" cy="39146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3829680" y="9443520"/>
            <a:ext cx="2929320" cy="4986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4A3A518-77A6-4E1B-9E66-773D84BEC3F3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1144440" y="1243080"/>
            <a:ext cx="4471560" cy="335556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76080" y="4784760"/>
            <a:ext cx="5408640" cy="39146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New Courses replaced with New Programmes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3829680" y="9443520"/>
            <a:ext cx="2929320" cy="4986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BE3948E-9D91-4702-A186-E7DA517D17A2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1144440" y="1243080"/>
            <a:ext cx="4471560" cy="335556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76080" y="4784760"/>
            <a:ext cx="5408640" cy="39146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3829680" y="9443520"/>
            <a:ext cx="2929320" cy="4986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F78F3E0-EBA6-40F9-AB2E-8C6E632EB8F7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1144440" y="1243080"/>
            <a:ext cx="4471560" cy="3355560"/>
          </a:xfrm>
          <a:prstGeom prst="rect">
            <a:avLst/>
          </a:prstGeom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76080" y="4784760"/>
            <a:ext cx="5408640" cy="39146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3829680" y="9443520"/>
            <a:ext cx="2929320" cy="4986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1265248-E7DC-4F6B-A506-CA6429EF02DE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1144440" y="1243080"/>
            <a:ext cx="4471560" cy="3355560"/>
          </a:xfrm>
          <a:prstGeom prst="rect">
            <a:avLst/>
          </a:prstGeom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76080" y="4784760"/>
            <a:ext cx="5408640" cy="39146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3829680" y="9443520"/>
            <a:ext cx="2929320" cy="4986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DC819B1-BBE6-4891-9266-66B2DF73BC4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885A13B-C7FF-40F5-B927-378EAE71D83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4/25/25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BC72218-F816-4082-BF10-2819D95B4B5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2AFA469-D007-4060-9610-010C58F1457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4/25/25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C3FB9DB-7CBE-4A21-946E-98DEFF83E40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hyperlink" Target="https://scholar.google.com/" TargetMode="External"/><Relationship Id="rId4" Type="http://schemas.openxmlformats.org/officeDocument/2006/relationships/hyperlink" Target="https://ieeexplore.ieee.org/" TargetMode="External"/><Relationship Id="rId5" Type="http://schemas.openxmlformats.org/officeDocument/2006/relationships/hyperlink" Target="https://www.researchgate.net/" TargetMode="External"/><Relationship Id="rId6" Type="http://schemas.openxmlformats.org/officeDocument/2006/relationships/hyperlink" Target="https://www.statista.com/" TargetMode="External"/><Relationship Id="rId7" Type="http://schemas.openxmlformats.org/officeDocument/2006/relationships/hyperlink" Target="https://www.ibisworld.com/" TargetMode="External"/><Relationship Id="rId8" Type="http://schemas.openxmlformats.org/officeDocument/2006/relationships/hyperlink" Target="https://www.mckinsey.com/" TargetMode="External"/><Relationship Id="rId9" Type="http://schemas.openxmlformats.org/officeDocument/2006/relationships/hyperlink" Target="https://developer.mozilla.org/" TargetMode="External"/><Relationship Id="rId10" Type="http://schemas.openxmlformats.org/officeDocument/2006/relationships/hyperlink" Target="https://www.w3.org/" TargetMode="External"/><Relationship Id="rId11" Type="http://schemas.openxmlformats.org/officeDocument/2006/relationships/hyperlink" Target="https://www.smashingmagazine.com/" TargetMode="External"/><Relationship Id="rId12" Type="http://schemas.openxmlformats.org/officeDocument/2006/relationships/slideLayout" Target="../slideLayouts/slideLayout13.xml"/><Relationship Id="rId1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0080"/>
          </a:xfrm>
          <a:prstGeom prst="rect">
            <a:avLst/>
          </a:prstGeom>
          <a:ln>
            <a:noFill/>
          </a:ln>
        </p:spPr>
      </p:pic>
    </p:spTree>
  </p:cSld>
  <p:transition>
    <p:wipe dir="l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Content Placeholder 3" descr=""/>
          <p:cNvPicPr/>
          <p:nvPr/>
        </p:nvPicPr>
        <p:blipFill>
          <a:blip r:embed="rId1"/>
          <a:stretch/>
        </p:blipFill>
        <p:spPr>
          <a:xfrm>
            <a:off x="-18360" y="0"/>
            <a:ext cx="9180000" cy="6885000"/>
          </a:xfrm>
          <a:prstGeom prst="rect">
            <a:avLst/>
          </a:prstGeom>
          <a:ln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223920" y="153720"/>
            <a:ext cx="8483760" cy="5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Verdana"/>
                <a:ea typeface="Times New Roman"/>
              </a:rPr>
              <a:t>Methodology, Tools, and Techniques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7" name="Line 2"/>
          <p:cNvSpPr/>
          <p:nvPr/>
        </p:nvSpPr>
        <p:spPr>
          <a:xfrm>
            <a:off x="0" y="1061280"/>
            <a:ext cx="9180360" cy="0"/>
          </a:xfrm>
          <a:prstGeom prst="line">
            <a:avLst/>
          </a:prstGeom>
          <a:ln w="25560">
            <a:solidFill>
              <a:srgbClr val="0060a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8" name="Picture 8" descr=""/>
          <p:cNvPicPr/>
          <p:nvPr/>
        </p:nvPicPr>
        <p:blipFill>
          <a:blip r:embed="rId2"/>
          <a:stretch/>
        </p:blipFill>
        <p:spPr>
          <a:xfrm>
            <a:off x="72000" y="6309360"/>
            <a:ext cx="2411280" cy="346320"/>
          </a:xfrm>
          <a:prstGeom prst="rect">
            <a:avLst/>
          </a:prstGeom>
          <a:ln>
            <a:noFill/>
          </a:ln>
        </p:spPr>
      </p:pic>
      <p:sp>
        <p:nvSpPr>
          <p:cNvPr id="129" name="CustomShape 3"/>
          <p:cNvSpPr/>
          <p:nvPr/>
        </p:nvSpPr>
        <p:spPr>
          <a:xfrm>
            <a:off x="179640" y="1293840"/>
            <a:ext cx="8784720" cy="3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7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Times New Roman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703800" y="1334880"/>
            <a:ext cx="7524000" cy="30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Methodology: Agile development for iterative improvements.</a:t>
            </a:r>
            <a:endParaRPr b="0" lang="en-US" sz="2800" spc="-1" strike="noStrike"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Tools: HTML, CSS, JavaScript, and backend frameworks.</a:t>
            </a:r>
            <a:endParaRPr b="0" lang="en-US" sz="2800" spc="-1" strike="noStrike"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Techniques: SEO optimization, responsive design, and secure payment integration.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Content Placeholder 3" descr=""/>
          <p:cNvPicPr/>
          <p:nvPr/>
        </p:nvPicPr>
        <p:blipFill>
          <a:blip r:embed="rId1"/>
          <a:stretch/>
        </p:blipFill>
        <p:spPr>
          <a:xfrm>
            <a:off x="-36360" y="-13680"/>
            <a:ext cx="9180000" cy="688500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177120" y="348840"/>
            <a:ext cx="8280720" cy="5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Verdana"/>
                <a:ea typeface="Times New Roman"/>
              </a:rPr>
              <a:t>Project Timeline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3" name="Line 2"/>
          <p:cNvSpPr/>
          <p:nvPr/>
        </p:nvSpPr>
        <p:spPr>
          <a:xfrm>
            <a:off x="0" y="1061280"/>
            <a:ext cx="9180360" cy="0"/>
          </a:xfrm>
          <a:prstGeom prst="line">
            <a:avLst/>
          </a:prstGeom>
          <a:ln w="25560">
            <a:solidFill>
              <a:srgbClr val="0060a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4" name="Picture 8" descr=""/>
          <p:cNvPicPr/>
          <p:nvPr/>
        </p:nvPicPr>
        <p:blipFill>
          <a:blip r:embed="rId2"/>
          <a:stretch/>
        </p:blipFill>
        <p:spPr>
          <a:xfrm>
            <a:off x="72000" y="6309360"/>
            <a:ext cx="2411280" cy="346320"/>
          </a:xfrm>
          <a:prstGeom prst="rect">
            <a:avLst/>
          </a:prstGeom>
          <a:ln>
            <a:noFill/>
          </a:ln>
        </p:spPr>
      </p:pic>
      <p:sp>
        <p:nvSpPr>
          <p:cNvPr id="135" name="CustomShape 3"/>
          <p:cNvSpPr/>
          <p:nvPr/>
        </p:nvSpPr>
        <p:spPr>
          <a:xfrm>
            <a:off x="179640" y="1293840"/>
            <a:ext cx="8784720" cy="3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7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Times New Roman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043640" y="1298160"/>
            <a:ext cx="7056360" cy="35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Phase 1: Planning and Requirement Gathering (2 weeks)</a:t>
            </a:r>
            <a:endParaRPr b="0" lang="en-US" sz="2800" spc="-1" strike="noStrike"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Phase 2: Design and Development (6 weeks)</a:t>
            </a:r>
            <a:endParaRPr b="0" lang="en-US" sz="2800" spc="-1" strike="noStrike"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Phase 3: Testing and Quality Assurance (2 weeks)</a:t>
            </a:r>
            <a:endParaRPr b="0" lang="en-US" sz="2800" spc="-1" strike="noStrike"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Phase 4: Deployment and Maintenance (Ongoing)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Content Placeholder 3" descr=""/>
          <p:cNvPicPr/>
          <p:nvPr/>
        </p:nvPicPr>
        <p:blipFill>
          <a:blip r:embed="rId1"/>
          <a:stretch/>
        </p:blipFill>
        <p:spPr>
          <a:xfrm>
            <a:off x="0" y="0"/>
            <a:ext cx="9180000" cy="6885000"/>
          </a:xfrm>
          <a:prstGeom prst="rect">
            <a:avLst/>
          </a:prstGeom>
          <a:ln>
            <a:noFill/>
          </a:ln>
        </p:spPr>
      </p:pic>
      <p:sp>
        <p:nvSpPr>
          <p:cNvPr id="138" name="CustomShape 1"/>
          <p:cNvSpPr/>
          <p:nvPr/>
        </p:nvSpPr>
        <p:spPr>
          <a:xfrm>
            <a:off x="103320" y="362520"/>
            <a:ext cx="68443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Verdana"/>
                <a:ea typeface="Times New Roman"/>
              </a:rPr>
              <a:t>Expected Results &amp; Outcomes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9" name="Line 2"/>
          <p:cNvSpPr/>
          <p:nvPr/>
        </p:nvSpPr>
        <p:spPr>
          <a:xfrm>
            <a:off x="0" y="1061280"/>
            <a:ext cx="9180360" cy="0"/>
          </a:xfrm>
          <a:prstGeom prst="line">
            <a:avLst/>
          </a:prstGeom>
          <a:ln w="25560">
            <a:solidFill>
              <a:srgbClr val="0060a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Picture 8" descr=""/>
          <p:cNvPicPr/>
          <p:nvPr/>
        </p:nvPicPr>
        <p:blipFill>
          <a:blip r:embed="rId2"/>
          <a:stretch/>
        </p:blipFill>
        <p:spPr>
          <a:xfrm>
            <a:off x="72000" y="6309360"/>
            <a:ext cx="2411280" cy="346320"/>
          </a:xfrm>
          <a:prstGeom prst="rect">
            <a:avLst/>
          </a:prstGeom>
          <a:ln>
            <a:noFill/>
          </a:ln>
        </p:spPr>
      </p:pic>
      <p:sp>
        <p:nvSpPr>
          <p:cNvPr id="141" name="CustomShape 3"/>
          <p:cNvSpPr/>
          <p:nvPr/>
        </p:nvSpPr>
        <p:spPr>
          <a:xfrm>
            <a:off x="179640" y="1293840"/>
            <a:ext cx="8784720" cy="3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7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Times New Roman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827640" y="1480320"/>
            <a:ext cx="7200360" cy="47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Expected Results:</a:t>
            </a:r>
            <a:endParaRPr b="0" lang="en-US" sz="28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Enhanced customer experience.</a:t>
            </a:r>
            <a:endParaRPr b="0" lang="en-US" sz="28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Increased sales and brand reach.</a:t>
            </a:r>
            <a:endParaRPr b="0" lang="en-US" sz="28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Better inventory management.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Outcomes:</a:t>
            </a:r>
            <a:endParaRPr b="0" lang="en-US" sz="28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Functional and tested e-commerce website</a:t>
            </a:r>
            <a:endParaRPr b="0" lang="en-US" sz="28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Positive user feedback on interface</a:t>
            </a:r>
            <a:endParaRPr b="0" lang="en-US" sz="28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Fully operational admin dashboard</a:t>
            </a:r>
            <a:endParaRPr b="0" lang="en-US" sz="28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Improved understanding of full-stack development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Future Scope:</a:t>
            </a:r>
            <a:br/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274320" y="1280160"/>
            <a:ext cx="4846320" cy="320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Integration with real payment gateways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Customer reviews and wishlist 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AI-based product recommendations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 </a:t>
            </a:r>
            <a:r>
              <a:rPr b="0" lang="en-US" sz="2200" spc="-1" strike="noStrike">
                <a:latin typeface="Arial"/>
              </a:rPr>
              <a:t>Mobile app version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Content Placeholder 3" descr=""/>
          <p:cNvPicPr/>
          <p:nvPr/>
        </p:nvPicPr>
        <p:blipFill>
          <a:blip r:embed="rId1"/>
          <a:stretch/>
        </p:blipFill>
        <p:spPr>
          <a:xfrm>
            <a:off x="0" y="0"/>
            <a:ext cx="9180000" cy="6885000"/>
          </a:xfrm>
          <a:prstGeom prst="rect">
            <a:avLst/>
          </a:prstGeom>
          <a:ln>
            <a:noFill/>
          </a:ln>
        </p:spPr>
      </p:pic>
      <p:sp>
        <p:nvSpPr>
          <p:cNvPr id="146" name="CustomShape 1"/>
          <p:cNvSpPr/>
          <p:nvPr/>
        </p:nvSpPr>
        <p:spPr>
          <a:xfrm>
            <a:off x="177120" y="348840"/>
            <a:ext cx="8280720" cy="5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Verdana"/>
                <a:ea typeface="Times New Roman"/>
              </a:rPr>
              <a:t>References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7" name="Line 2"/>
          <p:cNvSpPr/>
          <p:nvPr/>
        </p:nvSpPr>
        <p:spPr>
          <a:xfrm>
            <a:off x="0" y="1061280"/>
            <a:ext cx="9180360" cy="0"/>
          </a:xfrm>
          <a:prstGeom prst="line">
            <a:avLst/>
          </a:prstGeom>
          <a:ln w="25560">
            <a:solidFill>
              <a:srgbClr val="0060a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8" name="Picture 8" descr=""/>
          <p:cNvPicPr/>
          <p:nvPr/>
        </p:nvPicPr>
        <p:blipFill>
          <a:blip r:embed="rId2"/>
          <a:stretch/>
        </p:blipFill>
        <p:spPr>
          <a:xfrm>
            <a:off x="72000" y="6309360"/>
            <a:ext cx="2411280" cy="346320"/>
          </a:xfrm>
          <a:prstGeom prst="rect">
            <a:avLst/>
          </a:prstGeom>
          <a:ln>
            <a:noFill/>
          </a:ln>
        </p:spPr>
      </p:pic>
      <p:sp>
        <p:nvSpPr>
          <p:cNvPr id="149" name="CustomShape 3"/>
          <p:cNvSpPr/>
          <p:nvPr/>
        </p:nvSpPr>
        <p:spPr>
          <a:xfrm>
            <a:off x="179640" y="1293840"/>
            <a:ext cx="8784720" cy="3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7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Times New Roman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1403640" y="1992960"/>
            <a:ext cx="6624360" cy="22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TextShape 5"/>
          <p:cNvSpPr txBox="1"/>
          <p:nvPr/>
        </p:nvSpPr>
        <p:spPr>
          <a:xfrm>
            <a:off x="1280160" y="1739160"/>
            <a:ext cx="6217560" cy="393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1. Research Articles on E-commerce Trends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Google Scholar (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hlinkClick r:id="rId3"/>
              </a:rPr>
              <a:t>https://scholar.google.com/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IEEE Xplore (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hlinkClick r:id="rId4"/>
              </a:rPr>
              <a:t>https://ieeexplore.ieee.org/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ResearchGate (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hlinkClick r:id="rId5"/>
              </a:rPr>
              <a:t>https://www.researchgate.net/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2. Industry Reports on Home and Kitchen Retail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Statista (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hlinkClick r:id="rId6"/>
              </a:rPr>
              <a:t>https://www.statista.com/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IBISWorld (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hlinkClick r:id="rId7"/>
              </a:rPr>
              <a:t>https://www.ibisworld.com/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McKinsey &amp; Company (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hlinkClick r:id="rId8"/>
              </a:rPr>
              <a:t>https://www.mckinsey.com/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3. Website Development Best Practices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MDN Web Docs (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hlinkClick r:id="rId9"/>
              </a:rPr>
              <a:t>https://developer.mozilla.org/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W3C (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hlinkClick r:id="rId10"/>
              </a:rPr>
              <a:t>https://www.w3.org/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Smashing Magazine (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hlinkClick r:id="rId11"/>
              </a:rPr>
              <a:t>https://www.smashingmagazine.com/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Content Placeholder 3" descr=""/>
          <p:cNvPicPr/>
          <p:nvPr/>
        </p:nvPicPr>
        <p:blipFill>
          <a:blip r:embed="rId1"/>
          <a:stretch/>
        </p:blipFill>
        <p:spPr>
          <a:xfrm>
            <a:off x="0" y="0"/>
            <a:ext cx="9180000" cy="6857640"/>
          </a:xfrm>
          <a:prstGeom prst="rect">
            <a:avLst/>
          </a:prstGeom>
          <a:ln>
            <a:noFill/>
          </a:ln>
        </p:spPr>
      </p:pic>
      <p:pic>
        <p:nvPicPr>
          <p:cNvPr id="153" name="Picture 5" descr=""/>
          <p:cNvPicPr/>
          <p:nvPr/>
        </p:nvPicPr>
        <p:blipFill>
          <a:blip r:embed="rId2"/>
          <a:stretch/>
        </p:blipFill>
        <p:spPr>
          <a:xfrm>
            <a:off x="72000" y="6309360"/>
            <a:ext cx="2411280" cy="346320"/>
          </a:xfrm>
          <a:prstGeom prst="rect">
            <a:avLst/>
          </a:prstGeom>
          <a:ln>
            <a:noFill/>
          </a:ln>
        </p:spPr>
      </p:pic>
      <p:sp>
        <p:nvSpPr>
          <p:cNvPr id="154" name="CustomShape 1"/>
          <p:cNvSpPr/>
          <p:nvPr/>
        </p:nvSpPr>
        <p:spPr>
          <a:xfrm>
            <a:off x="1866600" y="2709000"/>
            <a:ext cx="55882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0060aa"/>
                </a:solidFill>
                <a:latin typeface="Garamond"/>
              </a:rPr>
              <a:t>THANK</a:t>
            </a:r>
            <a:r>
              <a:rPr b="0" lang="en-US" sz="7200" spc="-1" strike="noStrike">
                <a:solidFill>
                  <a:srgbClr val="000000"/>
                </a:solidFill>
                <a:latin typeface="Garamond"/>
              </a:rPr>
              <a:t> </a:t>
            </a:r>
            <a:r>
              <a:rPr b="0" lang="en-US" sz="7200" spc="-1" strike="noStrike">
                <a:solidFill>
                  <a:srgbClr val="e31e24"/>
                </a:solidFill>
                <a:latin typeface="Garamond"/>
              </a:rPr>
              <a:t>YOU</a:t>
            </a:r>
            <a:endParaRPr b="0" lang="en-US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Content Placeholder 3" descr=""/>
          <p:cNvPicPr/>
          <p:nvPr/>
        </p:nvPicPr>
        <p:blipFill>
          <a:blip r:embed="rId1"/>
          <a:stretch/>
        </p:blipFill>
        <p:spPr>
          <a:xfrm>
            <a:off x="-91440" y="-91440"/>
            <a:ext cx="9180000" cy="6885000"/>
          </a:xfrm>
          <a:prstGeom prst="rect">
            <a:avLst/>
          </a:prstGeom>
          <a:ln>
            <a:noFill/>
          </a:ln>
        </p:spPr>
      </p:pic>
      <p:sp>
        <p:nvSpPr>
          <p:cNvPr id="90" name="Line 1"/>
          <p:cNvSpPr/>
          <p:nvPr/>
        </p:nvSpPr>
        <p:spPr>
          <a:xfrm>
            <a:off x="1520280" y="2060640"/>
            <a:ext cx="630648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Picture 11" descr=""/>
          <p:cNvPicPr/>
          <p:nvPr/>
        </p:nvPicPr>
        <p:blipFill>
          <a:blip r:embed="rId2"/>
          <a:stretch/>
        </p:blipFill>
        <p:spPr>
          <a:xfrm>
            <a:off x="1370520" y="150120"/>
            <a:ext cx="6395760" cy="92052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236520" y="2219400"/>
            <a:ext cx="878472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70c0"/>
                </a:solidFill>
                <a:latin typeface="Calibri"/>
                <a:ea typeface="Cambria"/>
              </a:rPr>
              <a:t>Second Year Project Synopsis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70c0"/>
                </a:solidFill>
                <a:latin typeface="Calibri"/>
                <a:ea typeface="Cambria"/>
              </a:rPr>
              <a:t>Submitted by 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93" name="Table 3"/>
          <p:cNvGraphicFramePr/>
          <p:nvPr/>
        </p:nvGraphicFramePr>
        <p:xfrm>
          <a:off x="1695960" y="3085920"/>
          <a:ext cx="6095520" cy="1854000"/>
        </p:xfrm>
        <a:graphic>
          <a:graphicData uri="http://schemas.openxmlformats.org/drawingml/2006/table">
            <a:tbl>
              <a:tblPr/>
              <a:tblGrid>
                <a:gridCol w="3047760"/>
                <a:gridCol w="218880"/>
              </a:tblGrid>
              <a:tr h="-5000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94" name="CustomShape 4"/>
          <p:cNvSpPr/>
          <p:nvPr/>
        </p:nvSpPr>
        <p:spPr>
          <a:xfrm>
            <a:off x="2299320" y="1212120"/>
            <a:ext cx="4658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c00000"/>
                </a:solidFill>
                <a:latin typeface="Calibri"/>
                <a:ea typeface="Cambria"/>
              </a:rPr>
              <a:t>KITCHEN KART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236520" y="5733360"/>
            <a:ext cx="85838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  <a:ea typeface="Cambria"/>
              </a:rPr>
              <a:t>Industry Mentor: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  <a:ea typeface="Cambria"/>
              </a:rPr>
              <a:t>Faculty Mentor: Dr . Vandana Batra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3"/>
          <a:stretch/>
        </p:blipFill>
        <p:spPr>
          <a:xfrm>
            <a:off x="1645920" y="3108960"/>
            <a:ext cx="5896080" cy="182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-36000" y="-118440"/>
            <a:ext cx="9180000" cy="68850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 anchorCtr="1">
            <a:noAutofit/>
          </a:bodyPr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96920" y="153720"/>
            <a:ext cx="4118760" cy="5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Verdana"/>
                <a:ea typeface="Times New Roman"/>
              </a:rPr>
              <a:t>Project Overview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9" name="Line 3"/>
          <p:cNvSpPr/>
          <p:nvPr/>
        </p:nvSpPr>
        <p:spPr>
          <a:xfrm>
            <a:off x="0" y="1061280"/>
            <a:ext cx="9180360" cy="0"/>
          </a:xfrm>
          <a:prstGeom prst="line">
            <a:avLst/>
          </a:prstGeom>
          <a:ln w="25560">
            <a:solidFill>
              <a:srgbClr val="0060a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0" name="Picture 8" descr=""/>
          <p:cNvPicPr/>
          <p:nvPr/>
        </p:nvPicPr>
        <p:blipFill>
          <a:blip r:embed="rId2"/>
          <a:stretch/>
        </p:blipFill>
        <p:spPr>
          <a:xfrm>
            <a:off x="72000" y="6309360"/>
            <a:ext cx="2411280" cy="346320"/>
          </a:xfrm>
          <a:prstGeom prst="rect">
            <a:avLst/>
          </a:prstGeom>
          <a:ln>
            <a:noFill/>
          </a:ln>
        </p:spPr>
      </p:pic>
      <p:sp>
        <p:nvSpPr>
          <p:cNvPr id="101" name="CustomShape 4"/>
          <p:cNvSpPr/>
          <p:nvPr/>
        </p:nvSpPr>
        <p:spPr>
          <a:xfrm>
            <a:off x="179640" y="1293840"/>
            <a:ext cx="8784720" cy="3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7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Times New Roman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215640" y="1268640"/>
            <a:ext cx="8424720" cy="18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Kitchen Kart is an innovative e-commerce platform designed to offer a wide variety of home and kitchen appliances. With a focus on convenience, quality, and customer engagement, Kitchen Kart aims to transform how households shop for their kitchen essentials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3"/>
          <a:stretch/>
        </p:blipFill>
        <p:spPr>
          <a:xfrm>
            <a:off x="360" y="2932200"/>
            <a:ext cx="9143640" cy="282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Content Placeholder 3" descr=""/>
          <p:cNvPicPr/>
          <p:nvPr/>
        </p:nvPicPr>
        <p:blipFill>
          <a:blip r:embed="rId1"/>
          <a:stretch/>
        </p:blipFill>
        <p:spPr>
          <a:xfrm>
            <a:off x="0" y="0"/>
            <a:ext cx="9180000" cy="688500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1012680" y="182880"/>
            <a:ext cx="5583600" cy="7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Solution of the Problem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6" name="Line 2"/>
          <p:cNvSpPr/>
          <p:nvPr/>
        </p:nvSpPr>
        <p:spPr>
          <a:xfrm>
            <a:off x="0" y="1061280"/>
            <a:ext cx="9180360" cy="0"/>
          </a:xfrm>
          <a:prstGeom prst="line">
            <a:avLst/>
          </a:prstGeom>
          <a:ln w="25560">
            <a:solidFill>
              <a:srgbClr val="0060a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7" name="Picture 8" descr=""/>
          <p:cNvPicPr/>
          <p:nvPr/>
        </p:nvPicPr>
        <p:blipFill>
          <a:blip r:embed="rId2"/>
          <a:stretch/>
        </p:blipFill>
        <p:spPr>
          <a:xfrm>
            <a:off x="72000" y="6309360"/>
            <a:ext cx="2411280" cy="346320"/>
          </a:xfrm>
          <a:prstGeom prst="rect">
            <a:avLst/>
          </a:prstGeom>
          <a:ln>
            <a:noFill/>
          </a:ln>
        </p:spPr>
      </p:pic>
      <p:sp>
        <p:nvSpPr>
          <p:cNvPr id="108" name="CustomShape 3"/>
          <p:cNvSpPr/>
          <p:nvPr/>
        </p:nvSpPr>
        <p:spPr>
          <a:xfrm>
            <a:off x="179640" y="1293840"/>
            <a:ext cx="8784720" cy="3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7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Times New Roman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Shape 4"/>
          <p:cNvSpPr txBox="1"/>
          <p:nvPr/>
        </p:nvSpPr>
        <p:spPr>
          <a:xfrm>
            <a:off x="457200" y="1061280"/>
            <a:ext cx="761472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Kitchen Kart bridges the gap with: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 specialized catalog for kitchen/home products after adding more details button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Easy navigation and search filters are also given for the users to search for the particular product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Secure and smooth checkout by giving add to Cart Option and a payment gateway 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Admin dashboard for product &amp; order management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1634400" y="3389040"/>
            <a:ext cx="5315040" cy="3266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22960" y="460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Key Features:</a:t>
            </a:r>
            <a:br/>
            <a:br/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65760" y="1848240"/>
            <a:ext cx="8138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365760" y="715320"/>
            <a:ext cx="5212080" cy="29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User Registration &amp; Login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Product Search and Filtering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Product Detail Pages with Ratings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Secure Cart and Checkout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Responsive Design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82880" y="3474720"/>
            <a:ext cx="7963560" cy="338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Challenges &amp; Resolutions:</a:t>
            </a:r>
            <a:endParaRPr b="1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56840" y="1097280"/>
            <a:ext cx="8229600" cy="444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 u="sng">
                <a:uFillTx/>
                <a:latin typeface="Arial"/>
              </a:rPr>
              <a:t>Challenges Faced: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Integrating secure payment options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Maintaining product data structure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Making the design mobile-friendly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 u="sng">
                <a:uFillTx/>
                <a:latin typeface="Arial"/>
              </a:rPr>
              <a:t>How We Solved Them: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Used secure gateways / mock integration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Applied responsive grid and card layouts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Refactored code and tested iteratively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IMPLEMENTATION SCREENSHOT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Content Placeholder 3" descr=""/>
          <p:cNvPicPr/>
          <p:nvPr/>
        </p:nvPicPr>
        <p:blipFill>
          <a:blip r:embed="rId1"/>
          <a:stretch/>
        </p:blipFill>
        <p:spPr>
          <a:xfrm>
            <a:off x="0" y="0"/>
            <a:ext cx="9180000" cy="688500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179640" y="153720"/>
            <a:ext cx="4392000" cy="5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Verdana"/>
                <a:ea typeface="Times New Roman"/>
              </a:rPr>
              <a:t>Objectives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1" name="Line 2"/>
          <p:cNvSpPr/>
          <p:nvPr/>
        </p:nvSpPr>
        <p:spPr>
          <a:xfrm>
            <a:off x="0" y="1061280"/>
            <a:ext cx="9180360" cy="0"/>
          </a:xfrm>
          <a:prstGeom prst="line">
            <a:avLst/>
          </a:prstGeom>
          <a:ln w="25560">
            <a:solidFill>
              <a:srgbClr val="0060a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2" name="Picture 8" descr=""/>
          <p:cNvPicPr/>
          <p:nvPr/>
        </p:nvPicPr>
        <p:blipFill>
          <a:blip r:embed="rId2"/>
          <a:stretch/>
        </p:blipFill>
        <p:spPr>
          <a:xfrm>
            <a:off x="72000" y="6309360"/>
            <a:ext cx="2411280" cy="34632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179640" y="1293840"/>
            <a:ext cx="8784720" cy="3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7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Times New Roman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971640" y="1538280"/>
            <a:ext cx="7560360" cy="30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Establish a strong online presence.</a:t>
            </a:r>
            <a:endParaRPr b="0" lang="en-US" sz="2800" spc="-1" strike="noStrike"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Provide a secure and efficient e-commerce platform.</a:t>
            </a:r>
            <a:endParaRPr b="0" lang="en-US" sz="2800" spc="-1" strike="noStrike"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Ensure a user-friendly experience with intuitive navigation.</a:t>
            </a:r>
            <a:endParaRPr b="0" lang="en-US" sz="2800" spc="-1" strike="noStrike"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Integrate analytics to monitor customer behavior and sales.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6043</TotalTime>
  <Application>XLSX_Editor/6.2.8.2$Windows_x86 LibreOffice_project/</Application>
  <Words>359</Words>
  <Paragraphs>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2020-01-16T09:05:56Z</dcterms:created>
  <dc:creator>WEBDEV</dc:creator>
  <dc:description/>
  <dc:language>en-US</dc:language>
  <cp:lastModifiedBy/>
  <cp:lastPrinted>2022-09-05T08:43:44Z</cp:lastPrinted>
  <dcterms:modified xsi:type="dcterms:W3CDTF">2025-04-25T12:28:15Z</dcterms:modified>
  <cp:revision>323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