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notesMasterIdLst>
    <p:notesMasterId r:id="rId71"/>
  </p:notesMasterIdLst>
  <p:sldIdLst>
    <p:sldId id="269" r:id="rId2"/>
    <p:sldId id="270" r:id="rId3"/>
    <p:sldId id="260" r:id="rId4"/>
    <p:sldId id="258" r:id="rId5"/>
    <p:sldId id="330" r:id="rId6"/>
    <p:sldId id="329" r:id="rId7"/>
    <p:sldId id="263" r:id="rId8"/>
    <p:sldId id="264" r:id="rId9"/>
    <p:sldId id="275" r:id="rId10"/>
    <p:sldId id="278" r:id="rId11"/>
    <p:sldId id="276" r:id="rId12"/>
    <p:sldId id="283" r:id="rId13"/>
    <p:sldId id="265" r:id="rId14"/>
    <p:sldId id="266" r:id="rId15"/>
    <p:sldId id="287" r:id="rId16"/>
    <p:sldId id="286" r:id="rId17"/>
    <p:sldId id="308" r:id="rId18"/>
    <p:sldId id="307" r:id="rId19"/>
    <p:sldId id="309" r:id="rId20"/>
    <p:sldId id="294" r:id="rId21"/>
    <p:sldId id="311" r:id="rId22"/>
    <p:sldId id="313" r:id="rId23"/>
    <p:sldId id="295" r:id="rId24"/>
    <p:sldId id="301" r:id="rId25"/>
    <p:sldId id="299" r:id="rId26"/>
    <p:sldId id="316" r:id="rId27"/>
    <p:sldId id="321" r:id="rId28"/>
    <p:sldId id="319" r:id="rId29"/>
    <p:sldId id="297" r:id="rId30"/>
    <p:sldId id="322" r:id="rId31"/>
    <p:sldId id="323" r:id="rId32"/>
    <p:sldId id="324" r:id="rId33"/>
    <p:sldId id="326" r:id="rId34"/>
    <p:sldId id="328" r:id="rId35"/>
    <p:sldId id="327" r:id="rId36"/>
    <p:sldId id="331" r:id="rId37"/>
    <p:sldId id="332" r:id="rId38"/>
    <p:sldId id="333" r:id="rId39"/>
    <p:sldId id="334" r:id="rId40"/>
    <p:sldId id="335" r:id="rId41"/>
    <p:sldId id="336" r:id="rId42"/>
    <p:sldId id="337" r:id="rId43"/>
    <p:sldId id="338" r:id="rId44"/>
    <p:sldId id="339" r:id="rId45"/>
    <p:sldId id="340" r:id="rId46"/>
    <p:sldId id="341" r:id="rId47"/>
    <p:sldId id="342" r:id="rId48"/>
    <p:sldId id="358" r:id="rId49"/>
    <p:sldId id="343" r:id="rId50"/>
    <p:sldId id="359" r:id="rId51"/>
    <p:sldId id="360" r:id="rId52"/>
    <p:sldId id="344" r:id="rId53"/>
    <p:sldId id="345" r:id="rId54"/>
    <p:sldId id="346" r:id="rId55"/>
    <p:sldId id="347" r:id="rId56"/>
    <p:sldId id="348" r:id="rId57"/>
    <p:sldId id="349" r:id="rId58"/>
    <p:sldId id="350" r:id="rId59"/>
    <p:sldId id="351" r:id="rId60"/>
    <p:sldId id="352" r:id="rId61"/>
    <p:sldId id="353" r:id="rId62"/>
    <p:sldId id="356" r:id="rId63"/>
    <p:sldId id="357" r:id="rId64"/>
    <p:sldId id="354" r:id="rId65"/>
    <p:sldId id="267" r:id="rId66"/>
    <p:sldId id="285" r:id="rId67"/>
    <p:sldId id="361" r:id="rId68"/>
    <p:sldId id="362" r:id="rId69"/>
    <p:sldId id="268"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7931"/>
    <a:srgbClr val="FAC590"/>
    <a:srgbClr val="00FFFF"/>
    <a:srgbClr val="F1A165"/>
    <a:srgbClr val="F5BE95"/>
    <a:srgbClr val="F696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61" autoAdjust="0"/>
    <p:restoredTop sz="94660"/>
  </p:normalViewPr>
  <p:slideViewPr>
    <p:cSldViewPr>
      <p:cViewPr varScale="1">
        <p:scale>
          <a:sx n="95" d="100"/>
          <a:sy n="95" d="100"/>
        </p:scale>
        <p:origin x="124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4195D0-917D-4251-8811-009D3A20BD1E}" type="datetimeFigureOut">
              <a:rPr lang="en-US" smtClean="0"/>
              <a:pPr/>
              <a:t>8/8/2021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CE10F2-9B0A-4D48-8703-B307F280DBD0}" type="slidenum">
              <a:rPr lang="en-US" smtClean="0"/>
              <a:pPr/>
              <a:t>‹#›</a:t>
            </a:fld>
            <a:endParaRPr lang="en-US"/>
          </a:p>
        </p:txBody>
      </p:sp>
    </p:spTree>
    <p:extLst>
      <p:ext uri="{BB962C8B-B14F-4D97-AF65-F5344CB8AC3E}">
        <p14:creationId xmlns:p14="http://schemas.microsoft.com/office/powerpoint/2010/main" val="126193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4CE10F2-9B0A-4D48-8703-B307F280DBD0}" type="slidenum">
              <a:rPr lang="en-US" smtClean="0"/>
              <a:pPr/>
              <a:t>3</a:t>
            </a:fld>
            <a:endParaRPr lang="en-US"/>
          </a:p>
        </p:txBody>
      </p:sp>
    </p:spTree>
    <p:extLst>
      <p:ext uri="{BB962C8B-B14F-4D97-AF65-F5344CB8AC3E}">
        <p14:creationId xmlns:p14="http://schemas.microsoft.com/office/powerpoint/2010/main" val="3222819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4CE10F2-9B0A-4D48-8703-B307F280DBD0}" type="slidenum">
              <a:rPr lang="en-US" smtClean="0"/>
              <a:pPr/>
              <a:t>37</a:t>
            </a:fld>
            <a:endParaRPr lang="en-US"/>
          </a:p>
        </p:txBody>
      </p:sp>
    </p:spTree>
    <p:extLst>
      <p:ext uri="{BB962C8B-B14F-4D97-AF65-F5344CB8AC3E}">
        <p14:creationId xmlns:p14="http://schemas.microsoft.com/office/powerpoint/2010/main" val="968392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4CE10F2-9B0A-4D48-8703-B307F280DBD0}" type="slidenum">
              <a:rPr lang="en-US" smtClean="0"/>
              <a:pPr/>
              <a:t>42</a:t>
            </a:fld>
            <a:endParaRPr lang="en-US"/>
          </a:p>
        </p:txBody>
      </p:sp>
    </p:spTree>
    <p:extLst>
      <p:ext uri="{BB962C8B-B14F-4D97-AF65-F5344CB8AC3E}">
        <p14:creationId xmlns:p14="http://schemas.microsoft.com/office/powerpoint/2010/main" val="1060271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CE10F2-9B0A-4D48-8703-B307F280DBD0}" type="slidenum">
              <a:rPr lang="en-US" smtClean="0"/>
              <a:pPr/>
              <a:t>64</a:t>
            </a:fld>
            <a:endParaRPr lang="en-US"/>
          </a:p>
        </p:txBody>
      </p:sp>
    </p:spTree>
    <p:extLst>
      <p:ext uri="{BB962C8B-B14F-4D97-AF65-F5344CB8AC3E}">
        <p14:creationId xmlns:p14="http://schemas.microsoft.com/office/powerpoint/2010/main" val="1712783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6CD6CB-345C-43B6-8918-FD49344BE1F8}" type="datetimeFigureOut">
              <a:rPr lang="en-US" smtClean="0"/>
              <a:pPr/>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41415-BBCC-4C67-A025-52DDBE6D234D}" type="slidenum">
              <a:rPr lang="en-US" smtClean="0"/>
              <a:pPr/>
              <a:t>‹#›</a:t>
            </a:fld>
            <a:endParaRPr lang="en-US"/>
          </a:p>
        </p:txBody>
      </p:sp>
    </p:spTree>
    <p:extLst>
      <p:ext uri="{BB962C8B-B14F-4D97-AF65-F5344CB8AC3E}">
        <p14:creationId xmlns:p14="http://schemas.microsoft.com/office/powerpoint/2010/main" val="13219380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6CD6CB-345C-43B6-8918-FD49344BE1F8}" type="datetimeFigureOut">
              <a:rPr lang="en-US" smtClean="0"/>
              <a:pPr/>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541415-BBCC-4C67-A025-52DDBE6D234D}" type="slidenum">
              <a:rPr lang="en-US" smtClean="0"/>
              <a:pPr/>
              <a:t>‹#›</a:t>
            </a:fld>
            <a:endParaRPr lang="en-US"/>
          </a:p>
        </p:txBody>
      </p:sp>
    </p:spTree>
    <p:extLst>
      <p:ext uri="{BB962C8B-B14F-4D97-AF65-F5344CB8AC3E}">
        <p14:creationId xmlns:p14="http://schemas.microsoft.com/office/powerpoint/2010/main" val="878365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6CD6CB-345C-43B6-8918-FD49344BE1F8}" type="datetimeFigureOut">
              <a:rPr lang="en-US" smtClean="0"/>
              <a:pPr/>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41415-BBCC-4C67-A025-52DDBE6D234D}" type="slidenum">
              <a:rPr lang="en-US" smtClean="0"/>
              <a:pPr/>
              <a:t>‹#›</a:t>
            </a:fld>
            <a:endParaRPr lang="en-US"/>
          </a:p>
        </p:txBody>
      </p:sp>
    </p:spTree>
    <p:extLst>
      <p:ext uri="{BB962C8B-B14F-4D97-AF65-F5344CB8AC3E}">
        <p14:creationId xmlns:p14="http://schemas.microsoft.com/office/powerpoint/2010/main" val="3006001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6CD6CB-345C-43B6-8918-FD49344BE1F8}" type="datetimeFigureOut">
              <a:rPr lang="en-US" smtClean="0"/>
              <a:pPr/>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41415-BBCC-4C67-A025-52DDBE6D234D}"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522123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6CD6CB-345C-43B6-8918-FD49344BE1F8}" type="datetimeFigureOut">
              <a:rPr lang="en-US" smtClean="0"/>
              <a:pPr/>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41415-BBCC-4C67-A025-52DDBE6D234D}" type="slidenum">
              <a:rPr lang="en-US" smtClean="0"/>
              <a:pPr/>
              <a:t>‹#›</a:t>
            </a:fld>
            <a:endParaRPr lang="en-US"/>
          </a:p>
        </p:txBody>
      </p:sp>
    </p:spTree>
    <p:extLst>
      <p:ext uri="{BB962C8B-B14F-4D97-AF65-F5344CB8AC3E}">
        <p14:creationId xmlns:p14="http://schemas.microsoft.com/office/powerpoint/2010/main" val="620626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6CD6CB-345C-43B6-8918-FD49344BE1F8}" type="datetimeFigureOut">
              <a:rPr lang="en-US" smtClean="0"/>
              <a:pPr/>
              <a:t>8/8/2021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41415-BBCC-4C67-A025-52DDBE6D234D}" type="slidenum">
              <a:rPr lang="en-US" smtClean="0"/>
              <a:pPr/>
              <a:t>‹#›</a:t>
            </a:fld>
            <a:endParaRPr lang="en-US"/>
          </a:p>
        </p:txBody>
      </p:sp>
    </p:spTree>
    <p:extLst>
      <p:ext uri="{BB962C8B-B14F-4D97-AF65-F5344CB8AC3E}">
        <p14:creationId xmlns:p14="http://schemas.microsoft.com/office/powerpoint/2010/main" val="21831402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6CD6CB-345C-43B6-8918-FD49344BE1F8}" type="datetimeFigureOut">
              <a:rPr lang="en-US" smtClean="0"/>
              <a:pPr/>
              <a:t>8/8/2021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41415-BBCC-4C67-A025-52DDBE6D234D}" type="slidenum">
              <a:rPr lang="en-US" smtClean="0"/>
              <a:pPr/>
              <a:t>‹#›</a:t>
            </a:fld>
            <a:endParaRPr lang="en-US"/>
          </a:p>
        </p:txBody>
      </p:sp>
    </p:spTree>
    <p:extLst>
      <p:ext uri="{BB962C8B-B14F-4D97-AF65-F5344CB8AC3E}">
        <p14:creationId xmlns:p14="http://schemas.microsoft.com/office/powerpoint/2010/main" val="3224838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6CD6CB-345C-43B6-8918-FD49344BE1F8}" type="datetimeFigureOut">
              <a:rPr lang="en-US" smtClean="0"/>
              <a:pPr/>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41415-BBCC-4C67-A025-52DDBE6D234D}" type="slidenum">
              <a:rPr lang="en-US" smtClean="0"/>
              <a:pPr/>
              <a:t>‹#›</a:t>
            </a:fld>
            <a:endParaRPr lang="en-US"/>
          </a:p>
        </p:txBody>
      </p:sp>
    </p:spTree>
    <p:extLst>
      <p:ext uri="{BB962C8B-B14F-4D97-AF65-F5344CB8AC3E}">
        <p14:creationId xmlns:p14="http://schemas.microsoft.com/office/powerpoint/2010/main" val="2879701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6CD6CB-345C-43B6-8918-FD49344BE1F8}" type="datetimeFigureOut">
              <a:rPr lang="en-US" smtClean="0"/>
              <a:pPr/>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41415-BBCC-4C67-A025-52DDBE6D234D}" type="slidenum">
              <a:rPr lang="en-US" smtClean="0"/>
              <a:pPr/>
              <a:t>‹#›</a:t>
            </a:fld>
            <a:endParaRPr lang="en-US"/>
          </a:p>
        </p:txBody>
      </p:sp>
    </p:spTree>
    <p:extLst>
      <p:ext uri="{BB962C8B-B14F-4D97-AF65-F5344CB8AC3E}">
        <p14:creationId xmlns:p14="http://schemas.microsoft.com/office/powerpoint/2010/main" val="224050210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76CD6CB-345C-43B6-8918-FD49344BE1F8}" type="datetimeFigureOut">
              <a:rPr lang="en-US" smtClean="0"/>
              <a:pPr/>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41415-BBCC-4C67-A025-52DDBE6D234D}" type="slidenum">
              <a:rPr lang="en-US" smtClean="0"/>
              <a:pPr/>
              <a:t>‹#›</a:t>
            </a:fld>
            <a:endParaRPr lang="en-US"/>
          </a:p>
        </p:txBody>
      </p:sp>
    </p:spTree>
    <p:extLst>
      <p:ext uri="{BB962C8B-B14F-4D97-AF65-F5344CB8AC3E}">
        <p14:creationId xmlns:p14="http://schemas.microsoft.com/office/powerpoint/2010/main" val="1811726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6CD6CB-345C-43B6-8918-FD49344BE1F8}" type="datetimeFigureOut">
              <a:rPr lang="en-US" smtClean="0"/>
              <a:pPr/>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41415-BBCC-4C67-A025-52DDBE6D234D}" type="slidenum">
              <a:rPr lang="en-US" smtClean="0"/>
              <a:pPr/>
              <a:t>‹#›</a:t>
            </a:fld>
            <a:endParaRPr lang="en-US"/>
          </a:p>
        </p:txBody>
      </p:sp>
    </p:spTree>
    <p:extLst>
      <p:ext uri="{BB962C8B-B14F-4D97-AF65-F5344CB8AC3E}">
        <p14:creationId xmlns:p14="http://schemas.microsoft.com/office/powerpoint/2010/main" val="4032128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6CD6CB-345C-43B6-8918-FD49344BE1F8}" type="datetimeFigureOut">
              <a:rPr lang="en-US" smtClean="0"/>
              <a:pPr/>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541415-BBCC-4C67-A025-52DDBE6D234D}" type="slidenum">
              <a:rPr lang="en-US" smtClean="0"/>
              <a:pPr/>
              <a:t>‹#›</a:t>
            </a:fld>
            <a:endParaRPr lang="en-US"/>
          </a:p>
        </p:txBody>
      </p:sp>
    </p:spTree>
    <p:extLst>
      <p:ext uri="{BB962C8B-B14F-4D97-AF65-F5344CB8AC3E}">
        <p14:creationId xmlns:p14="http://schemas.microsoft.com/office/powerpoint/2010/main" val="291273266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6CD6CB-345C-43B6-8918-FD49344BE1F8}" type="datetimeFigureOut">
              <a:rPr lang="en-US" smtClean="0"/>
              <a:pPr/>
              <a:t>8/8/2021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541415-BBCC-4C67-A025-52DDBE6D234D}" type="slidenum">
              <a:rPr lang="en-US" smtClean="0"/>
              <a:pPr/>
              <a:t>‹#›</a:t>
            </a:fld>
            <a:endParaRPr lang="en-US"/>
          </a:p>
        </p:txBody>
      </p:sp>
    </p:spTree>
    <p:extLst>
      <p:ext uri="{BB962C8B-B14F-4D97-AF65-F5344CB8AC3E}">
        <p14:creationId xmlns:p14="http://schemas.microsoft.com/office/powerpoint/2010/main" val="121091741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76CD6CB-345C-43B6-8918-FD49344BE1F8}" type="datetimeFigureOut">
              <a:rPr lang="en-US" smtClean="0"/>
              <a:pPr/>
              <a:t>8/8/2021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4541415-BBCC-4C67-A025-52DDBE6D234D}" type="slidenum">
              <a:rPr lang="en-US" smtClean="0"/>
              <a:pPr/>
              <a:t>‹#›</a:t>
            </a:fld>
            <a:endParaRPr lang="en-US"/>
          </a:p>
        </p:txBody>
      </p:sp>
    </p:spTree>
    <p:extLst>
      <p:ext uri="{BB962C8B-B14F-4D97-AF65-F5344CB8AC3E}">
        <p14:creationId xmlns:p14="http://schemas.microsoft.com/office/powerpoint/2010/main" val="2661631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76CD6CB-345C-43B6-8918-FD49344BE1F8}" type="datetimeFigureOut">
              <a:rPr lang="en-US" smtClean="0"/>
              <a:pPr/>
              <a:t>8/8/2021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4541415-BBCC-4C67-A025-52DDBE6D234D}" type="slidenum">
              <a:rPr lang="en-US" smtClean="0"/>
              <a:pPr/>
              <a:t>‹#›</a:t>
            </a:fld>
            <a:endParaRPr lang="en-US"/>
          </a:p>
        </p:txBody>
      </p:sp>
    </p:spTree>
    <p:extLst>
      <p:ext uri="{BB962C8B-B14F-4D97-AF65-F5344CB8AC3E}">
        <p14:creationId xmlns:p14="http://schemas.microsoft.com/office/powerpoint/2010/main" val="266783568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76CD6CB-345C-43B6-8918-FD49344BE1F8}" type="datetimeFigureOut">
              <a:rPr lang="en-US" smtClean="0"/>
              <a:pPr/>
              <a:t>8/8/2021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4541415-BBCC-4C67-A025-52DDBE6D234D}" type="slidenum">
              <a:rPr lang="en-US" smtClean="0"/>
              <a:pPr/>
              <a:t>‹#›</a:t>
            </a:fld>
            <a:endParaRPr lang="en-US"/>
          </a:p>
        </p:txBody>
      </p:sp>
    </p:spTree>
    <p:extLst>
      <p:ext uri="{BB962C8B-B14F-4D97-AF65-F5344CB8AC3E}">
        <p14:creationId xmlns:p14="http://schemas.microsoft.com/office/powerpoint/2010/main" val="37751572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6CD6CB-345C-43B6-8918-FD49344BE1F8}" type="datetimeFigureOut">
              <a:rPr lang="en-US" smtClean="0"/>
              <a:pPr/>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541415-BBCC-4C67-A025-52DDBE6D234D}" type="slidenum">
              <a:rPr lang="en-US" smtClean="0"/>
              <a:pPr/>
              <a:t>‹#›</a:t>
            </a:fld>
            <a:endParaRPr lang="en-US"/>
          </a:p>
        </p:txBody>
      </p:sp>
    </p:spTree>
    <p:extLst>
      <p:ext uri="{BB962C8B-B14F-4D97-AF65-F5344CB8AC3E}">
        <p14:creationId xmlns:p14="http://schemas.microsoft.com/office/powerpoint/2010/main" val="299854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76CD6CB-345C-43B6-8918-FD49344BE1F8}" type="datetimeFigureOut">
              <a:rPr lang="en-US" smtClean="0"/>
              <a:pPr/>
              <a:t>8/8/2021</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F4541415-BBCC-4C67-A025-52DDBE6D234D}" type="slidenum">
              <a:rPr lang="en-US" smtClean="0"/>
              <a:pPr/>
              <a:t>‹#›</a:t>
            </a:fld>
            <a:endParaRPr lang="en-US"/>
          </a:p>
        </p:txBody>
      </p:sp>
    </p:spTree>
    <p:extLst>
      <p:ext uri="{BB962C8B-B14F-4D97-AF65-F5344CB8AC3E}">
        <p14:creationId xmlns:p14="http://schemas.microsoft.com/office/powerpoint/2010/main" val="981181881"/>
      </p:ext>
    </p:extLst>
  </p:cSld>
  <p:clrMap bg1="dk1" tx1="lt1" bg2="dk2" tx2="lt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553200"/>
          </a:xfrm>
        </p:spPr>
        <p:txBody>
          <a:bodyPr>
            <a:normAutofit fontScale="92500" lnSpcReduction="10000"/>
          </a:bodyPr>
          <a:lstStyle/>
          <a:p>
            <a:pPr algn="ctr">
              <a:buNone/>
            </a:pPr>
            <a:endParaRPr lang="en-US" sz="2600" b="1" dirty="0">
              <a:latin typeface="Times New Roman" pitchFamily="18" charset="0"/>
              <a:cs typeface="Times New Roman" pitchFamily="18" charset="0"/>
            </a:endParaRPr>
          </a:p>
          <a:p>
            <a:pPr algn="ctr">
              <a:buNone/>
            </a:pPr>
            <a:r>
              <a:rPr lang="en-US" sz="2600" b="1" dirty="0">
                <a:latin typeface="Times New Roman" pitchFamily="18" charset="0"/>
                <a:cs typeface="Times New Roman" pitchFamily="18" charset="0"/>
              </a:rPr>
              <a:t>PES INSTITUTE OF TECHNOLOGY AND MANAGEMENT</a:t>
            </a:r>
            <a:endParaRPr lang="en-US" sz="2600" dirty="0">
              <a:latin typeface="Times New Roman" pitchFamily="18" charset="0"/>
              <a:cs typeface="Times New Roman" pitchFamily="18" charset="0"/>
            </a:endParaRPr>
          </a:p>
          <a:p>
            <a:pPr algn="ctr">
              <a:buNone/>
            </a:pPr>
            <a:r>
              <a:rPr lang="en-US" sz="2600" b="1" dirty="0">
                <a:latin typeface="Times New Roman" pitchFamily="18" charset="0"/>
                <a:cs typeface="Times New Roman" pitchFamily="18" charset="0"/>
              </a:rPr>
              <a:t>Shivamogga-577204</a:t>
            </a:r>
            <a:endParaRPr lang="en-US" sz="2600" dirty="0">
              <a:latin typeface="Times New Roman" pitchFamily="18" charset="0"/>
              <a:cs typeface="Times New Roman" pitchFamily="18" charset="0"/>
            </a:endParaRPr>
          </a:p>
          <a:p>
            <a:pPr algn="ctr">
              <a:buNone/>
            </a:pPr>
            <a:r>
              <a:rPr lang="en-US" sz="2400" b="1"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algn="ctr">
              <a:buNone/>
            </a:pPr>
            <a:endParaRPr lang="en-US" sz="2400" b="1" dirty="0">
              <a:latin typeface="Times New Roman" pitchFamily="18" charset="0"/>
              <a:cs typeface="Times New Roman" pitchFamily="18" charset="0"/>
            </a:endParaRPr>
          </a:p>
          <a:p>
            <a:pPr algn="ctr">
              <a:buNone/>
            </a:pPr>
            <a:endParaRPr lang="en-US" sz="2400" b="1" dirty="0">
              <a:latin typeface="Times New Roman" pitchFamily="18" charset="0"/>
              <a:cs typeface="Times New Roman" pitchFamily="18" charset="0"/>
            </a:endParaRPr>
          </a:p>
          <a:p>
            <a:pPr algn="ctr">
              <a:buNone/>
            </a:pPr>
            <a:r>
              <a:rPr lang="en-US" sz="2400" b="1" dirty="0">
                <a:latin typeface="Times New Roman" pitchFamily="18" charset="0"/>
                <a:cs typeface="Times New Roman" pitchFamily="18" charset="0"/>
              </a:rPr>
              <a:t>Department of Information Science and Engineering</a:t>
            </a:r>
          </a:p>
          <a:p>
            <a:pPr>
              <a:buNone/>
            </a:pPr>
            <a:r>
              <a:rPr lang="en-US" sz="2400" b="1" dirty="0">
                <a:latin typeface="Times New Roman" pitchFamily="18" charset="0"/>
                <a:cs typeface="Times New Roman" pitchFamily="18" charset="0"/>
              </a:rPr>
              <a:t>  </a:t>
            </a:r>
          </a:p>
          <a:p>
            <a:pPr algn="ctr">
              <a:buNone/>
            </a:pPr>
            <a:r>
              <a:rPr lang="en-US" sz="2400" b="1" dirty="0">
                <a:latin typeface="Times New Roman" pitchFamily="18" charset="0"/>
                <a:cs typeface="Times New Roman" pitchFamily="18" charset="0"/>
              </a:rPr>
              <a:t>Title:  Predictive Analysis and Forecasting of COVID-19 Outbreak      </a:t>
            </a:r>
            <a:endParaRPr lang="en-US" sz="2400" dirty="0">
              <a:latin typeface="Times New Roman" pitchFamily="18" charset="0"/>
              <a:cs typeface="Times New Roman" pitchFamily="18" charset="0"/>
            </a:endParaRPr>
          </a:p>
          <a:p>
            <a:pPr>
              <a:buNone/>
            </a:pPr>
            <a:endParaRPr lang="en-US" b="1" dirty="0">
              <a:latin typeface="Times New Roman" pitchFamily="18" charset="0"/>
              <a:cs typeface="Times New Roman" pitchFamily="18" charset="0"/>
            </a:endParaRPr>
          </a:p>
          <a:p>
            <a:pPr>
              <a:buNone/>
            </a:pPr>
            <a:endParaRPr lang="en-US" sz="2400" b="1" dirty="0">
              <a:latin typeface="Times New Roman" pitchFamily="18" charset="0"/>
              <a:cs typeface="Times New Roman" pitchFamily="18" charset="0"/>
            </a:endParaRPr>
          </a:p>
          <a:p>
            <a:pPr>
              <a:buNone/>
            </a:pPr>
            <a:r>
              <a:rPr lang="en-US" sz="2000" b="1" dirty="0">
                <a:latin typeface="Times New Roman" pitchFamily="18" charset="0"/>
                <a:cs typeface="Times New Roman" pitchFamily="18" charset="0"/>
              </a:rPr>
              <a:t>  </a:t>
            </a:r>
            <a:r>
              <a:rPr lang="en-US" sz="2200" b="1" dirty="0">
                <a:latin typeface="Times New Roman" pitchFamily="18" charset="0"/>
                <a:cs typeface="Times New Roman" pitchFamily="18" charset="0"/>
              </a:rPr>
              <a:t>Under the Guidance of        Project Coordinator           Presented By</a:t>
            </a:r>
            <a:endParaRPr lang="en-US" sz="2200" dirty="0">
              <a:latin typeface="Times New Roman" pitchFamily="18" charset="0"/>
              <a:cs typeface="Times New Roman" pitchFamily="18" charset="0"/>
            </a:endParaRPr>
          </a:p>
          <a:p>
            <a:pPr>
              <a:buNone/>
            </a:pPr>
            <a:r>
              <a:rPr lang="en-US" sz="2200" b="1" dirty="0">
                <a:latin typeface="Times New Roman" pitchFamily="18" charset="0"/>
                <a:cs typeface="Times New Roman" pitchFamily="18" charset="0"/>
              </a:rPr>
              <a:t>  Mr. Vinay S K	           		Dr. </a:t>
            </a:r>
            <a:r>
              <a:rPr lang="en-US" sz="2200" b="1" dirty="0" err="1">
                <a:latin typeface="Times New Roman" pitchFamily="18" charset="0"/>
                <a:cs typeface="Times New Roman" pitchFamily="18" charset="0"/>
              </a:rPr>
              <a:t>Pramod</a:t>
            </a:r>
            <a:r>
              <a:rPr lang="en-US" sz="2200" b="1" dirty="0">
                <a:latin typeface="Times New Roman" pitchFamily="18" charset="0"/>
                <a:cs typeface="Times New Roman" pitchFamily="18" charset="0"/>
              </a:rPr>
              <a:t>                        </a:t>
            </a:r>
            <a:r>
              <a:rPr lang="en-US" sz="2200" b="1" dirty="0" err="1">
                <a:latin typeface="Times New Roman" pitchFamily="18" charset="0"/>
                <a:cs typeface="Times New Roman" pitchFamily="18" charset="0"/>
              </a:rPr>
              <a:t>Akanksha</a:t>
            </a:r>
            <a:r>
              <a:rPr lang="en-US" sz="2200" b="1" dirty="0">
                <a:latin typeface="Times New Roman" pitchFamily="18" charset="0"/>
                <a:cs typeface="Times New Roman" pitchFamily="18" charset="0"/>
              </a:rPr>
              <a:t> J</a:t>
            </a:r>
            <a:endParaRPr lang="en-US" sz="2200" dirty="0">
              <a:latin typeface="Times New Roman" pitchFamily="18" charset="0"/>
              <a:cs typeface="Times New Roman" pitchFamily="18" charset="0"/>
            </a:endParaRPr>
          </a:p>
          <a:p>
            <a:pPr>
              <a:buNone/>
            </a:pPr>
            <a:r>
              <a:rPr lang="en-US" sz="2200" b="1" dirty="0">
                <a:latin typeface="Times New Roman" pitchFamily="18" charset="0"/>
                <a:cs typeface="Times New Roman" pitchFamily="18" charset="0"/>
              </a:rPr>
              <a:t>  Assistant Professor              Associate Professor             </a:t>
            </a:r>
            <a:r>
              <a:rPr lang="en-US" sz="2200" b="1" dirty="0" err="1">
                <a:latin typeface="Times New Roman" pitchFamily="18" charset="0"/>
                <a:cs typeface="Times New Roman" pitchFamily="18" charset="0"/>
              </a:rPr>
              <a:t>Akshatha</a:t>
            </a:r>
            <a:r>
              <a:rPr lang="en-US" sz="2200" b="1" dirty="0">
                <a:latin typeface="Times New Roman" pitchFamily="18" charset="0"/>
                <a:cs typeface="Times New Roman" pitchFamily="18" charset="0"/>
              </a:rPr>
              <a:t> S M</a:t>
            </a:r>
          </a:p>
          <a:p>
            <a:pPr>
              <a:buNone/>
            </a:pPr>
            <a:r>
              <a:rPr lang="en-US" sz="2200" b="1" dirty="0">
                <a:latin typeface="Times New Roman" pitchFamily="18" charset="0"/>
                <a:cs typeface="Times New Roman" pitchFamily="18" charset="0"/>
              </a:rPr>
              <a:t>                                                                                              </a:t>
            </a:r>
            <a:r>
              <a:rPr lang="en-US" sz="2200" b="1" dirty="0" err="1">
                <a:latin typeface="Times New Roman" pitchFamily="18" charset="0"/>
                <a:cs typeface="Times New Roman" pitchFamily="18" charset="0"/>
              </a:rPr>
              <a:t>Rajeshwari</a:t>
            </a:r>
            <a:r>
              <a:rPr lang="en-US" sz="2200" b="1" dirty="0">
                <a:latin typeface="Times New Roman" pitchFamily="18" charset="0"/>
                <a:cs typeface="Times New Roman" pitchFamily="18" charset="0"/>
              </a:rPr>
              <a:t> M </a:t>
            </a:r>
            <a:r>
              <a:rPr lang="en-US" sz="2200" b="1" dirty="0" err="1" smtClean="0">
                <a:latin typeface="Times New Roman" pitchFamily="18" charset="0"/>
                <a:cs typeface="Times New Roman" pitchFamily="18" charset="0"/>
              </a:rPr>
              <a:t>Hebballi</a:t>
            </a:r>
            <a:endParaRPr lang="en-US" sz="2200" b="1"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pic>
        <p:nvPicPr>
          <p:cNvPr id="4" name="Picture 3" descr="Untitled.png"/>
          <p:cNvPicPr/>
          <p:nvPr/>
        </p:nvPicPr>
        <p:blipFill>
          <a:blip r:embed="rId2"/>
          <a:stretch>
            <a:fillRect/>
          </a:stretch>
        </p:blipFill>
        <p:spPr>
          <a:xfrm>
            <a:off x="3810000" y="1295400"/>
            <a:ext cx="1358900" cy="1143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389" y="287760"/>
            <a:ext cx="7055380" cy="609600"/>
          </a:xfrm>
        </p:spPr>
        <p:txBody>
          <a:bodyPr/>
          <a:lstStyle/>
          <a:p>
            <a:pPr algn="ctr"/>
            <a:r>
              <a:rPr lang="en-US" sz="3200" b="1" dirty="0" smtClean="0">
                <a:latin typeface="Times New Roman" panose="02020603050405020304" pitchFamily="18" charset="0"/>
                <a:cs typeface="Times New Roman" panose="02020603050405020304" pitchFamily="18" charset="0"/>
              </a:rPr>
              <a:t>ARCHITECTURE</a:t>
            </a:r>
            <a:endParaRPr lang="en-IN" sz="3200" b="1" dirty="0">
              <a:latin typeface="Times New Roman" panose="02020603050405020304" pitchFamily="18" charset="0"/>
              <a:cs typeface="Times New Roman" panose="02020603050405020304" pitchFamily="18" charset="0"/>
            </a:endParaRPr>
          </a:p>
        </p:txBody>
      </p:sp>
      <p:sp>
        <p:nvSpPr>
          <p:cNvPr id="4" name="Flowchart: Magnetic Disk 3"/>
          <p:cNvSpPr/>
          <p:nvPr/>
        </p:nvSpPr>
        <p:spPr>
          <a:xfrm>
            <a:off x="35896" y="2601885"/>
            <a:ext cx="901404" cy="1600200"/>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latin typeface="Calibri" panose="020F0502020204030204" pitchFamily="34" charset="0"/>
              <a:cs typeface="Calibri" panose="020F0502020204030204" pitchFamily="34" charset="0"/>
            </a:endParaRPr>
          </a:p>
        </p:txBody>
      </p:sp>
      <p:sp>
        <p:nvSpPr>
          <p:cNvPr id="5" name="Flowchart: Connector 4"/>
          <p:cNvSpPr/>
          <p:nvPr/>
        </p:nvSpPr>
        <p:spPr>
          <a:xfrm>
            <a:off x="1075919" y="2886492"/>
            <a:ext cx="1168283" cy="12192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sz="1200" b="1" dirty="0">
              <a:solidFill>
                <a:schemeClr val="bg1"/>
              </a:solidFill>
              <a:latin typeface="Calibri" panose="020F0502020204030204" pitchFamily="34" charset="0"/>
              <a:cs typeface="Calibri" panose="020F0502020204030204" pitchFamily="34" charset="0"/>
            </a:endParaRPr>
          </a:p>
        </p:txBody>
      </p:sp>
      <p:sp>
        <p:nvSpPr>
          <p:cNvPr id="6" name="Rounded Rectangle 5"/>
          <p:cNvSpPr/>
          <p:nvPr/>
        </p:nvSpPr>
        <p:spPr>
          <a:xfrm>
            <a:off x="129478" y="1470469"/>
            <a:ext cx="966447" cy="63611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latin typeface="Calibri" panose="020F0502020204030204" pitchFamily="34" charset="0"/>
              <a:cs typeface="Calibri" panose="020F0502020204030204" pitchFamily="34" charset="0"/>
            </a:endParaRPr>
          </a:p>
        </p:txBody>
      </p:sp>
      <p:sp>
        <p:nvSpPr>
          <p:cNvPr id="7" name="Rounded Rectangle 6"/>
          <p:cNvSpPr/>
          <p:nvPr/>
        </p:nvSpPr>
        <p:spPr>
          <a:xfrm>
            <a:off x="1139054" y="1459039"/>
            <a:ext cx="1189852" cy="62183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latin typeface="Calibri" panose="020F0502020204030204" pitchFamily="34" charset="0"/>
              <a:cs typeface="Calibri" panose="020F0502020204030204" pitchFamily="34" charset="0"/>
            </a:endParaRPr>
          </a:p>
        </p:txBody>
      </p:sp>
      <p:sp>
        <p:nvSpPr>
          <p:cNvPr id="8" name="Rounded Rectangle 7"/>
          <p:cNvSpPr/>
          <p:nvPr/>
        </p:nvSpPr>
        <p:spPr>
          <a:xfrm>
            <a:off x="2373650" y="1471273"/>
            <a:ext cx="1197858" cy="65379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latin typeface="Calibri" panose="020F0502020204030204" pitchFamily="34" charset="0"/>
              <a:cs typeface="Calibri" panose="020F0502020204030204" pitchFamily="34" charset="0"/>
            </a:endParaRPr>
          </a:p>
        </p:txBody>
      </p:sp>
      <p:sp>
        <p:nvSpPr>
          <p:cNvPr id="10" name="Rectangle 9"/>
          <p:cNvSpPr/>
          <p:nvPr/>
        </p:nvSpPr>
        <p:spPr>
          <a:xfrm>
            <a:off x="3805506" y="3035819"/>
            <a:ext cx="1011682" cy="98989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latin typeface="Calibri" panose="020F0502020204030204" pitchFamily="34" charset="0"/>
              <a:cs typeface="Calibri" panose="020F0502020204030204" pitchFamily="34" charset="0"/>
            </a:endParaRPr>
          </a:p>
        </p:txBody>
      </p:sp>
      <p:sp>
        <p:nvSpPr>
          <p:cNvPr id="11" name="Diamond 10"/>
          <p:cNvSpPr/>
          <p:nvPr/>
        </p:nvSpPr>
        <p:spPr>
          <a:xfrm>
            <a:off x="4922154" y="2924592"/>
            <a:ext cx="1143000" cy="1066800"/>
          </a:xfrm>
          <a:prstGeom prst="diamon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latin typeface="Calibri" panose="020F0502020204030204" pitchFamily="34" charset="0"/>
              <a:cs typeface="Calibri" panose="020F0502020204030204" pitchFamily="34" charset="0"/>
            </a:endParaRPr>
          </a:p>
        </p:txBody>
      </p:sp>
      <p:sp>
        <p:nvSpPr>
          <p:cNvPr id="12" name="Rounded Rectangle 11"/>
          <p:cNvSpPr/>
          <p:nvPr/>
        </p:nvSpPr>
        <p:spPr>
          <a:xfrm>
            <a:off x="4983086" y="4867900"/>
            <a:ext cx="1077609" cy="64187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latin typeface="Calibri" panose="020F0502020204030204" pitchFamily="34" charset="0"/>
              <a:cs typeface="Calibri" panose="020F0502020204030204" pitchFamily="34" charset="0"/>
            </a:endParaRPr>
          </a:p>
        </p:txBody>
      </p:sp>
      <p:sp>
        <p:nvSpPr>
          <p:cNvPr id="13" name="Rectangle 12"/>
          <p:cNvSpPr/>
          <p:nvPr/>
        </p:nvSpPr>
        <p:spPr>
          <a:xfrm>
            <a:off x="6425743" y="3105424"/>
            <a:ext cx="925816" cy="6463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latin typeface="Calibri" panose="020F0502020204030204" pitchFamily="34" charset="0"/>
              <a:cs typeface="Calibri" panose="020F0502020204030204" pitchFamily="34" charset="0"/>
            </a:endParaRPr>
          </a:p>
        </p:txBody>
      </p:sp>
      <p:sp>
        <p:nvSpPr>
          <p:cNvPr id="14" name="Rectangle 13"/>
          <p:cNvSpPr/>
          <p:nvPr/>
        </p:nvSpPr>
        <p:spPr>
          <a:xfrm>
            <a:off x="7980962" y="3082764"/>
            <a:ext cx="1011288" cy="72704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latin typeface="Calibri" panose="020F0502020204030204" pitchFamily="34" charset="0"/>
              <a:cs typeface="Calibri" panose="020F0502020204030204" pitchFamily="34" charset="0"/>
            </a:endParaRPr>
          </a:p>
        </p:txBody>
      </p:sp>
      <p:sp>
        <p:nvSpPr>
          <p:cNvPr id="18" name="Right Arrow 17"/>
          <p:cNvSpPr/>
          <p:nvPr/>
        </p:nvSpPr>
        <p:spPr>
          <a:xfrm flipV="1">
            <a:off x="6065154" y="3355503"/>
            <a:ext cx="360589" cy="221742"/>
          </a:xfrm>
          <a:prstGeom prst="rightArrow">
            <a:avLst/>
          </a:prstGeom>
          <a:solidFill>
            <a:schemeClr val="accent1">
              <a:lumMod val="60000"/>
              <a:lumOff val="4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b="1">
              <a:solidFill>
                <a:schemeClr val="tx1"/>
              </a:solidFill>
              <a:latin typeface="Calibri" panose="020F0502020204030204" pitchFamily="34" charset="0"/>
              <a:cs typeface="Calibri" panose="020F0502020204030204" pitchFamily="34" charset="0"/>
            </a:endParaRPr>
          </a:p>
        </p:txBody>
      </p:sp>
      <p:sp>
        <p:nvSpPr>
          <p:cNvPr id="19" name="Right Arrow 18"/>
          <p:cNvSpPr/>
          <p:nvPr/>
        </p:nvSpPr>
        <p:spPr>
          <a:xfrm flipV="1">
            <a:off x="7340143" y="3372267"/>
            <a:ext cx="640820" cy="247650"/>
          </a:xfrm>
          <a:prstGeom prst="rightArrow">
            <a:avLst/>
          </a:prstGeom>
          <a:solidFill>
            <a:schemeClr val="accent1">
              <a:lumMod val="60000"/>
              <a:lumOff val="4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b="1">
              <a:solidFill>
                <a:schemeClr val="tx1"/>
              </a:solidFill>
              <a:latin typeface="Calibri" panose="020F0502020204030204" pitchFamily="34" charset="0"/>
              <a:cs typeface="Calibri" panose="020F0502020204030204" pitchFamily="34" charset="0"/>
            </a:endParaRPr>
          </a:p>
        </p:txBody>
      </p:sp>
      <p:sp>
        <p:nvSpPr>
          <p:cNvPr id="20" name="Right Arrow 19"/>
          <p:cNvSpPr/>
          <p:nvPr/>
        </p:nvSpPr>
        <p:spPr>
          <a:xfrm rot="5400000" flipV="1">
            <a:off x="1224816" y="2388452"/>
            <a:ext cx="784859" cy="201414"/>
          </a:xfrm>
          <a:prstGeom prst="rightArrow">
            <a:avLst/>
          </a:prstGeom>
          <a:solidFill>
            <a:schemeClr val="accent1">
              <a:lumMod val="60000"/>
              <a:lumOff val="4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b="1">
              <a:solidFill>
                <a:schemeClr val="tx1"/>
              </a:solidFill>
              <a:latin typeface="Calibri" panose="020F0502020204030204" pitchFamily="34" charset="0"/>
              <a:cs typeface="Calibri" panose="020F0502020204030204" pitchFamily="34" charset="0"/>
            </a:endParaRPr>
          </a:p>
        </p:txBody>
      </p:sp>
      <p:sp>
        <p:nvSpPr>
          <p:cNvPr id="21" name="Right Arrow 20"/>
          <p:cNvSpPr/>
          <p:nvPr/>
        </p:nvSpPr>
        <p:spPr>
          <a:xfrm rot="7480862" flipV="1">
            <a:off x="1721591" y="2453167"/>
            <a:ext cx="990600" cy="228600"/>
          </a:xfrm>
          <a:prstGeom prst="rightArrow">
            <a:avLst/>
          </a:prstGeom>
          <a:solidFill>
            <a:schemeClr val="accent1">
              <a:lumMod val="60000"/>
              <a:lumOff val="4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b="1">
              <a:solidFill>
                <a:schemeClr val="tx1"/>
              </a:solidFill>
              <a:latin typeface="Calibri" panose="020F0502020204030204" pitchFamily="34" charset="0"/>
              <a:cs typeface="Calibri" panose="020F0502020204030204" pitchFamily="34" charset="0"/>
            </a:endParaRPr>
          </a:p>
        </p:txBody>
      </p:sp>
      <p:sp>
        <p:nvSpPr>
          <p:cNvPr id="22" name="Right Arrow 21"/>
          <p:cNvSpPr/>
          <p:nvPr/>
        </p:nvSpPr>
        <p:spPr>
          <a:xfrm rot="5400000" flipV="1">
            <a:off x="5089222" y="2383692"/>
            <a:ext cx="808863" cy="239409"/>
          </a:xfrm>
          <a:prstGeom prst="rightArrow">
            <a:avLst/>
          </a:prstGeom>
          <a:solidFill>
            <a:schemeClr val="accent1">
              <a:lumMod val="60000"/>
              <a:lumOff val="4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b="1">
              <a:solidFill>
                <a:schemeClr val="tx1"/>
              </a:solidFill>
              <a:latin typeface="Calibri" panose="020F0502020204030204" pitchFamily="34" charset="0"/>
              <a:cs typeface="Calibri" panose="020F0502020204030204" pitchFamily="34" charset="0"/>
            </a:endParaRPr>
          </a:p>
        </p:txBody>
      </p:sp>
      <p:sp>
        <p:nvSpPr>
          <p:cNvPr id="23" name="Right Arrow 22"/>
          <p:cNvSpPr/>
          <p:nvPr/>
        </p:nvSpPr>
        <p:spPr>
          <a:xfrm flipV="1">
            <a:off x="4713618" y="3363885"/>
            <a:ext cx="384211" cy="188214"/>
          </a:xfrm>
          <a:prstGeom prst="rightArrow">
            <a:avLst/>
          </a:prstGeom>
          <a:solidFill>
            <a:schemeClr val="accent1">
              <a:lumMod val="60000"/>
              <a:lumOff val="4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b="1">
              <a:solidFill>
                <a:schemeClr val="tx1"/>
              </a:solidFill>
              <a:latin typeface="Calibri" panose="020F0502020204030204" pitchFamily="34" charset="0"/>
              <a:cs typeface="Calibri" panose="020F0502020204030204" pitchFamily="34" charset="0"/>
            </a:endParaRPr>
          </a:p>
        </p:txBody>
      </p:sp>
      <p:sp>
        <p:nvSpPr>
          <p:cNvPr id="24" name="Right Arrow 23"/>
          <p:cNvSpPr/>
          <p:nvPr/>
        </p:nvSpPr>
        <p:spPr>
          <a:xfrm flipV="1">
            <a:off x="1969058" y="3299496"/>
            <a:ext cx="548640" cy="204978"/>
          </a:xfrm>
          <a:prstGeom prst="rightArrow">
            <a:avLst/>
          </a:prstGeom>
          <a:solidFill>
            <a:schemeClr val="accent1">
              <a:lumMod val="60000"/>
              <a:lumOff val="4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b="1">
              <a:solidFill>
                <a:schemeClr val="tx1"/>
              </a:solidFill>
              <a:latin typeface="Calibri" panose="020F0502020204030204" pitchFamily="34" charset="0"/>
              <a:cs typeface="Calibri" panose="020F0502020204030204" pitchFamily="34" charset="0"/>
            </a:endParaRPr>
          </a:p>
        </p:txBody>
      </p:sp>
      <p:sp>
        <p:nvSpPr>
          <p:cNvPr id="25" name="Right Arrow 24"/>
          <p:cNvSpPr/>
          <p:nvPr/>
        </p:nvSpPr>
        <p:spPr>
          <a:xfrm flipV="1">
            <a:off x="882719" y="3318963"/>
            <a:ext cx="363844" cy="204978"/>
          </a:xfrm>
          <a:prstGeom prst="rightArrow">
            <a:avLst/>
          </a:prstGeom>
          <a:solidFill>
            <a:schemeClr val="accent1">
              <a:lumMod val="60000"/>
              <a:lumOff val="4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b="1">
              <a:solidFill>
                <a:schemeClr val="tx1"/>
              </a:solidFill>
              <a:latin typeface="Calibri" panose="020F0502020204030204" pitchFamily="34" charset="0"/>
              <a:cs typeface="Calibri" panose="020F0502020204030204" pitchFamily="34" charset="0"/>
            </a:endParaRPr>
          </a:p>
        </p:txBody>
      </p:sp>
      <p:sp>
        <p:nvSpPr>
          <p:cNvPr id="26" name="Right Arrow 25"/>
          <p:cNvSpPr/>
          <p:nvPr/>
        </p:nvSpPr>
        <p:spPr>
          <a:xfrm rot="3991640" flipV="1">
            <a:off x="597551" y="2472808"/>
            <a:ext cx="990600" cy="228600"/>
          </a:xfrm>
          <a:prstGeom prst="rightArrow">
            <a:avLst/>
          </a:prstGeom>
          <a:solidFill>
            <a:schemeClr val="accent1">
              <a:lumMod val="60000"/>
              <a:lumOff val="4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b="1">
              <a:solidFill>
                <a:schemeClr val="tx1"/>
              </a:solidFill>
              <a:latin typeface="Calibri" panose="020F0502020204030204" pitchFamily="34" charset="0"/>
              <a:cs typeface="Calibri" panose="020F0502020204030204" pitchFamily="34" charset="0"/>
            </a:endParaRPr>
          </a:p>
        </p:txBody>
      </p:sp>
      <p:sp>
        <p:nvSpPr>
          <p:cNvPr id="33" name="TextBox 32"/>
          <p:cNvSpPr txBox="1"/>
          <p:nvPr/>
        </p:nvSpPr>
        <p:spPr>
          <a:xfrm>
            <a:off x="33528" y="3162109"/>
            <a:ext cx="933861" cy="523220"/>
          </a:xfrm>
          <a:prstGeom prst="rect">
            <a:avLst/>
          </a:prstGeom>
          <a:noFill/>
        </p:spPr>
        <p:txBody>
          <a:bodyPr wrap="square" rtlCol="0">
            <a:spAutoFit/>
          </a:bodyPr>
          <a:lstStyle/>
          <a:p>
            <a:r>
              <a:rPr lang="en-US" sz="1400" b="1" dirty="0">
                <a:solidFill>
                  <a:schemeClr val="bg1"/>
                </a:solidFill>
                <a:latin typeface="Calibri" panose="020F0502020204030204" pitchFamily="34" charset="0"/>
                <a:cs typeface="Calibri" panose="020F0502020204030204" pitchFamily="34" charset="0"/>
              </a:rPr>
              <a:t>Data collection</a:t>
            </a:r>
            <a:endParaRPr lang="en-IN" sz="1400" b="1" dirty="0">
              <a:solidFill>
                <a:schemeClr val="bg1"/>
              </a:solidFill>
              <a:latin typeface="Calibri" panose="020F0502020204030204" pitchFamily="34" charset="0"/>
              <a:cs typeface="Calibri" panose="020F0502020204030204" pitchFamily="34" charset="0"/>
            </a:endParaRPr>
          </a:p>
        </p:txBody>
      </p:sp>
      <p:sp>
        <p:nvSpPr>
          <p:cNvPr id="34" name="TextBox 33"/>
          <p:cNvSpPr txBox="1"/>
          <p:nvPr/>
        </p:nvSpPr>
        <p:spPr>
          <a:xfrm>
            <a:off x="1003135" y="3213146"/>
            <a:ext cx="1272914" cy="523220"/>
          </a:xfrm>
          <a:prstGeom prst="rect">
            <a:avLst/>
          </a:prstGeom>
          <a:noFill/>
        </p:spPr>
        <p:txBody>
          <a:bodyPr wrap="square" rtlCol="0">
            <a:spAutoFit/>
          </a:bodyPr>
          <a:lstStyle/>
          <a:p>
            <a:pPr algn="ctr"/>
            <a:r>
              <a:rPr lang="en-US" sz="1400" b="1" dirty="0">
                <a:solidFill>
                  <a:schemeClr val="bg1"/>
                </a:solidFill>
                <a:latin typeface="Calibri" panose="020F0502020204030204" pitchFamily="34" charset="0"/>
                <a:cs typeface="Calibri" panose="020F0502020204030204" pitchFamily="34" charset="0"/>
              </a:rPr>
              <a:t>Data Preprocessing</a:t>
            </a:r>
            <a:endParaRPr lang="en-IN" sz="1400" b="1" dirty="0">
              <a:solidFill>
                <a:schemeClr val="bg1"/>
              </a:solidFill>
              <a:latin typeface="Calibri" panose="020F0502020204030204" pitchFamily="34" charset="0"/>
              <a:cs typeface="Calibri" panose="020F0502020204030204" pitchFamily="34" charset="0"/>
            </a:endParaRPr>
          </a:p>
        </p:txBody>
      </p:sp>
      <p:sp>
        <p:nvSpPr>
          <p:cNvPr id="35" name="TextBox 34"/>
          <p:cNvSpPr txBox="1"/>
          <p:nvPr/>
        </p:nvSpPr>
        <p:spPr>
          <a:xfrm>
            <a:off x="3838652" y="3097160"/>
            <a:ext cx="1535297" cy="830997"/>
          </a:xfrm>
          <a:prstGeom prst="rect">
            <a:avLst/>
          </a:prstGeom>
          <a:noFill/>
        </p:spPr>
        <p:txBody>
          <a:bodyPr wrap="square" rtlCol="0">
            <a:spAutoFit/>
          </a:bodyPr>
          <a:lstStyle/>
          <a:p>
            <a:r>
              <a:rPr lang="en-US" sz="1600" b="1" dirty="0">
                <a:solidFill>
                  <a:schemeClr val="bg1"/>
                </a:solidFill>
                <a:latin typeface="Calibri" panose="020F0502020204030204" pitchFamily="34" charset="0"/>
                <a:cs typeface="Calibri" panose="020F0502020204030204" pitchFamily="34" charset="0"/>
              </a:rPr>
              <a:t>Machine Learning Algorithm</a:t>
            </a:r>
            <a:endParaRPr lang="en-IN" sz="1600" b="1" dirty="0">
              <a:solidFill>
                <a:schemeClr val="bg1"/>
              </a:solidFill>
              <a:latin typeface="Calibri" panose="020F0502020204030204" pitchFamily="34" charset="0"/>
              <a:cs typeface="Calibri" panose="020F0502020204030204" pitchFamily="34" charset="0"/>
            </a:endParaRPr>
          </a:p>
        </p:txBody>
      </p:sp>
      <p:sp>
        <p:nvSpPr>
          <p:cNvPr id="36" name="TextBox 35"/>
          <p:cNvSpPr txBox="1"/>
          <p:nvPr/>
        </p:nvSpPr>
        <p:spPr>
          <a:xfrm>
            <a:off x="5132087" y="3105424"/>
            <a:ext cx="900205" cy="738664"/>
          </a:xfrm>
          <a:prstGeom prst="rect">
            <a:avLst/>
          </a:prstGeom>
          <a:noFill/>
        </p:spPr>
        <p:txBody>
          <a:bodyPr wrap="square" rtlCol="0">
            <a:spAutoFit/>
          </a:bodyPr>
          <a:lstStyle/>
          <a:p>
            <a:r>
              <a:rPr lang="en-US" sz="1400" b="1" dirty="0">
                <a:solidFill>
                  <a:schemeClr val="bg1"/>
                </a:solidFill>
                <a:latin typeface="Calibri" panose="020F0502020204030204" pitchFamily="34" charset="0"/>
                <a:cs typeface="Calibri" panose="020F0502020204030204" pitchFamily="34" charset="0"/>
              </a:rPr>
              <a:t>Building the Model</a:t>
            </a:r>
            <a:endParaRPr lang="en-IN" sz="1400" b="1" dirty="0">
              <a:solidFill>
                <a:schemeClr val="bg1"/>
              </a:solidFill>
              <a:latin typeface="Calibri" panose="020F0502020204030204" pitchFamily="34" charset="0"/>
              <a:cs typeface="Calibri" panose="020F0502020204030204" pitchFamily="34" charset="0"/>
            </a:endParaRPr>
          </a:p>
        </p:txBody>
      </p:sp>
      <p:sp>
        <p:nvSpPr>
          <p:cNvPr id="38" name="Rectangle 37"/>
          <p:cNvSpPr/>
          <p:nvPr/>
        </p:nvSpPr>
        <p:spPr>
          <a:xfrm>
            <a:off x="231585" y="1538645"/>
            <a:ext cx="864340" cy="523220"/>
          </a:xfrm>
          <a:prstGeom prst="rect">
            <a:avLst/>
          </a:prstGeom>
        </p:spPr>
        <p:txBody>
          <a:bodyPr wrap="none">
            <a:spAutoFit/>
          </a:bodyPr>
          <a:lstStyle/>
          <a:p>
            <a:pPr algn="ctr"/>
            <a:r>
              <a:rPr lang="en-US" sz="1400" b="1" dirty="0">
                <a:solidFill>
                  <a:schemeClr val="bg1"/>
                </a:solidFill>
                <a:latin typeface="Calibri" panose="020F0502020204030204" pitchFamily="34" charset="0"/>
                <a:cs typeface="Calibri" panose="020F0502020204030204" pitchFamily="34" charset="0"/>
              </a:rPr>
              <a:t>Data </a:t>
            </a:r>
          </a:p>
          <a:p>
            <a:pPr algn="ctr"/>
            <a:r>
              <a:rPr lang="en-US" sz="1400" b="1" dirty="0">
                <a:solidFill>
                  <a:schemeClr val="bg1"/>
                </a:solidFill>
                <a:latin typeface="Calibri" panose="020F0502020204030204" pitchFamily="34" charset="0"/>
                <a:cs typeface="Calibri" panose="020F0502020204030204" pitchFamily="34" charset="0"/>
              </a:rPr>
              <a:t>Cleaning </a:t>
            </a:r>
            <a:endParaRPr lang="en-IN" sz="1400" b="1" dirty="0">
              <a:solidFill>
                <a:schemeClr val="bg1"/>
              </a:solidFill>
              <a:latin typeface="Calibri" panose="020F0502020204030204" pitchFamily="34" charset="0"/>
              <a:cs typeface="Calibri" panose="020F0502020204030204" pitchFamily="34" charset="0"/>
            </a:endParaRPr>
          </a:p>
        </p:txBody>
      </p:sp>
      <p:sp>
        <p:nvSpPr>
          <p:cNvPr id="39" name="Rectangle 38"/>
          <p:cNvSpPr/>
          <p:nvPr/>
        </p:nvSpPr>
        <p:spPr>
          <a:xfrm>
            <a:off x="1196960" y="1510558"/>
            <a:ext cx="1020408" cy="523220"/>
          </a:xfrm>
          <a:prstGeom prst="rect">
            <a:avLst/>
          </a:prstGeom>
        </p:spPr>
        <p:txBody>
          <a:bodyPr wrap="none">
            <a:spAutoFit/>
          </a:bodyPr>
          <a:lstStyle/>
          <a:p>
            <a:pPr algn="ctr"/>
            <a:r>
              <a:rPr lang="en-US" sz="1400" b="1" dirty="0">
                <a:solidFill>
                  <a:schemeClr val="bg1"/>
                </a:solidFill>
                <a:latin typeface="Calibri" panose="020F0502020204030204" pitchFamily="34" charset="0"/>
                <a:cs typeface="Calibri" panose="020F0502020204030204" pitchFamily="34" charset="0"/>
              </a:rPr>
              <a:t>Data</a:t>
            </a:r>
          </a:p>
          <a:p>
            <a:pPr algn="ctr"/>
            <a:r>
              <a:rPr lang="en-US" sz="1400" b="1" dirty="0">
                <a:solidFill>
                  <a:schemeClr val="bg1"/>
                </a:solidFill>
                <a:latin typeface="Calibri" panose="020F0502020204030204" pitchFamily="34" charset="0"/>
                <a:cs typeface="Calibri" panose="020F0502020204030204" pitchFamily="34" charset="0"/>
              </a:rPr>
              <a:t> Reduction </a:t>
            </a:r>
            <a:endParaRPr lang="en-IN" sz="1400" b="1" dirty="0">
              <a:solidFill>
                <a:schemeClr val="bg1"/>
              </a:solidFill>
              <a:latin typeface="Calibri" panose="020F0502020204030204" pitchFamily="34" charset="0"/>
              <a:cs typeface="Calibri" panose="020F0502020204030204" pitchFamily="34" charset="0"/>
            </a:endParaRPr>
          </a:p>
        </p:txBody>
      </p:sp>
      <p:sp>
        <p:nvSpPr>
          <p:cNvPr id="40" name="Rectangle 39"/>
          <p:cNvSpPr/>
          <p:nvPr/>
        </p:nvSpPr>
        <p:spPr>
          <a:xfrm>
            <a:off x="2275274" y="1538645"/>
            <a:ext cx="1404744" cy="523220"/>
          </a:xfrm>
          <a:prstGeom prst="rect">
            <a:avLst/>
          </a:prstGeom>
        </p:spPr>
        <p:txBody>
          <a:bodyPr wrap="none">
            <a:spAutoFit/>
          </a:bodyPr>
          <a:lstStyle/>
          <a:p>
            <a:pPr algn="ctr"/>
            <a:r>
              <a:rPr lang="en-US" sz="1400" b="1" dirty="0">
                <a:solidFill>
                  <a:schemeClr val="bg1"/>
                </a:solidFill>
                <a:latin typeface="Calibri" panose="020F0502020204030204" pitchFamily="34" charset="0"/>
                <a:cs typeface="Calibri" panose="020F0502020204030204" pitchFamily="34" charset="0"/>
              </a:rPr>
              <a:t>Data</a:t>
            </a:r>
          </a:p>
          <a:p>
            <a:pPr algn="ctr"/>
            <a:r>
              <a:rPr lang="en-US" sz="1400" b="1" dirty="0">
                <a:solidFill>
                  <a:schemeClr val="bg1"/>
                </a:solidFill>
                <a:latin typeface="Calibri" panose="020F0502020204030204" pitchFamily="34" charset="0"/>
                <a:cs typeface="Calibri" panose="020F0502020204030204" pitchFamily="34" charset="0"/>
              </a:rPr>
              <a:t> Transformation </a:t>
            </a:r>
            <a:endParaRPr lang="en-IN" sz="1400" b="1" dirty="0">
              <a:solidFill>
                <a:schemeClr val="bg1"/>
              </a:solidFill>
              <a:latin typeface="Calibri" panose="020F0502020204030204" pitchFamily="34" charset="0"/>
              <a:cs typeface="Calibri" panose="020F0502020204030204" pitchFamily="34" charset="0"/>
            </a:endParaRPr>
          </a:p>
        </p:txBody>
      </p:sp>
      <p:sp>
        <p:nvSpPr>
          <p:cNvPr id="41" name="Rectangle 40"/>
          <p:cNvSpPr/>
          <p:nvPr/>
        </p:nvSpPr>
        <p:spPr>
          <a:xfrm>
            <a:off x="5067267" y="4982085"/>
            <a:ext cx="909245" cy="584775"/>
          </a:xfrm>
          <a:prstGeom prst="rect">
            <a:avLst/>
          </a:prstGeom>
        </p:spPr>
        <p:txBody>
          <a:bodyPr wrap="square">
            <a:spAutoFit/>
          </a:bodyPr>
          <a:lstStyle/>
          <a:p>
            <a:pPr algn="ctr"/>
            <a:r>
              <a:rPr lang="en-US" sz="1600" b="1" dirty="0">
                <a:solidFill>
                  <a:schemeClr val="bg1"/>
                </a:solidFill>
                <a:latin typeface="Calibri" panose="020F0502020204030204" pitchFamily="34" charset="0"/>
                <a:cs typeface="Calibri" panose="020F0502020204030204" pitchFamily="34" charset="0"/>
              </a:rPr>
              <a:t>Training </a:t>
            </a:r>
          </a:p>
          <a:p>
            <a:pPr algn="ctr"/>
            <a:r>
              <a:rPr lang="en-US" sz="1600" b="1" dirty="0">
                <a:solidFill>
                  <a:schemeClr val="bg1"/>
                </a:solidFill>
                <a:latin typeface="Calibri" panose="020F0502020204030204" pitchFamily="34" charset="0"/>
                <a:cs typeface="Calibri" panose="020F0502020204030204" pitchFamily="34" charset="0"/>
              </a:rPr>
              <a:t>Samples</a:t>
            </a:r>
            <a:endParaRPr lang="en-IN" sz="1600" b="1" dirty="0">
              <a:solidFill>
                <a:schemeClr val="bg1"/>
              </a:solidFill>
              <a:latin typeface="Calibri" panose="020F0502020204030204" pitchFamily="34" charset="0"/>
              <a:cs typeface="Calibri" panose="020F0502020204030204" pitchFamily="34" charset="0"/>
            </a:endParaRPr>
          </a:p>
        </p:txBody>
      </p:sp>
      <p:sp>
        <p:nvSpPr>
          <p:cNvPr id="42" name="TextBox 41"/>
          <p:cNvSpPr txBox="1"/>
          <p:nvPr/>
        </p:nvSpPr>
        <p:spPr>
          <a:xfrm>
            <a:off x="6472605" y="3276601"/>
            <a:ext cx="867538" cy="323165"/>
          </a:xfrm>
          <a:prstGeom prst="rect">
            <a:avLst/>
          </a:prstGeom>
          <a:noFill/>
        </p:spPr>
        <p:txBody>
          <a:bodyPr wrap="square" rtlCol="0">
            <a:spAutoFit/>
          </a:bodyPr>
          <a:lstStyle/>
          <a:p>
            <a:r>
              <a:rPr lang="en-US" sz="1500" b="1" dirty="0">
                <a:solidFill>
                  <a:schemeClr val="bg1"/>
                </a:solidFill>
                <a:latin typeface="Calibri" panose="020F0502020204030204" pitchFamily="34" charset="0"/>
                <a:cs typeface="Calibri" panose="020F0502020204030204" pitchFamily="34" charset="0"/>
              </a:rPr>
              <a:t>Testing</a:t>
            </a:r>
            <a:endParaRPr lang="en-IN" sz="1500" b="1" dirty="0">
              <a:solidFill>
                <a:schemeClr val="bg1"/>
              </a:solidFill>
              <a:latin typeface="Calibri" panose="020F0502020204030204" pitchFamily="34" charset="0"/>
              <a:cs typeface="Calibri" panose="020F0502020204030204" pitchFamily="34" charset="0"/>
            </a:endParaRPr>
          </a:p>
        </p:txBody>
      </p:sp>
      <p:sp>
        <p:nvSpPr>
          <p:cNvPr id="44" name="TextBox 43"/>
          <p:cNvSpPr txBox="1"/>
          <p:nvPr/>
        </p:nvSpPr>
        <p:spPr>
          <a:xfrm>
            <a:off x="7976653" y="3297097"/>
            <a:ext cx="1108173" cy="338554"/>
          </a:xfrm>
          <a:prstGeom prst="rect">
            <a:avLst/>
          </a:prstGeom>
          <a:noFill/>
        </p:spPr>
        <p:txBody>
          <a:bodyPr wrap="square" rtlCol="0">
            <a:spAutoFit/>
          </a:bodyPr>
          <a:lstStyle/>
          <a:p>
            <a:r>
              <a:rPr lang="en-US" sz="1600" b="1" dirty="0">
                <a:solidFill>
                  <a:schemeClr val="bg1"/>
                </a:solidFill>
                <a:latin typeface="Calibri" panose="020F0502020204030204" pitchFamily="34" charset="0"/>
                <a:cs typeface="Calibri" panose="020F0502020204030204" pitchFamily="34" charset="0"/>
              </a:rPr>
              <a:t>Prediction</a:t>
            </a:r>
            <a:endParaRPr lang="en-IN" sz="1600" b="1" dirty="0">
              <a:solidFill>
                <a:schemeClr val="bg1"/>
              </a:solidFill>
              <a:latin typeface="Calibri" panose="020F0502020204030204" pitchFamily="34" charset="0"/>
              <a:cs typeface="Calibri" panose="020F0502020204030204" pitchFamily="34" charset="0"/>
            </a:endParaRPr>
          </a:p>
        </p:txBody>
      </p:sp>
      <p:sp>
        <p:nvSpPr>
          <p:cNvPr id="37" name="Rounded Rectangle 36"/>
          <p:cNvSpPr/>
          <p:nvPr/>
        </p:nvSpPr>
        <p:spPr>
          <a:xfrm>
            <a:off x="4958201" y="1430590"/>
            <a:ext cx="1077609" cy="64187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a:solidFill>
                  <a:schemeClr val="bg1"/>
                </a:solidFill>
                <a:latin typeface="Calibri" panose="020F0502020204030204" pitchFamily="34" charset="0"/>
                <a:cs typeface="Calibri" panose="020F0502020204030204" pitchFamily="34" charset="0"/>
              </a:rPr>
              <a:t>Testing </a:t>
            </a:r>
          </a:p>
          <a:p>
            <a:pPr algn="ctr"/>
            <a:r>
              <a:rPr lang="en-US" b="1">
                <a:solidFill>
                  <a:schemeClr val="bg1"/>
                </a:solidFill>
                <a:latin typeface="Calibri" panose="020F0502020204030204" pitchFamily="34" charset="0"/>
                <a:cs typeface="Calibri" panose="020F0502020204030204" pitchFamily="34" charset="0"/>
              </a:rPr>
              <a:t>Samples</a:t>
            </a:r>
            <a:endParaRPr lang="en-IN" b="1" dirty="0">
              <a:solidFill>
                <a:schemeClr val="bg1"/>
              </a:solidFill>
              <a:latin typeface="Calibri" panose="020F0502020204030204" pitchFamily="34" charset="0"/>
              <a:cs typeface="Calibri" panose="020F0502020204030204" pitchFamily="34" charset="0"/>
            </a:endParaRPr>
          </a:p>
        </p:txBody>
      </p:sp>
      <p:sp>
        <p:nvSpPr>
          <p:cNvPr id="45" name="Right Arrow 44"/>
          <p:cNvSpPr/>
          <p:nvPr/>
        </p:nvSpPr>
        <p:spPr>
          <a:xfrm rot="16200000" flipV="1">
            <a:off x="5089222" y="4309647"/>
            <a:ext cx="808863" cy="239409"/>
          </a:xfrm>
          <a:prstGeom prst="rightArrow">
            <a:avLst/>
          </a:prstGeom>
          <a:solidFill>
            <a:schemeClr val="accent1">
              <a:lumMod val="60000"/>
              <a:lumOff val="4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b="1">
              <a:solidFill>
                <a:schemeClr val="tx1"/>
              </a:solidFill>
              <a:latin typeface="Calibri" panose="020F0502020204030204" pitchFamily="34" charset="0"/>
              <a:cs typeface="Calibri" panose="020F0502020204030204" pitchFamily="34" charset="0"/>
            </a:endParaRPr>
          </a:p>
        </p:txBody>
      </p:sp>
      <p:sp>
        <p:nvSpPr>
          <p:cNvPr id="9" name="Bent Arrow 8"/>
          <p:cNvSpPr/>
          <p:nvPr/>
        </p:nvSpPr>
        <p:spPr>
          <a:xfrm rot="10800000">
            <a:off x="6073076" y="3826905"/>
            <a:ext cx="2689855" cy="1824079"/>
          </a:xfrm>
          <a:prstGeom prst="bentArrow">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8" name="Rectangle 47"/>
          <p:cNvSpPr/>
          <p:nvPr/>
        </p:nvSpPr>
        <p:spPr>
          <a:xfrm>
            <a:off x="2537305" y="3079001"/>
            <a:ext cx="1071706" cy="98989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latin typeface="Calibri" panose="020F0502020204030204" pitchFamily="34" charset="0"/>
              <a:cs typeface="Calibri" panose="020F0502020204030204" pitchFamily="34" charset="0"/>
            </a:endParaRPr>
          </a:p>
        </p:txBody>
      </p:sp>
      <p:sp>
        <p:nvSpPr>
          <p:cNvPr id="49" name="Right Arrow 48"/>
          <p:cNvSpPr/>
          <p:nvPr/>
        </p:nvSpPr>
        <p:spPr>
          <a:xfrm flipV="1">
            <a:off x="3309066" y="3335694"/>
            <a:ext cx="548640" cy="204978"/>
          </a:xfrm>
          <a:prstGeom prst="rightArrow">
            <a:avLst/>
          </a:prstGeom>
          <a:solidFill>
            <a:schemeClr val="accent1">
              <a:lumMod val="60000"/>
              <a:lumOff val="4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b="1">
              <a:solidFill>
                <a:schemeClr val="tx1"/>
              </a:solidFill>
              <a:latin typeface="Calibri" panose="020F0502020204030204" pitchFamily="34" charset="0"/>
              <a:cs typeface="Calibri" panose="020F0502020204030204" pitchFamily="34" charset="0"/>
            </a:endParaRPr>
          </a:p>
        </p:txBody>
      </p:sp>
      <p:sp>
        <p:nvSpPr>
          <p:cNvPr id="50" name="TextBox 49"/>
          <p:cNvSpPr txBox="1"/>
          <p:nvPr/>
        </p:nvSpPr>
        <p:spPr>
          <a:xfrm>
            <a:off x="2489611" y="3122877"/>
            <a:ext cx="1535297" cy="523220"/>
          </a:xfrm>
          <a:prstGeom prst="rect">
            <a:avLst/>
          </a:prstGeom>
          <a:noFill/>
        </p:spPr>
        <p:txBody>
          <a:bodyPr wrap="square" rtlCol="0">
            <a:spAutoFit/>
          </a:bodyPr>
          <a:lstStyle/>
          <a:p>
            <a:r>
              <a:rPr lang="en-US" sz="1400" b="1" dirty="0">
                <a:solidFill>
                  <a:schemeClr val="bg1"/>
                </a:solidFill>
                <a:latin typeface="Calibri" panose="020F0502020204030204" pitchFamily="34" charset="0"/>
                <a:cs typeface="Calibri" panose="020F0502020204030204" pitchFamily="34" charset="0"/>
              </a:rPr>
              <a:t>Preprocessed </a:t>
            </a:r>
          </a:p>
          <a:p>
            <a:r>
              <a:rPr lang="en-US" sz="1400" b="1" dirty="0">
                <a:solidFill>
                  <a:schemeClr val="bg1"/>
                </a:solidFill>
                <a:latin typeface="Calibri" panose="020F0502020204030204" pitchFamily="34" charset="0"/>
                <a:cs typeface="Calibri" panose="020F0502020204030204" pitchFamily="34" charset="0"/>
              </a:rPr>
              <a:t>      Data</a:t>
            </a:r>
            <a:endParaRPr lang="en-IN" sz="1400" b="1" dirty="0">
              <a:solidFill>
                <a:schemeClr val="bg1"/>
              </a:solidFill>
              <a:latin typeface="Calibri" panose="020F0502020204030204" pitchFamily="34" charset="0"/>
              <a:cs typeface="Calibri" panose="020F0502020204030204" pitchFamily="34" charset="0"/>
            </a:endParaRPr>
          </a:p>
        </p:txBody>
      </p:sp>
      <p:sp>
        <p:nvSpPr>
          <p:cNvPr id="43" name="Rectangle 42"/>
          <p:cNvSpPr/>
          <p:nvPr/>
        </p:nvSpPr>
        <p:spPr>
          <a:xfrm>
            <a:off x="8378663" y="6172200"/>
            <a:ext cx="582211" cy="46166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a:ln w="11430"/>
                <a:effectLst>
                  <a:outerShdw blurRad="50800" dist="39000" dir="5460000" algn="tl">
                    <a:srgbClr val="000000">
                      <a:alpha val="38000"/>
                    </a:srgbClr>
                  </a:outerShdw>
                </a:effectLst>
              </a:rPr>
              <a:t>8</a:t>
            </a:r>
            <a:endParaRPr lang="en-US" sz="2400" b="1" cap="none" spc="0" dirty="0">
              <a:ln w="11430"/>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102647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381000"/>
            <a:ext cx="7184980" cy="523220"/>
          </a:xfrm>
          <a:prstGeom prst="rect">
            <a:avLst/>
          </a:prstGeom>
          <a:noFill/>
        </p:spPr>
        <p:txBody>
          <a:bodyPr wrap="none" rtlCol="0">
            <a:spAutoFit/>
          </a:bodyPr>
          <a:lstStyle/>
          <a:p>
            <a:r>
              <a:rPr lang="en-US" sz="2800" b="1" dirty="0" smtClean="0">
                <a:latin typeface="Times New Roman" panose="02020603050405020304" pitchFamily="18" charset="0"/>
                <a:cs typeface="Times New Roman" panose="02020603050405020304" pitchFamily="18" charset="0"/>
              </a:rPr>
              <a:t>  PROGRAMMING LANGUAGE: PYTHON</a:t>
            </a:r>
            <a:endParaRPr lang="en-IN" sz="2800" b="1"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95400"/>
            <a:ext cx="9144000" cy="4724400"/>
          </a:xfrm>
        </p:spPr>
      </p:pic>
      <p:sp>
        <p:nvSpPr>
          <p:cNvPr id="7" name="Rectangle 6"/>
          <p:cNvSpPr/>
          <p:nvPr/>
        </p:nvSpPr>
        <p:spPr>
          <a:xfrm>
            <a:off x="8305800" y="6248400"/>
            <a:ext cx="582211" cy="46166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a:ln w="11430"/>
                <a:effectLst>
                  <a:outerShdw blurRad="50800" dist="39000" dir="5460000" algn="tl">
                    <a:srgbClr val="000000">
                      <a:alpha val="38000"/>
                    </a:srgbClr>
                  </a:outerShdw>
                </a:effectLst>
              </a:rPr>
              <a:t>9</a:t>
            </a:r>
            <a:endParaRPr lang="en-US" sz="2400" b="1" cap="none" spc="0" dirty="0">
              <a:ln w="11430"/>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8739637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055380" cy="609600"/>
          </a:xfrm>
        </p:spPr>
        <p:txBody>
          <a:bodyPr/>
          <a:lstStyle/>
          <a:p>
            <a:pPr algn="ctr"/>
            <a:r>
              <a:rPr lang="en-US" sz="2800" b="1" dirty="0" smtClean="0">
                <a:latin typeface="Times New Roman" panose="02020603050405020304" pitchFamily="18" charset="0"/>
                <a:cs typeface="Times New Roman" panose="02020603050405020304" pitchFamily="18" charset="0"/>
              </a:rPr>
              <a:t>LIBRARIES</a:t>
            </a:r>
            <a:r>
              <a:rPr lang="en-US" sz="3600" b="1" dirty="0" smtClean="0">
                <a:latin typeface="Times New Roman" panose="02020603050405020304" pitchFamily="18" charset="0"/>
                <a:cs typeface="Times New Roman" panose="02020603050405020304" pitchFamily="18" charset="0"/>
              </a:rPr>
              <a:t> </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609600"/>
            <a:ext cx="8839200" cy="6096000"/>
          </a:xfrm>
        </p:spPr>
        <p:txBody>
          <a:bodyPr>
            <a:noAutofit/>
          </a:bodyPr>
          <a:lstStyle/>
          <a:p>
            <a:pPr marL="342900" marR="179705" lvl="0" indent="-342900" algn="just">
              <a:lnSpc>
                <a:spcPct val="150000"/>
              </a:lnSpc>
              <a:buClr>
                <a:schemeClr val="tx2"/>
              </a:buClr>
              <a:buFont typeface="+mj-lt"/>
              <a:buAutoNum type="arabicPeriod"/>
            </a:pPr>
            <a:r>
              <a:rPr lang="en-US" sz="2200" b="1" dirty="0" err="1">
                <a:latin typeface="Times New Roman" panose="02020603050405020304" pitchFamily="18" charset="0"/>
                <a:ea typeface="Times New Roman" panose="02020603050405020304" pitchFamily="18" charset="0"/>
                <a:cs typeface="Times New Roman" panose="02020603050405020304" pitchFamily="18" charset="0"/>
              </a:rPr>
              <a:t>NumPy</a:t>
            </a:r>
            <a:r>
              <a:rPr lang="en-US" sz="22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ea typeface="Times New Roman" panose="02020603050405020304" pitchFamily="18" charset="0"/>
                <a:cs typeface="Times New Roman" panose="02020603050405020304" pitchFamily="18" charset="0"/>
              </a:rPr>
              <a:t>Used </a:t>
            </a:r>
            <a:r>
              <a:rPr lang="en-US" sz="2200" dirty="0">
                <a:latin typeface="Times New Roman" panose="02020603050405020304" pitchFamily="18" charset="0"/>
                <a:ea typeface="Times New Roman" panose="02020603050405020304" pitchFamily="18" charset="0"/>
                <a:cs typeface="Times New Roman" panose="02020603050405020304" pitchFamily="18" charset="0"/>
              </a:rPr>
              <a:t>for working with arrays which facilitate advanced mathematical and other types of operations on large numbers of data.</a:t>
            </a:r>
            <a:endParaRPr lang="en-IN" sz="22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179705" lvl="0" indent="-342900" algn="just">
              <a:lnSpc>
                <a:spcPct val="150000"/>
              </a:lnSpc>
              <a:buClr>
                <a:schemeClr val="tx2"/>
              </a:buClr>
              <a:buFont typeface="+mj-lt"/>
              <a:buAutoNum type="arabicPeriod"/>
            </a:pPr>
            <a:r>
              <a:rPr lang="en-US" sz="2200" b="1" dirty="0">
                <a:latin typeface="Times New Roman" panose="02020603050405020304" pitchFamily="18" charset="0"/>
                <a:ea typeface="Times New Roman" panose="02020603050405020304" pitchFamily="18" charset="0"/>
                <a:cs typeface="Times New Roman" panose="02020603050405020304" pitchFamily="18" charset="0"/>
              </a:rPr>
              <a:t>Pandas</a:t>
            </a:r>
            <a:r>
              <a:rPr lang="en-US" sz="2200" dirty="0">
                <a:latin typeface="Times New Roman" panose="02020603050405020304" pitchFamily="18" charset="0"/>
                <a:ea typeface="Times New Roman" panose="02020603050405020304" pitchFamily="18" charset="0"/>
                <a:cs typeface="Times New Roman" panose="02020603050405020304" pitchFamily="18" charset="0"/>
              </a:rPr>
              <a:t> - </a:t>
            </a:r>
            <a:r>
              <a:rPr lang="en-US" sz="2200" dirty="0" smtClean="0">
                <a:latin typeface="Times New Roman" panose="02020603050405020304" pitchFamily="18" charset="0"/>
                <a:ea typeface="Times New Roman" panose="02020603050405020304" pitchFamily="18" charset="0"/>
                <a:cs typeface="Times New Roman" panose="02020603050405020304" pitchFamily="18" charset="0"/>
              </a:rPr>
              <a:t>Used </a:t>
            </a:r>
            <a:r>
              <a:rPr lang="en-US" sz="2200" dirty="0">
                <a:latin typeface="Times New Roman" panose="02020603050405020304" pitchFamily="18" charset="0"/>
                <a:ea typeface="Times New Roman" panose="02020603050405020304" pitchFamily="18" charset="0"/>
                <a:cs typeface="Times New Roman" panose="02020603050405020304" pitchFamily="18" charset="0"/>
              </a:rPr>
              <a:t>for data manipulation and analysis, it offers data structures and operations for manipulating numerical tables and time series.</a:t>
            </a:r>
            <a:endParaRPr lang="en-IN" sz="22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179705" lvl="0" indent="-342900" algn="just">
              <a:lnSpc>
                <a:spcPct val="150000"/>
              </a:lnSpc>
              <a:buClr>
                <a:schemeClr val="tx2"/>
              </a:buClr>
              <a:buFont typeface="+mj-lt"/>
              <a:buAutoNum type="arabicPeriod"/>
            </a:pPr>
            <a:r>
              <a:rPr lang="en-US" sz="2200" b="1" dirty="0" err="1">
                <a:latin typeface="Times New Roman" panose="02020603050405020304" pitchFamily="18" charset="0"/>
                <a:ea typeface="Times New Roman" panose="02020603050405020304" pitchFamily="18" charset="0"/>
                <a:cs typeface="Times New Roman" panose="02020603050405020304" pitchFamily="18" charset="0"/>
              </a:rPr>
              <a:t>Matplotlib</a:t>
            </a:r>
            <a:r>
              <a:rPr lang="en-US" sz="22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ea typeface="Times New Roman" panose="02020603050405020304" pitchFamily="18" charset="0"/>
                <a:cs typeface="Times New Roman" panose="02020603050405020304" pitchFamily="18" charset="0"/>
              </a:rPr>
              <a:t>- Used </a:t>
            </a:r>
            <a:r>
              <a:rPr lang="en-US" sz="2200" dirty="0">
                <a:latin typeface="Times New Roman" panose="02020603050405020304" pitchFamily="18" charset="0"/>
                <a:ea typeface="Times New Roman" panose="02020603050405020304" pitchFamily="18" charset="0"/>
                <a:cs typeface="Times New Roman" panose="02020603050405020304" pitchFamily="18" charset="0"/>
              </a:rPr>
              <a:t>for data visualization and graphical plotting.</a:t>
            </a:r>
            <a:endParaRPr lang="en-IN" sz="22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179705" indent="-342900" algn="just">
              <a:lnSpc>
                <a:spcPct val="150000"/>
              </a:lnSpc>
              <a:buClr>
                <a:schemeClr val="tx2"/>
              </a:buClr>
              <a:buFont typeface="+mj-lt"/>
              <a:buAutoNum type="arabicPeriod"/>
            </a:pPr>
            <a:r>
              <a:rPr lang="en-US" sz="2200" b="1" dirty="0" err="1" smtClean="0">
                <a:latin typeface="Times New Roman" panose="02020603050405020304" pitchFamily="18" charset="0"/>
                <a:ea typeface="Times New Roman" panose="02020603050405020304" pitchFamily="18" charset="0"/>
                <a:cs typeface="Times New Roman" panose="02020603050405020304" pitchFamily="18" charset="0"/>
              </a:rPr>
              <a:t>Seaborn</a:t>
            </a:r>
            <a:r>
              <a:rPr lang="en-US" sz="2200"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ea typeface="Times New Roman" panose="02020603050405020304" pitchFamily="18" charset="0"/>
                <a:cs typeface="Times New Roman" panose="02020603050405020304" pitchFamily="18" charset="0"/>
              </a:rPr>
              <a:t>- It</a:t>
            </a:r>
            <a:r>
              <a:rPr lang="en-US" sz="2200" dirty="0">
                <a:latin typeface="Times New Roman" panose="02020603050405020304" pitchFamily="18" charset="0"/>
                <a:ea typeface="Times New Roman" panose="02020603050405020304" pitchFamily="18" charset="0"/>
                <a:cs typeface="Times New Roman" panose="02020603050405020304" pitchFamily="18" charset="0"/>
              </a:rPr>
              <a:t> is a python data visualization library based on </a:t>
            </a:r>
            <a:r>
              <a:rPr lang="en-US" sz="2200" dirty="0" err="1">
                <a:latin typeface="Times New Roman" panose="02020603050405020304" pitchFamily="18" charset="0"/>
                <a:ea typeface="Times New Roman" panose="02020603050405020304" pitchFamily="18" charset="0"/>
                <a:cs typeface="Times New Roman" panose="02020603050405020304" pitchFamily="18" charset="0"/>
              </a:rPr>
              <a:t>matplotlib</a:t>
            </a:r>
            <a:r>
              <a:rPr lang="en-US" sz="2200" dirty="0">
                <a:latin typeface="Times New Roman" panose="02020603050405020304" pitchFamily="18" charset="0"/>
                <a:ea typeface="Times New Roman" panose="02020603050405020304" pitchFamily="18" charset="0"/>
                <a:cs typeface="Times New Roman" panose="02020603050405020304" pitchFamily="18" charset="0"/>
              </a:rPr>
              <a:t>. It provides a high-level interface for drawing attractive and informative statistical </a:t>
            </a:r>
            <a:r>
              <a:rPr lang="en-US" sz="2200" dirty="0" smtClean="0">
                <a:latin typeface="Times New Roman" panose="02020603050405020304" pitchFamily="18" charset="0"/>
                <a:ea typeface="Times New Roman" panose="02020603050405020304" pitchFamily="18" charset="0"/>
                <a:cs typeface="Times New Roman" panose="02020603050405020304" pitchFamily="18" charset="0"/>
              </a:rPr>
              <a:t>graphics.</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marL="342900" marR="179705" indent="-342900" algn="just">
              <a:lnSpc>
                <a:spcPct val="150000"/>
              </a:lnSpc>
              <a:buClr>
                <a:schemeClr val="tx2"/>
              </a:buClr>
              <a:buFont typeface="+mj-lt"/>
              <a:buAutoNum type="arabicPeriod"/>
            </a:pPr>
            <a:r>
              <a:rPr lang="en-US" sz="2200" dirty="0" err="1" smtClean="0">
                <a:latin typeface="Times New Roman" panose="02020603050405020304" pitchFamily="18" charset="0"/>
                <a:cs typeface="Times New Roman" panose="02020603050405020304" pitchFamily="18" charset="0"/>
              </a:rPr>
              <a:t>Plotly</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Interactive</a:t>
            </a:r>
            <a:r>
              <a:rPr lang="en-US" sz="2200" dirty="0" smtClean="0">
                <a:latin typeface="Times New Roman" panose="02020603050405020304" pitchFamily="18" charset="0"/>
                <a:cs typeface="Times New Roman" panose="02020603050405020304" pitchFamily="18" charset="0"/>
              </a:rPr>
              <a:t>, open </a:t>
            </a:r>
            <a:r>
              <a:rPr lang="en-US" sz="2200" dirty="0">
                <a:latin typeface="Times New Roman" panose="02020603050405020304" pitchFamily="18" charset="0"/>
                <a:cs typeface="Times New Roman" panose="02020603050405020304" pitchFamily="18" charset="0"/>
              </a:rPr>
              <a:t>source and browser based graphic library for python</a:t>
            </a:r>
            <a:r>
              <a:rPr lang="en-US" sz="2200" dirty="0" smtClean="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p:txBody>
      </p:sp>
      <p:sp>
        <p:nvSpPr>
          <p:cNvPr id="5" name="Rectangle 4"/>
          <p:cNvSpPr/>
          <p:nvPr/>
        </p:nvSpPr>
        <p:spPr>
          <a:xfrm>
            <a:off x="8409389" y="6243935"/>
            <a:ext cx="582211" cy="46166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smtClean="0">
                <a:ln w="11430"/>
                <a:effectLst>
                  <a:outerShdw blurRad="50800" dist="39000" dir="5460000" algn="tl">
                    <a:srgbClr val="000000">
                      <a:alpha val="38000"/>
                    </a:srgbClr>
                  </a:outerShdw>
                </a:effectLst>
              </a:rPr>
              <a:t>10</a:t>
            </a:r>
            <a:endParaRPr lang="en-US" sz="2400" b="1" cap="none" spc="0" dirty="0">
              <a:ln w="11430"/>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5624843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334000"/>
          </a:xfrm>
        </p:spPr>
        <p:txBody>
          <a:bodyPr>
            <a:noAutofit/>
          </a:bodyPr>
          <a:lstStyle/>
          <a:p>
            <a:pPr>
              <a:buNone/>
            </a:pPr>
            <a:r>
              <a:rPr lang="en-US" sz="3200" b="1" dirty="0" smtClean="0">
                <a:latin typeface="Times New Roman" pitchFamily="18" charset="0"/>
                <a:cs typeface="Times New Roman" pitchFamily="18" charset="0"/>
              </a:rPr>
              <a:t>            SOFTWARE REQUIREMENTS</a:t>
            </a:r>
          </a:p>
          <a:p>
            <a:pPr>
              <a:buNone/>
            </a:pPr>
            <a:endParaRPr lang="en-US" sz="1000" dirty="0">
              <a:latin typeface="Times New Roman" pitchFamily="18" charset="0"/>
              <a:cs typeface="Times New Roman" pitchFamily="18" charset="0"/>
            </a:endParaRPr>
          </a:p>
          <a:p>
            <a:pPr lvl="0"/>
            <a:r>
              <a:rPr lang="en-US" sz="2800" dirty="0">
                <a:latin typeface="Times New Roman" pitchFamily="18" charset="0"/>
                <a:cs typeface="Times New Roman" pitchFamily="18" charset="0"/>
              </a:rPr>
              <a:t>Operating system</a:t>
            </a:r>
          </a:p>
          <a:p>
            <a:pPr lvl="0">
              <a:buNone/>
            </a:pPr>
            <a:r>
              <a:rPr lang="en-US" sz="2800" dirty="0">
                <a:latin typeface="Times New Roman" pitchFamily="18" charset="0"/>
                <a:cs typeface="Times New Roman" pitchFamily="18" charset="0"/>
              </a:rPr>
              <a:t>          Windows 7 or above</a:t>
            </a:r>
          </a:p>
          <a:p>
            <a:pPr lvl="0"/>
            <a:r>
              <a:rPr lang="en-US" sz="2800" dirty="0">
                <a:latin typeface="Times New Roman" pitchFamily="18" charset="0"/>
                <a:cs typeface="Times New Roman" pitchFamily="18" charset="0"/>
              </a:rPr>
              <a:t>Web Application</a:t>
            </a:r>
          </a:p>
          <a:p>
            <a:pPr marL="0" lvl="0" indent="0">
              <a:buNone/>
            </a:pPr>
            <a:r>
              <a:rPr lang="en-US" sz="2800" dirty="0" smtClean="0">
                <a:latin typeface="Times New Roman" pitchFamily="18" charset="0"/>
                <a:cs typeface="Times New Roman" pitchFamily="18" charset="0"/>
              </a:rPr>
              <a:t>		Google </a:t>
            </a:r>
            <a:r>
              <a:rPr lang="en-US" sz="2800" dirty="0" err="1" smtClean="0">
                <a:latin typeface="Times New Roman" pitchFamily="18" charset="0"/>
                <a:cs typeface="Times New Roman" pitchFamily="18" charset="0"/>
              </a:rPr>
              <a:t>Colaboratory</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Web </a:t>
            </a:r>
            <a:r>
              <a:rPr lang="en-US" sz="2800" dirty="0">
                <a:latin typeface="Times New Roman" pitchFamily="18" charset="0"/>
                <a:cs typeface="Times New Roman" pitchFamily="18" charset="0"/>
              </a:rPr>
              <a:t>Browser</a:t>
            </a:r>
          </a:p>
          <a:p>
            <a:pPr lvl="0">
              <a:buNone/>
            </a:pPr>
            <a:r>
              <a:rPr lang="en-US" sz="2800" dirty="0">
                <a:latin typeface="Times New Roman" pitchFamily="18" charset="0"/>
                <a:cs typeface="Times New Roman" pitchFamily="18" charset="0"/>
              </a:rPr>
              <a:t>          Google Chrome, Mozilla  Firefox</a:t>
            </a:r>
          </a:p>
        </p:txBody>
      </p:sp>
      <p:sp>
        <p:nvSpPr>
          <p:cNvPr id="4" name="Rectangle 3"/>
          <p:cNvSpPr/>
          <p:nvPr/>
        </p:nvSpPr>
        <p:spPr>
          <a:xfrm>
            <a:off x="8421342" y="6248400"/>
            <a:ext cx="530916" cy="46166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smtClean="0">
                <a:ln w="11430"/>
                <a:effectLst>
                  <a:outerShdw blurRad="50800" dist="39000" dir="5460000" algn="tl">
                    <a:srgbClr val="000000">
                      <a:alpha val="38000"/>
                    </a:srgbClr>
                  </a:outerShdw>
                </a:effectLst>
              </a:rPr>
              <a:t>11</a:t>
            </a:r>
            <a:endParaRPr lang="en-US" sz="2400" b="1" cap="none" spc="0" dirty="0">
              <a:ln w="11430"/>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467600" cy="5635752"/>
          </a:xfrm>
        </p:spPr>
        <p:txBody>
          <a:bodyPr>
            <a:normAutofit/>
          </a:bodyPr>
          <a:lstStyle/>
          <a:p>
            <a:pPr>
              <a:buNone/>
            </a:pPr>
            <a:r>
              <a:rPr lang="en-US" sz="3200" b="1" dirty="0" smtClean="0">
                <a:latin typeface="Times New Roman" pitchFamily="18" charset="0"/>
                <a:cs typeface="Times New Roman" pitchFamily="18" charset="0"/>
              </a:rPr>
              <a:t>         HARDWARE REQUIREMENTS</a:t>
            </a:r>
          </a:p>
          <a:p>
            <a:pPr lvl="0"/>
            <a:endParaRPr lang="en-US" sz="2800" dirty="0">
              <a:latin typeface="Times New Roman" pitchFamily="18" charset="0"/>
              <a:cs typeface="Times New Roman" pitchFamily="18" charset="0"/>
            </a:endParaRPr>
          </a:p>
          <a:p>
            <a:pPr lvl="0"/>
            <a:r>
              <a:rPr lang="en-US" sz="2800" dirty="0">
                <a:latin typeface="Times New Roman" pitchFamily="18" charset="0"/>
                <a:cs typeface="Times New Roman" pitchFamily="18" charset="0"/>
              </a:rPr>
              <a:t>Processor  </a:t>
            </a:r>
          </a:p>
          <a:p>
            <a:pPr lvl="0">
              <a:buNone/>
            </a:pPr>
            <a:r>
              <a:rPr lang="en-US" sz="2800" dirty="0">
                <a:latin typeface="Times New Roman" pitchFamily="18" charset="0"/>
                <a:cs typeface="Times New Roman" pitchFamily="18" charset="0"/>
              </a:rPr>
              <a:t>         i3 or above</a:t>
            </a:r>
          </a:p>
          <a:p>
            <a:pPr lvl="0">
              <a:buNone/>
            </a:pPr>
            <a:endParaRPr lang="en-US" sz="800" dirty="0">
              <a:latin typeface="Times New Roman" pitchFamily="18" charset="0"/>
              <a:cs typeface="Times New Roman" pitchFamily="18" charset="0"/>
            </a:endParaRPr>
          </a:p>
          <a:p>
            <a:pPr lvl="0"/>
            <a:r>
              <a:rPr lang="en-US" sz="2800" dirty="0">
                <a:latin typeface="Times New Roman" pitchFamily="18" charset="0"/>
                <a:cs typeface="Times New Roman" pitchFamily="18" charset="0"/>
              </a:rPr>
              <a:t>RAM</a:t>
            </a:r>
          </a:p>
          <a:p>
            <a:pPr lvl="0">
              <a:buNone/>
            </a:pPr>
            <a:r>
              <a:rPr lang="en-US" sz="2800" dirty="0">
                <a:latin typeface="Times New Roman" pitchFamily="18" charset="0"/>
                <a:cs typeface="Times New Roman" pitchFamily="18" charset="0"/>
              </a:rPr>
              <a:t>       2</a:t>
            </a:r>
            <a:r>
              <a:rPr lang="en-US" sz="2800" dirty="0" smtClean="0">
                <a:latin typeface="Times New Roman" pitchFamily="18" charset="0"/>
                <a:cs typeface="Times New Roman" pitchFamily="18" charset="0"/>
              </a:rPr>
              <a:t>GB </a:t>
            </a:r>
            <a:r>
              <a:rPr lang="en-US" sz="2800" dirty="0">
                <a:latin typeface="Times New Roman" pitchFamily="18" charset="0"/>
                <a:cs typeface="Times New Roman" pitchFamily="18" charset="0"/>
              </a:rPr>
              <a:t>or above</a:t>
            </a:r>
          </a:p>
          <a:p>
            <a:pPr lvl="0">
              <a:buNone/>
            </a:pPr>
            <a:endParaRPr lang="en-US" sz="800" dirty="0">
              <a:latin typeface="Times New Roman" pitchFamily="18" charset="0"/>
              <a:cs typeface="Times New Roman" pitchFamily="18" charset="0"/>
            </a:endParaRPr>
          </a:p>
          <a:p>
            <a:r>
              <a:rPr lang="en-US" sz="2800" dirty="0">
                <a:latin typeface="Times New Roman" pitchFamily="18" charset="0"/>
                <a:cs typeface="Times New Roman" pitchFamily="18" charset="0"/>
              </a:rPr>
              <a:t>Disk Space</a:t>
            </a:r>
          </a:p>
          <a:p>
            <a:pPr>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2GB </a:t>
            </a:r>
            <a:r>
              <a:rPr lang="en-US" sz="2800" dirty="0">
                <a:latin typeface="Times New Roman" pitchFamily="18" charset="0"/>
                <a:cs typeface="Times New Roman" pitchFamily="18" charset="0"/>
              </a:rPr>
              <a:t>or above</a:t>
            </a:r>
          </a:p>
          <a:p>
            <a:endParaRPr lang="en-US" sz="2800" dirty="0">
              <a:latin typeface="Times New Roman" pitchFamily="18" charset="0"/>
              <a:cs typeface="Times New Roman" pitchFamily="18" charset="0"/>
            </a:endParaRPr>
          </a:p>
        </p:txBody>
      </p:sp>
      <p:sp>
        <p:nvSpPr>
          <p:cNvPr id="4" name="Rectangle 3"/>
          <p:cNvSpPr/>
          <p:nvPr/>
        </p:nvSpPr>
        <p:spPr>
          <a:xfrm>
            <a:off x="8229600" y="6172200"/>
            <a:ext cx="530916" cy="46166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smtClean="0">
                <a:ln w="11430"/>
                <a:effectLst>
                  <a:outerShdw blurRad="50800" dist="39000" dir="5460000" algn="tl">
                    <a:srgbClr val="000000">
                      <a:alpha val="38000"/>
                    </a:srgbClr>
                  </a:outerShdw>
                </a:effectLst>
              </a:rPr>
              <a:t>12</a:t>
            </a:r>
            <a:endParaRPr lang="en-US" sz="2800" b="1" cap="none" spc="0" dirty="0">
              <a:ln w="11430"/>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1"/>
            <a:ext cx="8305800" cy="5791206"/>
          </a:xfrm>
        </p:spPr>
        <p:txBody>
          <a:bodyPr>
            <a:noAutofit/>
          </a:bodyPr>
          <a:lstStyle/>
          <a:p>
            <a:pPr marL="0" indent="0" algn="ctr">
              <a:buNone/>
            </a:pPr>
            <a:r>
              <a:rPr lang="en-US" sz="2600" b="1" dirty="0" smtClean="0">
                <a:latin typeface="Times New Roman" panose="02020603050405020304" pitchFamily="18" charset="0"/>
                <a:cs typeface="Times New Roman" panose="02020603050405020304" pitchFamily="18" charset="0"/>
              </a:rPr>
              <a:t>IMPLEMENTATION</a:t>
            </a:r>
            <a:endParaRPr lang="en-IN"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The </a:t>
            </a:r>
            <a:r>
              <a:rPr lang="en-US" sz="2600" dirty="0">
                <a:latin typeface="Times New Roman" panose="02020603050405020304" pitchFamily="18" charset="0"/>
                <a:cs typeface="Times New Roman" panose="02020603050405020304" pitchFamily="18" charset="0"/>
              </a:rPr>
              <a:t>implementation phase involves putting the project plan, idea, model, design, specification, algorithms into action.</a:t>
            </a:r>
            <a:endParaRPr lang="en-IN"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 O</a:t>
            </a:r>
            <a:r>
              <a:rPr lang="en-US" sz="2600" dirty="0" smtClean="0">
                <a:latin typeface="Times New Roman" panose="02020603050405020304" pitchFamily="18" charset="0"/>
                <a:cs typeface="Times New Roman" panose="02020603050405020304" pitchFamily="18" charset="0"/>
              </a:rPr>
              <a:t>ur </a:t>
            </a:r>
            <a:r>
              <a:rPr lang="en-US" sz="2600" dirty="0">
                <a:latin typeface="Times New Roman" panose="02020603050405020304" pitchFamily="18" charset="0"/>
                <a:cs typeface="Times New Roman" panose="02020603050405020304" pitchFamily="18" charset="0"/>
              </a:rPr>
              <a:t>project consists of  several steps. They are as follows</a:t>
            </a:r>
            <a:endParaRPr lang="en-IN" sz="2600" dirty="0">
              <a:latin typeface="Times New Roman" panose="02020603050405020304" pitchFamily="18" charset="0"/>
              <a:cs typeface="Times New Roman" panose="02020603050405020304" pitchFamily="18" charset="0"/>
            </a:endParaRPr>
          </a:p>
          <a:p>
            <a:pPr marL="0" indent="0">
              <a:buNone/>
            </a:pPr>
            <a:r>
              <a:rPr lang="en-US" sz="2600" dirty="0" smtClean="0">
                <a:latin typeface="Times New Roman" panose="02020603050405020304" pitchFamily="18" charset="0"/>
                <a:cs typeface="Times New Roman" panose="02020603050405020304" pitchFamily="18" charset="0"/>
              </a:rPr>
              <a:t>		1</a:t>
            </a:r>
            <a:r>
              <a:rPr lang="en-US" sz="2600" dirty="0">
                <a:latin typeface="Times New Roman" panose="02020603050405020304" pitchFamily="18" charset="0"/>
                <a:cs typeface="Times New Roman" panose="02020603050405020304" pitchFamily="18" charset="0"/>
              </a:rPr>
              <a:t>. Collection of Dataset</a:t>
            </a:r>
            <a:endParaRPr lang="en-IN" sz="2600" dirty="0">
              <a:latin typeface="Times New Roman" panose="02020603050405020304" pitchFamily="18" charset="0"/>
              <a:cs typeface="Times New Roman" panose="02020603050405020304" pitchFamily="18" charset="0"/>
            </a:endParaRPr>
          </a:p>
          <a:p>
            <a:pPr marL="0" indent="0">
              <a:buNone/>
            </a:pPr>
            <a:r>
              <a:rPr lang="en-US" sz="2600" dirty="0" smtClean="0">
                <a:latin typeface="Times New Roman" panose="02020603050405020304" pitchFamily="18" charset="0"/>
                <a:cs typeface="Times New Roman" panose="02020603050405020304" pitchFamily="18" charset="0"/>
              </a:rPr>
              <a:t>		2</a:t>
            </a:r>
            <a:r>
              <a:rPr lang="en-US" sz="2600" dirty="0">
                <a:latin typeface="Times New Roman" panose="02020603050405020304" pitchFamily="18" charset="0"/>
                <a:cs typeface="Times New Roman" panose="02020603050405020304" pitchFamily="18" charset="0"/>
              </a:rPr>
              <a:t>. Data Preprocessing</a:t>
            </a:r>
            <a:endParaRPr lang="en-IN" sz="2600" dirty="0">
              <a:latin typeface="Times New Roman" panose="02020603050405020304" pitchFamily="18" charset="0"/>
              <a:cs typeface="Times New Roman" panose="02020603050405020304" pitchFamily="18" charset="0"/>
            </a:endParaRPr>
          </a:p>
          <a:p>
            <a:pPr marL="0" indent="0">
              <a:buNone/>
            </a:pPr>
            <a:r>
              <a:rPr lang="en-US" sz="2600" dirty="0" smtClean="0">
                <a:latin typeface="Times New Roman" panose="02020603050405020304" pitchFamily="18" charset="0"/>
                <a:cs typeface="Times New Roman" panose="02020603050405020304" pitchFamily="18" charset="0"/>
              </a:rPr>
              <a:t>		3</a:t>
            </a:r>
            <a:r>
              <a:rPr lang="en-US" sz="2600" dirty="0">
                <a:latin typeface="Times New Roman" panose="02020603050405020304" pitchFamily="18" charset="0"/>
                <a:cs typeface="Times New Roman" panose="02020603050405020304" pitchFamily="18" charset="0"/>
              </a:rPr>
              <a:t>. Applying preprocessed data to the Algorithm</a:t>
            </a:r>
            <a:endParaRPr lang="en-IN" sz="2600" dirty="0">
              <a:latin typeface="Times New Roman" panose="02020603050405020304" pitchFamily="18" charset="0"/>
              <a:cs typeface="Times New Roman" panose="02020603050405020304" pitchFamily="18" charset="0"/>
            </a:endParaRPr>
          </a:p>
          <a:p>
            <a:pPr marL="0" indent="0">
              <a:buNone/>
            </a:pPr>
            <a:r>
              <a:rPr lang="en-US" sz="2600" dirty="0" smtClean="0">
                <a:latin typeface="Times New Roman" panose="02020603050405020304" pitchFamily="18" charset="0"/>
                <a:cs typeface="Times New Roman" panose="02020603050405020304" pitchFamily="18" charset="0"/>
              </a:rPr>
              <a:t>		4</a:t>
            </a:r>
            <a:r>
              <a:rPr lang="en-US" sz="2600" dirty="0">
                <a:latin typeface="Times New Roman" panose="02020603050405020304" pitchFamily="18" charset="0"/>
                <a:cs typeface="Times New Roman" panose="02020603050405020304" pitchFamily="18" charset="0"/>
              </a:rPr>
              <a:t>. Building the model</a:t>
            </a:r>
            <a:endParaRPr lang="en-IN" sz="2600" dirty="0">
              <a:latin typeface="Times New Roman" panose="02020603050405020304" pitchFamily="18" charset="0"/>
              <a:cs typeface="Times New Roman" panose="02020603050405020304" pitchFamily="18" charset="0"/>
            </a:endParaRPr>
          </a:p>
          <a:p>
            <a:pPr marL="0" indent="0">
              <a:buNone/>
            </a:pPr>
            <a:r>
              <a:rPr lang="en-US" sz="2600" dirty="0" smtClean="0">
                <a:latin typeface="Times New Roman" panose="02020603050405020304" pitchFamily="18" charset="0"/>
                <a:cs typeface="Times New Roman" panose="02020603050405020304" pitchFamily="18" charset="0"/>
              </a:rPr>
              <a:t>		5</a:t>
            </a:r>
            <a:r>
              <a:rPr lang="en-US" sz="2600" dirty="0">
                <a:latin typeface="Times New Roman" panose="02020603050405020304" pitchFamily="18" charset="0"/>
                <a:cs typeface="Times New Roman" panose="02020603050405020304" pitchFamily="18" charset="0"/>
              </a:rPr>
              <a:t>. Prediction</a:t>
            </a:r>
            <a:endParaRPr lang="en-IN" sz="2600" dirty="0">
              <a:latin typeface="Times New Roman" panose="02020603050405020304" pitchFamily="18" charset="0"/>
              <a:cs typeface="Times New Roman" panose="02020603050405020304" pitchFamily="18" charset="0"/>
            </a:endParaRPr>
          </a:p>
          <a:p>
            <a:pPr marL="0" indent="0">
              <a:buNone/>
            </a:pPr>
            <a:endParaRPr lang="en-IN" sz="2600" dirty="0">
              <a:latin typeface="Times New Roman" panose="02020603050405020304" pitchFamily="18" charset="0"/>
              <a:cs typeface="Times New Roman" panose="02020603050405020304" pitchFamily="18" charset="0"/>
            </a:endParaRPr>
          </a:p>
        </p:txBody>
      </p:sp>
      <p:sp>
        <p:nvSpPr>
          <p:cNvPr id="4" name="Rectangle 3"/>
          <p:cNvSpPr/>
          <p:nvPr/>
        </p:nvSpPr>
        <p:spPr>
          <a:xfrm>
            <a:off x="8317891" y="6248407"/>
            <a:ext cx="585418"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smtClean="0">
                <a:ln w="11430"/>
                <a:effectLst>
                  <a:outerShdw blurRad="50800" dist="39000" dir="5460000" algn="tl">
                    <a:srgbClr val="000000">
                      <a:alpha val="38000"/>
                    </a:srgbClr>
                  </a:outerShdw>
                </a:effectLst>
              </a:rPr>
              <a:t>13</a:t>
            </a:r>
            <a:endParaRPr lang="en-US" sz="2800" b="1" cap="none" spc="0" dirty="0">
              <a:ln w="11430"/>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1512255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257807"/>
          </a:xfrm>
        </p:spPr>
        <p:txBody>
          <a:bodyPr>
            <a:normAutofit/>
          </a:bodyPr>
          <a:lstStyle/>
          <a:p>
            <a:pPr lvl="0" algn="just"/>
            <a:r>
              <a:rPr lang="en-US" sz="2400" dirty="0">
                <a:latin typeface="Times New Roman" panose="02020603050405020304" pitchFamily="18" charset="0"/>
                <a:cs typeface="Times New Roman" panose="02020603050405020304" pitchFamily="18" charset="0"/>
              </a:rPr>
              <a:t>Collecting data is the first step in data </a:t>
            </a:r>
            <a:r>
              <a:rPr lang="en-US" sz="2400" dirty="0" smtClean="0">
                <a:latin typeface="Times New Roman" panose="02020603050405020304" pitchFamily="18" charset="0"/>
                <a:cs typeface="Times New Roman" panose="02020603050405020304" pitchFamily="18" charset="0"/>
              </a:rPr>
              <a:t>processing. Data </a:t>
            </a:r>
            <a:r>
              <a:rPr lang="en-US" sz="2400" dirty="0">
                <a:latin typeface="Times New Roman" panose="02020603050405020304" pitchFamily="18" charset="0"/>
                <a:cs typeface="Times New Roman" panose="02020603050405020304" pitchFamily="18" charset="0"/>
              </a:rPr>
              <a:t>is pulled from available sources</a:t>
            </a:r>
            <a:r>
              <a:rPr lang="en-US" sz="2400" dirty="0" smtClean="0">
                <a:latin typeface="Times New Roman" panose="02020603050405020304" pitchFamily="18" charset="0"/>
                <a:cs typeface="Times New Roman" panose="02020603050405020304" pitchFamily="18" charset="0"/>
              </a:rPr>
              <a:t>.</a:t>
            </a:r>
          </a:p>
          <a:p>
            <a:pPr marL="0" lvl="0" indent="0" algn="just">
              <a:buNone/>
            </a:pPr>
            <a:endParaRPr lang="en-IN" sz="2400"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Once the data is collected, it then enters the data preparation stage.  Data preparation, often referred to as “pre-processing</a:t>
            </a:r>
            <a:r>
              <a:rPr lang="en-US" sz="2400" dirty="0" smtClean="0">
                <a:latin typeface="Times New Roman" panose="02020603050405020304" pitchFamily="18" charset="0"/>
                <a:cs typeface="Times New Roman" panose="02020603050405020304" pitchFamily="18" charset="0"/>
              </a:rPr>
              <a:t>”. </a:t>
            </a:r>
          </a:p>
          <a:p>
            <a:pPr marL="0" lvl="0" indent="0" algn="just">
              <a:buNone/>
            </a:pPr>
            <a:endParaRPr lang="en-IN" sz="2400" dirty="0">
              <a:latin typeface="Times New Roman" panose="02020603050405020304" pitchFamily="18" charset="0"/>
              <a:cs typeface="Times New Roman" panose="02020603050405020304" pitchFamily="18" charset="0"/>
            </a:endParaRPr>
          </a:p>
          <a:p>
            <a:pPr lvl="0" algn="just"/>
            <a:r>
              <a:rPr lang="en-US" sz="2400" dirty="0" smtClean="0">
                <a:latin typeface="Times New Roman" panose="02020603050405020304" pitchFamily="18" charset="0"/>
                <a:cs typeface="Times New Roman" panose="02020603050405020304" pitchFamily="18" charset="0"/>
              </a:rPr>
              <a:t>During preparation, raw data is checked for any errors. The </a:t>
            </a:r>
            <a:r>
              <a:rPr lang="en-US" sz="2400" dirty="0">
                <a:latin typeface="Times New Roman" panose="02020603050405020304" pitchFamily="18" charset="0"/>
                <a:cs typeface="Times New Roman" panose="02020603050405020304" pitchFamily="18" charset="0"/>
              </a:rPr>
              <a:t>purpose of this step is to eliminate bad data </a:t>
            </a:r>
            <a:r>
              <a:rPr lang="en-US" sz="2400" dirty="0" smtClean="0">
                <a:latin typeface="Times New Roman" panose="02020603050405020304" pitchFamily="18" charset="0"/>
                <a:cs typeface="Times New Roman" panose="02020603050405020304" pitchFamily="18" charset="0"/>
              </a:rPr>
              <a:t>(redundant, incomplete, or incorrect data) and </a:t>
            </a:r>
            <a:r>
              <a:rPr lang="en-US" sz="2400" dirty="0">
                <a:latin typeface="Times New Roman" panose="02020603050405020304" pitchFamily="18" charset="0"/>
                <a:cs typeface="Times New Roman" panose="02020603050405020304" pitchFamily="18" charset="0"/>
              </a:rPr>
              <a:t>begin to create high-quality data to procure best results.</a:t>
            </a:r>
            <a:endParaRPr lang="en-IN" sz="24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8229599" y="6169974"/>
            <a:ext cx="530916" cy="46166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smtClean="0">
                <a:ln w="11430"/>
                <a:effectLst>
                  <a:outerShdw blurRad="50800" dist="39000" dir="5460000" algn="tl">
                    <a:srgbClr val="000000">
                      <a:alpha val="38000"/>
                    </a:srgbClr>
                  </a:outerShdw>
                </a:effectLst>
              </a:rPr>
              <a:t>1</a:t>
            </a:r>
            <a:r>
              <a:rPr lang="en-US" sz="2400" b="1" dirty="0">
                <a:ln w="11430"/>
                <a:effectLst>
                  <a:outerShdw blurRad="50800" dist="39000" dir="5460000" algn="tl">
                    <a:srgbClr val="000000">
                      <a:alpha val="38000"/>
                    </a:srgbClr>
                  </a:outerShdw>
                </a:effectLst>
              </a:rPr>
              <a:t>4</a:t>
            </a:r>
            <a:endParaRPr lang="en-US" sz="2400" b="1" cap="none" spc="0" dirty="0">
              <a:ln w="11430"/>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8654165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553200"/>
          </a:xfrm>
        </p:spPr>
        <p:txBody>
          <a:bodyPr>
            <a:normAutofit/>
          </a:bodyPr>
          <a:lstStyle/>
          <a:p>
            <a:r>
              <a:rPr lang="en-US" sz="2400" b="1" dirty="0" smtClean="0">
                <a:latin typeface="Times New Roman" panose="02020603050405020304" pitchFamily="18" charset="0"/>
                <a:cs typeface="Times New Roman" panose="02020603050405020304" pitchFamily="18" charset="0"/>
              </a:rPr>
              <a:t>STEPS INVOLVED</a:t>
            </a:r>
          </a:p>
          <a:p>
            <a:pPr marL="0" indent="0" algn="ctr">
              <a:buNone/>
            </a:pPr>
            <a:endParaRPr lang="en-IN" sz="800"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 Covid</a:t>
            </a:r>
            <a:r>
              <a:rPr lang="en-US" sz="2200" dirty="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19  Worldwide </a:t>
            </a:r>
            <a:r>
              <a:rPr lang="en-US" sz="2200" dirty="0">
                <a:latin typeface="Times New Roman" panose="02020603050405020304" pitchFamily="18" charset="0"/>
                <a:cs typeface="Times New Roman" panose="02020603050405020304" pitchFamily="18" charset="0"/>
              </a:rPr>
              <a:t>dataset is collected  for </a:t>
            </a:r>
            <a:r>
              <a:rPr lang="en-US" sz="2200" dirty="0" smtClean="0">
                <a:latin typeface="Times New Roman" panose="02020603050405020304" pitchFamily="18" charset="0"/>
                <a:cs typeface="Times New Roman" panose="02020603050405020304" pitchFamily="18" charset="0"/>
              </a:rPr>
              <a:t>analysis.</a:t>
            </a:r>
            <a:endParaRPr lang="en-IN" sz="22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As </a:t>
            </a:r>
            <a:r>
              <a:rPr lang="en-US" sz="2200" dirty="0">
                <a:latin typeface="Times New Roman" panose="02020603050405020304" pitchFamily="18" charset="0"/>
                <a:cs typeface="Times New Roman" panose="02020603050405020304" pitchFamily="18" charset="0"/>
              </a:rPr>
              <a:t>mentioned  before, Pandas, </a:t>
            </a:r>
            <a:r>
              <a:rPr lang="en-US" sz="2200" dirty="0" err="1" smtClean="0">
                <a:latin typeface="Times New Roman" panose="02020603050405020304" pitchFamily="18" charset="0"/>
                <a:cs typeface="Times New Roman" panose="02020603050405020304" pitchFamily="18" charset="0"/>
              </a:rPr>
              <a:t>matplotlib</a:t>
            </a:r>
            <a:r>
              <a:rPr lang="en-US" sz="2200" dirty="0" smtClean="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Seaborn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Numpy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Plotly</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libraries </a:t>
            </a:r>
            <a:r>
              <a:rPr lang="en-US" sz="2200" dirty="0">
                <a:latin typeface="Times New Roman" panose="02020603050405020304" pitchFamily="18" charset="0"/>
                <a:cs typeface="Times New Roman" panose="02020603050405020304" pitchFamily="18" charset="0"/>
              </a:rPr>
              <a:t>are </a:t>
            </a:r>
            <a:r>
              <a:rPr lang="en-US" sz="2200" dirty="0" smtClean="0">
                <a:latin typeface="Times New Roman" panose="02020603050405020304" pitchFamily="18" charset="0"/>
                <a:cs typeface="Times New Roman" panose="02020603050405020304" pitchFamily="18" charset="0"/>
              </a:rPr>
              <a:t>imported.</a:t>
            </a:r>
          </a:p>
          <a:p>
            <a:pPr marL="0" indent="0">
              <a:buNone/>
            </a:pPr>
            <a:r>
              <a:rPr lang="en-IN" sz="2400" dirty="0" smtClean="0"/>
              <a:t>		</a:t>
            </a:r>
            <a:r>
              <a:rPr lang="en-IN" dirty="0" smtClean="0">
                <a:latin typeface="Times New Roman" panose="02020603050405020304" pitchFamily="18" charset="0"/>
                <a:cs typeface="Times New Roman" panose="02020603050405020304" pitchFamily="18" charset="0"/>
              </a:rPr>
              <a:t>import</a:t>
            </a:r>
            <a:r>
              <a:rPr lang="en-IN" dirty="0">
                <a:latin typeface="Times New Roman" panose="02020603050405020304" pitchFamily="18" charset="0"/>
                <a:cs typeface="Times New Roman" panose="02020603050405020304" pitchFamily="18" charset="0"/>
              </a:rPr>
              <a:t> pandas as </a:t>
            </a:r>
            <a:r>
              <a:rPr lang="en-IN" dirty="0" err="1">
                <a:latin typeface="Times New Roman" panose="02020603050405020304" pitchFamily="18" charset="0"/>
                <a:cs typeface="Times New Roman" panose="02020603050405020304" pitchFamily="18" charset="0"/>
              </a:rPr>
              <a:t>pd</a:t>
            </a:r>
            <a:endParaRPr lang="en-IN" dirty="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		import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matplotlib.pyplot</a:t>
            </a:r>
            <a:r>
              <a:rPr lang="en-IN" dirty="0">
                <a:latin typeface="Times New Roman" panose="02020603050405020304" pitchFamily="18" charset="0"/>
                <a:cs typeface="Times New Roman" panose="02020603050405020304" pitchFamily="18" charset="0"/>
              </a:rPr>
              <a:t> as </a:t>
            </a:r>
            <a:r>
              <a:rPr lang="en-IN" dirty="0" err="1">
                <a:latin typeface="Times New Roman" panose="02020603050405020304" pitchFamily="18" charset="0"/>
                <a:cs typeface="Times New Roman" panose="02020603050405020304" pitchFamily="18" charset="0"/>
              </a:rPr>
              <a:t>plt</a:t>
            </a:r>
            <a:endParaRPr lang="en-IN" dirty="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		import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seaborn</a:t>
            </a:r>
            <a:r>
              <a:rPr lang="en-IN" dirty="0">
                <a:latin typeface="Times New Roman" panose="02020603050405020304" pitchFamily="18" charset="0"/>
                <a:cs typeface="Times New Roman" panose="02020603050405020304" pitchFamily="18" charset="0"/>
              </a:rPr>
              <a:t> as </a:t>
            </a:r>
            <a:r>
              <a:rPr lang="en-IN" dirty="0" err="1">
                <a:latin typeface="Times New Roman" panose="02020603050405020304" pitchFamily="18" charset="0"/>
                <a:cs typeface="Times New Roman" panose="02020603050405020304" pitchFamily="18" charset="0"/>
              </a:rPr>
              <a:t>sns</a:t>
            </a:r>
            <a:endParaRPr lang="en-IN" dirty="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		import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numpy</a:t>
            </a:r>
            <a:r>
              <a:rPr lang="en-IN" dirty="0">
                <a:latin typeface="Times New Roman" panose="02020603050405020304" pitchFamily="18" charset="0"/>
                <a:cs typeface="Times New Roman" panose="02020603050405020304" pitchFamily="18" charset="0"/>
              </a:rPr>
              <a:t> as np</a:t>
            </a:r>
          </a:p>
          <a:p>
            <a:pPr marL="0" indent="0">
              <a:buNone/>
            </a:pPr>
            <a:r>
              <a:rPr lang="en-IN" dirty="0" smtClean="0">
                <a:latin typeface="Times New Roman" panose="02020603050405020304" pitchFamily="18" charset="0"/>
                <a:cs typeface="Times New Roman" panose="02020603050405020304" pitchFamily="18" charset="0"/>
              </a:rPr>
              <a:t>		import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plotly.express</a:t>
            </a:r>
            <a:r>
              <a:rPr lang="en-IN" dirty="0">
                <a:latin typeface="Times New Roman" panose="02020603050405020304" pitchFamily="18" charset="0"/>
                <a:cs typeface="Times New Roman" panose="02020603050405020304" pitchFamily="18" charset="0"/>
              </a:rPr>
              <a:t> as </a:t>
            </a:r>
            <a:r>
              <a:rPr lang="en-IN" dirty="0" err="1" smtClean="0">
                <a:latin typeface="Times New Roman" panose="02020603050405020304" pitchFamily="18" charset="0"/>
                <a:cs typeface="Times New Roman" panose="02020603050405020304" pitchFamily="18" charset="0"/>
              </a:rPr>
              <a:t>px</a:t>
            </a: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Importing the dataset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path = 'https://</a:t>
            </a:r>
            <a:r>
              <a:rPr lang="en-IN" dirty="0" smtClean="0">
                <a:latin typeface="Times New Roman" panose="02020603050405020304" pitchFamily="18" charset="0"/>
                <a:cs typeface="Times New Roman" panose="02020603050405020304" pitchFamily="18" charset="0"/>
              </a:rPr>
              <a:t>raw.githubusercontent.com/datasets/</a:t>
            </a:r>
            <a:r>
              <a:rPr lang="en-IN" dirty="0" err="1" smtClean="0">
                <a:latin typeface="Times New Roman" panose="02020603050405020304" pitchFamily="18" charset="0"/>
                <a:cs typeface="Times New Roman" panose="02020603050405020304" pitchFamily="18" charset="0"/>
              </a:rPr>
              <a:t>covid</a:t>
            </a:r>
            <a:r>
              <a:rPr lang="en-IN" dirty="0" smtClean="0">
                <a:latin typeface="Times New Roman" panose="02020603050405020304" pitchFamily="18" charset="0"/>
                <a:cs typeface="Times New Roman" panose="02020603050405020304" pitchFamily="18" charset="0"/>
              </a:rPr>
              <a:t>-   		  			19/main/data/countries-aggregated.csv‘</a:t>
            </a:r>
          </a:p>
          <a:p>
            <a:pPr marL="0" indent="0">
              <a:buNone/>
            </a:pP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df</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pd.read_csv</a:t>
            </a:r>
            <a:r>
              <a:rPr lang="en-IN" dirty="0">
                <a:latin typeface="Times New Roman" panose="02020603050405020304" pitchFamily="18" charset="0"/>
                <a:cs typeface="Times New Roman" panose="02020603050405020304" pitchFamily="18" charset="0"/>
              </a:rPr>
              <a:t>(path)</a:t>
            </a:r>
          </a:p>
          <a:p>
            <a:pPr marL="0" indent="0">
              <a:buNone/>
            </a:pP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df.head</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sz="24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endParaRPr lang="en-IN" sz="2200" dirty="0">
              <a:latin typeface="Times New Roman" panose="02020603050405020304" pitchFamily="18" charset="0"/>
              <a:cs typeface="Times New Roman" panose="02020603050405020304" pitchFamily="18" charset="0"/>
            </a:endParaRPr>
          </a:p>
        </p:txBody>
      </p:sp>
      <p:sp>
        <p:nvSpPr>
          <p:cNvPr id="6" name="Rectangle 5"/>
          <p:cNvSpPr/>
          <p:nvPr/>
        </p:nvSpPr>
        <p:spPr>
          <a:xfrm>
            <a:off x="8229599" y="6172200"/>
            <a:ext cx="530916" cy="46166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smtClean="0">
                <a:ln w="11430"/>
                <a:effectLst>
                  <a:outerShdw blurRad="50800" dist="39000" dir="5460000" algn="tl">
                    <a:srgbClr val="000000">
                      <a:alpha val="38000"/>
                    </a:srgbClr>
                  </a:outerShdw>
                </a:effectLst>
              </a:rPr>
              <a:t>1</a:t>
            </a:r>
            <a:r>
              <a:rPr lang="en-US" sz="2400" b="1" dirty="0">
                <a:ln w="11430"/>
                <a:effectLst>
                  <a:outerShdw blurRad="50800" dist="39000" dir="5460000" algn="tl">
                    <a:srgbClr val="000000">
                      <a:alpha val="38000"/>
                    </a:srgbClr>
                  </a:outerShdw>
                </a:effectLst>
              </a:rPr>
              <a:t>5</a:t>
            </a:r>
            <a:endParaRPr lang="en-US" sz="2400" b="1" cap="none" spc="0" dirty="0">
              <a:ln w="11430"/>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6809333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686800" cy="6553200"/>
          </a:xfrm>
        </p:spPr>
        <p:txBody>
          <a:bodyPr>
            <a:normAutofit fontScale="25000" lnSpcReduction="20000"/>
          </a:bodyPr>
          <a:lstStyle/>
          <a:p>
            <a:pPr>
              <a:buFont typeface="Wingdings" panose="05000000000000000000" pitchFamily="2" charset="2"/>
              <a:buChar char="q"/>
            </a:pPr>
            <a:endParaRPr lang="en-US" sz="4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4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4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4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4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4400" dirty="0">
              <a:latin typeface="Times New Roman" panose="02020603050405020304" pitchFamily="18" charset="0"/>
              <a:cs typeface="Times New Roman" panose="02020603050405020304" pitchFamily="18" charset="0"/>
            </a:endParaRPr>
          </a:p>
          <a:p>
            <a:pPr marL="0" indent="0">
              <a:buNone/>
            </a:pPr>
            <a:endParaRPr lang="en-US" sz="4400" dirty="0" smtClean="0">
              <a:latin typeface="Times New Roman" panose="02020603050405020304" pitchFamily="18" charset="0"/>
              <a:cs typeface="Times New Roman" panose="02020603050405020304" pitchFamily="18" charset="0"/>
            </a:endParaRPr>
          </a:p>
          <a:p>
            <a:pPr marL="0" indent="0">
              <a:buNone/>
            </a:pPr>
            <a:endParaRPr lang="en-US" sz="4400" dirty="0">
              <a:latin typeface="Times New Roman" panose="02020603050405020304" pitchFamily="18" charset="0"/>
              <a:cs typeface="Times New Roman" panose="02020603050405020304" pitchFamily="18" charset="0"/>
            </a:endParaRPr>
          </a:p>
          <a:p>
            <a:pPr marL="0" indent="0">
              <a:buNone/>
            </a:pPr>
            <a:endParaRPr lang="en-US" sz="4400" dirty="0" smtClean="0">
              <a:latin typeface="Times New Roman" panose="02020603050405020304" pitchFamily="18" charset="0"/>
              <a:cs typeface="Times New Roman" panose="02020603050405020304" pitchFamily="18" charset="0"/>
            </a:endParaRPr>
          </a:p>
          <a:p>
            <a:pPr marL="0" indent="0">
              <a:buNone/>
            </a:pPr>
            <a:endParaRPr lang="en-US" sz="4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4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8000" dirty="0" smtClean="0">
                <a:latin typeface="Times New Roman" panose="02020603050405020304" pitchFamily="18" charset="0"/>
                <a:cs typeface="Times New Roman" panose="02020603050405020304" pitchFamily="18" charset="0"/>
              </a:rPr>
              <a:t>Checking  the information of the data. </a:t>
            </a:r>
          </a:p>
          <a:p>
            <a:pPr marL="0" indent="0">
              <a:buNone/>
            </a:pPr>
            <a:r>
              <a:rPr lang="en-US" sz="8000" dirty="0">
                <a:latin typeface="Times New Roman" panose="02020603050405020304" pitchFamily="18" charset="0"/>
                <a:cs typeface="Times New Roman" panose="02020603050405020304" pitchFamily="18" charset="0"/>
              </a:rPr>
              <a:t> </a:t>
            </a:r>
            <a:r>
              <a:rPr lang="en-US" sz="8000" dirty="0" smtClean="0">
                <a:latin typeface="Times New Roman" panose="02020603050405020304" pitchFamily="18" charset="0"/>
                <a:cs typeface="Times New Roman" panose="02020603050405020304" pitchFamily="18" charset="0"/>
              </a:rPr>
              <a:t>           </a:t>
            </a:r>
            <a:r>
              <a:rPr lang="en-IN" sz="8000" dirty="0" smtClean="0">
                <a:latin typeface="Times New Roman" panose="02020603050405020304" pitchFamily="18" charset="0"/>
                <a:cs typeface="Times New Roman" panose="02020603050405020304" pitchFamily="18" charset="0"/>
              </a:rPr>
              <a:t>df.info</a:t>
            </a:r>
            <a:r>
              <a:rPr lang="en-IN" sz="8000" dirty="0">
                <a:latin typeface="Times New Roman" panose="02020603050405020304" pitchFamily="18" charset="0"/>
                <a:cs typeface="Times New Roman" panose="02020603050405020304" pitchFamily="18" charset="0"/>
              </a:rPr>
              <a:t>()</a:t>
            </a:r>
          </a:p>
          <a:p>
            <a:pPr marL="0" indent="0">
              <a:buNone/>
            </a:pPr>
            <a:endParaRPr lang="en-US" sz="8000" dirty="0">
              <a:latin typeface="Times New Roman" panose="02020603050405020304" pitchFamily="18" charset="0"/>
              <a:cs typeface="Times New Roman" panose="02020603050405020304" pitchFamily="18" charset="0"/>
            </a:endParaRPr>
          </a:p>
          <a:p>
            <a:pPr marL="0" lvl="0" indent="0">
              <a:buNone/>
            </a:pPr>
            <a:endParaRPr lang="en-US" sz="24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endParaRPr lang="en-US" sz="2400"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endParaRPr lang="en-US" sz="2400"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endParaRPr lang="en-US" sz="2400"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endParaRPr lang="en-US" sz="2400"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0" lvl="0" indent="0">
              <a:buNone/>
            </a:pPr>
            <a:endParaRPr lang="en-US" sz="2400"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endParaRPr lang="en-US" sz="2400"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endParaRPr lang="en-US"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endParaRPr lang="en-US"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endParaRPr lang="en-US"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marL="0" lvl="0" indent="0">
              <a:buNone/>
            </a:pPr>
            <a:endParaRPr lang="en-IN"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1828982" y="207143"/>
            <a:ext cx="5539822" cy="2428289"/>
          </a:xfrm>
          <a:prstGeom prst="rect">
            <a:avLst/>
          </a:prstGeom>
        </p:spPr>
      </p:pic>
      <p:sp>
        <p:nvSpPr>
          <p:cNvPr id="10" name="Rectangle 9"/>
          <p:cNvSpPr/>
          <p:nvPr/>
        </p:nvSpPr>
        <p:spPr>
          <a:xfrm>
            <a:off x="2971800" y="2602112"/>
            <a:ext cx="4211511"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Covid-19 Worldwide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Dataset</a:t>
            </a:r>
          </a:p>
        </p:txBody>
      </p:sp>
      <p:sp>
        <p:nvSpPr>
          <p:cNvPr id="12" name="Rectangle 11"/>
          <p:cNvSpPr/>
          <p:nvPr/>
        </p:nvSpPr>
        <p:spPr>
          <a:xfrm>
            <a:off x="2106706" y="6288845"/>
            <a:ext cx="4778188" cy="400110"/>
          </a:xfrm>
          <a:prstGeom prst="rect">
            <a:avLst/>
          </a:prstGeom>
        </p:spPr>
        <p:txBody>
          <a:bodyPr wrap="square">
            <a:spAutoFit/>
          </a:bodyPr>
          <a:lstStyle/>
          <a:p>
            <a:pPr lvl="0" algn="ctr"/>
            <a:r>
              <a:rPr lang="en-US" sz="2000" dirty="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nformation </a:t>
            </a:r>
            <a:r>
              <a:rPr lang="en-US" sz="2000" dirty="0">
                <a:latin typeface="Times New Roman" panose="02020603050405020304" pitchFamily="18" charset="0"/>
                <a:cs typeface="Times New Roman" panose="02020603050405020304" pitchFamily="18" charset="0"/>
              </a:rPr>
              <a:t>of the </a:t>
            </a:r>
            <a:r>
              <a:rPr lang="en-US" sz="2000" dirty="0" smtClean="0">
                <a:latin typeface="Times New Roman" panose="02020603050405020304" pitchFamily="18" charset="0"/>
                <a:cs typeface="Times New Roman" panose="02020603050405020304" pitchFamily="18" charset="0"/>
              </a:rPr>
              <a:t>data</a:t>
            </a:r>
            <a:endParaRPr lang="en-US" sz="2000" dirty="0">
              <a:latin typeface="Times New Roman" panose="02020603050405020304" pitchFamily="18" charset="0"/>
              <a:cs typeface="Times New Roman" panose="02020603050405020304" pitchFamily="18" charset="0"/>
            </a:endParaRPr>
          </a:p>
        </p:txBody>
      </p:sp>
      <p:sp>
        <p:nvSpPr>
          <p:cNvPr id="13" name="Rectangle 12"/>
          <p:cNvSpPr/>
          <p:nvPr/>
        </p:nvSpPr>
        <p:spPr>
          <a:xfrm>
            <a:off x="8238509" y="6206227"/>
            <a:ext cx="530916" cy="46166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smtClean="0">
                <a:ln w="11430"/>
                <a:effectLst>
                  <a:outerShdw blurRad="50800" dist="39000" dir="5460000" algn="tl">
                    <a:srgbClr val="000000">
                      <a:alpha val="38000"/>
                    </a:srgbClr>
                  </a:outerShdw>
                </a:effectLst>
              </a:rPr>
              <a:t>1</a:t>
            </a:r>
            <a:r>
              <a:rPr lang="en-US" sz="2400" b="1" dirty="0">
                <a:ln w="11430"/>
                <a:effectLst>
                  <a:outerShdw blurRad="50800" dist="39000" dir="5460000" algn="tl">
                    <a:srgbClr val="000000">
                      <a:alpha val="38000"/>
                    </a:srgbClr>
                  </a:outerShdw>
                </a:effectLst>
              </a:rPr>
              <a:t>6</a:t>
            </a:r>
            <a:endParaRPr lang="en-US" sz="2400" b="1" cap="none" spc="0" dirty="0">
              <a:ln w="11430"/>
              <a:effectLst>
                <a:outerShdw blurRad="50800" dist="39000" dir="5460000" algn="tl">
                  <a:srgbClr val="000000">
                    <a:alpha val="38000"/>
                  </a:srgbClr>
                </a:outerShdw>
              </a:effectLs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3729727"/>
            <a:ext cx="3905250" cy="2476500"/>
          </a:xfrm>
          <a:prstGeom prst="rect">
            <a:avLst/>
          </a:prstGeom>
        </p:spPr>
      </p:pic>
    </p:spTree>
    <p:extLst>
      <p:ext uri="{BB962C8B-B14F-4D97-AF65-F5344CB8AC3E}">
        <p14:creationId xmlns:p14="http://schemas.microsoft.com/office/powerpoint/2010/main" val="29245443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534400" cy="6324600"/>
          </a:xfrm>
        </p:spPr>
        <p:txBody>
          <a:bodyPr>
            <a:normAutofit fontScale="25000" lnSpcReduction="20000"/>
          </a:bodyPr>
          <a:lstStyle/>
          <a:p>
            <a:pPr>
              <a:buFont typeface="Wingdings" panose="05000000000000000000" pitchFamily="2" charset="2"/>
              <a:buChar char="q"/>
            </a:pPr>
            <a:r>
              <a:rPr lang="en-US" sz="8800" dirty="0" smtClean="0">
                <a:latin typeface="Times New Roman" panose="02020603050405020304" pitchFamily="18" charset="0"/>
                <a:cs typeface="Times New Roman" panose="02020603050405020304" pitchFamily="18" charset="0"/>
              </a:rPr>
              <a:t>Transferring data into </a:t>
            </a:r>
            <a:r>
              <a:rPr lang="en-US" sz="8800" dirty="0">
                <a:latin typeface="Times New Roman" panose="02020603050405020304" pitchFamily="18" charset="0"/>
                <a:cs typeface="Times New Roman" panose="02020603050405020304" pitchFamily="18" charset="0"/>
              </a:rPr>
              <a:t>the required </a:t>
            </a:r>
            <a:r>
              <a:rPr lang="en-US" sz="8800" dirty="0" smtClean="0">
                <a:latin typeface="Times New Roman" panose="02020603050405020304" pitchFamily="18" charset="0"/>
                <a:cs typeface="Times New Roman" panose="02020603050405020304" pitchFamily="18" charset="0"/>
              </a:rPr>
              <a:t>format.</a:t>
            </a:r>
          </a:p>
          <a:p>
            <a:pPr marL="0" indent="0">
              <a:buNone/>
            </a:pPr>
            <a:r>
              <a:rPr lang="en-IN" sz="8000" dirty="0" smtClean="0">
                <a:latin typeface="Times New Roman" panose="02020603050405020304" pitchFamily="18" charset="0"/>
                <a:cs typeface="Times New Roman" panose="02020603050405020304" pitchFamily="18" charset="0"/>
              </a:rPr>
              <a:t>		</a:t>
            </a:r>
            <a:r>
              <a:rPr lang="en-IN" sz="8000" dirty="0" err="1" smtClean="0">
                <a:latin typeface="Times New Roman" panose="02020603050405020304" pitchFamily="18" charset="0"/>
                <a:cs typeface="Times New Roman" panose="02020603050405020304" pitchFamily="18" charset="0"/>
              </a:rPr>
              <a:t>df</a:t>
            </a:r>
            <a:r>
              <a:rPr lang="en-IN" sz="8000" dirty="0">
                <a:latin typeface="Times New Roman" panose="02020603050405020304" pitchFamily="18" charset="0"/>
                <a:cs typeface="Times New Roman" panose="02020603050405020304" pitchFamily="18" charset="0"/>
              </a:rPr>
              <a:t> = </a:t>
            </a:r>
            <a:r>
              <a:rPr lang="en-IN" sz="8000" dirty="0" err="1">
                <a:latin typeface="Times New Roman" panose="02020603050405020304" pitchFamily="18" charset="0"/>
                <a:cs typeface="Times New Roman" panose="02020603050405020304" pitchFamily="18" charset="0"/>
              </a:rPr>
              <a:t>pd.read_csv</a:t>
            </a:r>
            <a:r>
              <a:rPr lang="en-IN" sz="8000" dirty="0">
                <a:latin typeface="Times New Roman" panose="02020603050405020304" pitchFamily="18" charset="0"/>
                <a:cs typeface="Times New Roman" panose="02020603050405020304" pitchFamily="18" charset="0"/>
              </a:rPr>
              <a:t>(</a:t>
            </a:r>
            <a:r>
              <a:rPr lang="en-IN" sz="8000" dirty="0" err="1">
                <a:latin typeface="Times New Roman" panose="02020603050405020304" pitchFamily="18" charset="0"/>
                <a:cs typeface="Times New Roman" panose="02020603050405020304" pitchFamily="18" charset="0"/>
              </a:rPr>
              <a:t>path,parse_dates</a:t>
            </a:r>
            <a:r>
              <a:rPr lang="en-IN" sz="8000" dirty="0">
                <a:latin typeface="Times New Roman" panose="02020603050405020304" pitchFamily="18" charset="0"/>
                <a:cs typeface="Times New Roman" panose="02020603050405020304" pitchFamily="18" charset="0"/>
              </a:rPr>
              <a:t>=['Date'])</a:t>
            </a:r>
          </a:p>
          <a:p>
            <a:pPr marL="0" indent="0">
              <a:buNone/>
            </a:pPr>
            <a:r>
              <a:rPr lang="en-IN" sz="8000" dirty="0" smtClean="0">
                <a:latin typeface="Times New Roman" panose="02020603050405020304" pitchFamily="18" charset="0"/>
                <a:cs typeface="Times New Roman" panose="02020603050405020304" pitchFamily="18" charset="0"/>
              </a:rPr>
              <a:t>		</a:t>
            </a:r>
          </a:p>
          <a:p>
            <a:pPr marL="0" indent="0">
              <a:buNone/>
            </a:pPr>
            <a:endParaRPr lang="en-US" sz="6200" dirty="0">
              <a:latin typeface="Times New Roman" panose="02020603050405020304" pitchFamily="18" charset="0"/>
              <a:cs typeface="Times New Roman" panose="02020603050405020304" pitchFamily="18" charset="0"/>
            </a:endParaRPr>
          </a:p>
          <a:p>
            <a:pPr marL="0" indent="0">
              <a:buNone/>
            </a:pPr>
            <a:endParaRPr lang="en-US" sz="6200" dirty="0" smtClean="0">
              <a:latin typeface="Times New Roman" panose="02020603050405020304" pitchFamily="18" charset="0"/>
              <a:cs typeface="Times New Roman" panose="02020603050405020304" pitchFamily="18" charset="0"/>
            </a:endParaRPr>
          </a:p>
          <a:p>
            <a:pPr marL="0" indent="0">
              <a:buNone/>
            </a:pPr>
            <a:endParaRPr lang="en-US" sz="6200" dirty="0">
              <a:latin typeface="Times New Roman" panose="02020603050405020304" pitchFamily="18" charset="0"/>
              <a:cs typeface="Times New Roman" panose="02020603050405020304" pitchFamily="18" charset="0"/>
            </a:endParaRPr>
          </a:p>
          <a:p>
            <a:pPr marL="0" indent="0">
              <a:buNone/>
            </a:pPr>
            <a:endParaRPr lang="en-US" sz="6200" dirty="0" smtClean="0">
              <a:latin typeface="Times New Roman" panose="02020603050405020304" pitchFamily="18" charset="0"/>
              <a:cs typeface="Times New Roman" panose="02020603050405020304" pitchFamily="18" charset="0"/>
            </a:endParaRPr>
          </a:p>
          <a:p>
            <a:pPr marL="0" indent="0">
              <a:buNone/>
            </a:pPr>
            <a:endParaRPr lang="en-US" sz="6200" dirty="0">
              <a:latin typeface="Times New Roman" panose="02020603050405020304" pitchFamily="18" charset="0"/>
              <a:cs typeface="Times New Roman" panose="02020603050405020304" pitchFamily="18" charset="0"/>
            </a:endParaRPr>
          </a:p>
          <a:p>
            <a:pPr marL="0" indent="0">
              <a:buNone/>
            </a:pPr>
            <a:endParaRPr lang="en-US" sz="6200" dirty="0" smtClean="0">
              <a:latin typeface="Times New Roman" panose="02020603050405020304" pitchFamily="18" charset="0"/>
              <a:cs typeface="Times New Roman" panose="02020603050405020304" pitchFamily="18" charset="0"/>
            </a:endParaRPr>
          </a:p>
          <a:p>
            <a:pPr marL="0" indent="0">
              <a:buNone/>
            </a:pPr>
            <a:endParaRPr lang="en-US" sz="6200" dirty="0">
              <a:latin typeface="Times New Roman" panose="02020603050405020304" pitchFamily="18" charset="0"/>
              <a:cs typeface="Times New Roman" panose="02020603050405020304" pitchFamily="18" charset="0"/>
            </a:endParaRPr>
          </a:p>
          <a:p>
            <a:pPr marL="0" indent="0">
              <a:buNone/>
            </a:pPr>
            <a:endParaRPr lang="en-US" sz="6200" dirty="0" smtClean="0">
              <a:latin typeface="Times New Roman" panose="02020603050405020304" pitchFamily="18" charset="0"/>
              <a:cs typeface="Times New Roman" panose="02020603050405020304" pitchFamily="18" charset="0"/>
            </a:endParaRPr>
          </a:p>
          <a:p>
            <a:pPr marL="0" indent="0">
              <a:buNone/>
            </a:pPr>
            <a:endParaRPr lang="en-US" sz="6200" dirty="0">
              <a:latin typeface="Times New Roman" panose="02020603050405020304" pitchFamily="18" charset="0"/>
              <a:cs typeface="Times New Roman" panose="02020603050405020304" pitchFamily="18" charset="0"/>
            </a:endParaRPr>
          </a:p>
          <a:p>
            <a:pPr marL="0" indent="0">
              <a:buNone/>
            </a:pPr>
            <a:endParaRPr lang="en-US" sz="6200" dirty="0" smtClean="0">
              <a:latin typeface="Times New Roman" panose="02020603050405020304" pitchFamily="18" charset="0"/>
              <a:cs typeface="Times New Roman" panose="02020603050405020304" pitchFamily="18" charset="0"/>
            </a:endParaRPr>
          </a:p>
          <a:p>
            <a:pPr marL="0" indent="0">
              <a:buNone/>
            </a:pPr>
            <a:endParaRPr lang="en-US" sz="6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8800" dirty="0" smtClean="0">
                <a:latin typeface="Times New Roman" panose="02020603050405020304" pitchFamily="18" charset="0"/>
                <a:cs typeface="Times New Roman" panose="02020603050405020304" pitchFamily="18" charset="0"/>
              </a:rPr>
              <a:t>Calculating the Active cases.</a:t>
            </a:r>
          </a:p>
          <a:p>
            <a:pPr marL="0" indent="0">
              <a:buNone/>
            </a:pPr>
            <a:r>
              <a:rPr lang="en-US" sz="8000" dirty="0" smtClean="0">
                <a:latin typeface="Times New Roman" panose="02020603050405020304" pitchFamily="18" charset="0"/>
                <a:cs typeface="Times New Roman" panose="02020603050405020304" pitchFamily="18" charset="0"/>
              </a:rPr>
              <a:t>       active</a:t>
            </a:r>
            <a:r>
              <a:rPr lang="en-US" sz="8000" dirty="0">
                <a:latin typeface="Times New Roman" panose="02020603050405020304" pitchFamily="18" charset="0"/>
                <a:cs typeface="Times New Roman" panose="02020603050405020304" pitchFamily="18" charset="0"/>
              </a:rPr>
              <a:t> = </a:t>
            </a:r>
            <a:r>
              <a:rPr lang="en-US" sz="8000" dirty="0" err="1">
                <a:latin typeface="Times New Roman" panose="02020603050405020304" pitchFamily="18" charset="0"/>
                <a:cs typeface="Times New Roman" panose="02020603050405020304" pitchFamily="18" charset="0"/>
              </a:rPr>
              <a:t>df</a:t>
            </a:r>
            <a:r>
              <a:rPr lang="en-US" sz="8000" dirty="0">
                <a:latin typeface="Times New Roman" panose="02020603050405020304" pitchFamily="18" charset="0"/>
                <a:cs typeface="Times New Roman" panose="02020603050405020304" pitchFamily="18" charset="0"/>
              </a:rPr>
              <a:t>['Confirmed'] - </a:t>
            </a:r>
            <a:r>
              <a:rPr lang="en-US" sz="8000" dirty="0" err="1">
                <a:latin typeface="Times New Roman" panose="02020603050405020304" pitchFamily="18" charset="0"/>
                <a:cs typeface="Times New Roman" panose="02020603050405020304" pitchFamily="18" charset="0"/>
              </a:rPr>
              <a:t>df</a:t>
            </a:r>
            <a:r>
              <a:rPr lang="en-US" sz="8000" dirty="0">
                <a:latin typeface="Times New Roman" panose="02020603050405020304" pitchFamily="18" charset="0"/>
                <a:cs typeface="Times New Roman" panose="02020603050405020304" pitchFamily="18" charset="0"/>
              </a:rPr>
              <a:t>['Recovered'] - </a:t>
            </a:r>
            <a:r>
              <a:rPr lang="en-US" sz="8000" dirty="0" err="1">
                <a:latin typeface="Times New Roman" panose="02020603050405020304" pitchFamily="18" charset="0"/>
                <a:cs typeface="Times New Roman" panose="02020603050405020304" pitchFamily="18" charset="0"/>
              </a:rPr>
              <a:t>df</a:t>
            </a:r>
            <a:r>
              <a:rPr lang="en-US" sz="8000" dirty="0">
                <a:latin typeface="Times New Roman" panose="02020603050405020304" pitchFamily="18" charset="0"/>
                <a:cs typeface="Times New Roman" panose="02020603050405020304" pitchFamily="18" charset="0"/>
              </a:rPr>
              <a:t>['Deaths']</a:t>
            </a:r>
          </a:p>
          <a:p>
            <a:pPr marL="0" indent="0">
              <a:buNone/>
            </a:pPr>
            <a:r>
              <a:rPr lang="en-US" sz="8000" dirty="0" smtClean="0">
                <a:latin typeface="Times New Roman" panose="02020603050405020304" pitchFamily="18" charset="0"/>
                <a:cs typeface="Times New Roman" panose="02020603050405020304" pitchFamily="18" charset="0"/>
              </a:rPr>
              <a:t>       </a:t>
            </a:r>
            <a:r>
              <a:rPr lang="en-US" sz="8000" dirty="0" err="1" smtClean="0">
                <a:latin typeface="Times New Roman" panose="02020603050405020304" pitchFamily="18" charset="0"/>
                <a:cs typeface="Times New Roman" panose="02020603050405020304" pitchFamily="18" charset="0"/>
              </a:rPr>
              <a:t>df</a:t>
            </a:r>
            <a:r>
              <a:rPr lang="en-US" sz="8000" dirty="0">
                <a:latin typeface="Times New Roman" panose="02020603050405020304" pitchFamily="18" charset="0"/>
                <a:cs typeface="Times New Roman" panose="02020603050405020304" pitchFamily="18" charset="0"/>
              </a:rPr>
              <a:t>['Active'] = active</a:t>
            </a:r>
          </a:p>
          <a:p>
            <a:pPr marL="0" indent="0">
              <a:buNone/>
            </a:pPr>
            <a:r>
              <a:rPr lang="en-US" sz="8000" dirty="0" smtClean="0">
                <a:latin typeface="Times New Roman" panose="02020603050405020304" pitchFamily="18" charset="0"/>
                <a:cs typeface="Times New Roman" panose="02020603050405020304" pitchFamily="18" charset="0"/>
              </a:rPr>
              <a:t>       </a:t>
            </a:r>
            <a:r>
              <a:rPr lang="en-US" sz="8000" dirty="0" err="1" smtClean="0">
                <a:latin typeface="Times New Roman" panose="02020603050405020304" pitchFamily="18" charset="0"/>
                <a:cs typeface="Times New Roman" panose="02020603050405020304" pitchFamily="18" charset="0"/>
              </a:rPr>
              <a:t>df.head</a:t>
            </a:r>
            <a:r>
              <a:rPr lang="en-US" sz="8000" dirty="0">
                <a:latin typeface="Times New Roman" panose="02020603050405020304" pitchFamily="18" charset="0"/>
                <a:cs typeface="Times New Roman" panose="02020603050405020304" pitchFamily="18" charset="0"/>
              </a:rPr>
              <a:t>()</a:t>
            </a:r>
          </a:p>
          <a:p>
            <a:pPr marL="0" indent="0">
              <a:buNone/>
            </a:pPr>
            <a:endParaRPr lang="en-US" sz="44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endParaRPr lang="en-US" sz="2900"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endParaRPr lang="en-US" sz="2400"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endParaRPr lang="en-US" sz="2400"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endParaRPr lang="en-US" sz="2400"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endParaRPr lang="en-US" sz="2400"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0" lvl="0" indent="0">
              <a:buNone/>
            </a:pPr>
            <a:endParaRPr lang="en-US" sz="2400"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endParaRPr lang="en-US" sz="2400"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endParaRPr lang="en-US"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endParaRPr lang="en-US"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endParaRPr lang="en-US"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marL="0" lvl="0" indent="0">
              <a:buNone/>
            </a:pPr>
            <a:endParaRPr lang="en-IN" dirty="0">
              <a:latin typeface="Times New Roman" panose="02020603050405020304" pitchFamily="18" charset="0"/>
              <a:cs typeface="Times New Roman" panose="02020603050405020304" pitchFamily="18" charset="0"/>
            </a:endParaRPr>
          </a:p>
        </p:txBody>
      </p:sp>
      <p:sp>
        <p:nvSpPr>
          <p:cNvPr id="7" name="Rectangle 6"/>
          <p:cNvSpPr/>
          <p:nvPr/>
        </p:nvSpPr>
        <p:spPr>
          <a:xfrm>
            <a:off x="2182905" y="4319140"/>
            <a:ext cx="4778188" cy="400110"/>
          </a:xfrm>
          <a:prstGeom prst="rect">
            <a:avLst/>
          </a:prstGeom>
        </p:spPr>
        <p:txBody>
          <a:bodyPr wrap="square">
            <a:spAutoFit/>
          </a:bodyPr>
          <a:lstStyle/>
          <a:p>
            <a:pPr lvl="0" algn="ctr"/>
            <a:r>
              <a:rPr lang="en-US" sz="2000" dirty="0" smtClean="0">
                <a:latin typeface="Times New Roman" panose="02020603050405020304" pitchFamily="18" charset="0"/>
                <a:cs typeface="Times New Roman" panose="02020603050405020304" pitchFamily="18" charset="0"/>
              </a:rPr>
              <a:t>Transformed data</a:t>
            </a:r>
            <a:endParaRPr lang="en-US" sz="2000" dirty="0">
              <a:latin typeface="Times New Roman" panose="02020603050405020304" pitchFamily="18" charset="0"/>
              <a:cs typeface="Times New Roman" panose="02020603050405020304" pitchFamily="18" charset="0"/>
            </a:endParaRPr>
          </a:p>
        </p:txBody>
      </p:sp>
      <p:sp>
        <p:nvSpPr>
          <p:cNvPr id="8" name="Rectangle 7"/>
          <p:cNvSpPr/>
          <p:nvPr/>
        </p:nvSpPr>
        <p:spPr>
          <a:xfrm>
            <a:off x="8308284" y="6172200"/>
            <a:ext cx="530916" cy="46166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smtClean="0">
                <a:ln w="11430"/>
                <a:effectLst>
                  <a:outerShdw blurRad="50800" dist="39000" dir="5460000" algn="tl">
                    <a:srgbClr val="000000">
                      <a:alpha val="38000"/>
                    </a:srgbClr>
                  </a:outerShdw>
                </a:effectLst>
              </a:rPr>
              <a:t>1</a:t>
            </a:r>
            <a:r>
              <a:rPr lang="en-US" sz="2400" b="1" dirty="0">
                <a:ln w="11430"/>
                <a:effectLst>
                  <a:outerShdw blurRad="50800" dist="39000" dir="5460000" algn="tl">
                    <a:srgbClr val="000000">
                      <a:alpha val="38000"/>
                    </a:srgbClr>
                  </a:outerShdw>
                </a:effectLst>
              </a:rPr>
              <a:t>7</a:t>
            </a:r>
            <a:endParaRPr lang="en-US" sz="2400" b="1" cap="none" spc="0" dirty="0">
              <a:ln w="11430"/>
              <a:effectLst>
                <a:outerShdw blurRad="50800" dist="39000" dir="5460000" algn="tl">
                  <a:srgbClr val="000000">
                    <a:alpha val="38000"/>
                  </a:srgb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8842" y="1447800"/>
            <a:ext cx="4629150" cy="2781300"/>
          </a:xfrm>
          <a:prstGeom prst="rect">
            <a:avLst/>
          </a:prstGeom>
        </p:spPr>
      </p:pic>
    </p:spTree>
    <p:extLst>
      <p:ext uri="{BB962C8B-B14F-4D97-AF65-F5344CB8AC3E}">
        <p14:creationId xmlns:p14="http://schemas.microsoft.com/office/powerpoint/2010/main" val="5237532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01424"/>
            <a:ext cx="8610600" cy="6553200"/>
          </a:xfrm>
        </p:spPr>
        <p:txBody>
          <a:bodyPr>
            <a:normAutofit fontScale="47500" lnSpcReduction="20000"/>
          </a:bodyPr>
          <a:lstStyle/>
          <a:p>
            <a:pPr>
              <a:buNone/>
            </a:pPr>
            <a:endParaRPr lang="en-US" sz="2400" dirty="0">
              <a:latin typeface="Times New Roman" pitchFamily="18" charset="0"/>
              <a:cs typeface="Times New Roman" pitchFamily="18" charset="0"/>
            </a:endParaRPr>
          </a:p>
          <a:p>
            <a:r>
              <a:rPr lang="en-US" sz="4000" dirty="0">
                <a:latin typeface="Times New Roman" pitchFamily="18" charset="0"/>
                <a:cs typeface="Times New Roman" pitchFamily="18" charset="0"/>
              </a:rPr>
              <a:t>Introduction                                           </a:t>
            </a:r>
            <a:r>
              <a:rPr lang="en-US" sz="4000" dirty="0" smtClean="0">
                <a:latin typeface="Times New Roman" pitchFamily="18" charset="0"/>
                <a:cs typeface="Times New Roman" pitchFamily="18" charset="0"/>
              </a:rPr>
              <a:t>           1</a:t>
            </a:r>
            <a:endParaRPr lang="en-US" sz="4000" dirty="0">
              <a:latin typeface="Times New Roman" pitchFamily="18" charset="0"/>
              <a:cs typeface="Times New Roman" pitchFamily="18" charset="0"/>
            </a:endParaRPr>
          </a:p>
          <a:p>
            <a:r>
              <a:rPr lang="en-US" sz="4000" dirty="0">
                <a:latin typeface="Times New Roman" pitchFamily="18" charset="0"/>
                <a:cs typeface="Times New Roman" pitchFamily="18" charset="0"/>
              </a:rPr>
              <a:t>Problem Statement                              </a:t>
            </a:r>
            <a:r>
              <a:rPr lang="en-US" sz="4000" dirty="0" smtClean="0">
                <a:latin typeface="Times New Roman" pitchFamily="18" charset="0"/>
                <a:cs typeface="Times New Roman" pitchFamily="18" charset="0"/>
              </a:rPr>
              <a:t>             2</a:t>
            </a:r>
            <a:endParaRPr lang="en-US" sz="4000" dirty="0">
              <a:latin typeface="Times New Roman" pitchFamily="18" charset="0"/>
              <a:cs typeface="Times New Roman" pitchFamily="18" charset="0"/>
            </a:endParaRPr>
          </a:p>
          <a:p>
            <a:r>
              <a:rPr lang="en-US" sz="4000" dirty="0">
                <a:latin typeface="Times New Roman" pitchFamily="18" charset="0"/>
                <a:cs typeface="Times New Roman" pitchFamily="18" charset="0"/>
              </a:rPr>
              <a:t>Project  Objectives   </a:t>
            </a:r>
            <a:r>
              <a:rPr lang="en-US" sz="4000" dirty="0" smtClean="0">
                <a:latin typeface="Times New Roman" pitchFamily="18" charset="0"/>
                <a:cs typeface="Times New Roman" pitchFamily="18" charset="0"/>
              </a:rPr>
              <a:t>				           2</a:t>
            </a:r>
          </a:p>
          <a:p>
            <a:r>
              <a:rPr lang="en-US" sz="4000" dirty="0" smtClean="0">
                <a:latin typeface="Times New Roman" pitchFamily="18" charset="0"/>
                <a:cs typeface="Times New Roman" pitchFamily="18" charset="0"/>
              </a:rPr>
              <a:t>Literature Survey                                </a:t>
            </a: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          3-4</a:t>
            </a:r>
            <a:endParaRPr lang="en-US" sz="4000" dirty="0">
              <a:latin typeface="Times New Roman" pitchFamily="18" charset="0"/>
              <a:cs typeface="Times New Roman" pitchFamily="18" charset="0"/>
            </a:endParaRPr>
          </a:p>
          <a:p>
            <a:r>
              <a:rPr lang="en-US" sz="4000" dirty="0" smtClean="0">
                <a:latin typeface="Times New Roman" pitchFamily="18" charset="0"/>
                <a:cs typeface="Times New Roman" pitchFamily="18" charset="0"/>
              </a:rPr>
              <a:t>Existing </a:t>
            </a:r>
            <a:r>
              <a:rPr lang="en-US" sz="4000" dirty="0">
                <a:latin typeface="Times New Roman" pitchFamily="18" charset="0"/>
                <a:cs typeface="Times New Roman" pitchFamily="18" charset="0"/>
              </a:rPr>
              <a:t>System                           </a:t>
            </a:r>
            <a:r>
              <a:rPr lang="en-US" sz="4000" dirty="0" smtClean="0">
                <a:latin typeface="Times New Roman" pitchFamily="18" charset="0"/>
                <a:cs typeface="Times New Roman" pitchFamily="18" charset="0"/>
              </a:rPr>
              <a:t>         </a:t>
            </a: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          5</a:t>
            </a:r>
            <a:endParaRPr lang="en-US" sz="4000" dirty="0">
              <a:latin typeface="Times New Roman" pitchFamily="18" charset="0"/>
              <a:cs typeface="Times New Roman" pitchFamily="18" charset="0"/>
            </a:endParaRPr>
          </a:p>
          <a:p>
            <a:r>
              <a:rPr lang="en-US" sz="4000" dirty="0">
                <a:latin typeface="Times New Roman" pitchFamily="18" charset="0"/>
                <a:cs typeface="Times New Roman" pitchFamily="18" charset="0"/>
              </a:rPr>
              <a:t>Proposed System   		 </a:t>
            </a:r>
            <a:r>
              <a:rPr lang="en-US" sz="4000" dirty="0" smtClean="0">
                <a:latin typeface="Times New Roman" pitchFamily="18" charset="0"/>
                <a:cs typeface="Times New Roman" pitchFamily="18" charset="0"/>
              </a:rPr>
              <a:t>                  	           6</a:t>
            </a:r>
            <a:endParaRPr lang="en-US" sz="4000" dirty="0">
              <a:latin typeface="Times New Roman" pitchFamily="18" charset="0"/>
              <a:cs typeface="Times New Roman" pitchFamily="18" charset="0"/>
            </a:endParaRPr>
          </a:p>
          <a:p>
            <a:r>
              <a:rPr lang="en-US" sz="4000" dirty="0">
                <a:latin typeface="Times New Roman" pitchFamily="18" charset="0"/>
                <a:cs typeface="Times New Roman" pitchFamily="18" charset="0"/>
              </a:rPr>
              <a:t>Methodology			 </a:t>
            </a:r>
            <a:r>
              <a:rPr lang="en-US" sz="4000" dirty="0" smtClean="0">
                <a:latin typeface="Times New Roman" pitchFamily="18" charset="0"/>
                <a:cs typeface="Times New Roman" pitchFamily="18" charset="0"/>
              </a:rPr>
              <a:t>   	</a:t>
            </a: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	           7</a:t>
            </a:r>
            <a:endParaRPr lang="en-US" sz="4000" dirty="0">
              <a:latin typeface="Times New Roman" pitchFamily="18" charset="0"/>
              <a:cs typeface="Times New Roman" pitchFamily="18" charset="0"/>
            </a:endParaRPr>
          </a:p>
          <a:p>
            <a:r>
              <a:rPr lang="en-US" sz="4000" dirty="0">
                <a:latin typeface="Times New Roman" pitchFamily="18" charset="0"/>
                <a:cs typeface="Times New Roman" pitchFamily="18" charset="0"/>
              </a:rPr>
              <a:t>Architecture				     </a:t>
            </a:r>
            <a:r>
              <a:rPr lang="en-US" sz="4000" dirty="0" smtClean="0">
                <a:latin typeface="Times New Roman" pitchFamily="18" charset="0"/>
                <a:cs typeface="Times New Roman" pitchFamily="18" charset="0"/>
              </a:rPr>
              <a:t>         </a:t>
            </a: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           8</a:t>
            </a:r>
            <a:r>
              <a:rPr lang="en-US" sz="4000" dirty="0">
                <a:latin typeface="Times New Roman" pitchFamily="18" charset="0"/>
                <a:cs typeface="Times New Roman" pitchFamily="18" charset="0"/>
              </a:rPr>
              <a:t>						</a:t>
            </a:r>
          </a:p>
          <a:p>
            <a:r>
              <a:rPr lang="en-US" sz="4000" dirty="0">
                <a:latin typeface="Times New Roman" pitchFamily="18" charset="0"/>
                <a:cs typeface="Times New Roman" pitchFamily="18" charset="0"/>
              </a:rPr>
              <a:t>Programming Language		     </a:t>
            </a:r>
            <a:r>
              <a:rPr lang="en-US" sz="4000" dirty="0" smtClean="0">
                <a:latin typeface="Times New Roman" pitchFamily="18" charset="0"/>
                <a:cs typeface="Times New Roman" pitchFamily="18" charset="0"/>
              </a:rPr>
              <a:t>          </a:t>
            </a: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          9</a:t>
            </a:r>
            <a:endParaRPr lang="en-US" sz="4000" dirty="0">
              <a:latin typeface="Times New Roman" pitchFamily="18" charset="0"/>
              <a:cs typeface="Times New Roman" pitchFamily="18" charset="0"/>
            </a:endParaRPr>
          </a:p>
          <a:p>
            <a:r>
              <a:rPr lang="en-US" sz="4000" dirty="0">
                <a:latin typeface="Times New Roman" pitchFamily="18" charset="0"/>
                <a:cs typeface="Times New Roman" pitchFamily="18" charset="0"/>
              </a:rPr>
              <a:t>Libraries					          </a:t>
            </a:r>
            <a:r>
              <a:rPr lang="en-US" sz="4000" dirty="0" smtClean="0">
                <a:latin typeface="Times New Roman" pitchFamily="18" charset="0"/>
                <a:cs typeface="Times New Roman" pitchFamily="18" charset="0"/>
              </a:rPr>
              <a:t>	</a:t>
            </a: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         10		              </a:t>
            </a:r>
          </a:p>
          <a:p>
            <a:r>
              <a:rPr lang="en-US" sz="4000" dirty="0" smtClean="0">
                <a:latin typeface="Times New Roman" pitchFamily="18" charset="0"/>
                <a:cs typeface="Times New Roman" pitchFamily="18" charset="0"/>
              </a:rPr>
              <a:t>Software Requirements                                   11</a:t>
            </a:r>
          </a:p>
          <a:p>
            <a:r>
              <a:rPr lang="en-US" sz="4000" dirty="0" smtClean="0">
                <a:latin typeface="Times New Roman" pitchFamily="18" charset="0"/>
                <a:cs typeface="Times New Roman" pitchFamily="18" charset="0"/>
              </a:rPr>
              <a:t>Hardware Requirements					  12</a:t>
            </a:r>
          </a:p>
          <a:p>
            <a:r>
              <a:rPr lang="en-US" sz="4000" dirty="0" smtClean="0">
                <a:latin typeface="Times New Roman" pitchFamily="18" charset="0"/>
                <a:cs typeface="Times New Roman" pitchFamily="18" charset="0"/>
              </a:rPr>
              <a:t> </a:t>
            </a:r>
            <a:r>
              <a:rPr lang="en-US" sz="4000" dirty="0">
                <a:latin typeface="Times New Roman" pitchFamily="18" charset="0"/>
                <a:cs typeface="Times New Roman" pitchFamily="18" charset="0"/>
              </a:rPr>
              <a:t>Implementation                         </a:t>
            </a:r>
            <a:r>
              <a:rPr lang="en-US" sz="4000" dirty="0" smtClean="0">
                <a:latin typeface="Times New Roman" pitchFamily="18" charset="0"/>
                <a:cs typeface="Times New Roman" pitchFamily="18" charset="0"/>
              </a:rPr>
              <a:t>                   13-65</a:t>
            </a:r>
          </a:p>
          <a:p>
            <a:r>
              <a:rPr lang="en-US" sz="4000" dirty="0" smtClean="0">
                <a:latin typeface="Times New Roman" pitchFamily="18" charset="0"/>
                <a:cs typeface="Times New Roman" pitchFamily="18" charset="0"/>
              </a:rPr>
              <a:t>Conclusion                                     	          66</a:t>
            </a:r>
          </a:p>
          <a:p>
            <a:r>
              <a:rPr lang="en-US" sz="4000" dirty="0" smtClean="0">
                <a:latin typeface="Times New Roman" pitchFamily="18" charset="0"/>
                <a:cs typeface="Times New Roman" pitchFamily="18" charset="0"/>
              </a:rPr>
              <a:t>References					                67-69</a:t>
            </a:r>
          </a:p>
          <a:p>
            <a:pPr>
              <a:buNone/>
            </a:pPr>
            <a:r>
              <a:rPr lang="en-US" sz="4000" dirty="0" smtClean="0">
                <a:latin typeface="Times New Roman" pitchFamily="18" charset="0"/>
                <a:cs typeface="Times New Roman" pitchFamily="18" charset="0"/>
              </a:rPr>
              <a:t>                                                                                         </a:t>
            </a:r>
            <a:endParaRPr lang="en-US" sz="4000" dirty="0">
              <a:latin typeface="Times New Roman" pitchFamily="18" charset="0"/>
              <a:cs typeface="Times New Roman" pitchFamily="18" charset="0"/>
            </a:endParaRPr>
          </a:p>
          <a:p>
            <a:endParaRPr lang="en-US" sz="40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
        <p:nvSpPr>
          <p:cNvPr id="5" name="Rectangle 4"/>
          <p:cNvSpPr/>
          <p:nvPr/>
        </p:nvSpPr>
        <p:spPr>
          <a:xfrm>
            <a:off x="762000" y="168151"/>
            <a:ext cx="1260281" cy="492443"/>
          </a:xfrm>
          <a:prstGeom prst="rect">
            <a:avLst/>
          </a:prstGeom>
        </p:spPr>
        <p:txBody>
          <a:bodyPr wrap="none">
            <a:spAutoFit/>
          </a:bodyPr>
          <a:lstStyle/>
          <a:p>
            <a:pPr>
              <a:buNone/>
            </a:pPr>
            <a:r>
              <a:rPr lang="en-US" sz="2600" b="1" dirty="0" smtClean="0">
                <a:latin typeface="Times New Roman" pitchFamily="18" charset="0"/>
                <a:cs typeface="Times New Roman" pitchFamily="18" charset="0"/>
              </a:rPr>
              <a:t>Outline</a:t>
            </a:r>
            <a:endParaRPr lang="en-US" sz="2600" b="1" dirty="0">
              <a:latin typeface="Times New Roman" pitchFamily="18" charset="0"/>
              <a:cs typeface="Times New Roman" pitchFamily="18" charset="0"/>
            </a:endParaRPr>
          </a:p>
        </p:txBody>
      </p:sp>
      <p:sp>
        <p:nvSpPr>
          <p:cNvPr id="6" name="Rectangle 5"/>
          <p:cNvSpPr/>
          <p:nvPr/>
        </p:nvSpPr>
        <p:spPr>
          <a:xfrm>
            <a:off x="4638805" y="178204"/>
            <a:ext cx="1443024" cy="492443"/>
          </a:xfrm>
          <a:prstGeom prst="rect">
            <a:avLst/>
          </a:prstGeom>
        </p:spPr>
        <p:txBody>
          <a:bodyPr wrap="none">
            <a:spAutoFit/>
          </a:bodyPr>
          <a:lstStyle/>
          <a:p>
            <a:pPr>
              <a:buNone/>
            </a:pPr>
            <a:r>
              <a:rPr lang="en-US" sz="2600" b="1" dirty="0" smtClean="0">
                <a:latin typeface="Times New Roman" pitchFamily="18" charset="0"/>
                <a:cs typeface="Times New Roman" pitchFamily="18" charset="0"/>
              </a:rPr>
              <a:t>Page No.</a:t>
            </a:r>
            <a:endParaRPr lang="en-US" sz="2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400800"/>
          </a:xfrm>
        </p:spPr>
        <p:txBody>
          <a:bodyPr>
            <a:normAutofit fontScale="55000" lnSpcReduction="20000"/>
          </a:bodyPr>
          <a:lstStyle/>
          <a:p>
            <a:pPr marL="0" lvl="0" indent="0">
              <a:buNone/>
            </a:pPr>
            <a:endParaRPr lang="en-US" dirty="0">
              <a:latin typeface="Times New Roman" panose="02020603050405020304" pitchFamily="18" charset="0"/>
              <a:cs typeface="Times New Roman" panose="02020603050405020304" pitchFamily="18" charset="0"/>
            </a:endParaRPr>
          </a:p>
          <a:p>
            <a:pPr lvl="0"/>
            <a:endParaRPr lang="en-US" dirty="0" smtClean="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a:p>
            <a:pPr lvl="0"/>
            <a:endParaRPr lang="en-US" dirty="0" smtClean="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a:p>
            <a:pPr lvl="0"/>
            <a:endParaRPr lang="en-US" dirty="0" smtClean="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a:p>
            <a:pPr lvl="0"/>
            <a:endParaRPr lang="en-US" dirty="0" smtClean="0">
              <a:latin typeface="Times New Roman" panose="02020603050405020304" pitchFamily="18" charset="0"/>
              <a:cs typeface="Times New Roman" panose="02020603050405020304" pitchFamily="18" charset="0"/>
            </a:endParaRPr>
          </a:p>
          <a:p>
            <a:pPr marL="0" lvl="0" indent="0">
              <a:buNone/>
            </a:pPr>
            <a:endParaRPr lang="en-US" dirty="0" smtClean="0">
              <a:latin typeface="Times New Roman" panose="02020603050405020304" pitchFamily="18" charset="0"/>
              <a:cs typeface="Times New Roman" panose="02020603050405020304" pitchFamily="18" charset="0"/>
            </a:endParaRPr>
          </a:p>
          <a:p>
            <a:pPr marL="0" lvl="0" indent="0">
              <a:buNone/>
            </a:pPr>
            <a:endParaRPr lang="en-US" sz="2900"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US" sz="4000" dirty="0" smtClean="0">
                <a:latin typeface="Times New Roman" panose="02020603050405020304" pitchFamily="18" charset="0"/>
                <a:cs typeface="Times New Roman" panose="02020603050405020304" pitchFamily="18" charset="0"/>
              </a:rPr>
              <a:t>Displaying the latest date data </a:t>
            </a:r>
          </a:p>
          <a:p>
            <a:pPr marL="0" indent="0">
              <a:buNone/>
            </a:pPr>
            <a:r>
              <a:rPr lang="en-IN" sz="3600" dirty="0" smtClean="0">
                <a:latin typeface="Times New Roman" panose="02020603050405020304" pitchFamily="18" charset="0"/>
                <a:cs typeface="Times New Roman" panose="02020603050405020304" pitchFamily="18" charset="0"/>
              </a:rPr>
              <a:t>		top</a:t>
            </a:r>
            <a:r>
              <a:rPr lang="en-IN" sz="3600" dirty="0">
                <a:latin typeface="Times New Roman" panose="02020603050405020304" pitchFamily="18" charset="0"/>
                <a:cs typeface="Times New Roman" panose="02020603050405020304" pitchFamily="18" charset="0"/>
              </a:rPr>
              <a:t> = </a:t>
            </a:r>
            <a:r>
              <a:rPr lang="en-IN" sz="3600" dirty="0" err="1">
                <a:latin typeface="Times New Roman" panose="02020603050405020304" pitchFamily="18" charset="0"/>
                <a:cs typeface="Times New Roman" panose="02020603050405020304" pitchFamily="18" charset="0"/>
              </a:rPr>
              <a:t>df</a:t>
            </a:r>
            <a:r>
              <a:rPr lang="en-IN" sz="3600" dirty="0">
                <a:latin typeface="Times New Roman" panose="02020603050405020304" pitchFamily="18" charset="0"/>
                <a:cs typeface="Times New Roman" panose="02020603050405020304" pitchFamily="18" charset="0"/>
              </a:rPr>
              <a:t>[</a:t>
            </a:r>
            <a:r>
              <a:rPr lang="en-IN" sz="3600" dirty="0" err="1">
                <a:latin typeface="Times New Roman" panose="02020603050405020304" pitchFamily="18" charset="0"/>
                <a:cs typeface="Times New Roman" panose="02020603050405020304" pitchFamily="18" charset="0"/>
              </a:rPr>
              <a:t>df</a:t>
            </a:r>
            <a:r>
              <a:rPr lang="en-IN" sz="3600" dirty="0">
                <a:latin typeface="Times New Roman" panose="02020603050405020304" pitchFamily="18" charset="0"/>
                <a:cs typeface="Times New Roman" panose="02020603050405020304" pitchFamily="18" charset="0"/>
              </a:rPr>
              <a:t>['Date']== </a:t>
            </a:r>
            <a:r>
              <a:rPr lang="en-IN" sz="3600" dirty="0" err="1">
                <a:latin typeface="Times New Roman" panose="02020603050405020304" pitchFamily="18" charset="0"/>
                <a:cs typeface="Times New Roman" panose="02020603050405020304" pitchFamily="18" charset="0"/>
              </a:rPr>
              <a:t>df</a:t>
            </a:r>
            <a:r>
              <a:rPr lang="en-IN" sz="3600" dirty="0">
                <a:latin typeface="Times New Roman" panose="02020603050405020304" pitchFamily="18" charset="0"/>
                <a:cs typeface="Times New Roman" panose="02020603050405020304" pitchFamily="18" charset="0"/>
              </a:rPr>
              <a:t>['Date'].max()]</a:t>
            </a:r>
          </a:p>
          <a:p>
            <a:pPr marL="0" indent="0">
              <a:buNone/>
            </a:pPr>
            <a:r>
              <a:rPr lang="en-IN" sz="3600" dirty="0" smtClean="0">
                <a:latin typeface="Times New Roman" panose="02020603050405020304" pitchFamily="18" charset="0"/>
                <a:cs typeface="Times New Roman" panose="02020603050405020304" pitchFamily="18" charset="0"/>
              </a:rPr>
              <a:t>		</a:t>
            </a:r>
            <a:r>
              <a:rPr lang="en-IN" sz="3600" dirty="0" err="1" smtClean="0">
                <a:latin typeface="Times New Roman" panose="02020603050405020304" pitchFamily="18" charset="0"/>
                <a:cs typeface="Times New Roman" panose="02020603050405020304" pitchFamily="18" charset="0"/>
              </a:rPr>
              <a:t>top.head</a:t>
            </a:r>
            <a:r>
              <a:rPr lang="en-IN" sz="3600" dirty="0">
                <a:latin typeface="Times New Roman" panose="02020603050405020304" pitchFamily="18" charset="0"/>
                <a:cs typeface="Times New Roman" panose="02020603050405020304" pitchFamily="18" charset="0"/>
              </a:rPr>
              <a:t>()</a:t>
            </a:r>
          </a:p>
          <a:p>
            <a:pPr marL="0" lvl="0" indent="0">
              <a:buNone/>
            </a:pPr>
            <a:endParaRPr lang="en-IN" sz="2900" dirty="0" smtClean="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a:p>
            <a:pPr lvl="0"/>
            <a:endParaRPr lang="en-US" dirty="0" smtClean="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a:p>
            <a:pPr lvl="0"/>
            <a:endParaRPr lang="en-US" dirty="0" smtClean="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a:p>
            <a:pPr lvl="0"/>
            <a:endParaRPr lang="en-US" dirty="0" smtClean="0">
              <a:latin typeface="Times New Roman" panose="02020603050405020304" pitchFamily="18" charset="0"/>
              <a:cs typeface="Times New Roman" panose="02020603050405020304" pitchFamily="18" charset="0"/>
            </a:endParaRPr>
          </a:p>
          <a:p>
            <a:pPr marL="0" lvl="0" indent="0">
              <a:buNone/>
            </a:pPr>
            <a:r>
              <a:rPr lang="en-US"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7" name="Rectangle 6"/>
          <p:cNvSpPr/>
          <p:nvPr/>
        </p:nvSpPr>
        <p:spPr>
          <a:xfrm>
            <a:off x="2059081" y="2460812"/>
            <a:ext cx="4778188" cy="400110"/>
          </a:xfrm>
          <a:prstGeom prst="rect">
            <a:avLst/>
          </a:prstGeom>
        </p:spPr>
        <p:txBody>
          <a:bodyPr wrap="square">
            <a:spAutoFit/>
          </a:bodyPr>
          <a:lstStyle/>
          <a:p>
            <a:pPr lvl="0" algn="ctr"/>
            <a:r>
              <a:rPr lang="en-US" sz="2000" dirty="0" smtClean="0">
                <a:latin typeface="Times New Roman" panose="02020603050405020304" pitchFamily="18" charset="0"/>
                <a:cs typeface="Times New Roman" panose="02020603050405020304" pitchFamily="18" charset="0"/>
              </a:rPr>
              <a:t>Active cases column added to the dataset</a:t>
            </a:r>
            <a:endParaRPr lang="en-US" sz="2000" dirty="0">
              <a:latin typeface="Times New Roman" panose="02020603050405020304" pitchFamily="18" charset="0"/>
              <a:cs typeface="Times New Roman" panose="02020603050405020304" pitchFamily="18" charset="0"/>
            </a:endParaRPr>
          </a:p>
        </p:txBody>
      </p:sp>
      <p:sp>
        <p:nvSpPr>
          <p:cNvPr id="9" name="Rectangle 8"/>
          <p:cNvSpPr/>
          <p:nvPr/>
        </p:nvSpPr>
        <p:spPr>
          <a:xfrm>
            <a:off x="8357232" y="6264098"/>
            <a:ext cx="530916" cy="46166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smtClean="0">
                <a:ln w="11430"/>
                <a:effectLst>
                  <a:outerShdw blurRad="50800" dist="39000" dir="5460000" algn="tl">
                    <a:srgbClr val="000000">
                      <a:alpha val="38000"/>
                    </a:srgbClr>
                  </a:outerShdw>
                </a:effectLst>
              </a:rPr>
              <a:t>1</a:t>
            </a:r>
            <a:r>
              <a:rPr lang="en-US" sz="2400" b="1" dirty="0">
                <a:ln w="11430"/>
                <a:effectLst>
                  <a:outerShdw blurRad="50800" dist="39000" dir="5460000" algn="tl">
                    <a:srgbClr val="000000">
                      <a:alpha val="38000"/>
                    </a:srgbClr>
                  </a:outerShdw>
                </a:effectLst>
              </a:rPr>
              <a:t>8</a:t>
            </a:r>
            <a:endParaRPr lang="en-US" sz="2400" b="1" cap="none" spc="0" dirty="0">
              <a:ln w="11430"/>
              <a:effectLst>
                <a:outerShdw blurRad="50800" dist="39000" dir="5460000" algn="tl">
                  <a:srgbClr val="000000">
                    <a:alpha val="38000"/>
                  </a:srgbClr>
                </a:outerShdw>
              </a:effectLst>
            </a:endParaRPr>
          </a:p>
        </p:txBody>
      </p:sp>
      <p:pic>
        <p:nvPicPr>
          <p:cNvPr id="2" name="Picture 1"/>
          <p:cNvPicPr>
            <a:picLocks noChangeAspect="1"/>
          </p:cNvPicPr>
          <p:nvPr/>
        </p:nvPicPr>
        <p:blipFill>
          <a:blip r:embed="rId2"/>
          <a:stretch>
            <a:fillRect/>
          </a:stretch>
        </p:blipFill>
        <p:spPr>
          <a:xfrm>
            <a:off x="1143000" y="213487"/>
            <a:ext cx="6257925" cy="2314575"/>
          </a:xfrm>
          <a:prstGeom prst="rect">
            <a:avLst/>
          </a:prstGeom>
        </p:spPr>
      </p:pic>
      <p:pic>
        <p:nvPicPr>
          <p:cNvPr id="8" name="Picture 7"/>
          <p:cNvPicPr>
            <a:picLocks noChangeAspect="1"/>
          </p:cNvPicPr>
          <p:nvPr/>
        </p:nvPicPr>
        <p:blipFill>
          <a:blip r:embed="rId3"/>
          <a:stretch>
            <a:fillRect/>
          </a:stretch>
        </p:blipFill>
        <p:spPr>
          <a:xfrm>
            <a:off x="1202054" y="4180355"/>
            <a:ext cx="6265546" cy="2314575"/>
          </a:xfrm>
          <a:prstGeom prst="rect">
            <a:avLst/>
          </a:prstGeom>
        </p:spPr>
      </p:pic>
    </p:spTree>
    <p:extLst>
      <p:ext uri="{BB962C8B-B14F-4D97-AF65-F5344CB8AC3E}">
        <p14:creationId xmlns:p14="http://schemas.microsoft.com/office/powerpoint/2010/main" val="30836388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1062335"/>
            <a:ext cx="8153400" cy="5181600"/>
          </a:xfrm>
        </p:spPr>
        <p:txBody>
          <a:bodyPr>
            <a:noAutofit/>
          </a:bodyPr>
          <a:lstStyle/>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Removing the duplicate values</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and </a:t>
            </a:r>
            <a:r>
              <a:rPr lang="en-US" sz="2400" dirty="0">
                <a:latin typeface="Times New Roman" panose="02020603050405020304" pitchFamily="18" charset="0"/>
                <a:cs typeface="Times New Roman" panose="02020603050405020304" pitchFamily="18" charset="0"/>
              </a:rPr>
              <a:t>Resetting the </a:t>
            </a:r>
            <a:r>
              <a:rPr lang="en-US" sz="2400" dirty="0" smtClean="0">
                <a:latin typeface="Times New Roman" panose="02020603050405020304" pitchFamily="18" charset="0"/>
                <a:cs typeface="Times New Roman" panose="02020603050405020304" pitchFamily="18" charset="0"/>
              </a:rPr>
              <a:t>Index</a:t>
            </a:r>
          </a:p>
          <a:p>
            <a:pPr marL="0" indent="0">
              <a:buNone/>
            </a:pPr>
            <a:r>
              <a:rPr lang="en-US" sz="18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world</a:t>
            </a:r>
            <a:r>
              <a:rPr lang="en-US" dirty="0">
                <a:latin typeface="Times New Roman" panose="02020603050405020304" pitchFamily="18" charset="0"/>
                <a:cs typeface="Times New Roman" panose="02020603050405020304" pitchFamily="18" charset="0"/>
              </a:rPr>
              <a:t> = top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groupby</a:t>
            </a:r>
            <a:r>
              <a:rPr lang="en-US" dirty="0">
                <a:latin typeface="Times New Roman" panose="02020603050405020304" pitchFamily="18" charset="0"/>
                <a:cs typeface="Times New Roman" panose="02020603050405020304" pitchFamily="18" charset="0"/>
              </a:rPr>
              <a:t>('Country')['</a:t>
            </a:r>
            <a:r>
              <a:rPr lang="en-US" dirty="0" err="1">
                <a:latin typeface="Times New Roman" panose="02020603050405020304" pitchFamily="18" charset="0"/>
                <a:cs typeface="Times New Roman" panose="02020603050405020304" pitchFamily="18" charset="0"/>
              </a:rPr>
              <a:t>Active','Confirmed','Recovered</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'Deaths</a:t>
            </a:r>
            <a:r>
              <a:rPr lang="en-US" dirty="0">
                <a:latin typeface="Times New Roman" panose="02020603050405020304" pitchFamily="18" charset="0"/>
                <a:cs typeface="Times New Roman" panose="02020603050405020304" pitchFamily="18" charset="0"/>
              </a:rPr>
              <a:t>'].sum(). </a:t>
            </a:r>
            <a:r>
              <a:rPr lang="en-US" dirty="0" err="1">
                <a:latin typeface="Times New Roman" panose="02020603050405020304" pitchFamily="18" charset="0"/>
                <a:cs typeface="Times New Roman" panose="02020603050405020304" pitchFamily="18" charset="0"/>
              </a:rPr>
              <a:t>reset_index</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world.head</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endParaRPr lang="en-US" sz="1050" dirty="0">
              <a:latin typeface="Times New Roman" panose="02020603050405020304" pitchFamily="18" charset="0"/>
              <a:cs typeface="Times New Roman" panose="02020603050405020304" pitchFamily="18" charset="0"/>
            </a:endParaRPr>
          </a:p>
          <a:p>
            <a:pPr marL="0" lvl="0" indent="0">
              <a:buNone/>
            </a:pPr>
            <a:endParaRPr lang="en-US" sz="1050" dirty="0">
              <a:latin typeface="Times New Roman" panose="02020603050405020304" pitchFamily="18" charset="0"/>
              <a:cs typeface="Times New Roman" panose="02020603050405020304" pitchFamily="18" charset="0"/>
            </a:endParaRPr>
          </a:p>
          <a:p>
            <a:pPr lvl="0"/>
            <a:endParaRPr lang="en-US" sz="1050" dirty="0" smtClean="0">
              <a:latin typeface="Times New Roman" panose="02020603050405020304" pitchFamily="18" charset="0"/>
              <a:cs typeface="Times New Roman" panose="02020603050405020304" pitchFamily="18" charset="0"/>
            </a:endParaRPr>
          </a:p>
          <a:p>
            <a:pPr marL="0" lvl="0" indent="0">
              <a:buNone/>
            </a:pPr>
            <a:endParaRPr lang="en-US" sz="1050" dirty="0" smtClean="0">
              <a:latin typeface="Times New Roman" panose="02020603050405020304" pitchFamily="18" charset="0"/>
              <a:cs typeface="Times New Roman" panose="02020603050405020304" pitchFamily="18" charset="0"/>
            </a:endParaRPr>
          </a:p>
          <a:p>
            <a:pPr marL="0" lvl="0" indent="0">
              <a:buNone/>
            </a:pPr>
            <a:endParaRPr lang="en-US" sz="1050" dirty="0">
              <a:latin typeface="Times New Roman" panose="02020603050405020304" pitchFamily="18" charset="0"/>
              <a:cs typeface="Times New Roman" panose="02020603050405020304" pitchFamily="18" charset="0"/>
            </a:endParaRPr>
          </a:p>
          <a:p>
            <a:pPr marL="0" lvl="0" indent="0">
              <a:buNone/>
            </a:pPr>
            <a:endParaRPr lang="en-US" sz="1050" dirty="0" smtClean="0">
              <a:latin typeface="Times New Roman" panose="02020603050405020304" pitchFamily="18" charset="0"/>
              <a:cs typeface="Times New Roman" panose="02020603050405020304" pitchFamily="18" charset="0"/>
            </a:endParaRPr>
          </a:p>
          <a:p>
            <a:pPr marL="0" lvl="0" indent="0">
              <a:buNone/>
            </a:pPr>
            <a:endParaRPr lang="en-US" sz="1050" dirty="0">
              <a:latin typeface="Times New Roman" panose="02020603050405020304" pitchFamily="18" charset="0"/>
              <a:cs typeface="Times New Roman" panose="02020603050405020304" pitchFamily="18" charset="0"/>
            </a:endParaRPr>
          </a:p>
          <a:p>
            <a:pPr marL="0" lvl="0" indent="0">
              <a:buNone/>
            </a:pPr>
            <a:endParaRPr lang="en-US" sz="1050" dirty="0">
              <a:latin typeface="Times New Roman" panose="02020603050405020304" pitchFamily="18" charset="0"/>
              <a:cs typeface="Times New Roman" panose="02020603050405020304" pitchFamily="18" charset="0"/>
            </a:endParaRPr>
          </a:p>
          <a:p>
            <a:pPr marL="0" lvl="0" indent="0">
              <a:buNone/>
            </a:pPr>
            <a:endParaRPr lang="en-US" sz="1050" dirty="0" smtClean="0">
              <a:latin typeface="Times New Roman" panose="02020603050405020304" pitchFamily="18" charset="0"/>
              <a:cs typeface="Times New Roman" panose="02020603050405020304" pitchFamily="18" charset="0"/>
            </a:endParaRPr>
          </a:p>
          <a:p>
            <a:pPr marL="0" lvl="0" indent="0">
              <a:buNone/>
            </a:pPr>
            <a:endParaRPr lang="en-US" sz="1050" dirty="0">
              <a:latin typeface="Times New Roman" panose="02020603050405020304" pitchFamily="18" charset="0"/>
              <a:cs typeface="Times New Roman" panose="02020603050405020304" pitchFamily="18" charset="0"/>
            </a:endParaRPr>
          </a:p>
          <a:p>
            <a:pPr marL="0" lvl="0" indent="0">
              <a:buNone/>
            </a:pPr>
            <a:endParaRPr lang="en-US" sz="1050" dirty="0" smtClean="0">
              <a:latin typeface="Times New Roman" panose="02020603050405020304" pitchFamily="18" charset="0"/>
              <a:cs typeface="Times New Roman" panose="02020603050405020304" pitchFamily="18" charset="0"/>
            </a:endParaRPr>
          </a:p>
          <a:p>
            <a:pPr marL="0" lvl="0" indent="0">
              <a:buNone/>
            </a:pPr>
            <a:endParaRPr lang="en-US" sz="1050" dirty="0" smtClean="0">
              <a:latin typeface="Times New Roman" panose="02020603050405020304" pitchFamily="18" charset="0"/>
              <a:cs typeface="Times New Roman" panose="02020603050405020304" pitchFamily="18" charset="0"/>
            </a:endParaRPr>
          </a:p>
          <a:p>
            <a:pPr marL="0" lvl="0" indent="0">
              <a:buNone/>
            </a:pPr>
            <a:endParaRPr lang="en-US" sz="2400" dirty="0">
              <a:latin typeface="Times New Roman" panose="02020603050405020304" pitchFamily="18" charset="0"/>
              <a:cs typeface="Times New Roman" panose="02020603050405020304" pitchFamily="18" charset="0"/>
            </a:endParaRPr>
          </a:p>
          <a:p>
            <a:pPr lvl="0"/>
            <a:endParaRPr lang="en-US" sz="1050" dirty="0" smtClean="0">
              <a:latin typeface="Times New Roman" panose="02020603050405020304" pitchFamily="18" charset="0"/>
              <a:cs typeface="Times New Roman" panose="02020603050405020304" pitchFamily="18" charset="0"/>
            </a:endParaRPr>
          </a:p>
          <a:p>
            <a:pPr marL="0" lvl="0" indent="0">
              <a:buNone/>
            </a:pPr>
            <a:r>
              <a:rPr lang="en-US" sz="1050" dirty="0" smtClean="0">
                <a:latin typeface="Times New Roman" panose="02020603050405020304" pitchFamily="18" charset="0"/>
                <a:cs typeface="Times New Roman" panose="02020603050405020304" pitchFamily="18" charset="0"/>
              </a:rPr>
              <a:t>						                                                                                        						</a:t>
            </a:r>
            <a:endParaRPr lang="en-IN" sz="1050" dirty="0">
              <a:latin typeface="Times New Roman" panose="02020603050405020304" pitchFamily="18" charset="0"/>
              <a:cs typeface="Times New Roman" panose="02020603050405020304" pitchFamily="18" charset="0"/>
            </a:endParaRPr>
          </a:p>
        </p:txBody>
      </p:sp>
      <p:sp>
        <p:nvSpPr>
          <p:cNvPr id="7" name="Rectangle 6"/>
          <p:cNvSpPr/>
          <p:nvPr/>
        </p:nvSpPr>
        <p:spPr>
          <a:xfrm>
            <a:off x="8305800" y="6243935"/>
            <a:ext cx="685800" cy="46166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smtClean="0">
                <a:ln w="11430"/>
                <a:effectLst>
                  <a:outerShdw blurRad="50800" dist="39000" dir="5460000" algn="tl">
                    <a:srgbClr val="000000">
                      <a:alpha val="38000"/>
                    </a:srgbClr>
                  </a:outerShdw>
                </a:effectLst>
              </a:rPr>
              <a:t>1</a:t>
            </a:r>
            <a:r>
              <a:rPr lang="en-US" sz="2400" b="1" dirty="0">
                <a:ln w="11430"/>
                <a:effectLst>
                  <a:outerShdw blurRad="50800" dist="39000" dir="5460000" algn="tl">
                    <a:srgbClr val="000000">
                      <a:alpha val="38000"/>
                    </a:srgbClr>
                  </a:outerShdw>
                </a:effectLst>
              </a:rPr>
              <a:t>9</a:t>
            </a:r>
            <a:endParaRPr lang="en-US" sz="2400" b="1" cap="none" spc="0" dirty="0">
              <a:ln w="11430"/>
              <a:effectLst>
                <a:outerShdw blurRad="50800" dist="39000" dir="5460000" algn="tl">
                  <a:srgbClr val="000000">
                    <a:alpha val="38000"/>
                  </a:srgbClr>
                </a:outerShdw>
              </a:effectLst>
            </a:endParaRPr>
          </a:p>
        </p:txBody>
      </p:sp>
      <p:pic>
        <p:nvPicPr>
          <p:cNvPr id="2" name="Picture 1"/>
          <p:cNvPicPr>
            <a:picLocks noChangeAspect="1"/>
          </p:cNvPicPr>
          <p:nvPr/>
        </p:nvPicPr>
        <p:blipFill>
          <a:blip r:embed="rId2"/>
          <a:stretch>
            <a:fillRect/>
          </a:stretch>
        </p:blipFill>
        <p:spPr>
          <a:xfrm>
            <a:off x="1404938" y="2971799"/>
            <a:ext cx="5986462" cy="2745237"/>
          </a:xfrm>
          <a:prstGeom prst="rect">
            <a:avLst/>
          </a:prstGeom>
        </p:spPr>
      </p:pic>
    </p:spTree>
    <p:extLst>
      <p:ext uri="{BB962C8B-B14F-4D97-AF65-F5344CB8AC3E}">
        <p14:creationId xmlns:p14="http://schemas.microsoft.com/office/powerpoint/2010/main" val="41337044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799" y="838200"/>
            <a:ext cx="8677835" cy="5181600"/>
          </a:xfrm>
        </p:spPr>
        <p:txBody>
          <a:bodyPr>
            <a:normAutofit fontScale="55000" lnSpcReduction="20000"/>
          </a:bodyPr>
          <a:lstStyle/>
          <a:p>
            <a:pPr lvl="0">
              <a:buFont typeface="Wingdings" panose="05000000000000000000" pitchFamily="2" charset="2"/>
              <a:buChar char="Ø"/>
            </a:pPr>
            <a:r>
              <a:rPr lang="en-US" sz="5800" b="1" dirty="0" smtClean="0">
                <a:latin typeface="Times New Roman" panose="02020603050405020304" pitchFamily="18" charset="0"/>
                <a:cs typeface="Times New Roman" panose="02020603050405020304" pitchFamily="18" charset="0"/>
              </a:rPr>
              <a:t>Data Visualization</a:t>
            </a:r>
          </a:p>
          <a:p>
            <a:pPr marL="0" lvl="0" indent="0">
              <a:buNone/>
            </a:pPr>
            <a:endParaRPr lang="en-US" sz="5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4400" dirty="0">
                <a:latin typeface="Times New Roman" panose="02020603050405020304" pitchFamily="18" charset="0"/>
                <a:cs typeface="Times New Roman" panose="02020603050405020304" pitchFamily="18" charset="0"/>
              </a:rPr>
              <a:t>Plotting </a:t>
            </a:r>
            <a:r>
              <a:rPr lang="en-US" sz="4400" dirty="0" smtClean="0">
                <a:latin typeface="Times New Roman" panose="02020603050405020304" pitchFamily="18" charset="0"/>
                <a:cs typeface="Times New Roman" panose="02020603050405020304" pitchFamily="18" charset="0"/>
              </a:rPr>
              <a:t>Active, Confirmed, Recovered </a:t>
            </a:r>
            <a:r>
              <a:rPr lang="en-US" sz="4400" dirty="0">
                <a:latin typeface="Times New Roman" panose="02020603050405020304" pitchFamily="18" charset="0"/>
                <a:cs typeface="Times New Roman" panose="02020603050405020304" pitchFamily="18" charset="0"/>
              </a:rPr>
              <a:t>and </a:t>
            </a:r>
            <a:r>
              <a:rPr lang="en-US" sz="4400" dirty="0" smtClean="0">
                <a:latin typeface="Times New Roman" panose="02020603050405020304" pitchFamily="18" charset="0"/>
                <a:cs typeface="Times New Roman" panose="02020603050405020304" pitchFamily="18" charset="0"/>
              </a:rPr>
              <a:t>Death cases  on</a:t>
            </a:r>
            <a:r>
              <a:rPr lang="en-US" sz="4400" dirty="0">
                <a:latin typeface="Times New Roman" panose="02020603050405020304" pitchFamily="18" charset="0"/>
                <a:cs typeface="Times New Roman" panose="02020603050405020304" pitchFamily="18" charset="0"/>
              </a:rPr>
              <a:t> the world map</a:t>
            </a:r>
          </a:p>
          <a:p>
            <a:pPr marL="0" indent="0">
              <a:buNone/>
            </a:pPr>
            <a:r>
              <a:rPr lang="en-US" sz="4000" dirty="0" smtClean="0">
                <a:latin typeface="Times New Roman" panose="02020603050405020304" pitchFamily="18" charset="0"/>
                <a:cs typeface="Times New Roman" panose="02020603050405020304" pitchFamily="18" charset="0"/>
              </a:rPr>
              <a:t>   	</a:t>
            </a:r>
          </a:p>
          <a:p>
            <a:pPr marL="0" indent="0">
              <a:buNone/>
            </a:pPr>
            <a:r>
              <a:rPr lang="en-US" sz="4000" dirty="0">
                <a:latin typeface="Times New Roman" panose="02020603050405020304" pitchFamily="18" charset="0"/>
                <a:cs typeface="Times New Roman" panose="02020603050405020304" pitchFamily="18" charset="0"/>
              </a:rPr>
              <a:t>	</a:t>
            </a:r>
            <a:r>
              <a:rPr lang="en-US" sz="4200" dirty="0" smtClean="0">
                <a:latin typeface="Times New Roman" panose="02020603050405020304" pitchFamily="18" charset="0"/>
                <a:cs typeface="Times New Roman" panose="02020603050405020304" pitchFamily="18" charset="0"/>
              </a:rPr>
              <a:t>figure</a:t>
            </a:r>
            <a:r>
              <a:rPr lang="en-US" sz="4200" dirty="0">
                <a:latin typeface="Times New Roman" panose="02020603050405020304" pitchFamily="18" charset="0"/>
                <a:cs typeface="Times New Roman" panose="02020603050405020304" pitchFamily="18" charset="0"/>
              </a:rPr>
              <a:t> = </a:t>
            </a:r>
            <a:r>
              <a:rPr lang="en-US" sz="4200" dirty="0" err="1">
                <a:latin typeface="Times New Roman" panose="02020603050405020304" pitchFamily="18" charset="0"/>
                <a:cs typeface="Times New Roman" panose="02020603050405020304" pitchFamily="18" charset="0"/>
              </a:rPr>
              <a:t>px.choropleth</a:t>
            </a:r>
            <a:r>
              <a:rPr lang="en-US" sz="4200" dirty="0">
                <a:latin typeface="Times New Roman" panose="02020603050405020304" pitchFamily="18" charset="0"/>
                <a:cs typeface="Times New Roman" panose="02020603050405020304" pitchFamily="18" charset="0"/>
              </a:rPr>
              <a:t>(</a:t>
            </a:r>
            <a:r>
              <a:rPr lang="en-US" sz="4200" dirty="0" err="1">
                <a:latin typeface="Times New Roman" panose="02020603050405020304" pitchFamily="18" charset="0"/>
                <a:cs typeface="Times New Roman" panose="02020603050405020304" pitchFamily="18" charset="0"/>
              </a:rPr>
              <a:t>world,locations</a:t>
            </a:r>
            <a:r>
              <a:rPr lang="en-US" sz="4200" dirty="0">
                <a:latin typeface="Times New Roman" panose="02020603050405020304" pitchFamily="18" charset="0"/>
                <a:cs typeface="Times New Roman" panose="02020603050405020304" pitchFamily="18" charset="0"/>
              </a:rPr>
              <a:t>='Country',</a:t>
            </a:r>
            <a:r>
              <a:rPr lang="en-US" sz="4200" dirty="0" err="1">
                <a:latin typeface="Times New Roman" panose="02020603050405020304" pitchFamily="18" charset="0"/>
                <a:cs typeface="Times New Roman" panose="02020603050405020304" pitchFamily="18" charset="0"/>
              </a:rPr>
              <a:t>locationmode</a:t>
            </a:r>
            <a:r>
              <a:rPr lang="en-US" sz="4200" dirty="0" smtClean="0">
                <a:latin typeface="Times New Roman" panose="02020603050405020304" pitchFamily="18" charset="0"/>
                <a:cs typeface="Times New Roman" panose="02020603050405020304" pitchFamily="18" charset="0"/>
              </a:rPr>
              <a:t>=	'country</a:t>
            </a:r>
            <a:r>
              <a:rPr lang="en-US" sz="4200" dirty="0">
                <a:latin typeface="Times New Roman" panose="02020603050405020304" pitchFamily="18" charset="0"/>
                <a:cs typeface="Times New Roman" panose="02020603050405020304" pitchFamily="18" charset="0"/>
              </a:rPr>
              <a:t> </a:t>
            </a:r>
            <a:r>
              <a:rPr lang="en-US" sz="4200" dirty="0" err="1" smtClean="0">
                <a:latin typeface="Times New Roman" panose="02020603050405020304" pitchFamily="18" charset="0"/>
                <a:cs typeface="Times New Roman" panose="02020603050405020304" pitchFamily="18" charset="0"/>
              </a:rPr>
              <a:t>names',</a:t>
            </a:r>
            <a:r>
              <a:rPr lang="en-US" sz="4200" dirty="0" err="1">
                <a:latin typeface="Times New Roman" panose="02020603050405020304" pitchFamily="18" charset="0"/>
                <a:cs typeface="Times New Roman" panose="02020603050405020304" pitchFamily="18" charset="0"/>
              </a:rPr>
              <a:t>color</a:t>
            </a:r>
            <a:r>
              <a:rPr lang="en-US" sz="4200" dirty="0">
                <a:latin typeface="Times New Roman" panose="02020603050405020304" pitchFamily="18" charset="0"/>
                <a:cs typeface="Times New Roman" panose="02020603050405020304" pitchFamily="18" charset="0"/>
              </a:rPr>
              <a:t>='Active</a:t>
            </a:r>
            <a:r>
              <a:rPr lang="en-US" sz="4200" dirty="0" smtClean="0">
                <a:latin typeface="Times New Roman" panose="02020603050405020304" pitchFamily="18" charset="0"/>
                <a:cs typeface="Times New Roman" panose="02020603050405020304" pitchFamily="18" charset="0"/>
              </a:rPr>
              <a:t>',</a:t>
            </a:r>
            <a:r>
              <a:rPr lang="en-US" sz="4200" dirty="0" err="1" smtClean="0">
                <a:latin typeface="Times New Roman" panose="02020603050405020304" pitchFamily="18" charset="0"/>
                <a:cs typeface="Times New Roman" panose="02020603050405020304" pitchFamily="18" charset="0"/>
              </a:rPr>
              <a:t>hover_name</a:t>
            </a:r>
            <a:r>
              <a:rPr lang="en-US" sz="4200" dirty="0">
                <a:latin typeface="Times New Roman" panose="02020603050405020304" pitchFamily="18" charset="0"/>
                <a:cs typeface="Times New Roman" panose="02020603050405020304" pitchFamily="18" charset="0"/>
              </a:rPr>
              <a:t>='Country',</a:t>
            </a:r>
            <a:r>
              <a:rPr lang="en-US" sz="4200" dirty="0" err="1" smtClean="0">
                <a:latin typeface="Times New Roman" panose="02020603050405020304" pitchFamily="18" charset="0"/>
                <a:cs typeface="Times New Roman" panose="02020603050405020304" pitchFamily="18" charset="0"/>
              </a:rPr>
              <a:t>range_col</a:t>
            </a:r>
            <a:r>
              <a:rPr lang="en-US" sz="4200" dirty="0" smtClean="0">
                <a:latin typeface="Times New Roman" panose="02020603050405020304" pitchFamily="18" charset="0"/>
                <a:cs typeface="Times New Roman" panose="02020603050405020304" pitchFamily="18" charset="0"/>
              </a:rPr>
              <a:t>	or</a:t>
            </a:r>
            <a:r>
              <a:rPr lang="en-US" sz="4200" dirty="0">
                <a:latin typeface="Times New Roman" panose="02020603050405020304" pitchFamily="18" charset="0"/>
                <a:cs typeface="Times New Roman" panose="02020603050405020304" pitchFamily="18" charset="0"/>
              </a:rPr>
              <a:t>=[1,2000],</a:t>
            </a:r>
            <a:r>
              <a:rPr lang="en-US" sz="4200" dirty="0" err="1" smtClean="0">
                <a:latin typeface="Times New Roman" panose="02020603050405020304" pitchFamily="18" charset="0"/>
                <a:cs typeface="Times New Roman" panose="02020603050405020304" pitchFamily="18" charset="0"/>
              </a:rPr>
              <a:t>color_continuous_scale</a:t>
            </a:r>
            <a:r>
              <a:rPr lang="en-US" sz="4200" dirty="0">
                <a:latin typeface="Times New Roman" panose="02020603050405020304" pitchFamily="18" charset="0"/>
                <a:cs typeface="Times New Roman" panose="02020603050405020304" pitchFamily="18" charset="0"/>
              </a:rPr>
              <a:t>='</a:t>
            </a:r>
            <a:r>
              <a:rPr lang="en-US" sz="4200" dirty="0" err="1">
                <a:latin typeface="Times New Roman" panose="02020603050405020304" pitchFamily="18" charset="0"/>
                <a:cs typeface="Times New Roman" panose="02020603050405020304" pitchFamily="18" charset="0"/>
              </a:rPr>
              <a:t>purp</a:t>
            </a:r>
            <a:r>
              <a:rPr lang="en-US" sz="4200" dirty="0" smtClean="0">
                <a:latin typeface="Times New Roman" panose="02020603050405020304" pitchFamily="18" charset="0"/>
                <a:cs typeface="Times New Roman" panose="02020603050405020304" pitchFamily="18" charset="0"/>
              </a:rPr>
              <a:t>',title</a:t>
            </a:r>
            <a:r>
              <a:rPr lang="en-US" sz="4200" dirty="0">
                <a:latin typeface="Times New Roman" panose="02020603050405020304" pitchFamily="18" charset="0"/>
                <a:cs typeface="Times New Roman" panose="02020603050405020304" pitchFamily="18" charset="0"/>
              </a:rPr>
              <a:t>='Countries With </a:t>
            </a:r>
            <a:r>
              <a:rPr lang="en-US" sz="4200" dirty="0" smtClean="0">
                <a:latin typeface="Times New Roman" panose="02020603050405020304" pitchFamily="18" charset="0"/>
                <a:cs typeface="Times New Roman" panose="02020603050405020304" pitchFamily="18" charset="0"/>
              </a:rPr>
              <a:t>	Active</a:t>
            </a:r>
            <a:r>
              <a:rPr lang="en-US" sz="4200" dirty="0">
                <a:latin typeface="Times New Roman" panose="02020603050405020304" pitchFamily="18" charset="0"/>
                <a:cs typeface="Times New Roman" panose="02020603050405020304" pitchFamily="18" charset="0"/>
              </a:rPr>
              <a:t> Cases')</a:t>
            </a:r>
          </a:p>
          <a:p>
            <a:pPr marL="0" indent="0">
              <a:buNone/>
            </a:pPr>
            <a:r>
              <a:rPr lang="en-US" sz="4200" dirty="0" smtClean="0">
                <a:latin typeface="Times New Roman" panose="02020603050405020304" pitchFamily="18" charset="0"/>
                <a:cs typeface="Times New Roman" panose="02020603050405020304" pitchFamily="18" charset="0"/>
              </a:rPr>
              <a:t>	</a:t>
            </a:r>
            <a:r>
              <a:rPr lang="en-US" sz="4200" dirty="0" err="1" smtClean="0">
                <a:latin typeface="Times New Roman" panose="02020603050405020304" pitchFamily="18" charset="0"/>
                <a:cs typeface="Times New Roman" panose="02020603050405020304" pitchFamily="18" charset="0"/>
              </a:rPr>
              <a:t>figure.show</a:t>
            </a:r>
            <a:r>
              <a:rPr lang="en-US" sz="4200" dirty="0">
                <a:latin typeface="Times New Roman" panose="02020603050405020304" pitchFamily="18" charset="0"/>
                <a:cs typeface="Times New Roman" panose="02020603050405020304" pitchFamily="18" charset="0"/>
              </a:rPr>
              <a:t>()</a:t>
            </a:r>
          </a:p>
          <a:p>
            <a:pPr marL="0" lvl="0" indent="0">
              <a:buNone/>
            </a:pPr>
            <a:endParaRPr lang="en-US" sz="4200" dirty="0">
              <a:latin typeface="Times New Roman" panose="02020603050405020304" pitchFamily="18" charset="0"/>
              <a:cs typeface="Times New Roman" panose="02020603050405020304" pitchFamily="18" charset="0"/>
            </a:endParaRPr>
          </a:p>
          <a:p>
            <a:pPr lvl="0"/>
            <a:endParaRPr lang="en-US" dirty="0" smtClean="0">
              <a:latin typeface="Times New Roman" panose="02020603050405020304" pitchFamily="18" charset="0"/>
              <a:cs typeface="Times New Roman" panose="02020603050405020304" pitchFamily="18" charset="0"/>
            </a:endParaRPr>
          </a:p>
          <a:p>
            <a:pPr marL="0" lvl="0" indent="0">
              <a:buNone/>
            </a:pPr>
            <a:r>
              <a:rPr lang="en-US"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7" name="Rectangle 6"/>
          <p:cNvSpPr/>
          <p:nvPr/>
        </p:nvSpPr>
        <p:spPr>
          <a:xfrm>
            <a:off x="8305800" y="6322367"/>
            <a:ext cx="685800" cy="46166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smtClean="0">
                <a:ln w="11430"/>
                <a:effectLst>
                  <a:outerShdw blurRad="50800" dist="39000" dir="5460000" algn="tl">
                    <a:srgbClr val="000000">
                      <a:alpha val="38000"/>
                    </a:srgbClr>
                  </a:outerShdw>
                </a:effectLst>
              </a:rPr>
              <a:t>20</a:t>
            </a:r>
            <a:endParaRPr lang="en-US" sz="2400" b="1" cap="none" spc="0" dirty="0">
              <a:ln w="11430"/>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7637576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914400"/>
            <a:ext cx="9144000" cy="4648806"/>
          </a:xfrm>
          <a:prstGeom prst="rect">
            <a:avLst/>
          </a:prstGeom>
        </p:spPr>
      </p:pic>
      <p:sp>
        <p:nvSpPr>
          <p:cNvPr id="4" name="Content Placeholder 2"/>
          <p:cNvSpPr txBox="1">
            <a:spLocks/>
          </p:cNvSpPr>
          <p:nvPr/>
        </p:nvSpPr>
        <p:spPr>
          <a:xfrm>
            <a:off x="1447800" y="5715000"/>
            <a:ext cx="6106500" cy="385475"/>
          </a:xfrm>
          <a:prstGeom prst="rect">
            <a:avLst/>
          </a:prstGeom>
        </p:spPr>
        <p:txBody>
          <a:bodyPr vert="horz" lIns="91440" tIns="45720" rIns="91440" bIns="45720" rtlCol="0">
            <a:no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smtClean="0">
                <a:latin typeface="Times New Roman" panose="02020603050405020304" pitchFamily="18" charset="0"/>
                <a:cs typeface="Times New Roman" panose="02020603050405020304" pitchFamily="18" charset="0"/>
              </a:rPr>
              <a:t>	Total active cases plotted on World map</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8382000" y="6248400"/>
            <a:ext cx="685800" cy="46166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smtClean="0">
                <a:ln w="11430"/>
                <a:effectLst>
                  <a:outerShdw blurRad="50800" dist="39000" dir="5460000" algn="tl">
                    <a:srgbClr val="000000">
                      <a:alpha val="38000"/>
                    </a:srgbClr>
                  </a:outerShdw>
                </a:effectLst>
              </a:rPr>
              <a:t>21</a:t>
            </a:r>
            <a:endParaRPr lang="en-US" sz="2400" b="1" cap="none" spc="0" dirty="0">
              <a:ln w="11430"/>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1947673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447800" y="5791200"/>
            <a:ext cx="6106500" cy="385475"/>
          </a:xfrm>
          <a:prstGeom prst="rect">
            <a:avLst/>
          </a:prstGeom>
        </p:spPr>
        <p:txBody>
          <a:bodyPr vert="horz" lIns="91440" tIns="45720" rIns="91440" bIns="45720" rtlCol="0">
            <a:normAutofit lnSpcReduction="10000"/>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smtClean="0">
                <a:latin typeface="Times New Roman" panose="02020603050405020304" pitchFamily="18" charset="0"/>
                <a:cs typeface="Times New Roman" panose="02020603050405020304" pitchFamily="18" charset="0"/>
              </a:rPr>
              <a:t>	Total confirmed cases plotted on World map</a:t>
            </a: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0" y="1066800"/>
            <a:ext cx="9144000" cy="4567900"/>
          </a:xfrm>
          <a:prstGeom prst="rect">
            <a:avLst/>
          </a:prstGeom>
        </p:spPr>
      </p:pic>
      <p:sp>
        <p:nvSpPr>
          <p:cNvPr id="4" name="Rectangle 3"/>
          <p:cNvSpPr/>
          <p:nvPr/>
        </p:nvSpPr>
        <p:spPr>
          <a:xfrm>
            <a:off x="8305800" y="6248400"/>
            <a:ext cx="685800" cy="46166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smtClean="0">
                <a:ln w="11430"/>
                <a:effectLst>
                  <a:outerShdw blurRad="50800" dist="39000" dir="5460000" algn="tl">
                    <a:srgbClr val="000000">
                      <a:alpha val="38000"/>
                    </a:srgbClr>
                  </a:outerShdw>
                </a:effectLst>
              </a:rPr>
              <a:t>22</a:t>
            </a:r>
            <a:endParaRPr lang="en-US" sz="2400" b="1" cap="none" spc="0" dirty="0">
              <a:ln w="11430"/>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2492998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1066800"/>
            <a:ext cx="9251869" cy="4572000"/>
          </a:xfrm>
          <a:prstGeom prst="rect">
            <a:avLst/>
          </a:prstGeom>
        </p:spPr>
      </p:pic>
      <p:sp>
        <p:nvSpPr>
          <p:cNvPr id="5" name="Content Placeholder 2"/>
          <p:cNvSpPr txBox="1">
            <a:spLocks/>
          </p:cNvSpPr>
          <p:nvPr/>
        </p:nvSpPr>
        <p:spPr>
          <a:xfrm>
            <a:off x="1752600" y="5791200"/>
            <a:ext cx="6106500" cy="385475"/>
          </a:xfrm>
          <a:prstGeom prst="rect">
            <a:avLst/>
          </a:prstGeom>
        </p:spPr>
        <p:txBody>
          <a:bodyPr vert="horz" lIns="91440" tIns="45720" rIns="91440" bIns="45720" rtlCol="0">
            <a:normAutofit lnSpcReduction="10000"/>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smtClean="0">
                <a:latin typeface="Times New Roman" panose="02020603050405020304" pitchFamily="18" charset="0"/>
                <a:cs typeface="Times New Roman" panose="02020603050405020304" pitchFamily="18" charset="0"/>
              </a:rPr>
              <a:t>	Total death cases </a:t>
            </a:r>
            <a:r>
              <a:rPr lang="en-US" dirty="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lotted </a:t>
            </a:r>
            <a:r>
              <a:rPr lang="en-US" dirty="0">
                <a:latin typeface="Times New Roman" panose="02020603050405020304" pitchFamily="18" charset="0"/>
                <a:cs typeface="Times New Roman" panose="02020603050405020304" pitchFamily="18" charset="0"/>
              </a:rPr>
              <a:t>on </a:t>
            </a:r>
            <a:r>
              <a:rPr lang="en-US" dirty="0" smtClean="0">
                <a:latin typeface="Times New Roman" panose="02020603050405020304" pitchFamily="18" charset="0"/>
                <a:cs typeface="Times New Roman" panose="02020603050405020304" pitchFamily="18" charset="0"/>
              </a:rPr>
              <a:t>World map</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8426824" y="6400800"/>
            <a:ext cx="685800"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smtClean="0">
                <a:ln w="11430"/>
                <a:effectLst>
                  <a:outerShdw blurRad="50800" dist="39000" dir="5460000" algn="tl">
                    <a:srgbClr val="000000">
                      <a:alpha val="38000"/>
                    </a:srgbClr>
                  </a:outerShdw>
                </a:effectLst>
              </a:rPr>
              <a:t>23</a:t>
            </a:r>
            <a:endParaRPr lang="en-US" sz="2000" b="1" cap="none" spc="0" dirty="0">
              <a:ln w="11430"/>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6009849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86800" cy="6095999"/>
          </a:xfrm>
        </p:spPr>
        <p:txBody>
          <a:bodyPr>
            <a:noAutofit/>
          </a:bodyPr>
          <a:lstStyle/>
          <a:p>
            <a:pPr>
              <a:buFont typeface="Wingdings" panose="05000000000000000000" pitchFamily="2" charset="2"/>
              <a:buChar char="q"/>
            </a:pPr>
            <a:r>
              <a:rPr lang="en-US" dirty="0" err="1" smtClean="0">
                <a:latin typeface="Times New Roman" panose="02020603050405020304" pitchFamily="18" charset="0"/>
                <a:cs typeface="Times New Roman" panose="02020603050405020304" pitchFamily="18" charset="0"/>
              </a:rPr>
              <a:t>total_confirmed_cases</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df.groupby</a:t>
            </a:r>
            <a:r>
              <a:rPr lang="en-US" dirty="0">
                <a:latin typeface="Times New Roman" panose="02020603050405020304" pitchFamily="18" charset="0"/>
                <a:cs typeface="Times New Roman" panose="02020603050405020304" pitchFamily="18" charset="0"/>
              </a:rPr>
              <a:t>('Date')['</a:t>
            </a:r>
            <a:r>
              <a:rPr lang="en-US" dirty="0" err="1">
                <a:latin typeface="Times New Roman" panose="02020603050405020304" pitchFamily="18" charset="0"/>
                <a:cs typeface="Times New Roman" panose="02020603050405020304" pitchFamily="18" charset="0"/>
              </a:rPr>
              <a:t>Date</a:t>
            </a:r>
            <a:r>
              <a:rPr lang="en-US" dirty="0" err="1" smtClean="0">
                <a:latin typeface="Times New Roman" panose="02020603050405020304" pitchFamily="18" charset="0"/>
                <a:cs typeface="Times New Roman" panose="02020603050405020304" pitchFamily="18" charset="0"/>
              </a:rPr>
              <a:t>',‘Confirmed</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sum</a:t>
            </a:r>
            <a:r>
              <a:rPr lang="en-US" dirty="0" smtClean="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reset_index</a:t>
            </a:r>
            <a:r>
              <a:rPr lang="en-US" dirty="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total_confirmed_cases.tail</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plotting</a:t>
            </a:r>
            <a:r>
              <a:rPr lang="en-US" dirty="0">
                <a:latin typeface="Times New Roman" panose="02020603050405020304" pitchFamily="18" charset="0"/>
                <a:cs typeface="Times New Roman" panose="02020603050405020304" pitchFamily="18" charset="0"/>
              </a:rPr>
              <a:t> worldwide </a:t>
            </a:r>
            <a:r>
              <a:rPr lang="en-US" dirty="0" smtClean="0">
                <a:latin typeface="Times New Roman" panose="02020603050405020304" pitchFamily="18" charset="0"/>
                <a:cs typeface="Times New Roman" panose="02020603050405020304" pitchFamily="18" charset="0"/>
              </a:rPr>
              <a:t>confirmed, recovered, and death cases over point plot.</a:t>
            </a:r>
          </a:p>
          <a:p>
            <a:pPr marL="0" indent="0">
              <a:buNone/>
            </a:pPr>
            <a:r>
              <a:rPr lang="en-IN" dirty="0" err="1" smtClean="0">
                <a:latin typeface="Times New Roman" panose="02020603050405020304" pitchFamily="18" charset="0"/>
                <a:cs typeface="Times New Roman" panose="02020603050405020304" pitchFamily="18" charset="0"/>
              </a:rPr>
              <a:t>plt.figure</a:t>
            </a:r>
            <a:r>
              <a:rPr lang="en-IN" dirty="0" smtClean="0">
                <a:latin typeface="Times New Roman" panose="02020603050405020304" pitchFamily="18" charset="0"/>
                <a:cs typeface="Times New Roman" panose="02020603050405020304" pitchFamily="18" charset="0"/>
              </a:rPr>
              <a:t>(</a:t>
            </a:r>
            <a:r>
              <a:rPr lang="en-IN" dirty="0" err="1" smtClean="0">
                <a:latin typeface="Times New Roman" panose="02020603050405020304" pitchFamily="18" charset="0"/>
                <a:cs typeface="Times New Roman" panose="02020603050405020304" pitchFamily="18" charset="0"/>
              </a:rPr>
              <a:t>figsize</a:t>
            </a:r>
            <a:r>
              <a:rPr lang="en-IN" dirty="0">
                <a:latin typeface="Times New Roman" panose="02020603050405020304" pitchFamily="18" charset="0"/>
                <a:cs typeface="Times New Roman" panose="02020603050405020304" pitchFamily="18" charset="0"/>
              </a:rPr>
              <a:t>=(5,5))</a:t>
            </a:r>
          </a:p>
          <a:p>
            <a:pPr marL="0" indent="0">
              <a:buNone/>
            </a:pPr>
            <a:r>
              <a:rPr lang="en-IN" dirty="0" err="1">
                <a:latin typeface="Times New Roman" panose="02020603050405020304" pitchFamily="18" charset="0"/>
                <a:cs typeface="Times New Roman" panose="02020603050405020304" pitchFamily="18" charset="0"/>
              </a:rPr>
              <a:t>plt.xticks</a:t>
            </a:r>
            <a:r>
              <a:rPr lang="en-IN" dirty="0">
                <a:latin typeface="Times New Roman" panose="02020603050405020304" pitchFamily="18" charset="0"/>
                <a:cs typeface="Times New Roman" panose="02020603050405020304" pitchFamily="18" charset="0"/>
              </a:rPr>
              <a:t>(rotation=90,fontsize=10)</a:t>
            </a:r>
          </a:p>
          <a:p>
            <a:pPr marL="0" indent="0">
              <a:buNone/>
            </a:pPr>
            <a:r>
              <a:rPr lang="en-IN" dirty="0" err="1" smtClean="0">
                <a:latin typeface="Times New Roman" panose="02020603050405020304" pitchFamily="18" charset="0"/>
                <a:cs typeface="Times New Roman" panose="02020603050405020304" pitchFamily="18" charset="0"/>
              </a:rPr>
              <a:t>sns.pointplot</a:t>
            </a:r>
            <a:r>
              <a:rPr lang="en-IN" dirty="0" smtClean="0">
                <a:latin typeface="Times New Roman" panose="02020603050405020304" pitchFamily="18" charset="0"/>
                <a:cs typeface="Times New Roman" panose="02020603050405020304" pitchFamily="18" charset="0"/>
              </a:rPr>
              <a:t>(</a:t>
            </a:r>
            <a:r>
              <a:rPr lang="en-IN" dirty="0" err="1" smtClean="0">
                <a:latin typeface="Times New Roman" panose="02020603050405020304" pitchFamily="18" charset="0"/>
                <a:cs typeface="Times New Roman" panose="02020603050405020304" pitchFamily="18" charset="0"/>
              </a:rPr>
              <a:t>total_confirmed_cases</a:t>
            </a:r>
            <a:r>
              <a:rPr lang="en-IN" dirty="0">
                <a:latin typeface="Times New Roman" panose="02020603050405020304" pitchFamily="18" charset="0"/>
                <a:cs typeface="Times New Roman" panose="02020603050405020304" pitchFamily="18" charset="0"/>
              </a:rPr>
              <a:t>['Date'].</a:t>
            </a:r>
            <a:r>
              <a:rPr lang="en-IN" dirty="0" err="1">
                <a:latin typeface="Times New Roman" panose="02020603050405020304" pitchFamily="18" charset="0"/>
                <a:cs typeface="Times New Roman" panose="02020603050405020304" pitchFamily="18" charset="0"/>
              </a:rPr>
              <a:t>dt.date.tail</a:t>
            </a:r>
            <a:r>
              <a:rPr lang="en-IN" dirty="0">
                <a:latin typeface="Times New Roman" panose="02020603050405020304" pitchFamily="18" charset="0"/>
                <a:cs typeface="Times New Roman" panose="02020603050405020304" pitchFamily="18" charset="0"/>
              </a:rPr>
              <a:t>(5),</a:t>
            </a:r>
            <a:r>
              <a:rPr lang="en-IN" dirty="0" err="1" smtClean="0">
                <a:latin typeface="Times New Roman" panose="02020603050405020304" pitchFamily="18" charset="0"/>
                <a:cs typeface="Times New Roman" panose="02020603050405020304" pitchFamily="18" charset="0"/>
              </a:rPr>
              <a:t>total_confirmed_cases</a:t>
            </a:r>
            <a:r>
              <a:rPr lang="en-IN" dirty="0" smtClean="0">
                <a:latin typeface="Times New Roman" panose="02020603050405020304" pitchFamily="18" charset="0"/>
                <a:cs typeface="Times New Roman" panose="02020603050405020304" pitchFamily="18" charset="0"/>
              </a:rPr>
              <a:t>[‘Confirmed'])</a:t>
            </a:r>
            <a:endParaRPr lang="en-IN" dirty="0">
              <a:latin typeface="Times New Roman" panose="02020603050405020304" pitchFamily="18" charset="0"/>
              <a:cs typeface="Times New Roman" panose="02020603050405020304" pitchFamily="18" charset="0"/>
            </a:endParaRPr>
          </a:p>
          <a:p>
            <a:pPr marL="0" indent="0">
              <a:buNone/>
            </a:pPr>
            <a:r>
              <a:rPr lang="en-IN" dirty="0" err="1">
                <a:latin typeface="Times New Roman" panose="02020603050405020304" pitchFamily="18" charset="0"/>
                <a:cs typeface="Times New Roman" panose="02020603050405020304" pitchFamily="18" charset="0"/>
              </a:rPr>
              <a:t>plt.show</a:t>
            </a:r>
            <a:r>
              <a:rPr lang="en-IN"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8" name="Rectangle 7"/>
          <p:cNvSpPr/>
          <p:nvPr/>
        </p:nvSpPr>
        <p:spPr>
          <a:xfrm>
            <a:off x="8305800" y="6276944"/>
            <a:ext cx="685800"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smtClean="0">
                <a:ln w="11430"/>
                <a:effectLst>
                  <a:outerShdw blurRad="50800" dist="39000" dir="5460000" algn="tl">
                    <a:srgbClr val="000000">
                      <a:alpha val="38000"/>
                    </a:srgbClr>
                  </a:outerShdw>
                </a:effectLst>
              </a:rPr>
              <a:t>24</a:t>
            </a:r>
            <a:endParaRPr lang="en-US" sz="2000" b="1" cap="none" spc="0" dirty="0">
              <a:ln w="11430"/>
              <a:effectLst>
                <a:outerShdw blurRad="50800" dist="39000" dir="5460000" algn="tl">
                  <a:srgbClr val="000000">
                    <a:alpha val="38000"/>
                  </a:srgbClr>
                </a:outerShdw>
              </a:effectLst>
            </a:endParaRPr>
          </a:p>
        </p:txBody>
      </p:sp>
      <p:pic>
        <p:nvPicPr>
          <p:cNvPr id="4" name="Picture 3"/>
          <p:cNvPicPr>
            <a:picLocks noChangeAspect="1"/>
          </p:cNvPicPr>
          <p:nvPr/>
        </p:nvPicPr>
        <p:blipFill>
          <a:blip r:embed="rId2"/>
          <a:stretch>
            <a:fillRect/>
          </a:stretch>
        </p:blipFill>
        <p:spPr>
          <a:xfrm>
            <a:off x="3810000" y="1219200"/>
            <a:ext cx="3276600" cy="2773408"/>
          </a:xfrm>
          <a:prstGeom prst="rect">
            <a:avLst/>
          </a:prstGeom>
        </p:spPr>
      </p:pic>
    </p:spTree>
    <p:extLst>
      <p:ext uri="{BB962C8B-B14F-4D97-AF65-F5344CB8AC3E}">
        <p14:creationId xmlns:p14="http://schemas.microsoft.com/office/powerpoint/2010/main" val="35550100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819400" y="5486400"/>
            <a:ext cx="3326488"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Date vs Total </a:t>
            </a:r>
            <a:r>
              <a:rPr lang="en-US" sz="2000" dirty="0">
                <a:latin typeface="Times New Roman" panose="02020603050405020304" pitchFamily="18" charset="0"/>
                <a:cs typeface="Times New Roman" panose="02020603050405020304" pitchFamily="18" charset="0"/>
              </a:rPr>
              <a:t>confirmed cases </a:t>
            </a:r>
            <a:endParaRPr lang="en-IN" sz="2000" dirty="0">
              <a:latin typeface="Times New Roman" panose="02020603050405020304" pitchFamily="18" charset="0"/>
              <a:cs typeface="Times New Roman" panose="02020603050405020304" pitchFamily="18" charset="0"/>
            </a:endParaRPr>
          </a:p>
        </p:txBody>
      </p:sp>
      <p:sp>
        <p:nvSpPr>
          <p:cNvPr id="9" name="Rectangle 8"/>
          <p:cNvSpPr/>
          <p:nvPr/>
        </p:nvSpPr>
        <p:spPr>
          <a:xfrm>
            <a:off x="8305800" y="6276944"/>
            <a:ext cx="685800"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smtClean="0">
                <a:ln w="11430"/>
                <a:effectLst>
                  <a:outerShdw blurRad="50800" dist="39000" dir="5460000" algn="tl">
                    <a:srgbClr val="000000">
                      <a:alpha val="38000"/>
                    </a:srgbClr>
                  </a:outerShdw>
                </a:effectLst>
              </a:rPr>
              <a:t>25</a:t>
            </a:r>
            <a:endParaRPr lang="en-US" sz="2000" b="1" cap="none" spc="0" dirty="0">
              <a:ln w="11430"/>
              <a:effectLst>
                <a:outerShdw blurRad="50800" dist="39000" dir="5460000" algn="tl">
                  <a:srgbClr val="000000">
                    <a:alpha val="38000"/>
                  </a:srgbClr>
                </a:outerShdw>
              </a:effectLst>
            </a:endParaRPr>
          </a:p>
        </p:txBody>
      </p:sp>
      <p:pic>
        <p:nvPicPr>
          <p:cNvPr id="3" name="Picture 2"/>
          <p:cNvPicPr>
            <a:picLocks noChangeAspect="1"/>
          </p:cNvPicPr>
          <p:nvPr/>
        </p:nvPicPr>
        <p:blipFill>
          <a:blip r:embed="rId2"/>
          <a:stretch>
            <a:fillRect/>
          </a:stretch>
        </p:blipFill>
        <p:spPr>
          <a:xfrm>
            <a:off x="2362200" y="838200"/>
            <a:ext cx="4086225" cy="4486275"/>
          </a:xfrm>
          <a:prstGeom prst="rect">
            <a:avLst/>
          </a:prstGeom>
        </p:spPr>
      </p:pic>
    </p:spTree>
    <p:extLst>
      <p:ext uri="{BB962C8B-B14F-4D97-AF65-F5344CB8AC3E}">
        <p14:creationId xmlns:p14="http://schemas.microsoft.com/office/powerpoint/2010/main" val="30211858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29200" y="5791200"/>
            <a:ext cx="2823145"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Date vs Total Death cases</a:t>
            </a:r>
            <a:endParaRPr lang="en-IN" sz="2000" dirty="0">
              <a:latin typeface="Times New Roman" panose="02020603050405020304" pitchFamily="18" charset="0"/>
              <a:cs typeface="Times New Roman" panose="02020603050405020304" pitchFamily="18" charset="0"/>
            </a:endParaRPr>
          </a:p>
        </p:txBody>
      </p:sp>
      <p:sp>
        <p:nvSpPr>
          <p:cNvPr id="9" name="Rectangle 8"/>
          <p:cNvSpPr/>
          <p:nvPr/>
        </p:nvSpPr>
        <p:spPr>
          <a:xfrm>
            <a:off x="8305800" y="6276944"/>
            <a:ext cx="685800"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smtClean="0">
                <a:ln w="11430"/>
                <a:effectLst>
                  <a:outerShdw blurRad="50800" dist="39000" dir="5460000" algn="tl">
                    <a:srgbClr val="000000">
                      <a:alpha val="38000"/>
                    </a:srgbClr>
                  </a:outerShdw>
                </a:effectLst>
              </a:rPr>
              <a:t>26</a:t>
            </a:r>
            <a:endParaRPr lang="en-US" sz="2000" b="1" cap="none" spc="0" dirty="0">
              <a:ln w="11430"/>
              <a:effectLst>
                <a:outerShdw blurRad="50800" dist="39000" dir="5460000" algn="tl">
                  <a:srgbClr val="000000">
                    <a:alpha val="38000"/>
                  </a:srgbClr>
                </a:outerShdw>
              </a:effectLst>
            </a:endParaRPr>
          </a:p>
        </p:txBody>
      </p:sp>
      <p:pic>
        <p:nvPicPr>
          <p:cNvPr id="4" name="Picture 3"/>
          <p:cNvPicPr>
            <a:picLocks noChangeAspect="1"/>
          </p:cNvPicPr>
          <p:nvPr/>
        </p:nvPicPr>
        <p:blipFill>
          <a:blip r:embed="rId2"/>
          <a:stretch>
            <a:fillRect/>
          </a:stretch>
        </p:blipFill>
        <p:spPr>
          <a:xfrm>
            <a:off x="457200" y="2057400"/>
            <a:ext cx="3354075" cy="3048000"/>
          </a:xfrm>
          <a:prstGeom prst="rect">
            <a:avLst/>
          </a:prstGeom>
        </p:spPr>
      </p:pic>
      <p:pic>
        <p:nvPicPr>
          <p:cNvPr id="5" name="Picture 4"/>
          <p:cNvPicPr>
            <a:picLocks noChangeAspect="1"/>
          </p:cNvPicPr>
          <p:nvPr/>
        </p:nvPicPr>
        <p:blipFill>
          <a:blip r:embed="rId3"/>
          <a:stretch>
            <a:fillRect/>
          </a:stretch>
        </p:blipFill>
        <p:spPr>
          <a:xfrm>
            <a:off x="4200525" y="1066800"/>
            <a:ext cx="4105275" cy="4495800"/>
          </a:xfrm>
          <a:prstGeom prst="rect">
            <a:avLst/>
          </a:prstGeom>
        </p:spPr>
      </p:pic>
    </p:spTree>
    <p:extLst>
      <p:ext uri="{BB962C8B-B14F-4D97-AF65-F5344CB8AC3E}">
        <p14:creationId xmlns:p14="http://schemas.microsoft.com/office/powerpoint/2010/main" val="34555801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019807"/>
          </a:xfrm>
        </p:spPr>
        <p:txBody>
          <a:bodyPr>
            <a:normAutofit/>
          </a:bodyPr>
          <a:lstStyle/>
          <a:p>
            <a:pPr lvl="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Top </a:t>
            </a:r>
            <a:r>
              <a:rPr lang="en-US" dirty="0">
                <a:latin typeface="Times New Roman" panose="02020603050405020304" pitchFamily="18" charset="0"/>
                <a:cs typeface="Times New Roman" panose="02020603050405020304" pitchFamily="18" charset="0"/>
              </a:rPr>
              <a:t>20 Countries based on the total active </a:t>
            </a:r>
            <a:r>
              <a:rPr lang="en-US" dirty="0" smtClean="0">
                <a:latin typeface="Times New Roman" panose="02020603050405020304" pitchFamily="18" charset="0"/>
                <a:cs typeface="Times New Roman" panose="02020603050405020304" pitchFamily="18" charset="0"/>
              </a:rPr>
              <a:t>cases. 	</a:t>
            </a:r>
            <a:r>
              <a:rPr lang="en-US" dirty="0" err="1" smtClean="0">
                <a:latin typeface="Times New Roman" panose="02020603050405020304" pitchFamily="18" charset="0"/>
                <a:cs typeface="Times New Roman" panose="02020603050405020304" pitchFamily="18" charset="0"/>
              </a:rPr>
              <a:t>top_active</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top.groupby</a:t>
            </a:r>
            <a:r>
              <a:rPr lang="en-US" dirty="0" smtClean="0">
                <a:latin typeface="Times New Roman" panose="02020603050405020304" pitchFamily="18" charset="0"/>
                <a:cs typeface="Times New Roman" panose="02020603050405020304" pitchFamily="18" charset="0"/>
              </a:rPr>
              <a:t>('Country')['Active'].sum().</a:t>
            </a:r>
            <a:r>
              <a:rPr lang="en-US" dirty="0" err="1" smtClean="0">
                <a:latin typeface="Times New Roman" panose="02020603050405020304" pitchFamily="18" charset="0"/>
                <a:cs typeface="Times New Roman" panose="02020603050405020304" pitchFamily="18" charset="0"/>
              </a:rPr>
              <a:t>sort_values</a:t>
            </a:r>
            <a:r>
              <a:rPr lang="en-US" dirty="0" smtClean="0">
                <a:latin typeface="Times New Roman" panose="02020603050405020304" pitchFamily="18" charset="0"/>
                <a:cs typeface="Times New Roman" panose="02020603050405020304" pitchFamily="18" charset="0"/>
              </a:rPr>
              <a:t>     (ascending=False).</a:t>
            </a:r>
            <a:r>
              <a:rPr lang="en-US" dirty="0" err="1" smtClean="0">
                <a:latin typeface="Times New Roman" panose="02020603050405020304" pitchFamily="18" charset="0"/>
                <a:cs typeface="Times New Roman" panose="02020603050405020304" pitchFamily="18" charset="0"/>
              </a:rPr>
              <a:t>reset_index</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top_20_a</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top_active.head</a:t>
            </a:r>
            <a:r>
              <a:rPr lang="en-US" dirty="0">
                <a:latin typeface="Times New Roman" panose="02020603050405020304" pitchFamily="18" charset="0"/>
                <a:cs typeface="Times New Roman" panose="02020603050405020304" pitchFamily="18" charset="0"/>
              </a:rPr>
              <a:t>(20)</a:t>
            </a:r>
          </a:p>
          <a:p>
            <a:pPr marL="0" indent="0">
              <a:buNone/>
            </a:pPr>
            <a:r>
              <a:rPr lang="en-US" dirty="0" smtClean="0">
                <a:latin typeface="Times New Roman" panose="02020603050405020304" pitchFamily="18" charset="0"/>
                <a:cs typeface="Times New Roman" panose="02020603050405020304" pitchFamily="18" charset="0"/>
              </a:rPr>
              <a:t>	top_20_a</a:t>
            </a:r>
            <a:endParaRPr lang="en-US" dirty="0">
              <a:latin typeface="Times New Roman" panose="02020603050405020304" pitchFamily="18" charset="0"/>
              <a:cs typeface="Times New Roman" panose="02020603050405020304" pitchFamily="18" charset="0"/>
            </a:endParaRPr>
          </a:p>
          <a:p>
            <a:pPr lvl="0"/>
            <a:endParaRPr lang="en-IN" dirty="0"/>
          </a:p>
          <a:p>
            <a:endParaRPr lang="en-IN" dirty="0"/>
          </a:p>
        </p:txBody>
      </p:sp>
      <p:sp>
        <p:nvSpPr>
          <p:cNvPr id="6" name="Content Placeholder 2"/>
          <p:cNvSpPr txBox="1">
            <a:spLocks/>
          </p:cNvSpPr>
          <p:nvPr/>
        </p:nvSpPr>
        <p:spPr>
          <a:xfrm>
            <a:off x="152400" y="6248400"/>
            <a:ext cx="5486400" cy="457200"/>
          </a:xfrm>
          <a:prstGeom prst="rect">
            <a:avLst/>
          </a:prstGeom>
        </p:spPr>
        <p:txBody>
          <a:bodyPr vert="horz" lIns="91440" tIns="45720" rIns="91440" bIns="45720" rtlCol="0">
            <a:no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a:t>
            </a:r>
            <a:r>
              <a:rPr lang="en-US" sz="1800" dirty="0" smtClean="0">
                <a:latin typeface="Times New Roman" panose="02020603050405020304" pitchFamily="18" charset="0"/>
                <a:cs typeface="Times New Roman" panose="02020603050405020304" pitchFamily="18" charset="0"/>
              </a:rPr>
              <a:t>op 20 countries based on the total active cases</a:t>
            </a:r>
            <a:endParaRPr lang="en-US" sz="1800" dirty="0">
              <a:latin typeface="Times New Roman" panose="02020603050405020304" pitchFamily="18" charset="0"/>
              <a:cs typeface="Times New Roman" panose="02020603050405020304" pitchFamily="18" charset="0"/>
            </a:endParaRPr>
          </a:p>
        </p:txBody>
      </p:sp>
      <p:sp>
        <p:nvSpPr>
          <p:cNvPr id="7" name="Rectangle 6"/>
          <p:cNvSpPr/>
          <p:nvPr/>
        </p:nvSpPr>
        <p:spPr>
          <a:xfrm>
            <a:off x="8305800" y="6276944"/>
            <a:ext cx="685800"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smtClean="0">
                <a:ln w="11430"/>
                <a:effectLst>
                  <a:outerShdw blurRad="50800" dist="39000" dir="5460000" algn="tl">
                    <a:srgbClr val="000000">
                      <a:alpha val="38000"/>
                    </a:srgbClr>
                  </a:outerShdw>
                </a:effectLst>
              </a:rPr>
              <a:t>27</a:t>
            </a:r>
            <a:endParaRPr lang="en-US" sz="2000" b="1" cap="none" spc="0" dirty="0">
              <a:ln w="11430"/>
              <a:effectLst>
                <a:outerShdw blurRad="50800" dist="39000" dir="5460000" algn="tl">
                  <a:srgbClr val="000000">
                    <a:alpha val="38000"/>
                  </a:srgbClr>
                </a:outerShdw>
              </a:effectLst>
            </a:endParaRPr>
          </a:p>
        </p:txBody>
      </p:sp>
      <p:pic>
        <p:nvPicPr>
          <p:cNvPr id="2" name="Picture 1"/>
          <p:cNvPicPr>
            <a:picLocks noChangeAspect="1"/>
          </p:cNvPicPr>
          <p:nvPr/>
        </p:nvPicPr>
        <p:blipFill>
          <a:blip r:embed="rId2"/>
          <a:stretch>
            <a:fillRect/>
          </a:stretch>
        </p:blipFill>
        <p:spPr>
          <a:xfrm>
            <a:off x="5895975" y="1038254"/>
            <a:ext cx="2152650" cy="5638800"/>
          </a:xfrm>
          <a:prstGeom prst="rect">
            <a:avLst/>
          </a:prstGeom>
        </p:spPr>
      </p:pic>
    </p:spTree>
    <p:extLst>
      <p:ext uri="{BB962C8B-B14F-4D97-AF65-F5344CB8AC3E}">
        <p14:creationId xmlns:p14="http://schemas.microsoft.com/office/powerpoint/2010/main" val="1413100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7410" y="152400"/>
            <a:ext cx="8637989" cy="6324600"/>
          </a:xfrm>
        </p:spPr>
        <p:txBody>
          <a:bodyPr>
            <a:noAutofit/>
          </a:bodyPr>
          <a:lstStyle/>
          <a:p>
            <a:pPr algn="ctr">
              <a:buNone/>
            </a:pPr>
            <a:r>
              <a:rPr lang="en-US" sz="2400" b="1" dirty="0">
                <a:latin typeface="Times New Roman" pitchFamily="18" charset="0"/>
                <a:cs typeface="Times New Roman" pitchFamily="18" charset="0"/>
              </a:rPr>
              <a:t>  </a:t>
            </a:r>
            <a:r>
              <a:rPr lang="en-US" sz="2800" b="1" dirty="0" smtClean="0">
                <a:latin typeface="Times New Roman" pitchFamily="18" charset="0"/>
                <a:cs typeface="Times New Roman" pitchFamily="18" charset="0"/>
              </a:rPr>
              <a:t>INTRODUCTION </a:t>
            </a:r>
          </a:p>
          <a:p>
            <a:pPr algn="just">
              <a:buNone/>
            </a:pPr>
            <a:endParaRPr lang="en-US" sz="800" b="1" dirty="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In </a:t>
            </a:r>
            <a:r>
              <a:rPr lang="en-US" sz="2600" dirty="0">
                <a:latin typeface="Times New Roman" pitchFamily="18" charset="0"/>
                <a:cs typeface="Times New Roman" pitchFamily="18" charset="0"/>
              </a:rPr>
              <a:t>December 2019, the novel coronavirus appeared in the Wuhan city of China and was reported to the World Health Organization on 31st December </a:t>
            </a:r>
            <a:r>
              <a:rPr lang="en-US" sz="2600" dirty="0" smtClean="0">
                <a:latin typeface="Times New Roman" pitchFamily="18" charset="0"/>
                <a:cs typeface="Times New Roman" pitchFamily="18" charset="0"/>
              </a:rPr>
              <a:t>2019.</a:t>
            </a:r>
          </a:p>
          <a:p>
            <a:pPr marL="0" indent="0" algn="just">
              <a:buNone/>
            </a:pP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As </a:t>
            </a:r>
            <a:r>
              <a:rPr lang="en-US" sz="2600" dirty="0">
                <a:latin typeface="Times New Roman" pitchFamily="18" charset="0"/>
                <a:cs typeface="Times New Roman" pitchFamily="18" charset="0"/>
              </a:rPr>
              <a:t>of now the Active Cases all over the world is </a:t>
            </a:r>
            <a:r>
              <a:rPr lang="en-US" sz="2600" dirty="0" smtClean="0">
                <a:latin typeface="Times New Roman" pitchFamily="18" charset="0"/>
                <a:cs typeface="Times New Roman" pitchFamily="18" charset="0"/>
              </a:rPr>
              <a:t>1,29,81,236 </a:t>
            </a:r>
            <a:r>
              <a:rPr lang="en-US" sz="2600" dirty="0">
                <a:latin typeface="Times New Roman" pitchFamily="18" charset="0"/>
                <a:cs typeface="Times New Roman" pitchFamily="18" charset="0"/>
              </a:rPr>
              <a:t>and Death Cases are </a:t>
            </a:r>
            <a:r>
              <a:rPr lang="en-US" sz="2600" dirty="0" smtClean="0">
                <a:latin typeface="Times New Roman" pitchFamily="18" charset="0"/>
                <a:cs typeface="Times New Roman" pitchFamily="18" charset="0"/>
              </a:rPr>
              <a:t>37,52,212. </a:t>
            </a:r>
            <a:r>
              <a:rPr lang="en-US" sz="2600" dirty="0">
                <a:latin typeface="Times New Roman" pitchFamily="18" charset="0"/>
                <a:cs typeface="Times New Roman" pitchFamily="18" charset="0"/>
              </a:rPr>
              <a:t>And in India the Active Cases are </a:t>
            </a:r>
            <a:r>
              <a:rPr lang="en-US" sz="2600" dirty="0" smtClean="0">
                <a:latin typeface="Times New Roman" pitchFamily="18" charset="0"/>
                <a:cs typeface="Times New Roman" pitchFamily="18" charset="0"/>
              </a:rPr>
              <a:t>13,04,143 </a:t>
            </a:r>
            <a:r>
              <a:rPr lang="en-US" sz="2600" dirty="0">
                <a:latin typeface="Times New Roman" pitchFamily="18" charset="0"/>
                <a:cs typeface="Times New Roman" pitchFamily="18" charset="0"/>
              </a:rPr>
              <a:t>and Death Cases are </a:t>
            </a:r>
            <a:r>
              <a:rPr lang="en-US" sz="2600" dirty="0" smtClean="0">
                <a:latin typeface="Times New Roman" pitchFamily="18" charset="0"/>
                <a:cs typeface="Times New Roman" pitchFamily="18" charset="0"/>
              </a:rPr>
              <a:t>3,51,344.</a:t>
            </a:r>
          </a:p>
          <a:p>
            <a:pPr marL="0" indent="0" algn="just">
              <a:buNone/>
            </a:pP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With </a:t>
            </a:r>
            <a:r>
              <a:rPr lang="en-US" sz="2600" dirty="0">
                <a:latin typeface="Times New Roman" pitchFamily="18" charset="0"/>
                <a:cs typeface="Times New Roman" pitchFamily="18" charset="0"/>
              </a:rPr>
              <a:t>the help of datasets, Prediction and Forecasting techniques will be deployed to study the probable number of cases in the near future</a:t>
            </a:r>
          </a:p>
          <a:p>
            <a:pPr marL="0" indent="0" algn="just">
              <a:buNone/>
            </a:pPr>
            <a:r>
              <a:rPr lang="en-US" sz="2800" dirty="0">
                <a:latin typeface="Times New Roman" pitchFamily="18" charset="0"/>
                <a:cs typeface="Times New Roman" pitchFamily="18" charset="0"/>
              </a:rPr>
              <a:t> </a:t>
            </a:r>
            <a:endParaRPr lang="en-US" sz="2800" dirty="0"/>
          </a:p>
          <a:p>
            <a:pPr algn="just"/>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lvl="8" algn="just">
              <a:buNone/>
            </a:pPr>
            <a:r>
              <a:rPr lang="en-US" sz="2400" dirty="0">
                <a:latin typeface="Times New Roman" pitchFamily="18" charset="0"/>
                <a:cs typeface="Times New Roman" pitchFamily="18" charset="0"/>
              </a:rPr>
              <a:t>                                                           </a:t>
            </a:r>
          </a:p>
          <a:p>
            <a:pPr lvl="8" algn="just">
              <a:buNone/>
            </a:pPr>
            <a:r>
              <a:rPr lang="en-US" sz="2400" dirty="0">
                <a:latin typeface="Times New Roman" pitchFamily="18" charset="0"/>
                <a:cs typeface="Times New Roman" pitchFamily="18" charset="0"/>
              </a:rPr>
              <a:t>                                                                                               </a:t>
            </a:r>
          </a:p>
          <a:p>
            <a:pPr lvl="8" algn="just">
              <a:buNone/>
            </a:pPr>
            <a:r>
              <a:rPr lang="en-US" sz="2400" dirty="0">
                <a:latin typeface="Times New Roman" pitchFamily="18" charset="0"/>
                <a:cs typeface="Times New Roman" pitchFamily="18" charset="0"/>
              </a:rPr>
              <a:t>                                                                                               </a:t>
            </a:r>
          </a:p>
        </p:txBody>
      </p:sp>
      <p:sp>
        <p:nvSpPr>
          <p:cNvPr id="4" name="Rectangle 3"/>
          <p:cNvSpPr/>
          <p:nvPr/>
        </p:nvSpPr>
        <p:spPr>
          <a:xfrm>
            <a:off x="8337670" y="6246167"/>
            <a:ext cx="582211" cy="46166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cap="none" spc="0" dirty="0">
                <a:ln w="11430"/>
                <a:effectLst>
                  <a:outerShdw blurRad="50800" dist="39000" dir="5460000" algn="tl">
                    <a:srgbClr val="000000">
                      <a:alpha val="38000"/>
                    </a:srgbClr>
                  </a:outerShdw>
                </a:effectLst>
              </a:rPr>
              <a:t>1</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019807"/>
          </a:xfrm>
        </p:spPr>
        <p:txBody>
          <a:bodyPr>
            <a:normAutofit/>
          </a:bodyPr>
          <a:lstStyle/>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Plotting top 20 countries based on the total active cases on the bar plot</a:t>
            </a:r>
          </a:p>
          <a:p>
            <a:pPr marL="0" indent="0">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plt.figure</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figsize</a:t>
            </a:r>
            <a:r>
              <a:rPr lang="en-US" dirty="0">
                <a:latin typeface="Times New Roman" panose="02020603050405020304" pitchFamily="18" charset="0"/>
                <a:cs typeface="Times New Roman" panose="02020603050405020304" pitchFamily="18" charset="0"/>
              </a:rPr>
              <a:t>=(12,10))</a:t>
            </a:r>
          </a:p>
          <a:p>
            <a:pPr marL="0" indent="0">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sns.barplot</a:t>
            </a:r>
            <a:r>
              <a:rPr lang="en-US" dirty="0" smtClean="0">
                <a:latin typeface="Times New Roman" panose="02020603050405020304" pitchFamily="18" charset="0"/>
                <a:cs typeface="Times New Roman" panose="02020603050405020304" pitchFamily="18" charset="0"/>
              </a:rPr>
              <a:t>(top_20_a</a:t>
            </a:r>
            <a:r>
              <a:rPr lang="en-US" dirty="0">
                <a:latin typeface="Times New Roman" panose="02020603050405020304" pitchFamily="18" charset="0"/>
                <a:cs typeface="Times New Roman" panose="02020603050405020304" pitchFamily="18" charset="0"/>
              </a:rPr>
              <a:t>['Active'],top_20_a['Country'])</a:t>
            </a:r>
          </a:p>
          <a:p>
            <a:pPr marL="0" indent="0">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plt.show</a:t>
            </a:r>
            <a:r>
              <a:rPr lang="en-US" dirty="0">
                <a:latin typeface="Times New Roman" panose="02020603050405020304" pitchFamily="18" charset="0"/>
                <a:cs typeface="Times New Roman" panose="02020603050405020304" pitchFamily="18" charset="0"/>
              </a:rPr>
              <a:t>()</a:t>
            </a:r>
          </a:p>
          <a:p>
            <a:pPr lvl="0"/>
            <a:endParaRPr lang="en-IN" dirty="0"/>
          </a:p>
          <a:p>
            <a:endParaRPr lang="en-IN" dirty="0"/>
          </a:p>
        </p:txBody>
      </p:sp>
      <p:sp>
        <p:nvSpPr>
          <p:cNvPr id="4" name="Content Placeholder 2"/>
          <p:cNvSpPr txBox="1">
            <a:spLocks/>
          </p:cNvSpPr>
          <p:nvPr/>
        </p:nvSpPr>
        <p:spPr>
          <a:xfrm>
            <a:off x="3200400" y="6472525"/>
            <a:ext cx="6335100" cy="385475"/>
          </a:xfrm>
          <a:prstGeom prst="rect">
            <a:avLst/>
          </a:prstGeom>
        </p:spPr>
        <p:txBody>
          <a:bodyPr vert="horz" lIns="91440" tIns="45720" rIns="91440" bIns="45720" rtlCol="0">
            <a:normAutofit lnSpcReduction="10000"/>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ctive cases vs Top 20 countries</a:t>
            </a: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8510588" y="6457890"/>
            <a:ext cx="685800"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smtClean="0">
                <a:ln w="11430"/>
                <a:effectLst>
                  <a:outerShdw blurRad="50800" dist="39000" dir="5460000" algn="tl">
                    <a:srgbClr val="000000">
                      <a:alpha val="38000"/>
                    </a:srgbClr>
                  </a:outerShdw>
                </a:effectLst>
              </a:rPr>
              <a:t>28</a:t>
            </a:r>
            <a:endParaRPr lang="en-US" sz="2000" b="1" cap="none" spc="0" dirty="0">
              <a:ln w="11430"/>
              <a:effectLst>
                <a:outerShdw blurRad="50800" dist="39000" dir="5460000" algn="tl">
                  <a:srgbClr val="000000">
                    <a:alpha val="38000"/>
                  </a:srgbClr>
                </a:outerShdw>
              </a:effectLst>
            </a:endParaRPr>
          </a:p>
        </p:txBody>
      </p:sp>
      <p:pic>
        <p:nvPicPr>
          <p:cNvPr id="2" name="Picture 1"/>
          <p:cNvPicPr>
            <a:picLocks noChangeAspect="1"/>
          </p:cNvPicPr>
          <p:nvPr/>
        </p:nvPicPr>
        <p:blipFill>
          <a:blip r:embed="rId2"/>
          <a:stretch>
            <a:fillRect/>
          </a:stretch>
        </p:blipFill>
        <p:spPr>
          <a:xfrm>
            <a:off x="1052512" y="2057400"/>
            <a:ext cx="7038975" cy="4400490"/>
          </a:xfrm>
          <a:prstGeom prst="rect">
            <a:avLst/>
          </a:prstGeom>
        </p:spPr>
      </p:pic>
    </p:spTree>
    <p:extLst>
      <p:ext uri="{BB962C8B-B14F-4D97-AF65-F5344CB8AC3E}">
        <p14:creationId xmlns:p14="http://schemas.microsoft.com/office/powerpoint/2010/main" val="34147276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3886200" y="6019800"/>
            <a:ext cx="6335100" cy="385475"/>
          </a:xfrm>
          <a:prstGeom prst="rect">
            <a:avLst/>
          </a:prstGeom>
        </p:spPr>
        <p:txBody>
          <a:bodyPr vert="horz" lIns="91440" tIns="45720" rIns="91440" bIns="45720" rtlCol="0">
            <a:normAutofit lnSpcReduction="10000"/>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smtClean="0">
                <a:latin typeface="Times New Roman" panose="02020603050405020304" pitchFamily="18" charset="0"/>
                <a:cs typeface="Times New Roman" panose="02020603050405020304" pitchFamily="18" charset="0"/>
              </a:rPr>
              <a:t>Confirmed cases vs Top 20 countries</a:t>
            </a:r>
            <a:endParaRPr lang="en-US" dirty="0">
              <a:latin typeface="Times New Roman" panose="02020603050405020304" pitchFamily="18" charset="0"/>
              <a:cs typeface="Times New Roman" panose="02020603050405020304" pitchFamily="18" charset="0"/>
            </a:endParaRPr>
          </a:p>
        </p:txBody>
      </p:sp>
      <p:sp>
        <p:nvSpPr>
          <p:cNvPr id="10" name="Rectangle 9"/>
          <p:cNvSpPr/>
          <p:nvPr/>
        </p:nvSpPr>
        <p:spPr>
          <a:xfrm>
            <a:off x="8458200" y="6405275"/>
            <a:ext cx="685800"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smtClean="0">
                <a:ln w="11430"/>
                <a:effectLst>
                  <a:outerShdw blurRad="50800" dist="39000" dir="5460000" algn="tl">
                    <a:srgbClr val="000000">
                      <a:alpha val="38000"/>
                    </a:srgbClr>
                  </a:outerShdw>
                </a:effectLst>
              </a:rPr>
              <a:t>29</a:t>
            </a:r>
            <a:endParaRPr lang="en-US" sz="2000" b="1" cap="none" spc="0" dirty="0">
              <a:ln w="11430"/>
              <a:effectLst>
                <a:outerShdw blurRad="50800" dist="39000" dir="5460000" algn="tl">
                  <a:srgbClr val="000000">
                    <a:alpha val="38000"/>
                  </a:srgbClr>
                </a:outerShdw>
              </a:effectLst>
            </a:endParaRPr>
          </a:p>
        </p:txBody>
      </p:sp>
      <p:pic>
        <p:nvPicPr>
          <p:cNvPr id="2" name="Picture 1"/>
          <p:cNvPicPr>
            <a:picLocks noChangeAspect="1"/>
          </p:cNvPicPr>
          <p:nvPr/>
        </p:nvPicPr>
        <p:blipFill>
          <a:blip r:embed="rId2"/>
          <a:stretch>
            <a:fillRect/>
          </a:stretch>
        </p:blipFill>
        <p:spPr>
          <a:xfrm>
            <a:off x="228600" y="480725"/>
            <a:ext cx="2143125" cy="5924550"/>
          </a:xfrm>
          <a:prstGeom prst="rect">
            <a:avLst/>
          </a:prstGeom>
        </p:spPr>
      </p:pic>
      <p:pic>
        <p:nvPicPr>
          <p:cNvPr id="3" name="Picture 2"/>
          <p:cNvPicPr>
            <a:picLocks noChangeAspect="1"/>
          </p:cNvPicPr>
          <p:nvPr/>
        </p:nvPicPr>
        <p:blipFill>
          <a:blip r:embed="rId3"/>
          <a:stretch>
            <a:fillRect/>
          </a:stretch>
        </p:blipFill>
        <p:spPr>
          <a:xfrm>
            <a:off x="2528887" y="818349"/>
            <a:ext cx="6615113" cy="5008714"/>
          </a:xfrm>
          <a:prstGeom prst="rect">
            <a:avLst/>
          </a:prstGeom>
        </p:spPr>
      </p:pic>
    </p:spTree>
    <p:extLst>
      <p:ext uri="{BB962C8B-B14F-4D97-AF65-F5344CB8AC3E}">
        <p14:creationId xmlns:p14="http://schemas.microsoft.com/office/powerpoint/2010/main" val="7259706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4114800" y="5997381"/>
            <a:ext cx="6335100" cy="385475"/>
          </a:xfrm>
          <a:prstGeom prst="rect">
            <a:avLst/>
          </a:prstGeom>
        </p:spPr>
        <p:txBody>
          <a:bodyPr vert="horz" lIns="91440" tIns="45720" rIns="91440" bIns="45720" rtlCol="0">
            <a:normAutofit lnSpcReduction="10000"/>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smtClean="0">
                <a:latin typeface="Times New Roman" panose="02020603050405020304" pitchFamily="18" charset="0"/>
                <a:cs typeface="Times New Roman" panose="02020603050405020304" pitchFamily="18" charset="0"/>
              </a:rPr>
              <a:t>Death cases vs Top 20 countries</a:t>
            </a: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8453718" y="6373891"/>
            <a:ext cx="685800"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smtClean="0">
                <a:ln w="11430"/>
                <a:effectLst>
                  <a:outerShdw blurRad="50800" dist="39000" dir="5460000" algn="tl">
                    <a:srgbClr val="000000">
                      <a:alpha val="38000"/>
                    </a:srgbClr>
                  </a:outerShdw>
                </a:effectLst>
              </a:rPr>
              <a:t>30</a:t>
            </a:r>
            <a:endParaRPr lang="en-US" sz="2000" b="1" cap="none" spc="0" dirty="0">
              <a:ln w="11430"/>
              <a:effectLst>
                <a:outerShdw blurRad="50800" dist="39000" dir="5460000" algn="tl">
                  <a:srgbClr val="000000">
                    <a:alpha val="38000"/>
                  </a:srgbClr>
                </a:outerShdw>
              </a:effectLst>
            </a:endParaRPr>
          </a:p>
        </p:txBody>
      </p:sp>
      <p:pic>
        <p:nvPicPr>
          <p:cNvPr id="3" name="Picture 2"/>
          <p:cNvPicPr>
            <a:picLocks noChangeAspect="1"/>
          </p:cNvPicPr>
          <p:nvPr/>
        </p:nvPicPr>
        <p:blipFill>
          <a:blip r:embed="rId2"/>
          <a:stretch>
            <a:fillRect/>
          </a:stretch>
        </p:blipFill>
        <p:spPr>
          <a:xfrm>
            <a:off x="304800" y="291905"/>
            <a:ext cx="2066925" cy="6219825"/>
          </a:xfrm>
          <a:prstGeom prst="rect">
            <a:avLst/>
          </a:prstGeom>
        </p:spPr>
      </p:pic>
      <p:pic>
        <p:nvPicPr>
          <p:cNvPr id="4" name="Picture 3"/>
          <p:cNvPicPr>
            <a:picLocks noChangeAspect="1"/>
          </p:cNvPicPr>
          <p:nvPr/>
        </p:nvPicPr>
        <p:blipFill>
          <a:blip r:embed="rId3"/>
          <a:stretch>
            <a:fillRect/>
          </a:stretch>
        </p:blipFill>
        <p:spPr>
          <a:xfrm>
            <a:off x="2590800" y="1056657"/>
            <a:ext cx="6022630" cy="4549579"/>
          </a:xfrm>
          <a:prstGeom prst="rect">
            <a:avLst/>
          </a:prstGeom>
        </p:spPr>
      </p:pic>
    </p:spTree>
    <p:extLst>
      <p:ext uri="{BB962C8B-B14F-4D97-AF65-F5344CB8AC3E}">
        <p14:creationId xmlns:p14="http://schemas.microsoft.com/office/powerpoint/2010/main" val="24949557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6248399"/>
          </a:xfrm>
        </p:spPr>
        <p:txBody>
          <a:bodyPr/>
          <a:lstStyle/>
          <a:p>
            <a:pPr marL="0" indent="0" algn="ctr">
              <a:buNone/>
            </a:pPr>
            <a:r>
              <a:rPr lang="en-US" b="1" dirty="0" smtClean="0">
                <a:latin typeface="Times New Roman" panose="02020603050405020304" pitchFamily="18" charset="0"/>
                <a:cs typeface="Times New Roman" panose="02020603050405020304" pitchFamily="18" charset="0"/>
              </a:rPr>
              <a:t>STEPS INVOLVED IN THE ANALYSIS OF INDIA’s DATASET</a:t>
            </a: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Covid-19  India’s </a:t>
            </a:r>
            <a:r>
              <a:rPr lang="en-US" dirty="0">
                <a:latin typeface="Times New Roman" panose="02020603050405020304" pitchFamily="18" charset="0"/>
                <a:cs typeface="Times New Roman" panose="02020603050405020304" pitchFamily="18" charset="0"/>
              </a:rPr>
              <a:t>dataset is collected  for analysis</a:t>
            </a:r>
            <a:r>
              <a:rPr lang="en-US" dirty="0" smtClean="0">
                <a:latin typeface="Times New Roman" panose="02020603050405020304" pitchFamily="18" charset="0"/>
                <a:cs typeface="Times New Roman" panose="02020603050405020304" pitchFamily="18" charset="0"/>
              </a:rPr>
              <a:t>.</a:t>
            </a:r>
          </a:p>
          <a:p>
            <a:pPr lvl="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Importing libraries</a:t>
            </a:r>
            <a:endParaRPr lang="en-US" dirty="0">
              <a:latin typeface="Times New Roman" panose="02020603050405020304" pitchFamily="18" charset="0"/>
              <a:cs typeface="Times New Roman" panose="02020603050405020304" pitchFamily="18" charset="0"/>
            </a:endParaRPr>
          </a:p>
          <a:p>
            <a:pPr marL="0" indent="0">
              <a:buNone/>
            </a:pPr>
            <a:r>
              <a:rPr lang="en-IN" dirty="0"/>
              <a:t>		</a:t>
            </a:r>
            <a:r>
              <a:rPr lang="en-IN" dirty="0">
                <a:latin typeface="Times New Roman" panose="02020603050405020304" pitchFamily="18" charset="0"/>
                <a:cs typeface="Times New Roman" panose="02020603050405020304" pitchFamily="18" charset="0"/>
              </a:rPr>
              <a:t>import pandas as </a:t>
            </a:r>
            <a:r>
              <a:rPr lang="en-IN" dirty="0" err="1">
                <a:latin typeface="Times New Roman" panose="02020603050405020304" pitchFamily="18" charset="0"/>
                <a:cs typeface="Times New Roman" panose="02020603050405020304" pitchFamily="18" charset="0"/>
              </a:rPr>
              <a:t>pd</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import </a:t>
            </a:r>
            <a:r>
              <a:rPr lang="en-IN" dirty="0" err="1">
                <a:latin typeface="Times New Roman" panose="02020603050405020304" pitchFamily="18" charset="0"/>
                <a:cs typeface="Times New Roman" panose="02020603050405020304" pitchFamily="18" charset="0"/>
              </a:rPr>
              <a:t>matplotlib.pyplot</a:t>
            </a:r>
            <a:r>
              <a:rPr lang="en-IN" dirty="0">
                <a:latin typeface="Times New Roman" panose="02020603050405020304" pitchFamily="18" charset="0"/>
                <a:cs typeface="Times New Roman" panose="02020603050405020304" pitchFamily="18" charset="0"/>
              </a:rPr>
              <a:t> as </a:t>
            </a:r>
            <a:r>
              <a:rPr lang="en-IN" dirty="0" err="1">
                <a:latin typeface="Times New Roman" panose="02020603050405020304" pitchFamily="18" charset="0"/>
                <a:cs typeface="Times New Roman" panose="02020603050405020304" pitchFamily="18" charset="0"/>
              </a:rPr>
              <a:t>plt</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import </a:t>
            </a:r>
            <a:r>
              <a:rPr lang="en-IN" dirty="0" err="1">
                <a:latin typeface="Times New Roman" panose="02020603050405020304" pitchFamily="18" charset="0"/>
                <a:cs typeface="Times New Roman" panose="02020603050405020304" pitchFamily="18" charset="0"/>
              </a:rPr>
              <a:t>seaborn</a:t>
            </a:r>
            <a:r>
              <a:rPr lang="en-IN" dirty="0">
                <a:latin typeface="Times New Roman" panose="02020603050405020304" pitchFamily="18" charset="0"/>
                <a:cs typeface="Times New Roman" panose="02020603050405020304" pitchFamily="18" charset="0"/>
              </a:rPr>
              <a:t> as </a:t>
            </a:r>
            <a:r>
              <a:rPr lang="en-IN" dirty="0" err="1">
                <a:latin typeface="Times New Roman" panose="02020603050405020304" pitchFamily="18" charset="0"/>
                <a:cs typeface="Times New Roman" panose="02020603050405020304" pitchFamily="18" charset="0"/>
              </a:rPr>
              <a:t>sns</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import </a:t>
            </a:r>
            <a:r>
              <a:rPr lang="en-IN" dirty="0" err="1">
                <a:latin typeface="Times New Roman" panose="02020603050405020304" pitchFamily="18" charset="0"/>
                <a:cs typeface="Times New Roman" panose="02020603050405020304" pitchFamily="18" charset="0"/>
              </a:rPr>
              <a:t>numpy</a:t>
            </a:r>
            <a:r>
              <a:rPr lang="en-IN" dirty="0">
                <a:latin typeface="Times New Roman" panose="02020603050405020304" pitchFamily="18" charset="0"/>
                <a:cs typeface="Times New Roman" panose="02020603050405020304" pitchFamily="18" charset="0"/>
              </a:rPr>
              <a:t> as np</a:t>
            </a:r>
          </a:p>
          <a:p>
            <a:pPr marL="0" indent="0">
              <a:buNone/>
            </a:pPr>
            <a:r>
              <a:rPr lang="en-IN" dirty="0">
                <a:latin typeface="Times New Roman" panose="02020603050405020304" pitchFamily="18" charset="0"/>
                <a:cs typeface="Times New Roman" panose="02020603050405020304" pitchFamily="18" charset="0"/>
              </a:rPr>
              <a:t>		import </a:t>
            </a:r>
            <a:r>
              <a:rPr lang="en-IN" dirty="0" err="1">
                <a:latin typeface="Times New Roman" panose="02020603050405020304" pitchFamily="18" charset="0"/>
                <a:cs typeface="Times New Roman" panose="02020603050405020304" pitchFamily="18" charset="0"/>
              </a:rPr>
              <a:t>plotly.express</a:t>
            </a:r>
            <a:r>
              <a:rPr lang="en-IN" dirty="0">
                <a:latin typeface="Times New Roman" panose="02020603050405020304" pitchFamily="18" charset="0"/>
                <a:cs typeface="Times New Roman" panose="02020603050405020304" pitchFamily="18" charset="0"/>
              </a:rPr>
              <a:t> as </a:t>
            </a:r>
            <a:r>
              <a:rPr lang="en-IN" dirty="0" err="1">
                <a:latin typeface="Times New Roman" panose="02020603050405020304" pitchFamily="18" charset="0"/>
                <a:cs typeface="Times New Roman" panose="02020603050405020304" pitchFamily="18" charset="0"/>
              </a:rPr>
              <a:t>px</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Importing the dataset </a:t>
            </a:r>
          </a:p>
          <a:p>
            <a:pPr marL="0" indent="0">
              <a:buNone/>
            </a:pPr>
            <a:r>
              <a:rPr lang="en-US" dirty="0">
                <a:latin typeface="Times New Roman" panose="02020603050405020304" pitchFamily="18" charset="0"/>
                <a:cs typeface="Times New Roman" panose="02020603050405020304" pitchFamily="18" charset="0"/>
              </a:rPr>
              <a:t>		from </a:t>
            </a:r>
            <a:r>
              <a:rPr lang="en-US" dirty="0" err="1">
                <a:latin typeface="Times New Roman" panose="02020603050405020304" pitchFamily="18" charset="0"/>
                <a:cs typeface="Times New Roman" panose="02020603050405020304" pitchFamily="18" charset="0"/>
              </a:rPr>
              <a:t>google.colab</a:t>
            </a:r>
            <a:r>
              <a:rPr lang="en-US" dirty="0">
                <a:latin typeface="Times New Roman" panose="02020603050405020304" pitchFamily="18" charset="0"/>
                <a:cs typeface="Times New Roman" panose="02020603050405020304" pitchFamily="18" charset="0"/>
              </a:rPr>
              <a:t> import files</a:t>
            </a:r>
          </a:p>
          <a:p>
            <a:pPr marL="0" indent="0">
              <a:buNone/>
            </a:pPr>
            <a:r>
              <a:rPr lang="en-US" dirty="0" smtClean="0">
                <a:latin typeface="Times New Roman" panose="02020603050405020304" pitchFamily="18" charset="0"/>
                <a:cs typeface="Times New Roman" panose="02020603050405020304" pitchFamily="18" charset="0"/>
              </a:rPr>
              <a:t>		uploaded</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files.upload</a:t>
            </a:r>
            <a:r>
              <a:rPr lang="en-US" dirty="0">
                <a:latin typeface="Times New Roman" panose="02020603050405020304" pitchFamily="18" charset="0"/>
                <a:cs typeface="Times New Roman" panose="02020603050405020304" pitchFamily="18" charset="0"/>
              </a:rPr>
              <a:t>()</a:t>
            </a:r>
          </a:p>
          <a:p>
            <a:pPr marL="0" indent="0">
              <a:buNone/>
            </a:pPr>
            <a:r>
              <a:rPr lang="en-IN" dirty="0" smtClean="0">
                <a:latin typeface="Times New Roman" panose="02020603050405020304" pitchFamily="18" charset="0"/>
                <a:cs typeface="Times New Roman" panose="02020603050405020304" pitchFamily="18" charset="0"/>
              </a:rPr>
              <a:t>		import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io</a:t>
            </a:r>
            <a:endParaRPr lang="en-IN" dirty="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df</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pd.read_csv</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io.BytesIO</a:t>
            </a:r>
            <a:r>
              <a:rPr lang="en-IN" dirty="0">
                <a:latin typeface="Times New Roman" panose="02020603050405020304" pitchFamily="18" charset="0"/>
                <a:cs typeface="Times New Roman" panose="02020603050405020304" pitchFamily="18" charset="0"/>
              </a:rPr>
              <a:t>(uploaded['C19India.csv']))</a:t>
            </a:r>
          </a:p>
          <a:p>
            <a:pPr marL="0" indent="0">
              <a:buNone/>
            </a:pP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df.head</a:t>
            </a:r>
            <a:r>
              <a:rPr lang="en-IN" dirty="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endParaRPr lang="en-IN" dirty="0"/>
          </a:p>
        </p:txBody>
      </p:sp>
      <p:sp>
        <p:nvSpPr>
          <p:cNvPr id="4" name="Rectangle 3"/>
          <p:cNvSpPr/>
          <p:nvPr/>
        </p:nvSpPr>
        <p:spPr>
          <a:xfrm>
            <a:off x="8453718" y="6373891"/>
            <a:ext cx="685800"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smtClean="0">
                <a:ln w="11430"/>
                <a:effectLst>
                  <a:outerShdw blurRad="50800" dist="39000" dir="5460000" algn="tl">
                    <a:srgbClr val="000000">
                      <a:alpha val="38000"/>
                    </a:srgbClr>
                  </a:outerShdw>
                </a:effectLst>
              </a:rPr>
              <a:t>31</a:t>
            </a:r>
            <a:endParaRPr lang="en-US" sz="2000" b="1" cap="none" spc="0" dirty="0">
              <a:ln w="11430"/>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7508571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458200" cy="6324599"/>
          </a:xfrm>
        </p:spPr>
        <p:txBody>
          <a:bodyPr>
            <a:normAutofit lnSpcReduction="10000"/>
          </a:bodyPr>
          <a:lstStyle/>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Checking the format of data</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and transforming them</a:t>
            </a:r>
          </a:p>
          <a:p>
            <a:pPr marL="0" indent="0">
              <a:buNone/>
            </a:pPr>
            <a:r>
              <a:rPr lang="en-IN" dirty="0" smtClean="0">
                <a:latin typeface="Times New Roman" panose="02020603050405020304" pitchFamily="18" charset="0"/>
                <a:cs typeface="Times New Roman" panose="02020603050405020304" pitchFamily="18" charset="0"/>
              </a:rPr>
              <a:t>	 df.info()</a:t>
            </a:r>
          </a:p>
          <a:p>
            <a:pPr marL="0" indent="0">
              <a:buNone/>
            </a:pP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df</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pd.read_csv</a:t>
            </a:r>
            <a:r>
              <a:rPr lang="en-IN" dirty="0">
                <a:latin typeface="Times New Roman" panose="02020603050405020304" pitchFamily="18" charset="0"/>
                <a:cs typeface="Times New Roman" panose="02020603050405020304" pitchFamily="18" charset="0"/>
              </a:rPr>
              <a:t>('C19India.csv',parse_dates=['Date'])</a:t>
            </a:r>
          </a:p>
          <a:p>
            <a:pPr marL="0" indent="0">
              <a:buNone/>
            </a:pP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df.head</a:t>
            </a:r>
            <a:r>
              <a:rPr lang="en-IN"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Removing the unwanted column</a:t>
            </a:r>
          </a:p>
          <a:p>
            <a:pPr marL="0" indent="0">
              <a:buNone/>
            </a:pP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df.drop</a:t>
            </a:r>
            <a:r>
              <a:rPr lang="en-IN" dirty="0">
                <a:latin typeface="Times New Roman" panose="02020603050405020304" pitchFamily="18" charset="0"/>
                <a:cs typeface="Times New Roman" panose="02020603050405020304" pitchFamily="18" charset="0"/>
              </a:rPr>
              <a:t> (['ConfirmedIndianNational','Sno','</a:t>
            </a:r>
            <a:r>
              <a:rPr lang="en-IN" dirty="0" err="1">
                <a:latin typeface="Times New Roman" panose="02020603050405020304" pitchFamily="18" charset="0"/>
                <a:cs typeface="Times New Roman" panose="02020603050405020304" pitchFamily="18" charset="0"/>
              </a:rPr>
              <a:t>ConfirmedForeignNational</a:t>
            </a:r>
            <a:r>
              <a:rPr lang="en-IN" dirty="0" smtClean="0">
                <a:latin typeface="Times New Roman" panose="02020603050405020304" pitchFamily="18" charset="0"/>
                <a:cs typeface="Times New Roman" panose="02020603050405020304" pitchFamily="18" charset="0"/>
              </a:rPr>
              <a:t>',</a:t>
            </a:r>
          </a:p>
          <a:p>
            <a:pPr marL="0" indent="0">
              <a:buNone/>
            </a:pPr>
            <a:r>
              <a:rPr lang="en-IN" dirty="0" smtClean="0">
                <a:latin typeface="Times New Roman" panose="02020603050405020304" pitchFamily="18" charset="0"/>
                <a:cs typeface="Times New Roman" panose="02020603050405020304" pitchFamily="18" charset="0"/>
              </a:rPr>
              <a:t>         'Time</a:t>
            </a:r>
            <a:r>
              <a:rPr lang="en-IN" dirty="0">
                <a:latin typeface="Times New Roman" panose="02020603050405020304" pitchFamily="18" charset="0"/>
                <a:cs typeface="Times New Roman" panose="02020603050405020304" pitchFamily="18" charset="0"/>
              </a:rPr>
              <a:t>'],axis = 1, </a:t>
            </a:r>
            <a:r>
              <a:rPr lang="en-IN" dirty="0" err="1">
                <a:latin typeface="Times New Roman" panose="02020603050405020304" pitchFamily="18" charset="0"/>
                <a:cs typeface="Times New Roman" panose="02020603050405020304" pitchFamily="18" charset="0"/>
              </a:rPr>
              <a:t>inplace</a:t>
            </a:r>
            <a:r>
              <a:rPr lang="en-IN" dirty="0">
                <a:latin typeface="Times New Roman" panose="02020603050405020304" pitchFamily="18" charset="0"/>
                <a:cs typeface="Times New Roman" panose="02020603050405020304" pitchFamily="18" charset="0"/>
              </a:rPr>
              <a:t>= True)</a:t>
            </a:r>
          </a:p>
          <a:p>
            <a:pPr marL="0" indent="0">
              <a:buNone/>
            </a:pP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df.head</a:t>
            </a:r>
            <a:r>
              <a:rPr lang="en-IN"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Renaming the column</a:t>
            </a:r>
          </a:p>
          <a:p>
            <a:pPr marL="0" indent="0">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df.rename</a:t>
            </a:r>
            <a:r>
              <a:rPr lang="en-US" dirty="0" smtClean="0">
                <a:latin typeface="Times New Roman" panose="02020603050405020304" pitchFamily="18" charset="0"/>
                <a:cs typeface="Times New Roman" panose="02020603050405020304" pitchFamily="18" charset="0"/>
              </a:rPr>
              <a:t>(columns</a:t>
            </a:r>
            <a:r>
              <a:rPr lang="en-US" dirty="0">
                <a:latin typeface="Times New Roman" panose="02020603050405020304" pitchFamily="18" charset="0"/>
                <a:cs typeface="Times New Roman" panose="02020603050405020304" pitchFamily="18" charset="0"/>
              </a:rPr>
              <a:t> ={"State/</a:t>
            </a:r>
            <a:r>
              <a:rPr lang="en-US" dirty="0" err="1">
                <a:latin typeface="Times New Roman" panose="02020603050405020304" pitchFamily="18" charset="0"/>
                <a:cs typeface="Times New Roman" panose="02020603050405020304" pitchFamily="18" charset="0"/>
              </a:rPr>
              <a:t>UnionTerritory</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State","Cured":"Recovered</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inplace</a:t>
            </a:r>
            <a:r>
              <a:rPr lang="en-US" dirty="0">
                <a:latin typeface="Times New Roman" panose="02020603050405020304" pitchFamily="18" charset="0"/>
                <a:cs typeface="Times New Roman" panose="02020603050405020304" pitchFamily="18" charset="0"/>
              </a:rPr>
              <a:t>=True)</a:t>
            </a:r>
          </a:p>
          <a:p>
            <a:pPr marL="0" indent="0">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df.head</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Calculating the active cases</a:t>
            </a:r>
          </a:p>
          <a:p>
            <a:pPr marL="0" indent="0">
              <a:buNone/>
            </a:pPr>
            <a:r>
              <a:rPr lang="en-US" dirty="0" smtClean="0">
                <a:latin typeface="Times New Roman" panose="02020603050405020304" pitchFamily="18" charset="0"/>
                <a:cs typeface="Times New Roman" panose="02020603050405020304" pitchFamily="18" charset="0"/>
              </a:rPr>
              <a:t>	active</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df</a:t>
            </a:r>
            <a:r>
              <a:rPr lang="en-US" dirty="0">
                <a:latin typeface="Times New Roman" panose="02020603050405020304" pitchFamily="18" charset="0"/>
                <a:cs typeface="Times New Roman" panose="02020603050405020304" pitchFamily="18" charset="0"/>
              </a:rPr>
              <a:t>['Confirmed'] - </a:t>
            </a:r>
            <a:r>
              <a:rPr lang="en-US" dirty="0" err="1">
                <a:latin typeface="Times New Roman" panose="02020603050405020304" pitchFamily="18" charset="0"/>
                <a:cs typeface="Times New Roman" panose="02020603050405020304" pitchFamily="18" charset="0"/>
              </a:rPr>
              <a:t>df</a:t>
            </a:r>
            <a:r>
              <a:rPr lang="en-US" dirty="0">
                <a:latin typeface="Times New Roman" panose="02020603050405020304" pitchFamily="18" charset="0"/>
                <a:cs typeface="Times New Roman" panose="02020603050405020304" pitchFamily="18" charset="0"/>
              </a:rPr>
              <a:t>['Recovered'] - </a:t>
            </a:r>
            <a:r>
              <a:rPr lang="en-US" dirty="0" err="1">
                <a:latin typeface="Times New Roman" panose="02020603050405020304" pitchFamily="18" charset="0"/>
                <a:cs typeface="Times New Roman" panose="02020603050405020304" pitchFamily="18" charset="0"/>
              </a:rPr>
              <a:t>df</a:t>
            </a:r>
            <a:r>
              <a:rPr lang="en-US" dirty="0">
                <a:latin typeface="Times New Roman" panose="02020603050405020304" pitchFamily="18" charset="0"/>
                <a:cs typeface="Times New Roman" panose="02020603050405020304" pitchFamily="18" charset="0"/>
              </a:rPr>
              <a:t>['Deaths']</a:t>
            </a:r>
          </a:p>
          <a:p>
            <a:pPr marL="0" indent="0">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df</a:t>
            </a:r>
            <a:r>
              <a:rPr lang="en-US" dirty="0">
                <a:latin typeface="Times New Roman" panose="02020603050405020304" pitchFamily="18" charset="0"/>
                <a:cs typeface="Times New Roman" panose="02020603050405020304" pitchFamily="18" charset="0"/>
              </a:rPr>
              <a:t>['Active'] = active</a:t>
            </a:r>
          </a:p>
          <a:p>
            <a:pPr marL="0" indent="0">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df.head</a:t>
            </a:r>
            <a:r>
              <a:rPr lang="en-US" dirty="0">
                <a:latin typeface="Times New Roman" panose="02020603050405020304" pitchFamily="18" charset="0"/>
                <a:cs typeface="Times New Roman" panose="02020603050405020304" pitchFamily="18" charset="0"/>
              </a:rPr>
              <a:t>()</a:t>
            </a:r>
          </a:p>
          <a:p>
            <a:pPr marL="0" indent="0">
              <a:buNone/>
            </a:pPr>
            <a:endParaRPr lang="en-IN" dirty="0" smtClean="0"/>
          </a:p>
          <a:p>
            <a:pPr marL="0" indent="0">
              <a:buNone/>
            </a:pPr>
            <a:endParaRPr lang="en-IN" dirty="0" smtClean="0"/>
          </a:p>
          <a:p>
            <a:pPr>
              <a:buFont typeface="Wingdings" panose="05000000000000000000" pitchFamily="2" charset="2"/>
              <a:buChar char="q"/>
            </a:pPr>
            <a:endParaRPr lang="en-IN" dirty="0"/>
          </a:p>
          <a:p>
            <a:pPr>
              <a:buFont typeface="Wingdings" panose="05000000000000000000" pitchFamily="2" charset="2"/>
              <a:buChar char="q"/>
            </a:pPr>
            <a:endParaRPr lang="en-IN" dirty="0"/>
          </a:p>
        </p:txBody>
      </p:sp>
      <p:sp>
        <p:nvSpPr>
          <p:cNvPr id="4" name="Rectangle 3"/>
          <p:cNvSpPr/>
          <p:nvPr/>
        </p:nvSpPr>
        <p:spPr>
          <a:xfrm>
            <a:off x="8453718" y="6373891"/>
            <a:ext cx="685800"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smtClean="0">
                <a:ln w="11430"/>
                <a:effectLst>
                  <a:outerShdw blurRad="50800" dist="39000" dir="5460000" algn="tl">
                    <a:srgbClr val="000000">
                      <a:alpha val="38000"/>
                    </a:srgbClr>
                  </a:outerShdw>
                </a:effectLst>
              </a:rPr>
              <a:t>32</a:t>
            </a:r>
            <a:endParaRPr lang="en-US" sz="2000" b="1" cap="none" spc="0" dirty="0">
              <a:ln w="11430"/>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3068634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599"/>
          </a:xfrm>
        </p:spPr>
        <p:txBody>
          <a:bodyPr/>
          <a:lstStyle/>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Sorting the values</a:t>
            </a:r>
          </a:p>
          <a:p>
            <a:pPr marL="0" indent="0">
              <a:buNone/>
            </a:pPr>
            <a:r>
              <a:rPr lang="en-IN" dirty="0" smtClean="0">
                <a:latin typeface="Times New Roman" panose="02020603050405020304" pitchFamily="18" charset="0"/>
                <a:cs typeface="Times New Roman" panose="02020603050405020304" pitchFamily="18" charset="0"/>
              </a:rPr>
              <a:t>	data</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df</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State','Confirmed','Active','Deaths','Recovered','Date</a:t>
            </a:r>
            <a:r>
              <a:rPr lang="en-IN" dirty="0">
                <a:latin typeface="Times New Roman" panose="02020603050405020304" pitchFamily="18" charset="0"/>
                <a:cs typeface="Times New Roman" panose="02020603050405020304" pitchFamily="18" charset="0"/>
              </a:rPr>
              <a:t>']]</a:t>
            </a:r>
          </a:p>
          <a:p>
            <a:pPr marL="0" indent="0">
              <a:buNone/>
            </a:pP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data.tail</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data.sort_values</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Active',ascending</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False,inplace</a:t>
            </a:r>
            <a:r>
              <a:rPr lang="en-IN" dirty="0">
                <a:latin typeface="Times New Roman" panose="02020603050405020304" pitchFamily="18" charset="0"/>
                <a:cs typeface="Times New Roman" panose="02020603050405020304" pitchFamily="18" charset="0"/>
              </a:rPr>
              <a:t>=True)</a:t>
            </a:r>
          </a:p>
          <a:p>
            <a:pPr marL="0" indent="0">
              <a:buNone/>
            </a:pP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data.head</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data.sort_values</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Confirmed',ascending</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False,inplace</a:t>
            </a:r>
            <a:r>
              <a:rPr lang="en-IN" dirty="0">
                <a:latin typeface="Times New Roman" panose="02020603050405020304" pitchFamily="18" charset="0"/>
                <a:cs typeface="Times New Roman" panose="02020603050405020304" pitchFamily="18" charset="0"/>
              </a:rPr>
              <a:t>=True)</a:t>
            </a:r>
          </a:p>
          <a:p>
            <a:pPr marL="0" indent="0">
              <a:buNone/>
            </a:pP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data.head</a:t>
            </a:r>
            <a:r>
              <a:rPr lang="en-IN" dirty="0">
                <a:latin typeface="Times New Roman" panose="02020603050405020304" pitchFamily="18" charset="0"/>
                <a:cs typeface="Times New Roman" panose="02020603050405020304" pitchFamily="18" charset="0"/>
              </a:rPr>
              <a:t>()</a:t>
            </a:r>
          </a:p>
          <a:p>
            <a:pPr marL="0" indent="0">
              <a:buNone/>
            </a:pP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data.sort_values</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Recovered',ascending</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False,inplace</a:t>
            </a:r>
            <a:r>
              <a:rPr lang="en-IN" dirty="0">
                <a:latin typeface="Times New Roman" panose="02020603050405020304" pitchFamily="18" charset="0"/>
                <a:cs typeface="Times New Roman" panose="02020603050405020304" pitchFamily="18" charset="0"/>
              </a:rPr>
              <a:t>=True)</a:t>
            </a:r>
          </a:p>
          <a:p>
            <a:pPr marL="0" indent="0">
              <a:buNone/>
            </a:pP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data.head</a:t>
            </a:r>
            <a:r>
              <a:rPr lang="en-IN" dirty="0">
                <a:latin typeface="Times New Roman" panose="02020603050405020304" pitchFamily="18" charset="0"/>
                <a:cs typeface="Times New Roman" panose="02020603050405020304" pitchFamily="18" charset="0"/>
              </a:rPr>
              <a:t>()</a:t>
            </a:r>
          </a:p>
          <a:p>
            <a:pPr marL="0" indent="0">
              <a:buNone/>
            </a:pP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data.sort_values</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Deaths',ascending</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False,inplace</a:t>
            </a:r>
            <a:r>
              <a:rPr lang="en-IN" dirty="0">
                <a:latin typeface="Times New Roman" panose="02020603050405020304" pitchFamily="18" charset="0"/>
                <a:cs typeface="Times New Roman" panose="02020603050405020304" pitchFamily="18" charset="0"/>
              </a:rPr>
              <a:t>=True)</a:t>
            </a:r>
          </a:p>
          <a:p>
            <a:pPr marL="0" indent="0">
              <a:buNone/>
            </a:pP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data.head</a:t>
            </a:r>
            <a:r>
              <a:rPr lang="en-IN" dirty="0">
                <a:latin typeface="Times New Roman" panose="02020603050405020304" pitchFamily="18" charset="0"/>
                <a:cs typeface="Times New Roman" panose="02020603050405020304" pitchFamily="18" charset="0"/>
              </a:rPr>
              <a:t>()</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df.tail</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Rectangle 3"/>
          <p:cNvSpPr/>
          <p:nvPr/>
        </p:nvSpPr>
        <p:spPr>
          <a:xfrm>
            <a:off x="8453718" y="6373891"/>
            <a:ext cx="685800"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smtClean="0">
                <a:ln w="11430"/>
                <a:effectLst>
                  <a:outerShdw blurRad="50800" dist="39000" dir="5460000" algn="tl">
                    <a:srgbClr val="000000">
                      <a:alpha val="38000"/>
                    </a:srgbClr>
                  </a:outerShdw>
                </a:effectLst>
              </a:rPr>
              <a:t>33</a:t>
            </a:r>
            <a:endParaRPr lang="en-US" sz="2000" b="1" cap="none" spc="0" dirty="0">
              <a:ln w="11430"/>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9140021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055380" cy="533400"/>
          </a:xfrm>
        </p:spPr>
        <p:txBody>
          <a:bodyPr/>
          <a:lstStyle/>
          <a:p>
            <a:r>
              <a:rPr lang="en-US" sz="2600" b="1" dirty="0" smtClean="0">
                <a:latin typeface="Times New Roman" pitchFamily="18" charset="0"/>
                <a:cs typeface="Times New Roman" pitchFamily="18" charset="0"/>
              </a:rPr>
              <a:t>                   Forecasting the Confirmed Cases</a:t>
            </a:r>
            <a:br>
              <a:rPr lang="en-US" sz="2600" b="1" dirty="0" smtClean="0">
                <a:latin typeface="Times New Roman" pitchFamily="18" charset="0"/>
                <a:cs typeface="Times New Roman" pitchFamily="18" charset="0"/>
              </a:rPr>
            </a:br>
            <a:r>
              <a:rPr lang="en-US" sz="2600" b="1" dirty="0">
                <a:latin typeface="Times New Roman" pitchFamily="18" charset="0"/>
                <a:cs typeface="Times New Roman" pitchFamily="18" charset="0"/>
              </a:rPr>
              <a:t/>
            </a:r>
            <a:br>
              <a:rPr lang="en-US" sz="2600" b="1" dirty="0">
                <a:latin typeface="Times New Roman" pitchFamily="18" charset="0"/>
                <a:cs typeface="Times New Roman" pitchFamily="18" charset="0"/>
              </a:rPr>
            </a:br>
            <a:r>
              <a:rPr lang="en-US" sz="2600" b="1" dirty="0" smtClean="0">
                <a:latin typeface="Times New Roman" pitchFamily="18" charset="0"/>
                <a:cs typeface="Times New Roman" pitchFamily="18" charset="0"/>
              </a:rPr>
              <a:t> </a:t>
            </a:r>
            <a:endParaRPr lang="en-US" sz="26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990600"/>
            <a:ext cx="8163900" cy="6019799"/>
          </a:xfrm>
        </p:spPr>
        <p:txBody>
          <a:bodyPr/>
          <a:lstStyle/>
          <a:p>
            <a:pPr lvl="0">
              <a:buFont typeface="Wingdings" panose="05000000000000000000" pitchFamily="2" charset="2"/>
              <a:buChar char="q"/>
            </a:pPr>
            <a:r>
              <a:rPr lang="en-IN" dirty="0" smtClean="0">
                <a:latin typeface="Times New Roman" pitchFamily="18" charset="0"/>
                <a:cs typeface="Times New Roman" pitchFamily="18" charset="0"/>
              </a:rPr>
              <a:t>Importing libraries</a:t>
            </a:r>
            <a:endParaRPr lang="en-US" dirty="0" smtClean="0">
              <a:latin typeface="Times New Roman" pitchFamily="18" charset="0"/>
              <a:cs typeface="Times New Roman" pitchFamily="18" charset="0"/>
            </a:endParaRPr>
          </a:p>
          <a:p>
            <a:pPr marL="800114" lvl="2" indent="0">
              <a:buNone/>
            </a:pPr>
            <a:r>
              <a:rPr lang="en-IN" sz="2000" dirty="0">
                <a:latin typeface="Times New Roman" pitchFamily="18" charset="0"/>
                <a:cs typeface="Times New Roman" pitchFamily="18" charset="0"/>
              </a:rPr>
              <a:t>Import pandas as </a:t>
            </a:r>
            <a:r>
              <a:rPr lang="en-IN" sz="2000" dirty="0" err="1">
                <a:latin typeface="Times New Roman" pitchFamily="18" charset="0"/>
                <a:cs typeface="Times New Roman" pitchFamily="18" charset="0"/>
              </a:rPr>
              <a:t>pd</a:t>
            </a:r>
            <a:endParaRPr lang="en-US" sz="2000" dirty="0">
              <a:latin typeface="Times New Roman" pitchFamily="18" charset="0"/>
              <a:cs typeface="Times New Roman" pitchFamily="18" charset="0"/>
            </a:endParaRPr>
          </a:p>
          <a:p>
            <a:pPr marL="800114" lvl="2" indent="0">
              <a:buNone/>
            </a:pPr>
            <a:r>
              <a:rPr lang="en-IN" sz="2000" dirty="0">
                <a:latin typeface="Times New Roman" pitchFamily="18" charset="0"/>
                <a:cs typeface="Times New Roman" pitchFamily="18" charset="0"/>
              </a:rPr>
              <a:t>Import </a:t>
            </a:r>
            <a:r>
              <a:rPr lang="en-IN" sz="2000" dirty="0" err="1">
                <a:latin typeface="Times New Roman" pitchFamily="18" charset="0"/>
                <a:cs typeface="Times New Roman" pitchFamily="18" charset="0"/>
              </a:rPr>
              <a:t>matplotlib.pyplot</a:t>
            </a:r>
            <a:r>
              <a:rPr lang="en-IN" sz="2000" dirty="0">
                <a:latin typeface="Times New Roman" pitchFamily="18" charset="0"/>
                <a:cs typeface="Times New Roman" pitchFamily="18" charset="0"/>
              </a:rPr>
              <a:t> as </a:t>
            </a:r>
            <a:r>
              <a:rPr lang="en-IN" sz="2000" dirty="0" err="1">
                <a:latin typeface="Times New Roman" pitchFamily="18" charset="0"/>
                <a:cs typeface="Times New Roman" pitchFamily="18" charset="0"/>
              </a:rPr>
              <a:t>plt</a:t>
            </a:r>
            <a:endParaRPr lang="en-US" sz="2000" dirty="0">
              <a:latin typeface="Times New Roman" pitchFamily="18" charset="0"/>
              <a:cs typeface="Times New Roman" pitchFamily="18" charset="0"/>
            </a:endParaRPr>
          </a:p>
          <a:p>
            <a:pPr marL="800114" lvl="2" indent="0">
              <a:buNone/>
            </a:pPr>
            <a:r>
              <a:rPr lang="en-IN" sz="2000" dirty="0">
                <a:latin typeface="Times New Roman" pitchFamily="18" charset="0"/>
                <a:cs typeface="Times New Roman" pitchFamily="18" charset="0"/>
              </a:rPr>
              <a:t>Import </a:t>
            </a:r>
            <a:r>
              <a:rPr lang="en-IN" sz="2000" dirty="0" err="1">
                <a:latin typeface="Times New Roman" pitchFamily="18" charset="0"/>
                <a:cs typeface="Times New Roman" pitchFamily="18" charset="0"/>
              </a:rPr>
              <a:t>seaborn</a:t>
            </a:r>
            <a:r>
              <a:rPr lang="en-IN" sz="2000" dirty="0">
                <a:latin typeface="Times New Roman" pitchFamily="18" charset="0"/>
                <a:cs typeface="Times New Roman" pitchFamily="18" charset="0"/>
              </a:rPr>
              <a:t> as </a:t>
            </a:r>
            <a:r>
              <a:rPr lang="en-IN" sz="2000" dirty="0" err="1">
                <a:latin typeface="Times New Roman" pitchFamily="18" charset="0"/>
                <a:cs typeface="Times New Roman" pitchFamily="18" charset="0"/>
              </a:rPr>
              <a:t>sns</a:t>
            </a:r>
            <a:r>
              <a:rPr lang="en-IN"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marL="800114" lvl="2" indent="0">
              <a:buNone/>
            </a:pPr>
            <a:r>
              <a:rPr lang="en-IN" sz="2000" dirty="0" smtClean="0">
                <a:latin typeface="Times New Roman" pitchFamily="18" charset="0"/>
                <a:cs typeface="Times New Roman" pitchFamily="18" charset="0"/>
              </a:rPr>
              <a:t>Import </a:t>
            </a:r>
            <a:r>
              <a:rPr lang="en-IN" sz="2000" dirty="0" err="1">
                <a:latin typeface="Times New Roman" pitchFamily="18" charset="0"/>
                <a:cs typeface="Times New Roman" pitchFamily="18" charset="0"/>
              </a:rPr>
              <a:t>numpy</a:t>
            </a:r>
            <a:r>
              <a:rPr lang="en-IN" sz="2000" dirty="0">
                <a:latin typeface="Times New Roman" pitchFamily="18" charset="0"/>
                <a:cs typeface="Times New Roman" pitchFamily="18" charset="0"/>
              </a:rPr>
              <a:t> as np</a:t>
            </a:r>
            <a:endParaRPr lang="en-US" sz="2000" dirty="0">
              <a:latin typeface="Times New Roman" pitchFamily="18" charset="0"/>
              <a:cs typeface="Times New Roman" pitchFamily="18" charset="0"/>
            </a:endParaRPr>
          </a:p>
          <a:p>
            <a:pPr marL="800114" lvl="2" indent="0">
              <a:buNone/>
            </a:pPr>
            <a:r>
              <a:rPr lang="en-IN" sz="2000" dirty="0" smtClean="0">
                <a:latin typeface="Times New Roman" pitchFamily="18" charset="0"/>
                <a:cs typeface="Times New Roman" pitchFamily="18" charset="0"/>
              </a:rPr>
              <a:t>Import </a:t>
            </a:r>
            <a:r>
              <a:rPr lang="en-IN" sz="2000" dirty="0" err="1">
                <a:latin typeface="Times New Roman" pitchFamily="18" charset="0"/>
                <a:cs typeface="Times New Roman" pitchFamily="18" charset="0"/>
              </a:rPr>
              <a:t>plotly.express</a:t>
            </a:r>
            <a:r>
              <a:rPr lang="en-IN" sz="2000" dirty="0">
                <a:latin typeface="Times New Roman" pitchFamily="18" charset="0"/>
                <a:cs typeface="Times New Roman" pitchFamily="18" charset="0"/>
              </a:rPr>
              <a:t> as </a:t>
            </a:r>
            <a:r>
              <a:rPr lang="en-IN" sz="2000" dirty="0" err="1" smtClean="0">
                <a:latin typeface="Times New Roman" pitchFamily="18" charset="0"/>
                <a:cs typeface="Times New Roman" pitchFamily="18" charset="0"/>
              </a:rPr>
              <a:t>px</a:t>
            </a:r>
            <a:endParaRPr lang="en-IN" sz="2000" dirty="0" smtClean="0">
              <a:latin typeface="Times New Roman" pitchFamily="18" charset="0"/>
              <a:cs typeface="Times New Roman" pitchFamily="18" charset="0"/>
            </a:endParaRPr>
          </a:p>
          <a:p>
            <a:pPr marL="800114" lvl="2" indent="0">
              <a:buNone/>
            </a:pPr>
            <a:endParaRPr lang="en-US" sz="2000" dirty="0" smtClean="0">
              <a:latin typeface="Times New Roman" pitchFamily="18" charset="0"/>
              <a:cs typeface="Times New Roman" pitchFamily="18" charset="0"/>
            </a:endParaRPr>
          </a:p>
          <a:p>
            <a:pPr lvl="0">
              <a:buFont typeface="Wingdings" panose="05000000000000000000" pitchFamily="2" charset="2"/>
              <a:buChar char="q"/>
            </a:pPr>
            <a:r>
              <a:rPr lang="en-IN" dirty="0" smtClean="0">
                <a:latin typeface="Times New Roman" pitchFamily="18" charset="0"/>
                <a:cs typeface="Times New Roman" pitchFamily="18" charset="0"/>
              </a:rPr>
              <a:t>Importing the dataset</a:t>
            </a:r>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   Path=‘http”//raw.githubusercontent.com/datasets/covid19/main/</a:t>
            </a:r>
            <a:r>
              <a:rPr lang="en-IN" dirty="0" err="1" smtClean="0">
                <a:latin typeface="Times New Roman" pitchFamily="18" charset="0"/>
                <a:cs typeface="Times New Roman" pitchFamily="18" charset="0"/>
              </a:rPr>
              <a:t>datacount</a:t>
            </a:r>
            <a:r>
              <a:rPr lang="en-IN" dirty="0" smtClean="0">
                <a:latin typeface="Times New Roman" pitchFamily="18" charset="0"/>
                <a:cs typeface="Times New Roman" pitchFamily="18" charset="0"/>
              </a:rPr>
              <a:t>	rieaggregated.csv’</a:t>
            </a:r>
            <a:endParaRPr lang="en-US" dirty="0" smtClean="0">
              <a:latin typeface="Times New Roman" pitchFamily="18" charset="0"/>
              <a:cs typeface="Times New Roman" pitchFamily="18" charset="0"/>
            </a:endParaRPr>
          </a:p>
          <a:p>
            <a:pPr marL="0" indent="0">
              <a:buNone/>
            </a:pP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df</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pd.read_csv</a:t>
            </a:r>
            <a:r>
              <a:rPr lang="en-IN" dirty="0" smtClean="0">
                <a:latin typeface="Times New Roman" pitchFamily="18" charset="0"/>
                <a:cs typeface="Times New Roman" pitchFamily="18" charset="0"/>
              </a:rPr>
              <a:t>(path)</a:t>
            </a:r>
            <a:endParaRPr lang="en-US" dirty="0" smtClean="0">
              <a:latin typeface="Times New Roman" pitchFamily="18" charset="0"/>
              <a:cs typeface="Times New Roman" pitchFamily="18" charset="0"/>
            </a:endParaRPr>
          </a:p>
          <a:p>
            <a:pPr marL="0" indent="0">
              <a:buNone/>
            </a:pP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df.head</a:t>
            </a:r>
            <a:r>
              <a:rPr lang="en-IN" dirty="0" smtClean="0">
                <a:latin typeface="Times New Roman" pitchFamily="18" charset="0"/>
                <a:cs typeface="Times New Roman" pitchFamily="18" charset="0"/>
              </a:rPr>
              <a:t>()</a:t>
            </a:r>
          </a:p>
          <a:p>
            <a:pPr marL="0" indent="0">
              <a:buNone/>
            </a:pPr>
            <a:endParaRPr lang="en-US" dirty="0" smtClean="0"/>
          </a:p>
          <a:p>
            <a:pPr>
              <a:buFont typeface="Wingdings" panose="05000000000000000000" pitchFamily="2" charset="2"/>
              <a:buChar char="§"/>
            </a:pPr>
            <a:endParaRPr lang="en-US" dirty="0"/>
          </a:p>
        </p:txBody>
      </p:sp>
      <p:sp>
        <p:nvSpPr>
          <p:cNvPr id="4" name="Rectangle 3"/>
          <p:cNvSpPr/>
          <p:nvPr/>
        </p:nvSpPr>
        <p:spPr>
          <a:xfrm>
            <a:off x="8453718" y="6373891"/>
            <a:ext cx="685800"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smtClean="0">
                <a:ln w="11430"/>
                <a:effectLst>
                  <a:outerShdw blurRad="50800" dist="39000" dir="5460000" algn="tl">
                    <a:srgbClr val="000000">
                      <a:alpha val="38000"/>
                    </a:srgbClr>
                  </a:outerShdw>
                </a:effectLst>
              </a:rPr>
              <a:t>34</a:t>
            </a:r>
            <a:endParaRPr lang="en-US" sz="2000" b="1" cap="none" spc="0" dirty="0">
              <a:ln w="11430"/>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8389784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700" y="152400"/>
            <a:ext cx="7935300" cy="6553199"/>
          </a:xfrm>
        </p:spPr>
        <p:txBody>
          <a:bodyPr/>
          <a:lstStyle/>
          <a:p>
            <a:pPr marL="0" indent="0">
              <a:buNone/>
            </a:pPr>
            <a:endParaRPr lang="en-US" dirty="0" smtClean="0">
              <a:latin typeface="Times New Roman" pitchFamily="18" charset="0"/>
              <a:cs typeface="Times New Roman" pitchFamily="18" charset="0"/>
            </a:endParaRPr>
          </a:p>
          <a:p>
            <a:pPr>
              <a:buNone/>
            </a:pPr>
            <a:endParaRPr lang="en-US" dirty="0" smtClean="0"/>
          </a:p>
          <a:p>
            <a:pPr>
              <a:buNone/>
            </a:pPr>
            <a:endParaRPr lang="en-US" dirty="0"/>
          </a:p>
        </p:txBody>
      </p:sp>
      <p:sp>
        <p:nvSpPr>
          <p:cNvPr id="5" name="TextBox 4"/>
          <p:cNvSpPr txBox="1"/>
          <p:nvPr/>
        </p:nvSpPr>
        <p:spPr>
          <a:xfrm>
            <a:off x="152400" y="2743200"/>
            <a:ext cx="8382000" cy="1600438"/>
          </a:xfrm>
          <a:prstGeom prst="rect">
            <a:avLst/>
          </a:prstGeom>
          <a:noFill/>
        </p:spPr>
        <p:txBody>
          <a:bodyPr wrap="square" rtlCol="0">
            <a:spAutoFit/>
          </a:bodyPr>
          <a:lstStyle/>
          <a:p>
            <a:pPr marL="342900" indent="-342900">
              <a:buClr>
                <a:schemeClr val="bg2">
                  <a:lumMod val="60000"/>
                  <a:lumOff val="40000"/>
                </a:schemeClr>
              </a:buClr>
              <a:buFont typeface="Wingdings" panose="05000000000000000000" pitchFamily="2" charset="2"/>
              <a:buChar char="q"/>
            </a:pPr>
            <a:r>
              <a:rPr lang="en-US" sz="2000" dirty="0" smtClean="0">
                <a:latin typeface="Times New Roman" pitchFamily="18" charset="0"/>
                <a:cs typeface="Times New Roman" pitchFamily="18" charset="0"/>
              </a:rPr>
              <a:t>Checking the information of the data in the dataset and transforming the data</a:t>
            </a: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df.info()</a:t>
            </a:r>
          </a:p>
          <a:p>
            <a:pPr lvl="0"/>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df</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pd.read_csv</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path,parse_dates</a:t>
            </a:r>
            <a:r>
              <a:rPr lang="en-US" sz="2000" dirty="0" smtClean="0">
                <a:latin typeface="Times New Roman" pitchFamily="18" charset="0"/>
                <a:cs typeface="Times New Roman" pitchFamily="18" charset="0"/>
              </a:rPr>
              <a:t>=['Date'])</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df</a:t>
            </a:r>
            <a:r>
              <a:rPr lang="en-US" sz="2000" dirty="0" smtClean="0">
                <a:latin typeface="Times New Roman" pitchFamily="18" charset="0"/>
                <a:cs typeface="Times New Roman" pitchFamily="18" charset="0"/>
              </a:rPr>
              <a:t>. tail()</a:t>
            </a:r>
          </a:p>
          <a:p>
            <a:endParaRPr lang="en-US" dirty="0"/>
          </a:p>
        </p:txBody>
      </p:sp>
      <p:pic>
        <p:nvPicPr>
          <p:cNvPr id="7" name="Picture 6" descr="C:\Users\LENOVO\Desktop\ss\1st.JPG"/>
          <p:cNvPicPr/>
          <p:nvPr/>
        </p:nvPicPr>
        <p:blipFill>
          <a:blip r:embed="rId3"/>
          <a:srcRect/>
          <a:stretch>
            <a:fillRect/>
          </a:stretch>
        </p:blipFill>
        <p:spPr bwMode="auto">
          <a:xfrm>
            <a:off x="2057400" y="152400"/>
            <a:ext cx="5337072" cy="2431176"/>
          </a:xfrm>
          <a:prstGeom prst="rect">
            <a:avLst/>
          </a:prstGeom>
          <a:noFill/>
          <a:ln w="9525">
            <a:noFill/>
            <a:miter lim="800000"/>
            <a:headEnd/>
            <a:tailEnd/>
          </a:ln>
        </p:spPr>
      </p:pic>
      <p:sp>
        <p:nvSpPr>
          <p:cNvPr id="8" name="Rectangle 7"/>
          <p:cNvSpPr/>
          <p:nvPr/>
        </p:nvSpPr>
        <p:spPr>
          <a:xfrm>
            <a:off x="8453718" y="6373891"/>
            <a:ext cx="685800"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smtClean="0">
                <a:ln w="11430"/>
                <a:effectLst>
                  <a:outerShdw blurRad="50800" dist="39000" dir="5460000" algn="tl">
                    <a:srgbClr val="000000">
                      <a:alpha val="38000"/>
                    </a:srgbClr>
                  </a:outerShdw>
                </a:effectLst>
              </a:rPr>
              <a:t>35</a:t>
            </a:r>
            <a:endParaRPr lang="en-US" sz="2000" b="1" cap="none" spc="0" dirty="0">
              <a:ln w="11430"/>
              <a:effectLst>
                <a:outerShdw blurRad="50800" dist="39000" dir="5460000" algn="tl">
                  <a:srgbClr val="000000">
                    <a:alpha val="38000"/>
                  </a:srgbClr>
                </a:outerShdw>
              </a:effectLst>
            </a:endParaRPr>
          </a:p>
        </p:txBody>
      </p:sp>
      <p:pic>
        <p:nvPicPr>
          <p:cNvPr id="9" name="Picture 8"/>
          <p:cNvPicPr>
            <a:picLocks noChangeAspect="1"/>
          </p:cNvPicPr>
          <p:nvPr/>
        </p:nvPicPr>
        <p:blipFill>
          <a:blip r:embed="rId4"/>
          <a:stretch>
            <a:fillRect/>
          </a:stretch>
        </p:blipFill>
        <p:spPr>
          <a:xfrm>
            <a:off x="2416622" y="4087921"/>
            <a:ext cx="4448175" cy="2486025"/>
          </a:xfrm>
          <a:prstGeom prst="rect">
            <a:avLst/>
          </a:prstGeom>
        </p:spPr>
      </p:pic>
    </p:spTree>
    <p:extLst>
      <p:ext uri="{BB962C8B-B14F-4D97-AF65-F5344CB8AC3E}">
        <p14:creationId xmlns:p14="http://schemas.microsoft.com/office/powerpoint/2010/main" val="6166106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04800" y="304800"/>
            <a:ext cx="8534400" cy="6172200"/>
          </a:xfrm>
        </p:spPr>
        <p:txBody>
          <a:bodyPr/>
          <a:lstStyle/>
          <a:p>
            <a:pPr lvl="0">
              <a:buFont typeface="Wingdings" panose="05000000000000000000" pitchFamily="2" charset="2"/>
              <a:buChar char="q"/>
            </a:pPr>
            <a:r>
              <a:rPr lang="en-US" dirty="0">
                <a:latin typeface="Times New Roman" pitchFamily="18" charset="0"/>
                <a:cs typeface="Times New Roman" pitchFamily="18" charset="0"/>
              </a:rPr>
              <a:t>A</a:t>
            </a:r>
            <a:r>
              <a:rPr lang="en-US" dirty="0" smtClean="0">
                <a:latin typeface="Times New Roman" pitchFamily="18" charset="0"/>
                <a:cs typeface="Times New Roman" pitchFamily="18" charset="0"/>
              </a:rPr>
              <a:t>dding new column Active </a:t>
            </a:r>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            active = </a:t>
            </a:r>
            <a:r>
              <a:rPr lang="en-US" dirty="0" err="1" smtClean="0">
                <a:latin typeface="Times New Roman" pitchFamily="18" charset="0"/>
                <a:cs typeface="Times New Roman" pitchFamily="18" charset="0"/>
              </a:rPr>
              <a:t>df</a:t>
            </a:r>
            <a:r>
              <a:rPr lang="en-US" dirty="0" smtClean="0">
                <a:latin typeface="Times New Roman" pitchFamily="18" charset="0"/>
                <a:cs typeface="Times New Roman" pitchFamily="18" charset="0"/>
              </a:rPr>
              <a:t>['Confirmed'] - </a:t>
            </a:r>
            <a:r>
              <a:rPr lang="en-US" dirty="0" err="1" smtClean="0">
                <a:latin typeface="Times New Roman" pitchFamily="18" charset="0"/>
                <a:cs typeface="Times New Roman" pitchFamily="18" charset="0"/>
              </a:rPr>
              <a:t>df</a:t>
            </a:r>
            <a:r>
              <a:rPr lang="en-US" dirty="0" smtClean="0">
                <a:latin typeface="Times New Roman" pitchFamily="18" charset="0"/>
                <a:cs typeface="Times New Roman" pitchFamily="18" charset="0"/>
              </a:rPr>
              <a:t>['Recovered'] - </a:t>
            </a:r>
            <a:r>
              <a:rPr lang="en-US" dirty="0" err="1" smtClean="0">
                <a:latin typeface="Times New Roman" pitchFamily="18" charset="0"/>
                <a:cs typeface="Times New Roman" pitchFamily="18" charset="0"/>
              </a:rPr>
              <a:t>df</a:t>
            </a:r>
            <a:r>
              <a:rPr lang="en-US" dirty="0" smtClean="0">
                <a:latin typeface="Times New Roman" pitchFamily="18" charset="0"/>
                <a:cs typeface="Times New Roman" pitchFamily="18" charset="0"/>
              </a:rPr>
              <a:t>['Deaths']</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df</a:t>
            </a:r>
            <a:r>
              <a:rPr lang="en-US" dirty="0" smtClean="0">
                <a:latin typeface="Times New Roman" pitchFamily="18" charset="0"/>
                <a:cs typeface="Times New Roman" pitchFamily="18" charset="0"/>
              </a:rPr>
              <a:t>['Active'] = active</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df.tail</a:t>
            </a:r>
            <a:r>
              <a:rPr lang="en-US" dirty="0" smtClean="0">
                <a:latin typeface="Times New Roman" pitchFamily="18" charset="0"/>
                <a:cs typeface="Times New Roman" pitchFamily="18" charset="0"/>
              </a:rPr>
              <a:t>()</a:t>
            </a:r>
          </a:p>
          <a:p>
            <a:pPr>
              <a:buNone/>
            </a:pPr>
            <a:endParaRPr lang="en-US" dirty="0" smtClean="0">
              <a:latin typeface="Times New Roman" pitchFamily="18" charset="0"/>
              <a:cs typeface="Times New Roman" pitchFamily="18" charset="0"/>
            </a:endParaRPr>
          </a:p>
          <a:p>
            <a:pPr>
              <a:buNone/>
            </a:pPr>
            <a:endParaRPr lang="en-US" dirty="0"/>
          </a:p>
        </p:txBody>
      </p:sp>
      <p:sp>
        <p:nvSpPr>
          <p:cNvPr id="6" name="Rectangle 5"/>
          <p:cNvSpPr/>
          <p:nvPr/>
        </p:nvSpPr>
        <p:spPr>
          <a:xfrm>
            <a:off x="8453718" y="6373891"/>
            <a:ext cx="685800"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smtClean="0">
                <a:ln w="11430"/>
                <a:effectLst>
                  <a:outerShdw blurRad="50800" dist="39000" dir="5460000" algn="tl">
                    <a:srgbClr val="000000">
                      <a:alpha val="38000"/>
                    </a:srgbClr>
                  </a:outerShdw>
                </a:effectLst>
              </a:rPr>
              <a:t>36</a:t>
            </a:r>
            <a:endParaRPr lang="en-US" sz="2000" b="1" cap="none" spc="0" dirty="0">
              <a:ln w="11430"/>
              <a:effectLst>
                <a:outerShdw blurRad="50800" dist="39000" dir="5460000" algn="tl">
                  <a:srgbClr val="000000">
                    <a:alpha val="38000"/>
                  </a:srgbClr>
                </a:outerShdw>
              </a:effectLst>
            </a:endParaRPr>
          </a:p>
        </p:txBody>
      </p:sp>
      <p:pic>
        <p:nvPicPr>
          <p:cNvPr id="9" name="Picture 8"/>
          <p:cNvPicPr>
            <a:picLocks noChangeAspect="1"/>
          </p:cNvPicPr>
          <p:nvPr/>
        </p:nvPicPr>
        <p:blipFill>
          <a:blip r:embed="rId2"/>
          <a:stretch>
            <a:fillRect/>
          </a:stretch>
        </p:blipFill>
        <p:spPr>
          <a:xfrm>
            <a:off x="479360" y="2590800"/>
            <a:ext cx="7956468" cy="2743200"/>
          </a:xfrm>
          <a:prstGeom prst="rect">
            <a:avLst/>
          </a:prstGeom>
        </p:spPr>
      </p:pic>
    </p:spTree>
    <p:extLst>
      <p:ext uri="{BB962C8B-B14F-4D97-AF65-F5344CB8AC3E}">
        <p14:creationId xmlns:p14="http://schemas.microsoft.com/office/powerpoint/2010/main" val="38072207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990599"/>
            <a:ext cx="8077200" cy="5867401"/>
          </a:xfrm>
        </p:spPr>
        <p:txBody>
          <a:bodyPr/>
          <a:lstStyle/>
          <a:p>
            <a:pPr lvl="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Displaying only the confirmed number of cases</a:t>
            </a:r>
            <a:endParaRPr lang="en-US"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952500" y="1524000"/>
            <a:ext cx="7086600" cy="984885"/>
          </a:xfrm>
          <a:prstGeom prst="rect">
            <a:avLst/>
          </a:prstGeom>
          <a:noFill/>
        </p:spPr>
        <p:txBody>
          <a:bodyPr wrap="square" rtlCol="0">
            <a:spAutoFit/>
          </a:bodyPr>
          <a:lstStyle/>
          <a:p>
            <a:pPr lvl="0"/>
            <a:r>
              <a:rPr lang="en-US" sz="2000" dirty="0" smtClean="0">
                <a:latin typeface="Times New Roman" pitchFamily="18" charset="0"/>
                <a:cs typeface="Times New Roman" pitchFamily="18" charset="0"/>
              </a:rPr>
              <a:t>confirmed = </a:t>
            </a:r>
            <a:r>
              <a:rPr lang="en-US" sz="2000" dirty="0" err="1" smtClean="0">
                <a:latin typeface="Times New Roman" pitchFamily="18" charset="0"/>
                <a:cs typeface="Times New Roman" pitchFamily="18" charset="0"/>
              </a:rPr>
              <a:t>df.groupby</a:t>
            </a:r>
            <a:r>
              <a:rPr lang="en-US" sz="2000" dirty="0" smtClean="0">
                <a:latin typeface="Times New Roman" pitchFamily="18" charset="0"/>
                <a:cs typeface="Times New Roman" pitchFamily="18" charset="0"/>
              </a:rPr>
              <a:t>('Date')['Confirmed'].sum().</a:t>
            </a:r>
            <a:r>
              <a:rPr lang="en-US" sz="2000" dirty="0" err="1" smtClean="0">
                <a:latin typeface="Times New Roman" pitchFamily="18" charset="0"/>
                <a:cs typeface="Times New Roman" pitchFamily="18" charset="0"/>
              </a:rPr>
              <a:t>reset_index</a:t>
            </a:r>
            <a:r>
              <a:rPr lang="en-US" sz="2000" dirty="0" smtClean="0">
                <a:latin typeface="Times New Roman" pitchFamily="18" charset="0"/>
                <a:cs typeface="Times New Roman" pitchFamily="18" charset="0"/>
              </a:rPr>
              <a:t>()</a:t>
            </a:r>
          </a:p>
          <a:p>
            <a:r>
              <a:rPr lang="en-US" sz="2000" dirty="0" err="1" smtClean="0">
                <a:latin typeface="Times New Roman" pitchFamily="18" charset="0"/>
                <a:cs typeface="Times New Roman" pitchFamily="18" charset="0"/>
              </a:rPr>
              <a:t>confirmed.tail</a:t>
            </a:r>
            <a:r>
              <a:rPr lang="en-US" sz="2000" dirty="0" smtClean="0">
                <a:latin typeface="Times New Roman" pitchFamily="18" charset="0"/>
                <a:cs typeface="Times New Roman" pitchFamily="18" charset="0"/>
              </a:rPr>
              <a:t>()</a:t>
            </a:r>
          </a:p>
          <a:p>
            <a:endParaRPr lang="en-US" dirty="0"/>
          </a:p>
        </p:txBody>
      </p:sp>
      <p:sp>
        <p:nvSpPr>
          <p:cNvPr id="5" name="Rectangle 4"/>
          <p:cNvSpPr/>
          <p:nvPr/>
        </p:nvSpPr>
        <p:spPr>
          <a:xfrm>
            <a:off x="8453718" y="6373891"/>
            <a:ext cx="685800"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smtClean="0">
                <a:ln w="11430"/>
                <a:effectLst>
                  <a:outerShdw blurRad="50800" dist="39000" dir="5460000" algn="tl">
                    <a:srgbClr val="000000">
                      <a:alpha val="38000"/>
                    </a:srgbClr>
                  </a:outerShdw>
                </a:effectLst>
              </a:rPr>
              <a:t>37</a:t>
            </a:r>
            <a:endParaRPr lang="en-US" sz="2000" b="1" cap="none" spc="0" dirty="0">
              <a:ln w="11430"/>
              <a:effectLst>
                <a:outerShdw blurRad="50800" dist="39000" dir="5460000" algn="tl">
                  <a:srgbClr val="000000">
                    <a:alpha val="38000"/>
                  </a:srgbClr>
                </a:outerShdw>
              </a:effectLst>
            </a:endParaRPr>
          </a:p>
        </p:txBody>
      </p:sp>
      <p:pic>
        <p:nvPicPr>
          <p:cNvPr id="2" name="Picture 1"/>
          <p:cNvPicPr>
            <a:picLocks noChangeAspect="1"/>
          </p:cNvPicPr>
          <p:nvPr/>
        </p:nvPicPr>
        <p:blipFill>
          <a:blip r:embed="rId2"/>
          <a:stretch>
            <a:fillRect/>
          </a:stretch>
        </p:blipFill>
        <p:spPr>
          <a:xfrm>
            <a:off x="2286000" y="2971800"/>
            <a:ext cx="3429000" cy="3023755"/>
          </a:xfrm>
          <a:prstGeom prst="rect">
            <a:avLst/>
          </a:prstGeom>
        </p:spPr>
      </p:pic>
    </p:spTree>
    <p:extLst>
      <p:ext uri="{BB962C8B-B14F-4D97-AF65-F5344CB8AC3E}">
        <p14:creationId xmlns:p14="http://schemas.microsoft.com/office/powerpoint/2010/main" val="236267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47375"/>
          </a:xfrm>
        </p:spPr>
        <p:txBody>
          <a:bodyPr>
            <a:normAutofit fontScale="85000" lnSpcReduction="20000"/>
          </a:bodyPr>
          <a:lstStyle/>
          <a:p>
            <a:pPr>
              <a:buNone/>
            </a:pPr>
            <a:r>
              <a:rPr lang="en-US" sz="3200" b="1" dirty="0" smtClean="0">
                <a:latin typeface="Times New Roman" pitchFamily="18" charset="0"/>
                <a:cs typeface="Times New Roman" pitchFamily="18" charset="0"/>
              </a:rPr>
              <a:t>PROBLEM STATEMENT</a:t>
            </a:r>
          </a:p>
          <a:p>
            <a:pPr>
              <a:buNone/>
            </a:pPr>
            <a:endParaRPr lang="en-US" sz="3600" b="1" dirty="0">
              <a:latin typeface="Times New Roman" pitchFamily="18" charset="0"/>
              <a:cs typeface="Times New Roman" pitchFamily="18" charset="0"/>
            </a:endParaRPr>
          </a:p>
          <a:p>
            <a:pPr algn="just"/>
            <a:r>
              <a:rPr lang="en-US" sz="3200" dirty="0">
                <a:latin typeface="Times New Roman" pitchFamily="18" charset="0"/>
                <a:cs typeface="Times New Roman" pitchFamily="18" charset="0"/>
              </a:rPr>
              <a:t>The Corona virus outbreak has already taken grip over people’s life. The question that we are trying to answer is </a:t>
            </a:r>
            <a:r>
              <a:rPr lang="en-US" sz="3200" i="1" dirty="0">
                <a:latin typeface="Times New Roman" pitchFamily="18" charset="0"/>
                <a:cs typeface="Times New Roman" pitchFamily="18" charset="0"/>
              </a:rPr>
              <a:t>“</a:t>
            </a:r>
            <a:r>
              <a:rPr lang="en-US" sz="3200" dirty="0">
                <a:latin typeface="Times New Roman" pitchFamily="18" charset="0"/>
                <a:cs typeface="Times New Roman" pitchFamily="18" charset="0"/>
              </a:rPr>
              <a:t>will  it be able  to tackle this COVID-19 pandemic</a:t>
            </a:r>
            <a:r>
              <a:rPr lang="en-US" sz="3200" i="1" dirty="0">
                <a:latin typeface="Times New Roman" pitchFamily="18" charset="0"/>
                <a:cs typeface="Times New Roman" pitchFamily="18" charset="0"/>
              </a:rPr>
              <a:t>”.</a:t>
            </a:r>
            <a:r>
              <a:rPr lang="en-US" sz="3200" dirty="0">
                <a:latin typeface="Times New Roman" pitchFamily="18" charset="0"/>
                <a:cs typeface="Times New Roman" pitchFamily="18" charset="0"/>
              </a:rPr>
              <a:t> </a:t>
            </a:r>
            <a:r>
              <a:rPr lang="en-US" sz="3200" dirty="0" smtClean="0">
                <a:latin typeface="Times New Roman" pitchFamily="18" charset="0"/>
                <a:cs typeface="Times New Roman" pitchFamily="18" charset="0"/>
              </a:rPr>
              <a:t> </a:t>
            </a:r>
            <a:endParaRPr lang="en-US" sz="3200" dirty="0">
              <a:latin typeface="Times New Roman" pitchFamily="18" charset="0"/>
              <a:cs typeface="Times New Roman" pitchFamily="18" charset="0"/>
            </a:endParaRPr>
          </a:p>
          <a:p>
            <a:pPr>
              <a:buNone/>
            </a:pPr>
            <a:endParaRPr lang="en-US" sz="3200" b="1" dirty="0">
              <a:latin typeface="Times New Roman" pitchFamily="18" charset="0"/>
              <a:cs typeface="Times New Roman" pitchFamily="18" charset="0"/>
            </a:endParaRPr>
          </a:p>
          <a:p>
            <a:pPr>
              <a:buNone/>
            </a:pPr>
            <a:r>
              <a:rPr lang="en-US" sz="3200" b="1" dirty="0" smtClean="0">
                <a:latin typeface="Times New Roman" pitchFamily="18" charset="0"/>
                <a:cs typeface="Times New Roman" pitchFamily="18" charset="0"/>
              </a:rPr>
              <a:t>PROJECT OBJECTIVES</a:t>
            </a:r>
            <a:r>
              <a:rPr lang="en-US" sz="2800" b="1" dirty="0" smtClean="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pPr>
              <a:buNone/>
            </a:pPr>
            <a:r>
              <a:rPr lang="en-US" sz="2800" b="1" dirty="0">
                <a:latin typeface="Times New Roman" pitchFamily="18" charset="0"/>
                <a:cs typeface="Times New Roman" pitchFamily="18" charset="0"/>
              </a:rPr>
              <a:t> </a:t>
            </a:r>
            <a:endParaRPr lang="en-US" sz="2800" dirty="0">
              <a:latin typeface="Times New Roman" pitchFamily="18" charset="0"/>
              <a:cs typeface="Times New Roman" pitchFamily="18" charset="0"/>
            </a:endParaRPr>
          </a:p>
          <a:p>
            <a:pPr lvl="0"/>
            <a:r>
              <a:rPr lang="en-US" sz="2800" dirty="0">
                <a:latin typeface="Times New Roman" pitchFamily="18" charset="0"/>
                <a:cs typeface="Times New Roman" pitchFamily="18" charset="0"/>
              </a:rPr>
              <a:t> To Analyze and Visualize COVID-19 Data. </a:t>
            </a:r>
          </a:p>
          <a:p>
            <a:pPr lvl="0"/>
            <a:endParaRPr lang="en-US" sz="2800" dirty="0">
              <a:latin typeface="Times New Roman" pitchFamily="18" charset="0"/>
              <a:cs typeface="Times New Roman" pitchFamily="18" charset="0"/>
            </a:endParaRPr>
          </a:p>
          <a:p>
            <a:pPr lvl="0"/>
            <a:r>
              <a:rPr lang="en-US" sz="2800" dirty="0">
                <a:latin typeface="Times New Roman" pitchFamily="18" charset="0"/>
                <a:cs typeface="Times New Roman" pitchFamily="18" charset="0"/>
              </a:rPr>
              <a:t> To Forecast the COVID-19 cases using Time Series Analysis.</a:t>
            </a:r>
          </a:p>
          <a:p>
            <a:pPr lvl="0"/>
            <a:endParaRPr lang="en-US" sz="2800" dirty="0">
              <a:latin typeface="Times New Roman" pitchFamily="18" charset="0"/>
              <a:cs typeface="Times New Roman" pitchFamily="18" charset="0"/>
            </a:endParaRPr>
          </a:p>
          <a:p>
            <a:pPr lvl="0"/>
            <a:r>
              <a:rPr lang="en-US" sz="2800" dirty="0">
                <a:latin typeface="Times New Roman" pitchFamily="18" charset="0"/>
                <a:cs typeface="Times New Roman" pitchFamily="18" charset="0"/>
              </a:rPr>
              <a:t>To build a model that will predict the next n day’s Corona virus cases.</a:t>
            </a:r>
          </a:p>
          <a:p>
            <a:pPr>
              <a:buNone/>
            </a:pPr>
            <a:endParaRPr lang="en-US" sz="2800" dirty="0">
              <a:latin typeface="Times New Roman" pitchFamily="18" charset="0"/>
              <a:cs typeface="Times New Roman" pitchFamily="18" charset="0"/>
            </a:endParaRPr>
          </a:p>
        </p:txBody>
      </p:sp>
      <p:sp>
        <p:nvSpPr>
          <p:cNvPr id="4" name="Rectangle 3"/>
          <p:cNvSpPr/>
          <p:nvPr/>
        </p:nvSpPr>
        <p:spPr>
          <a:xfrm>
            <a:off x="8507905" y="6159787"/>
            <a:ext cx="357790" cy="46166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a:ln w="11430"/>
                <a:effectLst>
                  <a:outerShdw blurRad="50800" dist="39000" dir="5460000" algn="tl">
                    <a:srgbClr val="000000">
                      <a:alpha val="38000"/>
                    </a:srgbClr>
                  </a:outerShdw>
                </a:effectLst>
              </a:rPr>
              <a:t>2</a:t>
            </a:r>
            <a:endParaRPr lang="en-US" sz="2400" b="1" cap="none" spc="0" dirty="0">
              <a:ln w="11430"/>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16300" cy="6172199"/>
          </a:xfrm>
        </p:spPr>
        <p:txBody>
          <a:bodyPr/>
          <a:lstStyle/>
          <a:p>
            <a:pPr>
              <a:buFont typeface="Wingdings" panose="05000000000000000000" pitchFamily="2" charset="2"/>
              <a:buChar char="q"/>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Importing </a:t>
            </a:r>
            <a:r>
              <a:rPr lang="en-US" dirty="0" err="1" smtClean="0">
                <a:latin typeface="Times New Roman" pitchFamily="18" charset="0"/>
                <a:cs typeface="Times New Roman" pitchFamily="18" charset="0"/>
              </a:rPr>
              <a:t>fbprophet</a:t>
            </a:r>
            <a:r>
              <a:rPr lang="en-US" dirty="0" smtClean="0">
                <a:latin typeface="Times New Roman" pitchFamily="18" charset="0"/>
                <a:cs typeface="Times New Roman" pitchFamily="18" charset="0"/>
              </a:rPr>
              <a:t>: a library</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created</a:t>
            </a:r>
            <a:r>
              <a:rPr lang="en-US" dirty="0">
                <a:latin typeface="Times New Roman" pitchFamily="18" charset="0"/>
                <a:cs typeface="Times New Roman" pitchFamily="18" charset="0"/>
              </a:rPr>
              <a:t> by </a:t>
            </a:r>
            <a:r>
              <a:rPr lang="en-US" dirty="0" err="1">
                <a:latin typeface="Times New Roman" pitchFamily="18" charset="0"/>
                <a:cs typeface="Times New Roman" pitchFamily="18" charset="0"/>
              </a:rPr>
              <a:t>facebook</a:t>
            </a:r>
            <a:r>
              <a:rPr lang="en-US" dirty="0">
                <a:latin typeface="Times New Roman" pitchFamily="18" charset="0"/>
                <a:cs typeface="Times New Roman" pitchFamily="18" charset="0"/>
              </a:rPr>
              <a:t> for the time series </a:t>
            </a:r>
            <a:r>
              <a:rPr lang="en-US" dirty="0" smtClean="0">
                <a:latin typeface="Times New Roman" pitchFamily="18" charset="0"/>
                <a:cs typeface="Times New Roman" pitchFamily="18" charset="0"/>
              </a:rPr>
              <a:t>analysis</a:t>
            </a:r>
          </a:p>
          <a:p>
            <a:pPr marL="0" lvl="0" indent="0">
              <a:buNone/>
            </a:pPr>
            <a:r>
              <a:rPr lang="en-US" dirty="0" smtClean="0">
                <a:latin typeface="Times New Roman" pitchFamily="18" charset="0"/>
                <a:cs typeface="Times New Roman" pitchFamily="18" charset="0"/>
              </a:rPr>
              <a:t>         from </a:t>
            </a:r>
            <a:r>
              <a:rPr lang="en-US" dirty="0" err="1" smtClean="0">
                <a:latin typeface="Times New Roman" pitchFamily="18" charset="0"/>
                <a:cs typeface="Times New Roman" pitchFamily="18" charset="0"/>
              </a:rPr>
              <a:t>fbprophet</a:t>
            </a:r>
            <a:r>
              <a:rPr lang="en-US" dirty="0" smtClean="0">
                <a:latin typeface="Times New Roman" pitchFamily="18" charset="0"/>
                <a:cs typeface="Times New Roman" pitchFamily="18" charset="0"/>
              </a:rPr>
              <a:t> import Prophet</a:t>
            </a:r>
          </a:p>
          <a:p>
            <a:pPr marL="0" lvl="0" inden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confirmed.rename</a:t>
            </a:r>
            <a:r>
              <a:rPr lang="en-US" dirty="0" smtClean="0">
                <a:latin typeface="Times New Roman" pitchFamily="18" charset="0"/>
                <a:cs typeface="Times New Roman" pitchFamily="18" charset="0"/>
              </a:rPr>
              <a:t>(columns={'</a:t>
            </a:r>
            <a:r>
              <a:rPr lang="en-US" dirty="0" err="1" smtClean="0">
                <a:latin typeface="Times New Roman" pitchFamily="18" charset="0"/>
                <a:cs typeface="Times New Roman" pitchFamily="18" charset="0"/>
              </a:rPr>
              <a:t>Date':"ds","Confirmed":"y</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inplace</a:t>
            </a:r>
            <a:r>
              <a:rPr lang="en-US" dirty="0" smtClean="0">
                <a:latin typeface="Times New Roman" pitchFamily="18" charset="0"/>
                <a:cs typeface="Times New Roman" pitchFamily="18" charset="0"/>
              </a:rPr>
              <a:t>=True)</a:t>
            </a:r>
          </a:p>
          <a:p>
            <a:pPr>
              <a:buNone/>
            </a:pPr>
            <a:r>
              <a:rPr lang="en-US" dirty="0" smtClean="0">
                <a:latin typeface="Times New Roman" pitchFamily="18" charset="0"/>
                <a:cs typeface="Times New Roman" pitchFamily="18" charset="0"/>
              </a:rPr>
              <a:t>         confirmed.</a:t>
            </a:r>
          </a:p>
          <a:p>
            <a:endParaRPr lang="en-US" dirty="0"/>
          </a:p>
        </p:txBody>
      </p:sp>
      <p:sp>
        <p:nvSpPr>
          <p:cNvPr id="5" name="Rectangle 4"/>
          <p:cNvSpPr/>
          <p:nvPr/>
        </p:nvSpPr>
        <p:spPr>
          <a:xfrm>
            <a:off x="8453718" y="6373891"/>
            <a:ext cx="685800"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smtClean="0">
                <a:ln w="11430"/>
                <a:effectLst>
                  <a:outerShdw blurRad="50800" dist="39000" dir="5460000" algn="tl">
                    <a:srgbClr val="000000">
                      <a:alpha val="38000"/>
                    </a:srgbClr>
                  </a:outerShdw>
                </a:effectLst>
              </a:rPr>
              <a:t>38</a:t>
            </a:r>
            <a:endParaRPr lang="en-US" sz="2000" b="1" cap="none" spc="0" dirty="0">
              <a:ln w="11430"/>
              <a:effectLst>
                <a:outerShdw blurRad="50800" dist="39000" dir="5460000" algn="tl">
                  <a:srgbClr val="000000">
                    <a:alpha val="38000"/>
                  </a:srgbClr>
                </a:outerShdw>
              </a:effectLst>
            </a:endParaRPr>
          </a:p>
        </p:txBody>
      </p:sp>
      <p:pic>
        <p:nvPicPr>
          <p:cNvPr id="2" name="Picture 1"/>
          <p:cNvPicPr>
            <a:picLocks noChangeAspect="1"/>
          </p:cNvPicPr>
          <p:nvPr/>
        </p:nvPicPr>
        <p:blipFill>
          <a:blip r:embed="rId2"/>
          <a:stretch>
            <a:fillRect/>
          </a:stretch>
        </p:blipFill>
        <p:spPr>
          <a:xfrm>
            <a:off x="2664759" y="2276929"/>
            <a:ext cx="3505200" cy="4267200"/>
          </a:xfrm>
          <a:prstGeom prst="rect">
            <a:avLst/>
          </a:prstGeom>
        </p:spPr>
      </p:pic>
    </p:spTree>
    <p:extLst>
      <p:ext uri="{BB962C8B-B14F-4D97-AF65-F5344CB8AC3E}">
        <p14:creationId xmlns:p14="http://schemas.microsoft.com/office/powerpoint/2010/main" val="16535490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04800" y="265585"/>
            <a:ext cx="8534400" cy="6324599"/>
          </a:xfrm>
        </p:spPr>
        <p:txBody>
          <a:bodyPr/>
          <a:lstStyle/>
          <a:p>
            <a:pPr lvl="0">
              <a:buFont typeface="Wingdings" panose="05000000000000000000" pitchFamily="2" charset="2"/>
              <a:buChar char="q"/>
            </a:pPr>
            <a:r>
              <a:rPr lang="en-US" dirty="0">
                <a:latin typeface="Times New Roman" pitchFamily="18" charset="0"/>
                <a:cs typeface="Times New Roman" pitchFamily="18" charset="0"/>
              </a:rPr>
              <a:t>B</a:t>
            </a:r>
            <a:r>
              <a:rPr lang="en-US" dirty="0" smtClean="0">
                <a:latin typeface="Times New Roman" pitchFamily="18" charset="0"/>
                <a:cs typeface="Times New Roman" pitchFamily="18" charset="0"/>
              </a:rPr>
              <a:t>uilding the model</a:t>
            </a:r>
          </a:p>
          <a:p>
            <a:pPr>
              <a:buNone/>
            </a:pPr>
            <a:r>
              <a:rPr lang="en-US" dirty="0" smtClean="0">
                <a:latin typeface="Times New Roman" pitchFamily="18" charset="0"/>
                <a:cs typeface="Times New Roman" pitchFamily="18" charset="0"/>
              </a:rPr>
              <a:t>         model = Prophet(</a:t>
            </a:r>
            <a:r>
              <a:rPr lang="en-US" dirty="0" err="1" smtClean="0">
                <a:latin typeface="Times New Roman" pitchFamily="18" charset="0"/>
                <a:cs typeface="Times New Roman" pitchFamily="18" charset="0"/>
              </a:rPr>
              <a:t>interval_width</a:t>
            </a:r>
            <a:r>
              <a:rPr lang="en-US" dirty="0" smtClean="0">
                <a:latin typeface="Times New Roman" pitchFamily="18" charset="0"/>
                <a:cs typeface="Times New Roman" pitchFamily="18" charset="0"/>
              </a:rPr>
              <a:t>=0.95)</a:t>
            </a:r>
          </a:p>
          <a:p>
            <a:pPr>
              <a:buNone/>
            </a:pPr>
            <a:endParaRPr lang="en-US" dirty="0" smtClean="0">
              <a:latin typeface="Times New Roman" pitchFamily="18" charset="0"/>
              <a:cs typeface="Times New Roman" pitchFamily="18" charset="0"/>
            </a:endParaRPr>
          </a:p>
          <a:p>
            <a:pPr lvl="0">
              <a:buFont typeface="Wingdings" panose="05000000000000000000" pitchFamily="2" charset="2"/>
              <a:buChar char="q"/>
            </a:pPr>
            <a:r>
              <a:rPr lang="en-US" dirty="0" smtClean="0">
                <a:latin typeface="Times New Roman" pitchFamily="18" charset="0"/>
                <a:cs typeface="Times New Roman" pitchFamily="18" charset="0"/>
              </a:rPr>
              <a:t>apply the model (train the model)</a:t>
            </a:r>
          </a:p>
          <a:p>
            <a:pPr>
              <a:buNone/>
            </a:pPr>
            <a:r>
              <a:rPr lang="en-US" dirty="0" smtClean="0">
                <a:latin typeface="Times New Roman" pitchFamily="18" charset="0"/>
                <a:cs typeface="Times New Roman" pitchFamily="18" charset="0"/>
              </a:rPr>
              <a:t>         model.fit(confirmed)</a:t>
            </a:r>
          </a:p>
          <a:p>
            <a:pPr marL="0" lvl="0" indent="0">
              <a:buNone/>
            </a:pPr>
            <a:r>
              <a:rPr lang="en-US" dirty="0" smtClean="0">
                <a:latin typeface="Times New Roman" pitchFamily="18" charset="0"/>
                <a:cs typeface="Times New Roman" pitchFamily="18" charset="0"/>
              </a:rPr>
              <a:t>         future = </a:t>
            </a:r>
            <a:r>
              <a:rPr lang="en-US" dirty="0" err="1" smtClean="0">
                <a:latin typeface="Times New Roman" pitchFamily="18" charset="0"/>
                <a:cs typeface="Times New Roman" pitchFamily="18" charset="0"/>
              </a:rPr>
              <a:t>model.make_future_dataframe</a:t>
            </a:r>
            <a:r>
              <a:rPr lang="en-US" dirty="0" smtClean="0">
                <a:latin typeface="Times New Roman" pitchFamily="18" charset="0"/>
                <a:cs typeface="Times New Roman" pitchFamily="18" charset="0"/>
              </a:rPr>
              <a:t> (periods=7)</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future.tail</a:t>
            </a:r>
            <a:r>
              <a:rPr lang="en-US" dirty="0" smtClean="0">
                <a:latin typeface="Times New Roman" pitchFamily="18" charset="0"/>
                <a:cs typeface="Times New Roman" pitchFamily="18" charset="0"/>
              </a:rPr>
              <a:t>(7)</a:t>
            </a:r>
          </a:p>
          <a:p>
            <a:pPr>
              <a:buNone/>
            </a:pPr>
            <a:endParaRPr lang="en-US" dirty="0" smtClean="0">
              <a:latin typeface="Times New Roman" pitchFamily="18" charset="0"/>
              <a:cs typeface="Times New Roman" pitchFamily="18" charset="0"/>
            </a:endParaRPr>
          </a:p>
          <a:p>
            <a:endParaRPr lang="en-US" dirty="0"/>
          </a:p>
        </p:txBody>
      </p:sp>
      <p:sp>
        <p:nvSpPr>
          <p:cNvPr id="6" name="Rectangle 5"/>
          <p:cNvSpPr/>
          <p:nvPr/>
        </p:nvSpPr>
        <p:spPr>
          <a:xfrm>
            <a:off x="8453718" y="6373891"/>
            <a:ext cx="685800"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smtClean="0">
                <a:ln w="11430"/>
                <a:effectLst>
                  <a:outerShdw blurRad="50800" dist="39000" dir="5460000" algn="tl">
                    <a:srgbClr val="000000">
                      <a:alpha val="38000"/>
                    </a:srgbClr>
                  </a:outerShdw>
                </a:effectLst>
              </a:rPr>
              <a:t>39</a:t>
            </a:r>
            <a:endParaRPr lang="en-US" sz="2000" b="1" cap="none" spc="0" dirty="0">
              <a:ln w="11430"/>
              <a:effectLst>
                <a:outerShdw blurRad="50800" dist="39000" dir="5460000" algn="tl">
                  <a:srgbClr val="000000">
                    <a:alpha val="38000"/>
                  </a:srgbClr>
                </a:outerShdw>
              </a:effectLst>
            </a:endParaRPr>
          </a:p>
        </p:txBody>
      </p:sp>
      <p:pic>
        <p:nvPicPr>
          <p:cNvPr id="2" name="Picture 1"/>
          <p:cNvPicPr>
            <a:picLocks noChangeAspect="1"/>
          </p:cNvPicPr>
          <p:nvPr/>
        </p:nvPicPr>
        <p:blipFill>
          <a:blip r:embed="rId2"/>
          <a:stretch>
            <a:fillRect/>
          </a:stretch>
        </p:blipFill>
        <p:spPr>
          <a:xfrm>
            <a:off x="3619500" y="3018309"/>
            <a:ext cx="1905000" cy="3571875"/>
          </a:xfrm>
          <a:prstGeom prst="rect">
            <a:avLst/>
          </a:prstGeom>
        </p:spPr>
      </p:pic>
    </p:spTree>
    <p:extLst>
      <p:ext uri="{BB962C8B-B14F-4D97-AF65-F5344CB8AC3E}">
        <p14:creationId xmlns:p14="http://schemas.microsoft.com/office/powerpoint/2010/main" val="26374831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78001"/>
            <a:ext cx="8229600" cy="6096000"/>
          </a:xfrm>
        </p:spPr>
        <p:txBody>
          <a:bodyPr/>
          <a:lstStyle/>
          <a:p>
            <a:pPr marL="0" lvl="0" indent="0">
              <a:buNone/>
            </a:pPr>
            <a:r>
              <a:rPr lang="en-US" dirty="0" smtClean="0">
                <a:latin typeface="Times New Roman" pitchFamily="18" charset="0"/>
                <a:cs typeface="Times New Roman" pitchFamily="18" charset="0"/>
              </a:rPr>
              <a:t>forecast=</a:t>
            </a:r>
            <a:r>
              <a:rPr lang="en-US" dirty="0" err="1" smtClean="0">
                <a:latin typeface="Times New Roman" pitchFamily="18" charset="0"/>
                <a:cs typeface="Times New Roman" pitchFamily="18" charset="0"/>
              </a:rPr>
              <a:t>model.predict</a:t>
            </a:r>
            <a:r>
              <a:rPr lang="en-US" dirty="0" smtClean="0">
                <a:latin typeface="Times New Roman" pitchFamily="18" charset="0"/>
                <a:cs typeface="Times New Roman" pitchFamily="18" charset="0"/>
              </a:rPr>
              <a:t>(future)</a:t>
            </a:r>
          </a:p>
          <a:p>
            <a:pPr marL="0" lvl="0" indent="0">
              <a:buNone/>
            </a:pPr>
            <a:r>
              <a:rPr lang="en-US" dirty="0" smtClean="0">
                <a:latin typeface="Times New Roman" pitchFamily="18" charset="0"/>
                <a:cs typeface="Times New Roman" pitchFamily="18" charset="0"/>
              </a:rPr>
              <a:t>forecast[['</a:t>
            </a:r>
            <a:r>
              <a:rPr lang="en-US" dirty="0" err="1" smtClean="0">
                <a:latin typeface="Times New Roman" pitchFamily="18" charset="0"/>
                <a:cs typeface="Times New Roman" pitchFamily="18" charset="0"/>
              </a:rPr>
              <a:t>ds','yhat','yhat_lower','yhat_upper</a:t>
            </a:r>
            <a:r>
              <a:rPr lang="en-US" dirty="0" smtClean="0">
                <a:latin typeface="Times New Roman" pitchFamily="18" charset="0"/>
                <a:cs typeface="Times New Roman" pitchFamily="18" charset="0"/>
              </a:rPr>
              <a:t>']].tail(7)</a:t>
            </a:r>
          </a:p>
          <a:p>
            <a:pPr lvl="0">
              <a:buNone/>
            </a:pPr>
            <a:endParaRPr lang="en-US" dirty="0" smtClean="0">
              <a:latin typeface="Times New Roman" pitchFamily="18" charset="0"/>
              <a:cs typeface="Times New Roman" pitchFamily="18" charset="0"/>
            </a:endParaRPr>
          </a:p>
          <a:p>
            <a:pPr>
              <a:buNone/>
            </a:pPr>
            <a:endParaRPr lang="en-US" dirty="0"/>
          </a:p>
        </p:txBody>
      </p:sp>
      <p:sp>
        <p:nvSpPr>
          <p:cNvPr id="6" name="Rectangle 5"/>
          <p:cNvSpPr/>
          <p:nvPr/>
        </p:nvSpPr>
        <p:spPr>
          <a:xfrm>
            <a:off x="8453718" y="6373891"/>
            <a:ext cx="685800"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smtClean="0">
                <a:ln w="11430"/>
                <a:effectLst>
                  <a:outerShdw blurRad="50800" dist="39000" dir="5460000" algn="tl">
                    <a:srgbClr val="000000">
                      <a:alpha val="38000"/>
                    </a:srgbClr>
                  </a:outerShdw>
                </a:effectLst>
              </a:rPr>
              <a:t>40</a:t>
            </a:r>
            <a:endParaRPr lang="en-US" sz="2000" b="1" cap="none" spc="0" dirty="0">
              <a:ln w="11430"/>
              <a:effectLst>
                <a:outerShdw blurRad="50800" dist="39000" dir="5460000" algn="tl">
                  <a:srgbClr val="000000">
                    <a:alpha val="38000"/>
                  </a:srgbClr>
                </a:outerShdw>
              </a:effectLst>
            </a:endParaRPr>
          </a:p>
        </p:txBody>
      </p:sp>
      <p:pic>
        <p:nvPicPr>
          <p:cNvPr id="2" name="Picture 1"/>
          <p:cNvPicPr>
            <a:picLocks noChangeAspect="1"/>
          </p:cNvPicPr>
          <p:nvPr/>
        </p:nvPicPr>
        <p:blipFill>
          <a:blip r:embed="rId3"/>
          <a:stretch>
            <a:fillRect/>
          </a:stretch>
        </p:blipFill>
        <p:spPr>
          <a:xfrm>
            <a:off x="1295400" y="1828800"/>
            <a:ext cx="6770489" cy="3886200"/>
          </a:xfrm>
          <a:prstGeom prst="rect">
            <a:avLst/>
          </a:prstGeom>
        </p:spPr>
      </p:pic>
    </p:spTree>
    <p:extLst>
      <p:ext uri="{BB962C8B-B14F-4D97-AF65-F5344CB8AC3E}">
        <p14:creationId xmlns:p14="http://schemas.microsoft.com/office/powerpoint/2010/main" val="23919081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766233" y="838200"/>
            <a:ext cx="8534400" cy="836126"/>
          </a:xfrm>
          <a:prstGeom prst="rect">
            <a:avLst/>
          </a:prstGeom>
          <a:noFill/>
        </p:spPr>
        <p:txBody>
          <a:bodyPr wrap="square" rtlCol="0">
            <a:spAutoFit/>
          </a:bodyPr>
          <a:lstStyle/>
          <a:p>
            <a:pPr marL="0" lvl="0" indent="0">
              <a:buNone/>
            </a:pPr>
            <a:r>
              <a:rPr lang="en-US" sz="2000" dirty="0" err="1" smtClean="0">
                <a:latin typeface="Times New Roman" pitchFamily="18" charset="0"/>
                <a:cs typeface="Times New Roman" pitchFamily="18" charset="0"/>
              </a:rPr>
              <a:t>confirmed_plot</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model.plot</a:t>
            </a:r>
            <a:r>
              <a:rPr lang="en-US" sz="2000" dirty="0" smtClean="0">
                <a:latin typeface="Times New Roman" pitchFamily="18" charset="0"/>
                <a:cs typeface="Times New Roman" pitchFamily="18" charset="0"/>
              </a:rPr>
              <a:t>(forecast)</a:t>
            </a:r>
          </a:p>
          <a:p>
            <a:pPr marL="0" indent="0">
              <a:buNone/>
            </a:pPr>
            <a:endParaRPr lang="en-US" dirty="0"/>
          </a:p>
        </p:txBody>
      </p:sp>
      <p:sp>
        <p:nvSpPr>
          <p:cNvPr id="6" name="Rectangle 5"/>
          <p:cNvSpPr/>
          <p:nvPr/>
        </p:nvSpPr>
        <p:spPr>
          <a:xfrm>
            <a:off x="8453718" y="6373891"/>
            <a:ext cx="685800"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smtClean="0">
                <a:ln w="11430"/>
                <a:effectLst>
                  <a:outerShdw blurRad="50800" dist="39000" dir="5460000" algn="tl">
                    <a:srgbClr val="000000">
                      <a:alpha val="38000"/>
                    </a:srgbClr>
                  </a:outerShdw>
                </a:effectLst>
              </a:rPr>
              <a:t>41</a:t>
            </a:r>
            <a:endParaRPr lang="en-US" sz="2000" b="1" cap="none" spc="0" dirty="0">
              <a:ln w="11430"/>
              <a:effectLst>
                <a:outerShdw blurRad="50800" dist="39000" dir="5460000" algn="tl">
                  <a:srgbClr val="000000">
                    <a:alpha val="38000"/>
                  </a:srgbClr>
                </a:outerShdw>
              </a:effectLst>
            </a:endParaRPr>
          </a:p>
        </p:txBody>
      </p:sp>
      <p:pic>
        <p:nvPicPr>
          <p:cNvPr id="2" name="Picture 1"/>
          <p:cNvPicPr>
            <a:picLocks noChangeAspect="1"/>
          </p:cNvPicPr>
          <p:nvPr/>
        </p:nvPicPr>
        <p:blipFill>
          <a:blip r:embed="rId2"/>
          <a:stretch>
            <a:fillRect/>
          </a:stretch>
        </p:blipFill>
        <p:spPr>
          <a:xfrm>
            <a:off x="685800" y="1653785"/>
            <a:ext cx="7673662" cy="4572000"/>
          </a:xfrm>
          <a:prstGeom prst="rect">
            <a:avLst/>
          </a:prstGeom>
        </p:spPr>
      </p:pic>
    </p:spTree>
    <p:extLst>
      <p:ext uri="{BB962C8B-B14F-4D97-AF65-F5344CB8AC3E}">
        <p14:creationId xmlns:p14="http://schemas.microsoft.com/office/powerpoint/2010/main" val="10089296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229600" cy="6096000"/>
          </a:xfrm>
        </p:spPr>
        <p:txBody>
          <a:bodyPr>
            <a:normAutofit/>
          </a:bodyPr>
          <a:lstStyle/>
          <a:p>
            <a:pPr marL="0" indent="0">
              <a:buNone/>
            </a:pPr>
            <a:r>
              <a:rPr lang="en-US" sz="2100" dirty="0" err="1">
                <a:latin typeface="Times New Roman" pitchFamily="18" charset="0"/>
                <a:cs typeface="Times New Roman" pitchFamily="18" charset="0"/>
              </a:rPr>
              <a:t>confirmed_plot_weekly</a:t>
            </a:r>
            <a:r>
              <a:rPr lang="en-US" sz="2100" dirty="0">
                <a:latin typeface="Times New Roman" pitchFamily="18" charset="0"/>
                <a:cs typeface="Times New Roman" pitchFamily="18" charset="0"/>
              </a:rPr>
              <a:t>=</a:t>
            </a:r>
            <a:r>
              <a:rPr lang="en-US" sz="2100" dirty="0" err="1">
                <a:latin typeface="Times New Roman" pitchFamily="18" charset="0"/>
                <a:cs typeface="Times New Roman" pitchFamily="18" charset="0"/>
              </a:rPr>
              <a:t>model.plot_components</a:t>
            </a:r>
            <a:r>
              <a:rPr lang="en-US" sz="2100" dirty="0">
                <a:latin typeface="Times New Roman" pitchFamily="18" charset="0"/>
                <a:cs typeface="Times New Roman" pitchFamily="18" charset="0"/>
              </a:rPr>
              <a:t>(forecast)</a:t>
            </a:r>
          </a:p>
          <a:p>
            <a:pPr marL="0" indent="0">
              <a:buNone/>
            </a:pPr>
            <a:endParaRPr lang="en-IN" sz="2400" dirty="0"/>
          </a:p>
        </p:txBody>
      </p:sp>
      <p:sp>
        <p:nvSpPr>
          <p:cNvPr id="5" name="Rectangle 4"/>
          <p:cNvSpPr/>
          <p:nvPr/>
        </p:nvSpPr>
        <p:spPr>
          <a:xfrm>
            <a:off x="8453718" y="6373891"/>
            <a:ext cx="685800"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smtClean="0">
                <a:ln w="11430"/>
                <a:effectLst>
                  <a:outerShdw blurRad="50800" dist="39000" dir="5460000" algn="tl">
                    <a:srgbClr val="000000">
                      <a:alpha val="38000"/>
                    </a:srgbClr>
                  </a:outerShdw>
                </a:effectLst>
              </a:rPr>
              <a:t>42</a:t>
            </a:r>
            <a:endParaRPr lang="en-US" sz="2000" b="1" cap="none" spc="0" dirty="0">
              <a:ln w="11430"/>
              <a:effectLst>
                <a:outerShdw blurRad="50800" dist="39000" dir="5460000" algn="tl">
                  <a:srgbClr val="000000">
                    <a:alpha val="38000"/>
                  </a:srgbClr>
                </a:outerShdw>
              </a:effectLst>
            </a:endParaRPr>
          </a:p>
        </p:txBody>
      </p:sp>
      <p:pic>
        <p:nvPicPr>
          <p:cNvPr id="2" name="Picture 1"/>
          <p:cNvPicPr>
            <a:picLocks noChangeAspect="1"/>
          </p:cNvPicPr>
          <p:nvPr/>
        </p:nvPicPr>
        <p:blipFill>
          <a:blip r:embed="rId2"/>
          <a:stretch>
            <a:fillRect/>
          </a:stretch>
        </p:blipFill>
        <p:spPr>
          <a:xfrm>
            <a:off x="554676" y="990600"/>
            <a:ext cx="7899042" cy="5257800"/>
          </a:xfrm>
          <a:prstGeom prst="rect">
            <a:avLst/>
          </a:prstGeom>
        </p:spPr>
      </p:pic>
    </p:spTree>
    <p:extLst>
      <p:ext uri="{BB962C8B-B14F-4D97-AF65-F5344CB8AC3E}">
        <p14:creationId xmlns:p14="http://schemas.microsoft.com/office/powerpoint/2010/main" val="22556864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458200" cy="6248400"/>
          </a:xfrm>
        </p:spPr>
        <p:txBody>
          <a:bodyPr/>
          <a:lstStyle/>
          <a:p>
            <a:pPr lvl="0">
              <a:buNone/>
            </a:pPr>
            <a:endParaRPr lang="en-US" dirty="0" smtClean="0">
              <a:latin typeface="Times New Roman" pitchFamily="18" charset="0"/>
              <a:cs typeface="Times New Roman" pitchFamily="18" charset="0"/>
            </a:endParaRPr>
          </a:p>
          <a:p>
            <a:pPr>
              <a:buNone/>
            </a:pPr>
            <a:endParaRPr lang="en-US" dirty="0"/>
          </a:p>
        </p:txBody>
      </p:sp>
      <p:sp>
        <p:nvSpPr>
          <p:cNvPr id="5" name="TextBox 4"/>
          <p:cNvSpPr txBox="1"/>
          <p:nvPr/>
        </p:nvSpPr>
        <p:spPr>
          <a:xfrm>
            <a:off x="304800" y="609600"/>
            <a:ext cx="7772400" cy="1600438"/>
          </a:xfrm>
          <a:prstGeom prst="rect">
            <a:avLst/>
          </a:prstGeom>
          <a:noFill/>
        </p:spPr>
        <p:txBody>
          <a:bodyPr wrap="square" rtlCol="0">
            <a:spAutoFit/>
          </a:bodyPr>
          <a:lstStyle/>
          <a:p>
            <a:pPr marL="342900" lvl="0" indent="-342900">
              <a:buClr>
                <a:schemeClr val="bg2">
                  <a:lumMod val="60000"/>
                  <a:lumOff val="40000"/>
                </a:schemeClr>
              </a:buClr>
              <a:buFont typeface="Wingdings" panose="05000000000000000000" pitchFamily="2" charset="2"/>
              <a:buChar char="q"/>
            </a:pPr>
            <a:r>
              <a:rPr lang="en-US" sz="2000" dirty="0" smtClean="0">
                <a:latin typeface="Times New Roman" pitchFamily="18" charset="0"/>
                <a:cs typeface="Times New Roman" pitchFamily="18" charset="0"/>
              </a:rPr>
              <a:t>Forecasting the confirmed number of cases in India</a:t>
            </a:r>
          </a:p>
          <a:p>
            <a:pPr lvl="0"/>
            <a:r>
              <a:rPr lang="en-US" sz="2000" dirty="0" smtClean="0">
                <a:latin typeface="Times New Roman" pitchFamily="18" charset="0"/>
                <a:cs typeface="Times New Roman" pitchFamily="18" charset="0"/>
              </a:rPr>
              <a:t> </a:t>
            </a:r>
          </a:p>
          <a:p>
            <a:pPr lvl="0"/>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df_india</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df</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df</a:t>
            </a:r>
            <a:r>
              <a:rPr lang="en-US" sz="2000" dirty="0" smtClean="0">
                <a:latin typeface="Times New Roman" pitchFamily="18" charset="0"/>
                <a:cs typeface="Times New Roman" pitchFamily="18" charset="0"/>
              </a:rPr>
              <a:t>['Country']=='India']</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df_india.tail</a:t>
            </a:r>
            <a:r>
              <a:rPr lang="en-US" sz="2000" dirty="0" smtClean="0">
                <a:latin typeface="Times New Roman" pitchFamily="18" charset="0"/>
                <a:cs typeface="Times New Roman" pitchFamily="18" charset="0"/>
              </a:rPr>
              <a:t>()</a:t>
            </a:r>
          </a:p>
          <a:p>
            <a:pPr>
              <a:buFont typeface="Wingdings" pitchFamily="2" charset="2"/>
              <a:buChar char="Ø"/>
            </a:pPr>
            <a:endParaRPr lang="en-US" dirty="0"/>
          </a:p>
        </p:txBody>
      </p:sp>
      <p:sp>
        <p:nvSpPr>
          <p:cNvPr id="7" name="Rectangle 6"/>
          <p:cNvSpPr/>
          <p:nvPr/>
        </p:nvSpPr>
        <p:spPr>
          <a:xfrm>
            <a:off x="8453718" y="6373891"/>
            <a:ext cx="685800"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smtClean="0">
                <a:ln w="11430"/>
                <a:effectLst>
                  <a:outerShdw blurRad="50800" dist="39000" dir="5460000" algn="tl">
                    <a:srgbClr val="000000">
                      <a:alpha val="38000"/>
                    </a:srgbClr>
                  </a:outerShdw>
                </a:effectLst>
              </a:rPr>
              <a:t>4</a:t>
            </a:r>
            <a:r>
              <a:rPr lang="en-US" sz="2000" b="1" dirty="0">
                <a:ln w="11430"/>
                <a:effectLst>
                  <a:outerShdw blurRad="50800" dist="39000" dir="5460000" algn="tl">
                    <a:srgbClr val="000000">
                      <a:alpha val="38000"/>
                    </a:srgbClr>
                  </a:outerShdw>
                </a:effectLst>
              </a:rPr>
              <a:t>3</a:t>
            </a:r>
            <a:endParaRPr lang="en-US" sz="2000" b="1" cap="none" spc="0" dirty="0">
              <a:ln w="11430"/>
              <a:effectLst>
                <a:outerShdw blurRad="50800" dist="39000" dir="5460000" algn="tl">
                  <a:srgbClr val="000000">
                    <a:alpha val="38000"/>
                  </a:srgbClr>
                </a:outerShdw>
              </a:effectLst>
            </a:endParaRPr>
          </a:p>
        </p:txBody>
      </p:sp>
      <p:pic>
        <p:nvPicPr>
          <p:cNvPr id="4" name="Picture 3"/>
          <p:cNvPicPr>
            <a:picLocks noChangeAspect="1"/>
          </p:cNvPicPr>
          <p:nvPr/>
        </p:nvPicPr>
        <p:blipFill>
          <a:blip r:embed="rId2"/>
          <a:stretch>
            <a:fillRect/>
          </a:stretch>
        </p:blipFill>
        <p:spPr>
          <a:xfrm>
            <a:off x="1133474" y="2210038"/>
            <a:ext cx="7172326" cy="3581162"/>
          </a:xfrm>
          <a:prstGeom prst="rect">
            <a:avLst/>
          </a:prstGeom>
        </p:spPr>
      </p:pic>
    </p:spTree>
    <p:extLst>
      <p:ext uri="{BB962C8B-B14F-4D97-AF65-F5344CB8AC3E}">
        <p14:creationId xmlns:p14="http://schemas.microsoft.com/office/powerpoint/2010/main" val="12647219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457200" y="836712"/>
            <a:ext cx="868680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sz="2000" b="0" i="0" u="none" strike="noStrike" cap="none" normalizeH="0" baseline="0" dirty="0" smtClean="0">
                <a:ln>
                  <a:noFill/>
                </a:ln>
                <a:effectLst/>
                <a:latin typeface="Times New Roman" pitchFamily="18" charset="0"/>
                <a:ea typeface="Times New Roman" pitchFamily="18" charset="0"/>
                <a:cs typeface="Times New Roman" pitchFamily="18" charset="0"/>
              </a:rPr>
              <a:t>confirmed=</a:t>
            </a:r>
            <a:r>
              <a:rPr kumimoji="0" lang="en-US" sz="2000" b="0" i="0" u="none" strike="noStrike" cap="none" normalizeH="0" baseline="0" dirty="0" err="1" smtClean="0">
                <a:ln>
                  <a:noFill/>
                </a:ln>
                <a:effectLst/>
                <a:latin typeface="Times New Roman" pitchFamily="18" charset="0"/>
                <a:ea typeface="Times New Roman" pitchFamily="18" charset="0"/>
                <a:cs typeface="Times New Roman" pitchFamily="18" charset="0"/>
              </a:rPr>
              <a:t>df_india.groupby</a:t>
            </a:r>
            <a:r>
              <a:rPr kumimoji="0" lang="en-US" sz="2000" b="0" i="0" u="none" strike="noStrike" cap="none" normalizeH="0" baseline="0" dirty="0" smtClean="0">
                <a:ln>
                  <a:noFill/>
                </a:ln>
                <a:effectLst/>
                <a:latin typeface="Times New Roman" pitchFamily="18" charset="0"/>
                <a:ea typeface="Times New Roman" pitchFamily="18" charset="0"/>
                <a:cs typeface="Times New Roman" pitchFamily="18" charset="0"/>
              </a:rPr>
              <a:t>('Date'['Confirmed'].sum().</a:t>
            </a:r>
            <a:r>
              <a:rPr kumimoji="0" lang="en-US" sz="2000" b="0" i="0" u="none" strike="noStrike" cap="none" normalizeH="0" baseline="0" dirty="0" err="1" smtClean="0">
                <a:ln>
                  <a:noFill/>
                </a:ln>
                <a:effectLst/>
                <a:latin typeface="Times New Roman" pitchFamily="18" charset="0"/>
                <a:ea typeface="Times New Roman" pitchFamily="18" charset="0"/>
                <a:cs typeface="Times New Roman" pitchFamily="18" charset="0"/>
              </a:rPr>
              <a:t>reset_index</a:t>
            </a:r>
            <a:r>
              <a:rPr kumimoji="0" lang="en-US" sz="2000" b="0" i="0" u="none" strike="noStrike" cap="none" normalizeH="0" baseline="0" dirty="0" smtClean="0">
                <a:ln>
                  <a:noFill/>
                </a:ln>
                <a:effectLst/>
                <a:latin typeface="Times New Roman" pitchFamily="18" charset="0"/>
                <a:ea typeface="Times New Roman" pitchFamily="18" charset="0"/>
                <a:cs typeface="Times New Roman" pitchFamily="18" charset="0"/>
              </a:rPr>
              <a:t>()</a:t>
            </a:r>
          </a:p>
          <a:p>
            <a:pPr marL="0" marR="0" lvl="0" indent="0" algn="just" defTabSz="914400" rtl="0" eaLnBrk="1" fontAlgn="base" latinLnBrk="0" hangingPunct="1">
              <a:lnSpc>
                <a:spcPct val="100000"/>
              </a:lnSpc>
              <a:spcBef>
                <a:spcPct val="0"/>
              </a:spcBef>
              <a:spcAft>
                <a:spcPct val="0"/>
              </a:spcAft>
              <a:buClrTx/>
              <a:buSzTx/>
              <a:tabLst/>
            </a:pPr>
            <a:endParaRPr kumimoji="0" lang="en-US" sz="2000" b="0" i="0" u="none" strike="noStrike" cap="none" normalizeH="0" baseline="0" dirty="0" smtClean="0">
              <a:ln>
                <a:noFill/>
              </a:ln>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sz="2000" b="0" i="0" u="none" strike="noStrike" cap="none" normalizeH="0" baseline="0" dirty="0" err="1" smtClean="0">
                <a:ln>
                  <a:noFill/>
                </a:ln>
                <a:effectLst/>
                <a:latin typeface="Times New Roman" pitchFamily="18" charset="0"/>
                <a:ea typeface="Times New Roman" pitchFamily="18" charset="0"/>
                <a:cs typeface="Times New Roman" pitchFamily="18" charset="0"/>
              </a:rPr>
              <a:t>confirmed.rename</a:t>
            </a:r>
            <a:r>
              <a:rPr kumimoji="0" lang="en-US" sz="2000" b="0" i="0" u="none" strike="noStrike" cap="none" normalizeH="0" baseline="0" dirty="0" smtClean="0">
                <a:ln>
                  <a:noFill/>
                </a:ln>
                <a:effectLst/>
                <a:latin typeface="Times New Roman" pitchFamily="18" charset="0"/>
                <a:ea typeface="Times New Roman" pitchFamily="18" charset="0"/>
                <a:cs typeface="Times New Roman" pitchFamily="18" charset="0"/>
              </a:rPr>
              <a:t>(columns={'Date':"</a:t>
            </a:r>
            <a:r>
              <a:rPr kumimoji="0" lang="en-US" sz="2000" b="0" i="0" u="none" strike="noStrike" cap="none" normalizeH="0" baseline="0" dirty="0" err="1" smtClean="0">
                <a:ln>
                  <a:noFill/>
                </a:ln>
                <a:effectLst/>
                <a:latin typeface="Times New Roman" pitchFamily="18" charset="0"/>
                <a:ea typeface="Times New Roman" pitchFamily="18" charset="0"/>
                <a:cs typeface="Times New Roman" pitchFamily="18" charset="0"/>
              </a:rPr>
              <a:t>ds","Confirmed</a:t>
            </a:r>
            <a:r>
              <a:rPr kumimoji="0" lang="en-US" sz="2000" b="0" i="0" u="none" strike="noStrike" cap="none" normalizeH="0" baseline="0" dirty="0" smtClean="0">
                <a:ln>
                  <a:noFill/>
                </a:ln>
                <a:effectLst/>
                <a:latin typeface="Times New Roman" pitchFamily="18" charset="0"/>
                <a:ea typeface="Times New Roman" pitchFamily="18" charset="0"/>
                <a:cs typeface="Times New Roman" pitchFamily="18" charset="0"/>
              </a:rPr>
              <a:t>":"y"},</a:t>
            </a:r>
            <a:r>
              <a:rPr kumimoji="0" lang="en-US" sz="2000" b="0" i="0" u="none" strike="noStrike" cap="none" normalizeH="0" baseline="0" dirty="0" err="1" smtClean="0">
                <a:ln>
                  <a:noFill/>
                </a:ln>
                <a:effectLst/>
                <a:latin typeface="Times New Roman" pitchFamily="18" charset="0"/>
                <a:ea typeface="Times New Roman" pitchFamily="18" charset="0"/>
                <a:cs typeface="Times New Roman" pitchFamily="18" charset="0"/>
              </a:rPr>
              <a:t>inplace</a:t>
            </a:r>
            <a:r>
              <a:rPr kumimoji="0" lang="en-US" sz="2000" b="0" i="0" u="none" strike="noStrike" cap="none" normalizeH="0" baseline="0" dirty="0" smtClean="0">
                <a:ln>
                  <a:noFill/>
                </a:ln>
                <a:effectLst/>
                <a:latin typeface="Times New Roman" pitchFamily="18" charset="0"/>
                <a:ea typeface="Times New Roman" pitchFamily="18" charset="0"/>
                <a:cs typeface="Times New Roman" pitchFamily="18" charset="0"/>
              </a:rPr>
              <a:t>=True)</a:t>
            </a:r>
            <a:endParaRPr kumimoji="0" lang="en-US" sz="2000" b="0" i="0" u="none" strike="noStrike" cap="none" normalizeH="0" baseline="0" dirty="0" smtClean="0">
              <a:ln>
                <a:noFill/>
              </a:ln>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effectLst/>
                <a:latin typeface="Times New Roman" pitchFamily="18" charset="0"/>
                <a:ea typeface="Times New Roman" pitchFamily="18" charset="0"/>
                <a:cs typeface="Times New Roman" pitchFamily="18" charset="0"/>
              </a:rPr>
              <a:t>confirmed.tail</a:t>
            </a:r>
            <a:r>
              <a:rPr kumimoji="0" lang="en-US" sz="2000" b="0" i="0" u="none" strike="noStrike" cap="none" normalizeH="0" baseline="0" dirty="0" smtClean="0">
                <a:ln>
                  <a:noFill/>
                </a:ln>
                <a:effectLst/>
                <a:latin typeface="Times New Roman" pitchFamily="18" charset="0"/>
                <a:ea typeface="Times New Roman" pitchFamily="18" charset="0"/>
                <a:cs typeface="Times New Roman" pitchFamily="18" charset="0"/>
              </a:rPr>
              <a:t>()</a:t>
            </a:r>
            <a:endParaRPr kumimoji="0" lang="en-US" sz="2000" b="0" i="0" u="none" strike="noStrike" cap="none" normalizeH="0" baseline="0" dirty="0" smtClean="0">
              <a:ln>
                <a:noFill/>
              </a:ln>
              <a:effectLst/>
              <a:latin typeface="Times New Roman" pitchFamily="18" charset="0"/>
              <a:cs typeface="Times New Roman" pitchFamily="18" charset="0"/>
            </a:endParaRPr>
          </a:p>
        </p:txBody>
      </p:sp>
      <p:sp>
        <p:nvSpPr>
          <p:cNvPr id="4" name="Rectangle 3"/>
          <p:cNvSpPr/>
          <p:nvPr/>
        </p:nvSpPr>
        <p:spPr>
          <a:xfrm>
            <a:off x="8453718" y="6373891"/>
            <a:ext cx="685800"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smtClean="0">
                <a:ln w="11430"/>
                <a:effectLst>
                  <a:outerShdw blurRad="50800" dist="39000" dir="5460000" algn="tl">
                    <a:srgbClr val="000000">
                      <a:alpha val="38000"/>
                    </a:srgbClr>
                  </a:outerShdw>
                </a:effectLst>
              </a:rPr>
              <a:t>44</a:t>
            </a:r>
            <a:endParaRPr lang="en-US" sz="2000" b="1" cap="none" spc="0" dirty="0">
              <a:ln w="11430"/>
              <a:effectLst>
                <a:outerShdw blurRad="50800" dist="39000" dir="5460000" algn="tl">
                  <a:srgbClr val="000000">
                    <a:alpha val="38000"/>
                  </a:srgbClr>
                </a:outerShdw>
              </a:effectLst>
            </a:endParaRPr>
          </a:p>
        </p:txBody>
      </p:sp>
      <p:pic>
        <p:nvPicPr>
          <p:cNvPr id="2" name="Picture 1"/>
          <p:cNvPicPr>
            <a:picLocks noChangeAspect="1"/>
          </p:cNvPicPr>
          <p:nvPr/>
        </p:nvPicPr>
        <p:blipFill>
          <a:blip r:embed="rId2"/>
          <a:stretch>
            <a:fillRect/>
          </a:stretch>
        </p:blipFill>
        <p:spPr>
          <a:xfrm>
            <a:off x="2133600" y="2514600"/>
            <a:ext cx="4055130" cy="3581400"/>
          </a:xfrm>
          <a:prstGeom prst="rect">
            <a:avLst/>
          </a:prstGeom>
        </p:spPr>
      </p:pic>
    </p:spTree>
    <p:extLst>
      <p:ext uri="{BB962C8B-B14F-4D97-AF65-F5344CB8AC3E}">
        <p14:creationId xmlns:p14="http://schemas.microsoft.com/office/powerpoint/2010/main" val="37131764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0770" y="695223"/>
            <a:ext cx="8382000" cy="6096006"/>
          </a:xfrm>
        </p:spPr>
        <p:txBody>
          <a:bodyPr/>
          <a:lstStyle/>
          <a:p>
            <a:pPr lvl="0">
              <a:buFont typeface="Wingdings" panose="05000000000000000000" pitchFamily="2" charset="2"/>
              <a:buChar char="q"/>
            </a:pPr>
            <a:r>
              <a:rPr lang="en-US" dirty="0" smtClean="0">
                <a:latin typeface="Times New Roman" pitchFamily="18" charset="0"/>
                <a:cs typeface="Times New Roman" pitchFamily="18" charset="0"/>
              </a:rPr>
              <a:t>Building the Model</a:t>
            </a:r>
          </a:p>
          <a:p>
            <a:pPr>
              <a:buNone/>
            </a:pPr>
            <a:r>
              <a:rPr lang="en-US" dirty="0" smtClean="0">
                <a:latin typeface="Times New Roman" pitchFamily="18" charset="0"/>
                <a:cs typeface="Times New Roman" pitchFamily="18" charset="0"/>
              </a:rPr>
              <a:t>      </a:t>
            </a:r>
            <a:r>
              <a:rPr lang="en-US" sz="1900" dirty="0" smtClean="0">
                <a:latin typeface="Times New Roman" pitchFamily="18" charset="0"/>
                <a:cs typeface="Times New Roman" pitchFamily="18" charset="0"/>
              </a:rPr>
              <a:t>m = Prophet(</a:t>
            </a:r>
            <a:r>
              <a:rPr lang="en-US" sz="1900" dirty="0" err="1" smtClean="0">
                <a:latin typeface="Times New Roman" pitchFamily="18" charset="0"/>
                <a:cs typeface="Times New Roman" pitchFamily="18" charset="0"/>
              </a:rPr>
              <a:t>interval_width</a:t>
            </a:r>
            <a:r>
              <a:rPr lang="en-US" sz="1900" dirty="0" smtClean="0">
                <a:latin typeface="Times New Roman" pitchFamily="18" charset="0"/>
                <a:cs typeface="Times New Roman" pitchFamily="18" charset="0"/>
              </a:rPr>
              <a:t>=0.95)</a:t>
            </a:r>
          </a:p>
          <a:p>
            <a:pPr>
              <a:buNone/>
            </a:pPr>
            <a:r>
              <a:rPr lang="en-US" sz="1900" dirty="0" smtClean="0">
                <a:latin typeface="Times New Roman" pitchFamily="18" charset="0"/>
                <a:cs typeface="Times New Roman" pitchFamily="18" charset="0"/>
              </a:rPr>
              <a:t>      m.fit(confirmed)</a:t>
            </a:r>
          </a:p>
          <a:p>
            <a:pPr lvl="0">
              <a:buNone/>
            </a:pPr>
            <a:r>
              <a:rPr lang="en-US" sz="1900" dirty="0" smtClean="0">
                <a:latin typeface="Times New Roman" pitchFamily="18" charset="0"/>
                <a:cs typeface="Times New Roman" pitchFamily="18" charset="0"/>
              </a:rPr>
              <a:t>      future = </a:t>
            </a:r>
            <a:r>
              <a:rPr lang="en-US" sz="1900" dirty="0" err="1" smtClean="0">
                <a:latin typeface="Times New Roman" pitchFamily="18" charset="0"/>
                <a:cs typeface="Times New Roman" pitchFamily="18" charset="0"/>
              </a:rPr>
              <a:t>m.make_future_dataframe</a:t>
            </a:r>
            <a:r>
              <a:rPr lang="en-US" sz="1900" dirty="0" smtClean="0">
                <a:latin typeface="Times New Roman" pitchFamily="18" charset="0"/>
                <a:cs typeface="Times New Roman" pitchFamily="18" charset="0"/>
              </a:rPr>
              <a:t>(periods = 7)</a:t>
            </a:r>
          </a:p>
          <a:p>
            <a:pPr marL="0" indent="0">
              <a:buNone/>
            </a:pPr>
            <a:r>
              <a:rPr lang="en-US" sz="1900" dirty="0" smtClean="0">
                <a:latin typeface="Times New Roman" pitchFamily="18" charset="0"/>
                <a:cs typeface="Times New Roman" pitchFamily="18" charset="0"/>
              </a:rPr>
              <a:t>      </a:t>
            </a:r>
            <a:r>
              <a:rPr lang="en-US" sz="1900" dirty="0" err="1" smtClean="0">
                <a:latin typeface="Times New Roman" pitchFamily="18" charset="0"/>
                <a:cs typeface="Times New Roman" pitchFamily="18" charset="0"/>
              </a:rPr>
              <a:t>future.head</a:t>
            </a:r>
            <a:r>
              <a:rPr lang="en-US" sz="1900" dirty="0" smtClean="0">
                <a:latin typeface="Times New Roman" pitchFamily="18" charset="0"/>
                <a:cs typeface="Times New Roman" pitchFamily="18" charset="0"/>
              </a:rPr>
              <a:t>()</a:t>
            </a:r>
          </a:p>
          <a:p>
            <a:pPr marL="0" indent="0">
              <a:buNone/>
            </a:pPr>
            <a:endParaRPr lang="en-US" dirty="0"/>
          </a:p>
          <a:p>
            <a:pPr>
              <a:buFont typeface="Wingdings" pitchFamily="2" charset="2"/>
              <a:buChar char="Ø"/>
            </a:pPr>
            <a:endParaRPr lang="en-US" dirty="0" smtClean="0">
              <a:latin typeface="Times New Roman" pitchFamily="18" charset="0"/>
              <a:cs typeface="Times New Roman" pitchFamily="18" charset="0"/>
            </a:endParaRPr>
          </a:p>
          <a:p>
            <a:pPr>
              <a:buNone/>
            </a:pPr>
            <a:endParaRPr lang="en-US" dirty="0"/>
          </a:p>
        </p:txBody>
      </p:sp>
      <p:sp>
        <p:nvSpPr>
          <p:cNvPr id="4" name="Rectangle 3"/>
          <p:cNvSpPr/>
          <p:nvPr/>
        </p:nvSpPr>
        <p:spPr>
          <a:xfrm>
            <a:off x="8453718" y="6373891"/>
            <a:ext cx="685800"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smtClean="0">
                <a:ln w="11430"/>
                <a:effectLst>
                  <a:outerShdw blurRad="50800" dist="39000" dir="5460000" algn="tl">
                    <a:srgbClr val="000000">
                      <a:alpha val="38000"/>
                    </a:srgbClr>
                  </a:outerShdw>
                </a:effectLst>
              </a:rPr>
              <a:t>45</a:t>
            </a:r>
            <a:endParaRPr lang="en-US" sz="2000" b="1" cap="none" spc="0" dirty="0">
              <a:ln w="11430"/>
              <a:effectLst>
                <a:outerShdw blurRad="50800" dist="39000" dir="5460000" algn="tl">
                  <a:srgbClr val="000000">
                    <a:alpha val="38000"/>
                  </a:srgbClr>
                </a:outerShdw>
              </a:effectLst>
            </a:endParaRPr>
          </a:p>
        </p:txBody>
      </p:sp>
      <p:pic>
        <p:nvPicPr>
          <p:cNvPr id="2" name="Picture 1"/>
          <p:cNvPicPr>
            <a:picLocks noChangeAspect="1"/>
          </p:cNvPicPr>
          <p:nvPr/>
        </p:nvPicPr>
        <p:blipFill>
          <a:blip r:embed="rId2"/>
          <a:stretch>
            <a:fillRect/>
          </a:stretch>
        </p:blipFill>
        <p:spPr>
          <a:xfrm>
            <a:off x="2895600" y="2895600"/>
            <a:ext cx="2590800" cy="3569881"/>
          </a:xfrm>
          <a:prstGeom prst="rect">
            <a:avLst/>
          </a:prstGeom>
        </p:spPr>
      </p:pic>
    </p:spTree>
    <p:extLst>
      <p:ext uri="{BB962C8B-B14F-4D97-AF65-F5344CB8AC3E}">
        <p14:creationId xmlns:p14="http://schemas.microsoft.com/office/powerpoint/2010/main" val="30977484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394"/>
            <a:ext cx="8382000" cy="6096006"/>
          </a:xfrm>
        </p:spPr>
        <p:txBody>
          <a:bodyPr/>
          <a:lstStyle/>
          <a:p>
            <a:pPr>
              <a:buFont typeface="Wingdings" panose="05000000000000000000" pitchFamily="2" charset="2"/>
              <a:buChar char="q"/>
            </a:pPr>
            <a:r>
              <a:rPr lang="en-US" dirty="0" smtClean="0">
                <a:latin typeface="Times New Roman" pitchFamily="18" charset="0"/>
                <a:cs typeface="Times New Roman" pitchFamily="18" charset="0"/>
              </a:rPr>
              <a:t>Forecasting</a:t>
            </a:r>
          </a:p>
          <a:p>
            <a:pPr marL="0" lvl="0" indent="0">
              <a:buNone/>
            </a:pPr>
            <a:r>
              <a:rPr lang="en-US" dirty="0" smtClean="0">
                <a:latin typeface="Times New Roman" pitchFamily="18" charset="0"/>
                <a:cs typeface="Times New Roman" pitchFamily="18" charset="0"/>
              </a:rPr>
              <a:t>	</a:t>
            </a:r>
            <a:r>
              <a:rPr lang="en-US" sz="1900" dirty="0" smtClean="0">
                <a:latin typeface="Times New Roman" pitchFamily="18" charset="0"/>
                <a:cs typeface="Times New Roman" pitchFamily="18" charset="0"/>
              </a:rPr>
              <a:t>forecast</a:t>
            </a:r>
            <a:r>
              <a:rPr lang="en-US" sz="1900" dirty="0">
                <a:latin typeface="Times New Roman" pitchFamily="18" charset="0"/>
                <a:cs typeface="Times New Roman" pitchFamily="18" charset="0"/>
              </a:rPr>
              <a:t> = </a:t>
            </a:r>
            <a:r>
              <a:rPr lang="en-US" sz="1900" dirty="0" err="1">
                <a:latin typeface="Times New Roman" pitchFamily="18" charset="0"/>
                <a:cs typeface="Times New Roman" pitchFamily="18" charset="0"/>
              </a:rPr>
              <a:t>m.predict</a:t>
            </a:r>
            <a:r>
              <a:rPr lang="en-US" sz="1900" dirty="0">
                <a:latin typeface="Times New Roman" pitchFamily="18" charset="0"/>
                <a:cs typeface="Times New Roman" pitchFamily="18" charset="0"/>
              </a:rPr>
              <a:t>(future)</a:t>
            </a:r>
          </a:p>
          <a:p>
            <a:pPr marL="0" lvl="0" indent="0">
              <a:buNone/>
            </a:pPr>
            <a:r>
              <a:rPr lang="en-US" sz="1900" dirty="0" smtClean="0">
                <a:latin typeface="Times New Roman" pitchFamily="18" charset="0"/>
                <a:cs typeface="Times New Roman" pitchFamily="18" charset="0"/>
              </a:rPr>
              <a:t>	forecast</a:t>
            </a:r>
            <a:r>
              <a:rPr lang="en-US" sz="1900" dirty="0">
                <a:latin typeface="Times New Roman" pitchFamily="18" charset="0"/>
                <a:cs typeface="Times New Roman" pitchFamily="18" charset="0"/>
              </a:rPr>
              <a:t>[['ds','</a:t>
            </a:r>
            <a:r>
              <a:rPr lang="en-US" sz="1900" dirty="0" err="1">
                <a:latin typeface="Times New Roman" pitchFamily="18" charset="0"/>
                <a:cs typeface="Times New Roman" pitchFamily="18" charset="0"/>
              </a:rPr>
              <a:t>yhat</a:t>
            </a:r>
            <a:r>
              <a:rPr lang="en-US" sz="1900" dirty="0">
                <a:latin typeface="Times New Roman" pitchFamily="18" charset="0"/>
                <a:cs typeface="Times New Roman" pitchFamily="18" charset="0"/>
              </a:rPr>
              <a:t>','yhat_lower','</a:t>
            </a:r>
            <a:r>
              <a:rPr lang="en-US" sz="1900" dirty="0" err="1">
                <a:latin typeface="Times New Roman" pitchFamily="18" charset="0"/>
                <a:cs typeface="Times New Roman" pitchFamily="18" charset="0"/>
              </a:rPr>
              <a:t>yhat_upper</a:t>
            </a:r>
            <a:r>
              <a:rPr lang="en-US" sz="1900" dirty="0">
                <a:latin typeface="Times New Roman" pitchFamily="18" charset="0"/>
                <a:cs typeface="Times New Roman" pitchFamily="18" charset="0"/>
              </a:rPr>
              <a:t>']].</a:t>
            </a:r>
            <a:r>
              <a:rPr lang="en-US" sz="1900" dirty="0" smtClean="0">
                <a:latin typeface="Times New Roman" pitchFamily="18" charset="0"/>
                <a:cs typeface="Times New Roman" pitchFamily="18" charset="0"/>
              </a:rPr>
              <a:t>tail(7</a:t>
            </a:r>
            <a:r>
              <a:rPr lang="en-US" dirty="0"/>
              <a:t>)</a:t>
            </a:r>
          </a:p>
          <a:p>
            <a:endParaRPr lang="en-US" dirty="0"/>
          </a:p>
          <a:p>
            <a:pPr>
              <a:buFont typeface="Wingdings" pitchFamily="2" charset="2"/>
              <a:buChar char="Ø"/>
            </a:pPr>
            <a:endParaRPr lang="en-US" dirty="0" smtClean="0">
              <a:latin typeface="Times New Roman" pitchFamily="18" charset="0"/>
              <a:cs typeface="Times New Roman" pitchFamily="18" charset="0"/>
            </a:endParaRPr>
          </a:p>
          <a:p>
            <a:pPr>
              <a:buNone/>
            </a:pPr>
            <a:endParaRPr lang="en-US" dirty="0"/>
          </a:p>
        </p:txBody>
      </p:sp>
      <p:sp>
        <p:nvSpPr>
          <p:cNvPr id="4" name="Rectangle 3"/>
          <p:cNvSpPr/>
          <p:nvPr/>
        </p:nvSpPr>
        <p:spPr>
          <a:xfrm>
            <a:off x="8453718" y="6373891"/>
            <a:ext cx="685800"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smtClean="0">
                <a:ln w="11430"/>
                <a:effectLst>
                  <a:outerShdw blurRad="50800" dist="39000" dir="5460000" algn="tl">
                    <a:srgbClr val="000000">
                      <a:alpha val="38000"/>
                    </a:srgbClr>
                  </a:outerShdw>
                </a:effectLst>
              </a:rPr>
              <a:t>46</a:t>
            </a:r>
            <a:endParaRPr lang="en-US" sz="2000" b="1" cap="none" spc="0" dirty="0">
              <a:ln w="11430"/>
              <a:effectLst>
                <a:outerShdw blurRad="50800" dist="39000" dir="5460000" algn="tl">
                  <a:srgbClr val="000000">
                    <a:alpha val="38000"/>
                  </a:srgbClr>
                </a:outerShdw>
              </a:effectLst>
            </a:endParaRPr>
          </a:p>
        </p:txBody>
      </p:sp>
      <p:pic>
        <p:nvPicPr>
          <p:cNvPr id="7" name="Picture 6"/>
          <p:cNvPicPr>
            <a:picLocks noChangeAspect="1"/>
          </p:cNvPicPr>
          <p:nvPr/>
        </p:nvPicPr>
        <p:blipFill>
          <a:blip r:embed="rId2"/>
          <a:stretch>
            <a:fillRect/>
          </a:stretch>
        </p:blipFill>
        <p:spPr>
          <a:xfrm>
            <a:off x="1066800" y="2209800"/>
            <a:ext cx="7163816" cy="4042439"/>
          </a:xfrm>
          <a:prstGeom prst="rect">
            <a:avLst/>
          </a:prstGeom>
        </p:spPr>
      </p:pic>
    </p:spTree>
    <p:extLst>
      <p:ext uri="{BB962C8B-B14F-4D97-AF65-F5344CB8AC3E}">
        <p14:creationId xmlns:p14="http://schemas.microsoft.com/office/powerpoint/2010/main" val="11238792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16300" cy="5867406"/>
          </a:xfrm>
        </p:spPr>
        <p:txBody>
          <a:bodyPr/>
          <a:lstStyle/>
          <a:p>
            <a:pPr marL="0" lvl="0" indent="0">
              <a:buNone/>
            </a:pPr>
            <a:r>
              <a:rPr lang="en-US" dirty="0" err="1" smtClean="0">
                <a:latin typeface="Times New Roman" pitchFamily="18" charset="0"/>
                <a:cs typeface="Times New Roman" pitchFamily="18" charset="0"/>
              </a:rPr>
              <a:t>india_plot</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m.plot</a:t>
            </a:r>
            <a:r>
              <a:rPr lang="en-US" dirty="0" smtClean="0">
                <a:latin typeface="Times New Roman" pitchFamily="18" charset="0"/>
                <a:cs typeface="Times New Roman" pitchFamily="18" charset="0"/>
              </a:rPr>
              <a:t>(forecast)</a:t>
            </a:r>
          </a:p>
          <a:p>
            <a:pPr marL="0" lvl="0" indent="0">
              <a:buNone/>
            </a:pPr>
            <a:r>
              <a:rPr lang="en-US" dirty="0" err="1" smtClean="0">
                <a:latin typeface="Times New Roman" pitchFamily="18" charset="0"/>
                <a:cs typeface="Times New Roman" pitchFamily="18" charset="0"/>
              </a:rPr>
              <a:t>confirmed_plot_weekly</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m.plot_components</a:t>
            </a:r>
            <a:r>
              <a:rPr lang="en-US" dirty="0" smtClean="0">
                <a:latin typeface="Times New Roman" pitchFamily="18" charset="0"/>
                <a:cs typeface="Times New Roman" pitchFamily="18" charset="0"/>
              </a:rPr>
              <a:t>(forecast)</a:t>
            </a:r>
          </a:p>
          <a:p>
            <a:pPr lvl="0">
              <a:buFont typeface="Wingdings" pitchFamily="2" charset="2"/>
              <a:buChar char="Ø"/>
            </a:pPr>
            <a:endParaRPr lang="en-US" dirty="0" smtClean="0">
              <a:latin typeface="Times New Roman" pitchFamily="18" charset="0"/>
              <a:cs typeface="Times New Roman" pitchFamily="18" charset="0"/>
            </a:endParaRPr>
          </a:p>
          <a:p>
            <a:endParaRPr lang="en-US" dirty="0"/>
          </a:p>
        </p:txBody>
      </p:sp>
      <p:sp>
        <p:nvSpPr>
          <p:cNvPr id="4" name="Rectangle 3"/>
          <p:cNvSpPr/>
          <p:nvPr/>
        </p:nvSpPr>
        <p:spPr>
          <a:xfrm>
            <a:off x="8453718" y="6373891"/>
            <a:ext cx="685800"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smtClean="0">
                <a:ln w="11430"/>
                <a:effectLst>
                  <a:outerShdw blurRad="50800" dist="39000" dir="5460000" algn="tl">
                    <a:srgbClr val="000000">
                      <a:alpha val="38000"/>
                    </a:srgbClr>
                  </a:outerShdw>
                </a:effectLst>
              </a:rPr>
              <a:t>47</a:t>
            </a:r>
            <a:endParaRPr lang="en-US" sz="2000" b="1" cap="none" spc="0" dirty="0">
              <a:ln w="11430"/>
              <a:effectLst>
                <a:outerShdw blurRad="50800" dist="39000" dir="5460000" algn="tl">
                  <a:srgbClr val="000000">
                    <a:alpha val="38000"/>
                  </a:srgbClr>
                </a:outerShdw>
              </a:effectLst>
            </a:endParaRPr>
          </a:p>
        </p:txBody>
      </p:sp>
      <p:pic>
        <p:nvPicPr>
          <p:cNvPr id="2" name="Picture 1"/>
          <p:cNvPicPr>
            <a:picLocks noChangeAspect="1"/>
          </p:cNvPicPr>
          <p:nvPr/>
        </p:nvPicPr>
        <p:blipFill>
          <a:blip r:embed="rId2"/>
          <a:stretch>
            <a:fillRect/>
          </a:stretch>
        </p:blipFill>
        <p:spPr>
          <a:xfrm>
            <a:off x="304800" y="1309490"/>
            <a:ext cx="8496300" cy="5057775"/>
          </a:xfrm>
          <a:prstGeom prst="rect">
            <a:avLst/>
          </a:prstGeom>
        </p:spPr>
      </p:pic>
    </p:spTree>
    <p:extLst>
      <p:ext uri="{BB962C8B-B14F-4D97-AF65-F5344CB8AC3E}">
        <p14:creationId xmlns:p14="http://schemas.microsoft.com/office/powerpoint/2010/main" val="31068499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458200" cy="6172200"/>
          </a:xfrm>
        </p:spPr>
        <p:txBody>
          <a:bodyPr>
            <a:normAutofit/>
          </a:bodyPr>
          <a:lstStyle/>
          <a:p>
            <a:pPr algn="ctr">
              <a:buNone/>
            </a:pPr>
            <a:r>
              <a:rPr lang="en-US" sz="2400" b="1" dirty="0" smtClean="0">
                <a:latin typeface="Times New Roman" panose="02020603050405020304" pitchFamily="18" charset="0"/>
                <a:cs typeface="Times New Roman" pitchFamily="18" charset="0"/>
              </a:rPr>
              <a:t>LITERATURE SURVEY</a:t>
            </a:r>
          </a:p>
          <a:p>
            <a:pPr algn="just">
              <a:buNone/>
            </a:pPr>
            <a:endParaRPr lang="en-US" b="1" dirty="0">
              <a:latin typeface="Times New Roman" panose="02020603050405020304" pitchFamily="18" charset="0"/>
              <a:cs typeface="Times New Roman" pitchFamily="18" charset="0"/>
            </a:endParaRPr>
          </a:p>
          <a:p>
            <a:pPr marL="514350" indent="-514350" algn="just" fontAlgn="base">
              <a:buFont typeface="+mj-lt"/>
              <a:buAutoNum type="arabicPeriod"/>
            </a:pPr>
            <a:r>
              <a:rPr lang="en-US" sz="2400" b="1" i="1" dirty="0">
                <a:latin typeface="Times New Roman" panose="02020603050405020304" pitchFamily="18" charset="0"/>
                <a:cs typeface="Times New Roman" pitchFamily="18" charset="0"/>
              </a:rPr>
              <a:t>“Smart Weather Forecasting Using Machine Learning: A Case Study in Tennessee ”</a:t>
            </a:r>
            <a:r>
              <a:rPr lang="en-US" sz="2400" dirty="0">
                <a:latin typeface="Times New Roman" panose="02020603050405020304" pitchFamily="18" charset="0"/>
                <a:cs typeface="Times New Roman" pitchFamily="18" charset="0"/>
              </a:rPr>
              <a:t>A H M </a:t>
            </a:r>
            <a:r>
              <a:rPr lang="en-US" sz="2400" dirty="0" err="1">
                <a:latin typeface="Times New Roman" panose="02020603050405020304" pitchFamily="18" charset="0"/>
                <a:cs typeface="Times New Roman" pitchFamily="18" charset="0"/>
              </a:rPr>
              <a:t>Jakaria</a:t>
            </a:r>
            <a:r>
              <a:rPr lang="en-US" sz="2400" dirty="0">
                <a:latin typeface="Times New Roman" panose="02020603050405020304" pitchFamily="18" charset="0"/>
                <a:cs typeface="Times New Roman" pitchFamily="18" charset="0"/>
              </a:rPr>
              <a:t> , </a:t>
            </a:r>
            <a:r>
              <a:rPr lang="en-US" sz="2400" dirty="0" err="1">
                <a:latin typeface="Times New Roman" panose="02020603050405020304" pitchFamily="18" charset="0"/>
                <a:cs typeface="Times New Roman" pitchFamily="18" charset="0"/>
              </a:rPr>
              <a:t>Md</a:t>
            </a:r>
            <a:r>
              <a:rPr lang="en-US" sz="2400" dirty="0">
                <a:latin typeface="Times New Roman" panose="02020603050405020304" pitchFamily="18" charset="0"/>
                <a:cs typeface="Times New Roman" pitchFamily="18" charset="0"/>
              </a:rPr>
              <a:t> </a:t>
            </a:r>
            <a:r>
              <a:rPr lang="en-US" sz="2400" dirty="0" err="1">
                <a:latin typeface="Times New Roman" panose="02020603050405020304" pitchFamily="18" charset="0"/>
                <a:cs typeface="Times New Roman" pitchFamily="18" charset="0"/>
              </a:rPr>
              <a:t>Mosharaf</a:t>
            </a:r>
            <a:r>
              <a:rPr lang="en-US" sz="2400" dirty="0">
                <a:latin typeface="Times New Roman" panose="02020603050405020304" pitchFamily="18" charset="0"/>
                <a:cs typeface="Times New Roman" pitchFamily="18" charset="0"/>
              </a:rPr>
              <a:t> Hossain , Mohammad </a:t>
            </a:r>
            <a:r>
              <a:rPr lang="en-US" sz="2400" dirty="0" err="1">
                <a:latin typeface="Times New Roman" panose="02020603050405020304" pitchFamily="18" charset="0"/>
                <a:cs typeface="Times New Roman" pitchFamily="18" charset="0"/>
              </a:rPr>
              <a:t>Ashiqur</a:t>
            </a:r>
            <a:r>
              <a:rPr lang="en-US" sz="2400" dirty="0">
                <a:latin typeface="Times New Roman" panose="02020603050405020304" pitchFamily="18" charset="0"/>
                <a:cs typeface="Times New Roman" pitchFamily="18" charset="0"/>
              </a:rPr>
              <a:t> Rahman , November 2018, Research Gate.</a:t>
            </a:r>
          </a:p>
          <a:p>
            <a:pPr marL="514350" indent="-514350" algn="just" fontAlgn="base">
              <a:buFont typeface="+mj-lt"/>
              <a:buAutoNum type="arabicPeriod"/>
            </a:pPr>
            <a:endParaRPr lang="en-US" sz="2400" dirty="0">
              <a:latin typeface="Times New Roman" panose="02020603050405020304" pitchFamily="18" charset="0"/>
              <a:cs typeface="Times New Roman" pitchFamily="18" charset="0"/>
            </a:endParaRPr>
          </a:p>
          <a:p>
            <a:pPr marL="514350" indent="-514350" algn="just" fontAlgn="base">
              <a:buFont typeface="+mj-lt"/>
              <a:buAutoNum type="arabicPeriod"/>
            </a:pPr>
            <a:r>
              <a:rPr lang="en-US" sz="2400" b="1" i="1" dirty="0">
                <a:latin typeface="Times New Roman" panose="02020603050405020304" pitchFamily="18" charset="0"/>
                <a:cs typeface="Times New Roman" panose="02020603050405020304" pitchFamily="18" charset="0"/>
              </a:rPr>
              <a:t>“The Research of Regression Model in Machine Learning Field ”</a:t>
            </a:r>
            <a:r>
              <a:rPr lang="en-US" sz="2400" dirty="0">
                <a:latin typeface="Times New Roman" panose="02020603050405020304" pitchFamily="18" charset="0"/>
                <a:cs typeface="Times New Roman" panose="02020603050405020304" pitchFamily="18" charset="0"/>
              </a:rPr>
              <a:t>Shen </a:t>
            </a:r>
            <a:r>
              <a:rPr lang="en-US" sz="2400" dirty="0" err="1">
                <a:latin typeface="Times New Roman" panose="02020603050405020304" pitchFamily="18" charset="0"/>
                <a:cs typeface="Times New Roman" panose="02020603050405020304" pitchFamily="18" charset="0"/>
              </a:rPr>
              <a:t>Rong</a:t>
            </a:r>
            <a:r>
              <a:rPr lang="en-US" sz="2400" dirty="0">
                <a:latin typeface="Times New Roman" panose="02020603050405020304" pitchFamily="18" charset="0"/>
                <a:cs typeface="Times New Roman" panose="02020603050405020304" pitchFamily="18" charset="0"/>
              </a:rPr>
              <a:t>, Zhang </a:t>
            </a:r>
            <a:r>
              <a:rPr lang="en-US" sz="2400" dirty="0" err="1">
                <a:latin typeface="Times New Roman" panose="02020603050405020304" pitchFamily="18" charset="0"/>
                <a:cs typeface="Times New Roman" panose="02020603050405020304" pitchFamily="18" charset="0"/>
              </a:rPr>
              <a:t>Bao</a:t>
            </a:r>
            <a:r>
              <a:rPr lang="en-US" sz="2400" dirty="0">
                <a:latin typeface="Times New Roman" panose="02020603050405020304" pitchFamily="18" charset="0"/>
                <a:cs typeface="Times New Roman" panose="02020603050405020304" pitchFamily="18" charset="0"/>
              </a:rPr>
              <a:t>-wen, 2018, IFID.</a:t>
            </a:r>
          </a:p>
          <a:p>
            <a:pPr marL="514350" indent="-514350" algn="just" fontAlgn="base">
              <a:buFont typeface="+mj-lt"/>
              <a:buAutoNum type="arabicPeriod"/>
            </a:pPr>
            <a:endParaRPr lang="en-US" sz="2400" b="1" i="1" dirty="0">
              <a:latin typeface="Times New Roman" panose="02020603050405020304" pitchFamily="18" charset="0"/>
              <a:cs typeface="Times New Roman" pitchFamily="18" charset="0"/>
            </a:endParaRPr>
          </a:p>
          <a:p>
            <a:pPr marL="514350" indent="-514350" algn="just" fontAlgn="base">
              <a:buFont typeface="+mj-lt"/>
              <a:buAutoNum type="arabicPeriod"/>
            </a:pPr>
            <a:r>
              <a:rPr lang="en-US" sz="2400" b="1" i="1" dirty="0">
                <a:latin typeface="Times New Roman" panose="02020603050405020304" pitchFamily="18" charset="0"/>
                <a:cs typeface="Times New Roman" pitchFamily="18" charset="0"/>
              </a:rPr>
              <a:t>“Crime Prediction and Analysis Using Machine Learning” </a:t>
            </a:r>
            <a:r>
              <a:rPr lang="en-US" sz="2400" dirty="0" err="1">
                <a:latin typeface="Times New Roman" panose="02020603050405020304" pitchFamily="18" charset="0"/>
                <a:cs typeface="Times New Roman" panose="02020603050405020304" pitchFamily="18" charset="0"/>
              </a:rPr>
              <a:t>Alkesh</a:t>
            </a:r>
            <a:r>
              <a:rPr lang="en-US" sz="2400" dirty="0">
                <a:latin typeface="Times New Roman" panose="02020603050405020304" pitchFamily="18" charset="0"/>
                <a:cs typeface="Times New Roman" panose="02020603050405020304" pitchFamily="18" charset="0"/>
              </a:rPr>
              <a:t> Bharati1, </a:t>
            </a:r>
            <a:r>
              <a:rPr lang="en-US" sz="2400" dirty="0" err="1">
                <a:latin typeface="Times New Roman" panose="02020603050405020304" pitchFamily="18" charset="0"/>
                <a:cs typeface="Times New Roman" panose="02020603050405020304" pitchFamily="18" charset="0"/>
              </a:rPr>
              <a:t>Dr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Sarvanaguru</a:t>
            </a:r>
            <a:r>
              <a:rPr lang="en-US" sz="2400" dirty="0">
                <a:latin typeface="Times New Roman" panose="02020603050405020304" pitchFamily="18" charset="0"/>
                <a:cs typeface="Times New Roman" panose="02020603050405020304" pitchFamily="18" charset="0"/>
              </a:rPr>
              <a:t> RA.K, Sep 2018,</a:t>
            </a:r>
            <a:r>
              <a:rPr lang="en-IN" sz="2400" dirty="0">
                <a:latin typeface="Times New Roman" panose="02020603050405020304" pitchFamily="18" charset="0"/>
                <a:cs typeface="Times New Roman" panose="02020603050405020304" pitchFamily="18" charset="0"/>
              </a:rPr>
              <a:t> IRJET</a:t>
            </a:r>
            <a:r>
              <a:rPr lang="en-IN" sz="2400" dirty="0" smtClean="0">
                <a:latin typeface="Times New Roman" panose="02020603050405020304" pitchFamily="18" charset="0"/>
                <a:cs typeface="Times New Roman" panose="02020603050405020304" pitchFamily="18" charset="0"/>
              </a:rPr>
              <a:t>.</a:t>
            </a:r>
          </a:p>
          <a:p>
            <a:endParaRPr lang="en-IN" dirty="0"/>
          </a:p>
        </p:txBody>
      </p:sp>
      <p:sp>
        <p:nvSpPr>
          <p:cNvPr id="4" name="Rectangle 3"/>
          <p:cNvSpPr/>
          <p:nvPr/>
        </p:nvSpPr>
        <p:spPr>
          <a:xfrm>
            <a:off x="8507905" y="6159787"/>
            <a:ext cx="357791" cy="46166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a:ln w="11430"/>
                <a:effectLst>
                  <a:outerShdw blurRad="50800" dist="39000" dir="5460000" algn="tl">
                    <a:srgbClr val="000000">
                      <a:alpha val="38000"/>
                    </a:srgbClr>
                  </a:outerShdw>
                </a:effectLst>
              </a:rPr>
              <a:t>3</a:t>
            </a:r>
            <a:endParaRPr lang="en-US" sz="2400" b="1" cap="none" spc="0" dirty="0">
              <a:ln w="11430"/>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662147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53718" y="6373891"/>
            <a:ext cx="685800"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smtClean="0">
                <a:ln w="11430"/>
                <a:effectLst>
                  <a:outerShdw blurRad="50800" dist="39000" dir="5460000" algn="tl">
                    <a:srgbClr val="000000">
                      <a:alpha val="38000"/>
                    </a:srgbClr>
                  </a:outerShdw>
                </a:effectLst>
              </a:rPr>
              <a:t>48</a:t>
            </a:r>
            <a:endParaRPr lang="en-US" sz="2000" b="1" cap="none" spc="0" dirty="0">
              <a:ln w="11430"/>
              <a:effectLst>
                <a:outerShdw blurRad="50800" dist="39000" dir="5460000" algn="tl">
                  <a:srgbClr val="000000">
                    <a:alpha val="38000"/>
                  </a:srgbClr>
                </a:outerShdw>
              </a:effectLst>
            </a:endParaRPr>
          </a:p>
        </p:txBody>
      </p:sp>
      <p:pic>
        <p:nvPicPr>
          <p:cNvPr id="2" name="Picture 1"/>
          <p:cNvPicPr>
            <a:picLocks noChangeAspect="1"/>
          </p:cNvPicPr>
          <p:nvPr/>
        </p:nvPicPr>
        <p:blipFill>
          <a:blip r:embed="rId2"/>
          <a:stretch>
            <a:fillRect/>
          </a:stretch>
        </p:blipFill>
        <p:spPr>
          <a:xfrm>
            <a:off x="533400" y="785815"/>
            <a:ext cx="7639050" cy="5057775"/>
          </a:xfrm>
          <a:prstGeom prst="rect">
            <a:avLst/>
          </a:prstGeom>
        </p:spPr>
      </p:pic>
    </p:spTree>
    <p:extLst>
      <p:ext uri="{BB962C8B-B14F-4D97-AF65-F5344CB8AC3E}">
        <p14:creationId xmlns:p14="http://schemas.microsoft.com/office/powerpoint/2010/main" val="5836961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06540"/>
            <a:ext cx="8316300" cy="5867406"/>
          </a:xfrm>
        </p:spPr>
        <p:txBody>
          <a:bodyPr/>
          <a:lstStyle/>
          <a:p>
            <a:pPr marL="0" lvl="0" indent="0">
              <a:buNone/>
            </a:pPr>
            <a:r>
              <a:rPr lang="en-US" dirty="0" smtClean="0">
                <a:latin typeface="Times New Roman" pitchFamily="18" charset="0"/>
                <a:cs typeface="Times New Roman" pitchFamily="18" charset="0"/>
              </a:rPr>
              <a:t>from </a:t>
            </a:r>
            <a:r>
              <a:rPr lang="en-US" dirty="0" err="1" smtClean="0">
                <a:latin typeface="Times New Roman" pitchFamily="18" charset="0"/>
                <a:cs typeface="Times New Roman" pitchFamily="18" charset="0"/>
              </a:rPr>
              <a:t>fbprophet.diagnostics</a:t>
            </a:r>
            <a:r>
              <a:rPr lang="en-US" dirty="0" smtClean="0">
                <a:latin typeface="Times New Roman" pitchFamily="18" charset="0"/>
                <a:cs typeface="Times New Roman" pitchFamily="18" charset="0"/>
              </a:rPr>
              <a:t> import </a:t>
            </a:r>
            <a:r>
              <a:rPr lang="en-US" dirty="0" err="1" smtClean="0">
                <a:latin typeface="Times New Roman" pitchFamily="18" charset="0"/>
                <a:cs typeface="Times New Roman" pitchFamily="18" charset="0"/>
              </a:rPr>
              <a:t>cross_validation</a:t>
            </a:r>
            <a:endParaRPr lang="en-US" dirty="0" smtClean="0">
              <a:latin typeface="Times New Roman" pitchFamily="18" charset="0"/>
              <a:cs typeface="Times New Roman" pitchFamily="18" charset="0"/>
            </a:endParaRPr>
          </a:p>
          <a:p>
            <a:pPr marL="0" indent="0">
              <a:buNone/>
            </a:pPr>
            <a:r>
              <a:rPr lang="en-US" dirty="0" err="1" smtClean="0">
                <a:latin typeface="Times New Roman" pitchFamily="18" charset="0"/>
                <a:cs typeface="Times New Roman" pitchFamily="18" charset="0"/>
              </a:rPr>
              <a:t>df_cv</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cross_validation</a:t>
            </a:r>
            <a:r>
              <a:rPr lang="en-US" dirty="0" smtClean="0">
                <a:latin typeface="Times New Roman" pitchFamily="18" charset="0"/>
                <a:cs typeface="Times New Roman" pitchFamily="18" charset="0"/>
              </a:rPr>
              <a:t>(model=</a:t>
            </a:r>
            <a:r>
              <a:rPr lang="en-US" dirty="0" err="1" smtClean="0">
                <a:latin typeface="Times New Roman" pitchFamily="18" charset="0"/>
                <a:cs typeface="Times New Roman" pitchFamily="18" charset="0"/>
              </a:rPr>
              <a:t>m,initial</a:t>
            </a:r>
            <a:r>
              <a:rPr lang="en-US" dirty="0" smtClean="0">
                <a:latin typeface="Times New Roman" pitchFamily="18" charset="0"/>
                <a:cs typeface="Times New Roman" pitchFamily="18" charset="0"/>
              </a:rPr>
              <a:t>='180 days', horizon='90 days')</a:t>
            </a:r>
          </a:p>
          <a:p>
            <a:pPr marL="0" lvl="0" indent="0">
              <a:buNone/>
            </a:pPr>
            <a:r>
              <a:rPr lang="en-US" dirty="0" err="1" smtClean="0">
                <a:latin typeface="Times New Roman" pitchFamily="18" charset="0"/>
                <a:cs typeface="Times New Roman" pitchFamily="18" charset="0"/>
              </a:rPr>
              <a:t>df_cv.head</a:t>
            </a:r>
            <a:r>
              <a:rPr lang="en-US" dirty="0" smtClean="0">
                <a:latin typeface="Times New Roman" pitchFamily="18" charset="0"/>
                <a:cs typeface="Times New Roman" pitchFamily="18" charset="0"/>
              </a:rPr>
              <a:t>()</a:t>
            </a:r>
          </a:p>
          <a:p>
            <a:pPr lvl="0">
              <a:buFont typeface="Wingdings" pitchFamily="2" charset="2"/>
              <a:buChar char="Ø"/>
            </a:pPr>
            <a:endParaRPr lang="en-US" dirty="0" smtClean="0">
              <a:latin typeface="Times New Roman" pitchFamily="18" charset="0"/>
              <a:cs typeface="Times New Roman" pitchFamily="18" charset="0"/>
            </a:endParaRPr>
          </a:p>
          <a:p>
            <a:endParaRPr lang="en-US" dirty="0"/>
          </a:p>
        </p:txBody>
      </p:sp>
      <p:sp>
        <p:nvSpPr>
          <p:cNvPr id="4" name="Rectangle 3"/>
          <p:cNvSpPr/>
          <p:nvPr/>
        </p:nvSpPr>
        <p:spPr>
          <a:xfrm>
            <a:off x="8453718" y="6373891"/>
            <a:ext cx="685800"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smtClean="0">
                <a:ln w="11430"/>
                <a:effectLst>
                  <a:outerShdw blurRad="50800" dist="39000" dir="5460000" algn="tl">
                    <a:srgbClr val="000000">
                      <a:alpha val="38000"/>
                    </a:srgbClr>
                  </a:outerShdw>
                </a:effectLst>
              </a:rPr>
              <a:t>49</a:t>
            </a:r>
            <a:endParaRPr lang="en-US" sz="2000" b="1" cap="none" spc="0" dirty="0">
              <a:ln w="11430"/>
              <a:effectLst>
                <a:outerShdw blurRad="50800" dist="39000" dir="5460000" algn="tl">
                  <a:srgbClr val="000000">
                    <a:alpha val="38000"/>
                  </a:srgbClr>
                </a:outerShdw>
              </a:effectLst>
            </a:endParaRPr>
          </a:p>
        </p:txBody>
      </p:sp>
      <p:pic>
        <p:nvPicPr>
          <p:cNvPr id="2" name="Picture 1"/>
          <p:cNvPicPr>
            <a:picLocks noChangeAspect="1"/>
          </p:cNvPicPr>
          <p:nvPr/>
        </p:nvPicPr>
        <p:blipFill>
          <a:blip r:embed="rId2"/>
          <a:stretch>
            <a:fillRect/>
          </a:stretch>
        </p:blipFill>
        <p:spPr>
          <a:xfrm>
            <a:off x="620100" y="2743200"/>
            <a:ext cx="8001000" cy="3430636"/>
          </a:xfrm>
          <a:prstGeom prst="rect">
            <a:avLst/>
          </a:prstGeom>
        </p:spPr>
      </p:pic>
    </p:spTree>
    <p:extLst>
      <p:ext uri="{BB962C8B-B14F-4D97-AF65-F5344CB8AC3E}">
        <p14:creationId xmlns:p14="http://schemas.microsoft.com/office/powerpoint/2010/main" val="315865004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6248399"/>
          </a:xfrm>
        </p:spPr>
        <p:txBody>
          <a:bodyPr/>
          <a:lstStyle/>
          <a:p>
            <a:pPr lvl="0">
              <a:buFont typeface="Wingdings" pitchFamily="2" charset="2"/>
              <a:buChar char="Ø"/>
            </a:pPr>
            <a:r>
              <a:rPr lang="en-US" dirty="0" smtClean="0">
                <a:latin typeface="Times New Roman" pitchFamily="18" charset="0"/>
                <a:cs typeface="Times New Roman" pitchFamily="18" charset="0"/>
              </a:rPr>
              <a:t>from </a:t>
            </a:r>
            <a:r>
              <a:rPr lang="en-US" dirty="0" err="1" smtClean="0">
                <a:latin typeface="Times New Roman" pitchFamily="18" charset="0"/>
                <a:cs typeface="Times New Roman" pitchFamily="18" charset="0"/>
              </a:rPr>
              <a:t>fbprophet.diagnostics</a:t>
            </a:r>
            <a:r>
              <a:rPr lang="en-US" dirty="0" smtClean="0">
                <a:latin typeface="Times New Roman" pitchFamily="18" charset="0"/>
                <a:cs typeface="Times New Roman" pitchFamily="18" charset="0"/>
              </a:rPr>
              <a:t> import </a:t>
            </a:r>
            <a:r>
              <a:rPr lang="en-US" dirty="0" err="1" smtClean="0">
                <a:latin typeface="Times New Roman" pitchFamily="18" charset="0"/>
                <a:cs typeface="Times New Roman" pitchFamily="18" charset="0"/>
              </a:rPr>
              <a:t>performance_metrics</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df_p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performance_metrics</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df_cv</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df_p</a:t>
            </a: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a:p>
        </p:txBody>
      </p:sp>
      <p:sp>
        <p:nvSpPr>
          <p:cNvPr id="5" name="Rectangle 4"/>
          <p:cNvSpPr/>
          <p:nvPr/>
        </p:nvSpPr>
        <p:spPr>
          <a:xfrm>
            <a:off x="8453718" y="6373891"/>
            <a:ext cx="685800"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smtClean="0">
                <a:ln w="11430"/>
                <a:effectLst>
                  <a:outerShdw blurRad="50800" dist="39000" dir="5460000" algn="tl">
                    <a:srgbClr val="000000">
                      <a:alpha val="38000"/>
                    </a:srgbClr>
                  </a:outerShdw>
                </a:effectLst>
              </a:rPr>
              <a:t>50</a:t>
            </a:r>
            <a:endParaRPr lang="en-US" sz="2000" b="1" cap="none" spc="0" dirty="0">
              <a:ln w="11430"/>
              <a:effectLst>
                <a:outerShdw blurRad="50800" dist="39000" dir="5460000" algn="tl">
                  <a:srgbClr val="000000">
                    <a:alpha val="38000"/>
                  </a:srgbClr>
                </a:outerShdw>
              </a:effectLst>
            </a:endParaRPr>
          </a:p>
        </p:txBody>
      </p:sp>
      <p:pic>
        <p:nvPicPr>
          <p:cNvPr id="2" name="Picture 1"/>
          <p:cNvPicPr>
            <a:picLocks noChangeAspect="1"/>
          </p:cNvPicPr>
          <p:nvPr/>
        </p:nvPicPr>
        <p:blipFill>
          <a:blip r:embed="rId2"/>
          <a:stretch>
            <a:fillRect/>
          </a:stretch>
        </p:blipFill>
        <p:spPr>
          <a:xfrm>
            <a:off x="795618" y="1752600"/>
            <a:ext cx="7658100" cy="4762500"/>
          </a:xfrm>
          <a:prstGeom prst="rect">
            <a:avLst/>
          </a:prstGeom>
        </p:spPr>
      </p:pic>
    </p:spTree>
    <p:extLst>
      <p:ext uri="{BB962C8B-B14F-4D97-AF65-F5344CB8AC3E}">
        <p14:creationId xmlns:p14="http://schemas.microsoft.com/office/powerpoint/2010/main" val="138204389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82000" cy="6324600"/>
          </a:xfrm>
        </p:spPr>
        <p:txBody>
          <a:bodyPr>
            <a:normAutofit fontScale="92500" lnSpcReduction="20000"/>
          </a:bodyPr>
          <a:lstStyle/>
          <a:p>
            <a:pPr>
              <a:buNone/>
            </a:pPr>
            <a:r>
              <a:rPr lang="en-US" sz="2600" b="1" dirty="0" smtClean="0">
                <a:latin typeface="Times New Roman" pitchFamily="18" charset="0"/>
                <a:cs typeface="Times New Roman" pitchFamily="18" charset="0"/>
              </a:rPr>
              <a:t>Multivariate Forecasting</a:t>
            </a:r>
          </a:p>
          <a:p>
            <a:pPr>
              <a:buNone/>
            </a:pPr>
            <a:endParaRPr lang="en-US" sz="2600" b="1" dirty="0" smtClean="0">
              <a:latin typeface="Times New Roman" pitchFamily="18" charset="0"/>
              <a:cs typeface="Times New Roman" pitchFamily="18" charset="0"/>
            </a:endParaRPr>
          </a:p>
          <a:p>
            <a:pPr lvl="0">
              <a:buFont typeface="Wingdings" panose="05000000000000000000" pitchFamily="2" charset="2"/>
              <a:buChar char="q"/>
            </a:pPr>
            <a:r>
              <a:rPr lang="en-US" sz="2600" dirty="0" smtClean="0">
                <a:latin typeface="Times New Roman" pitchFamily="18" charset="0"/>
                <a:cs typeface="Times New Roman" pitchFamily="18" charset="0"/>
              </a:rPr>
              <a:t>Importing the libraries</a:t>
            </a:r>
          </a:p>
          <a:p>
            <a:pPr>
              <a:buNone/>
            </a:pPr>
            <a:r>
              <a:rPr lang="en-US" sz="2600" dirty="0" smtClean="0">
                <a:latin typeface="Times New Roman" pitchFamily="18" charset="0"/>
                <a:cs typeface="Times New Roman" pitchFamily="18" charset="0"/>
              </a:rPr>
              <a:t>          import pandas as pd</a:t>
            </a:r>
          </a:p>
          <a:p>
            <a:pPr>
              <a:buNone/>
            </a:pPr>
            <a:r>
              <a:rPr lang="en-US" sz="2600" dirty="0" smtClean="0">
                <a:latin typeface="Times New Roman" pitchFamily="18" charset="0"/>
                <a:cs typeface="Times New Roman" pitchFamily="18" charset="0"/>
              </a:rPr>
              <a:t>          import </a:t>
            </a:r>
            <a:r>
              <a:rPr lang="en-US" sz="2600" dirty="0" err="1" smtClean="0">
                <a:latin typeface="Times New Roman" pitchFamily="18" charset="0"/>
                <a:cs typeface="Times New Roman" pitchFamily="18" charset="0"/>
              </a:rPr>
              <a:t>matplotlib.pyplot</a:t>
            </a:r>
            <a:r>
              <a:rPr lang="en-US" sz="2600" dirty="0" smtClean="0">
                <a:latin typeface="Times New Roman" pitchFamily="18" charset="0"/>
                <a:cs typeface="Times New Roman" pitchFamily="18" charset="0"/>
              </a:rPr>
              <a:t> as </a:t>
            </a:r>
            <a:r>
              <a:rPr lang="en-US" sz="2600" dirty="0" err="1" smtClean="0">
                <a:latin typeface="Times New Roman" pitchFamily="18" charset="0"/>
                <a:cs typeface="Times New Roman" pitchFamily="18" charset="0"/>
              </a:rPr>
              <a:t>plt</a:t>
            </a:r>
            <a:endParaRPr lang="en-US" sz="2600" dirty="0" smtClean="0">
              <a:latin typeface="Times New Roman" pitchFamily="18" charset="0"/>
              <a:cs typeface="Times New Roman" pitchFamily="18" charset="0"/>
            </a:endParaRPr>
          </a:p>
          <a:p>
            <a:pPr>
              <a:buNone/>
            </a:pPr>
            <a:r>
              <a:rPr lang="en-US" sz="2600" dirty="0" smtClean="0">
                <a:latin typeface="Times New Roman" pitchFamily="18" charset="0"/>
                <a:cs typeface="Times New Roman" pitchFamily="18" charset="0"/>
              </a:rPr>
              <a:t>          import </a:t>
            </a:r>
            <a:r>
              <a:rPr lang="en-US" sz="2600" dirty="0" err="1" smtClean="0">
                <a:latin typeface="Times New Roman" pitchFamily="18" charset="0"/>
                <a:cs typeface="Times New Roman" pitchFamily="18" charset="0"/>
              </a:rPr>
              <a:t>seaborn</a:t>
            </a:r>
            <a:r>
              <a:rPr lang="en-US" sz="2600" dirty="0" smtClean="0">
                <a:latin typeface="Times New Roman" pitchFamily="18" charset="0"/>
                <a:cs typeface="Times New Roman" pitchFamily="18" charset="0"/>
              </a:rPr>
              <a:t> as </a:t>
            </a:r>
            <a:r>
              <a:rPr lang="en-US" sz="2600" dirty="0" err="1" smtClean="0">
                <a:latin typeface="Times New Roman" pitchFamily="18" charset="0"/>
                <a:cs typeface="Times New Roman" pitchFamily="18" charset="0"/>
              </a:rPr>
              <a:t>sns</a:t>
            </a:r>
            <a:endParaRPr lang="en-US" sz="2600" dirty="0" smtClean="0">
              <a:latin typeface="Times New Roman" pitchFamily="18" charset="0"/>
              <a:cs typeface="Times New Roman" pitchFamily="18" charset="0"/>
            </a:endParaRPr>
          </a:p>
          <a:p>
            <a:pPr>
              <a:buNone/>
            </a:pPr>
            <a:r>
              <a:rPr lang="en-US" sz="2600" dirty="0" smtClean="0">
                <a:latin typeface="Times New Roman" pitchFamily="18" charset="0"/>
                <a:cs typeface="Times New Roman" pitchFamily="18" charset="0"/>
              </a:rPr>
              <a:t>          import </a:t>
            </a:r>
            <a:r>
              <a:rPr lang="en-US" sz="2600" dirty="0" err="1" smtClean="0">
                <a:latin typeface="Times New Roman" pitchFamily="18" charset="0"/>
                <a:cs typeface="Times New Roman" pitchFamily="18" charset="0"/>
              </a:rPr>
              <a:t>numpy</a:t>
            </a:r>
            <a:r>
              <a:rPr lang="en-US" sz="2600" dirty="0" smtClean="0">
                <a:latin typeface="Times New Roman" pitchFamily="18" charset="0"/>
                <a:cs typeface="Times New Roman" pitchFamily="18" charset="0"/>
              </a:rPr>
              <a:t> as np</a:t>
            </a:r>
          </a:p>
          <a:p>
            <a:pPr>
              <a:buNone/>
            </a:pPr>
            <a:r>
              <a:rPr lang="en-US" sz="2600" dirty="0" smtClean="0">
                <a:latin typeface="Times New Roman" pitchFamily="18" charset="0"/>
                <a:cs typeface="Times New Roman" pitchFamily="18" charset="0"/>
              </a:rPr>
              <a:t>          import </a:t>
            </a:r>
            <a:r>
              <a:rPr lang="en-US" sz="2600" dirty="0" err="1" smtClean="0">
                <a:latin typeface="Times New Roman" pitchFamily="18" charset="0"/>
                <a:cs typeface="Times New Roman" pitchFamily="18" charset="0"/>
              </a:rPr>
              <a:t>plotly.express</a:t>
            </a:r>
            <a:r>
              <a:rPr lang="en-US" sz="2600" dirty="0" smtClean="0">
                <a:latin typeface="Times New Roman" pitchFamily="18" charset="0"/>
                <a:cs typeface="Times New Roman" pitchFamily="18" charset="0"/>
              </a:rPr>
              <a:t> as </a:t>
            </a:r>
            <a:r>
              <a:rPr lang="en-US" sz="2600" dirty="0" err="1" smtClean="0">
                <a:latin typeface="Times New Roman" pitchFamily="18" charset="0"/>
                <a:cs typeface="Times New Roman" pitchFamily="18" charset="0"/>
              </a:rPr>
              <a:t>px</a:t>
            </a:r>
            <a:endParaRPr lang="en-US" sz="2600" dirty="0" smtClean="0">
              <a:latin typeface="Times New Roman" pitchFamily="18" charset="0"/>
              <a:cs typeface="Times New Roman" pitchFamily="18" charset="0"/>
            </a:endParaRPr>
          </a:p>
          <a:p>
            <a:pPr>
              <a:buNone/>
            </a:pPr>
            <a:endParaRPr lang="en-US" sz="2600" dirty="0" smtClean="0">
              <a:latin typeface="Times New Roman" pitchFamily="18" charset="0"/>
              <a:cs typeface="Times New Roman" pitchFamily="18" charset="0"/>
            </a:endParaRPr>
          </a:p>
          <a:p>
            <a:pPr lvl="0">
              <a:buFont typeface="Wingdings" panose="05000000000000000000" pitchFamily="2" charset="2"/>
              <a:buChar char="q"/>
            </a:pPr>
            <a:r>
              <a:rPr lang="en-US" sz="2600" dirty="0" smtClean="0">
                <a:latin typeface="Times New Roman" pitchFamily="18" charset="0"/>
                <a:cs typeface="Times New Roman" pitchFamily="18" charset="0"/>
              </a:rPr>
              <a:t>Path of the raw dataset</a:t>
            </a:r>
          </a:p>
          <a:p>
            <a:pPr>
              <a:buNone/>
            </a:pPr>
            <a:r>
              <a:rPr lang="en-US" sz="2600" dirty="0" smtClean="0">
                <a:latin typeface="Times New Roman" pitchFamily="18" charset="0"/>
                <a:cs typeface="Times New Roman" pitchFamily="18" charset="0"/>
              </a:rPr>
              <a:t>           path = 'https://raw.githubusercontent.com/datasets/</a:t>
            </a:r>
            <a:r>
              <a:rPr lang="en-US" sz="2600" dirty="0" err="1" smtClean="0">
                <a:latin typeface="Times New Roman" pitchFamily="18" charset="0"/>
                <a:cs typeface="Times New Roman" pitchFamily="18" charset="0"/>
              </a:rPr>
              <a:t>covid</a:t>
            </a:r>
            <a:r>
              <a:rPr lang="en-US" sz="2600" dirty="0" smtClean="0">
                <a:latin typeface="Times New Roman" pitchFamily="18" charset="0"/>
                <a:cs typeface="Times New Roman" pitchFamily="18" charset="0"/>
              </a:rPr>
              <a:t>-        					19/main/data/countries aggregated.csv'</a:t>
            </a:r>
          </a:p>
          <a:p>
            <a:pPr marL="0" lvl="0" indent="0">
              <a:buNone/>
            </a:pP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df</a:t>
            </a:r>
            <a:r>
              <a:rPr lang="en-US" sz="2600" dirty="0" smtClean="0">
                <a:latin typeface="Times New Roman" pitchFamily="18" charset="0"/>
                <a:cs typeface="Times New Roman" pitchFamily="18" charset="0"/>
              </a:rPr>
              <a:t> = </a:t>
            </a:r>
            <a:r>
              <a:rPr lang="en-US" sz="2600" dirty="0" err="1" smtClean="0">
                <a:latin typeface="Times New Roman" pitchFamily="18" charset="0"/>
                <a:cs typeface="Times New Roman" pitchFamily="18" charset="0"/>
              </a:rPr>
              <a:t>pd.read_csv</a:t>
            </a:r>
            <a:r>
              <a:rPr lang="en-US" sz="2600" dirty="0" smtClean="0">
                <a:latin typeface="Times New Roman" pitchFamily="18" charset="0"/>
                <a:cs typeface="Times New Roman" pitchFamily="18" charset="0"/>
              </a:rPr>
              <a:t>(path)</a:t>
            </a:r>
          </a:p>
          <a:p>
            <a:pPr>
              <a:buNone/>
            </a:pP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df.head</a:t>
            </a:r>
            <a:r>
              <a:rPr lang="en-US" sz="2600" dirty="0" smtClean="0">
                <a:latin typeface="Times New Roman" pitchFamily="18" charset="0"/>
                <a:cs typeface="Times New Roman" pitchFamily="18" charset="0"/>
              </a:rPr>
              <a:t>()</a:t>
            </a:r>
          </a:p>
          <a:p>
            <a:pPr>
              <a:buNone/>
            </a:pPr>
            <a:r>
              <a:rPr lang="en-US" sz="3000" dirty="0" smtClean="0"/>
              <a:t> </a:t>
            </a:r>
          </a:p>
          <a:p>
            <a:pPr>
              <a:buNone/>
            </a:pPr>
            <a:endParaRPr lang="en-US" sz="2600" b="1" dirty="0">
              <a:latin typeface="Times New Roman" pitchFamily="18" charset="0"/>
              <a:cs typeface="Times New Roman" pitchFamily="18" charset="0"/>
            </a:endParaRPr>
          </a:p>
        </p:txBody>
      </p:sp>
      <p:sp>
        <p:nvSpPr>
          <p:cNvPr id="4" name="Rectangle 3"/>
          <p:cNvSpPr/>
          <p:nvPr/>
        </p:nvSpPr>
        <p:spPr>
          <a:xfrm>
            <a:off x="8453718" y="6373891"/>
            <a:ext cx="685800"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smtClean="0">
                <a:ln w="11430"/>
                <a:effectLst>
                  <a:outerShdw blurRad="50800" dist="39000" dir="5460000" algn="tl">
                    <a:srgbClr val="000000">
                      <a:alpha val="38000"/>
                    </a:srgbClr>
                  </a:outerShdw>
                </a:effectLst>
              </a:rPr>
              <a:t>51</a:t>
            </a:r>
            <a:endParaRPr lang="en-US" sz="2000" b="1" cap="none" spc="0" dirty="0">
              <a:ln w="11430"/>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41758026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5943606"/>
          </a:xfrm>
        </p:spPr>
        <p:txBody>
          <a:bodyPr/>
          <a:lstStyle/>
          <a:p>
            <a:pPr>
              <a:buFont typeface="Wingdings" panose="05000000000000000000" pitchFamily="2" charset="2"/>
              <a:buChar char="q"/>
            </a:pPr>
            <a:r>
              <a:rPr lang="en-US" dirty="0" smtClean="0">
                <a:latin typeface="Times New Roman" pitchFamily="18" charset="0"/>
                <a:cs typeface="Times New Roman" pitchFamily="18" charset="0"/>
              </a:rPr>
              <a:t>Checking the information of the data in the dataset</a:t>
            </a:r>
          </a:p>
          <a:p>
            <a:pPr>
              <a:buNone/>
            </a:pPr>
            <a:r>
              <a:rPr lang="en-US" dirty="0" smtClean="0">
                <a:latin typeface="Times New Roman" pitchFamily="18" charset="0"/>
                <a:cs typeface="Times New Roman" pitchFamily="18" charset="0"/>
              </a:rPr>
              <a:t>       df.info()</a:t>
            </a:r>
          </a:p>
        </p:txBody>
      </p:sp>
      <p:sp>
        <p:nvSpPr>
          <p:cNvPr id="5" name="TextBox 4"/>
          <p:cNvSpPr txBox="1"/>
          <p:nvPr/>
        </p:nvSpPr>
        <p:spPr>
          <a:xfrm>
            <a:off x="166511" y="3352800"/>
            <a:ext cx="6096000" cy="1908215"/>
          </a:xfrm>
          <a:prstGeom prst="rect">
            <a:avLst/>
          </a:prstGeom>
          <a:noFill/>
        </p:spPr>
        <p:txBody>
          <a:bodyPr wrap="square" rtlCol="0">
            <a:spAutoFit/>
          </a:bodyPr>
          <a:lstStyle/>
          <a:p>
            <a:pPr marL="342900" lvl="0" indent="-342900">
              <a:buClr>
                <a:schemeClr val="bg2">
                  <a:lumMod val="60000"/>
                  <a:lumOff val="40000"/>
                </a:schemeClr>
              </a:buClr>
              <a:buFont typeface="Wingdings" panose="05000000000000000000" pitchFamily="2" charset="2"/>
              <a:buChar char="q"/>
            </a:pPr>
            <a:r>
              <a:rPr lang="en-US" sz="2000" dirty="0" smtClean="0">
                <a:latin typeface="Times New Roman" pitchFamily="18" charset="0"/>
                <a:cs typeface="Times New Roman" pitchFamily="18" charset="0"/>
              </a:rPr>
              <a:t>converting data into date-time format</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df</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pd.read_csv</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path,parse_dates</a:t>
            </a:r>
            <a:r>
              <a:rPr lang="en-US" sz="2000" dirty="0" smtClean="0">
                <a:latin typeface="Times New Roman" pitchFamily="18" charset="0"/>
                <a:cs typeface="Times New Roman" pitchFamily="18" charset="0"/>
              </a:rPr>
              <a:t>=['Date'])</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df.head</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dirty="0"/>
          </a:p>
        </p:txBody>
      </p:sp>
      <p:pic>
        <p:nvPicPr>
          <p:cNvPr id="6" name="Picture 5" descr="C:\Users\LENOVO\Desktop\mv ss\4.JPG"/>
          <p:cNvPicPr/>
          <p:nvPr/>
        </p:nvPicPr>
        <p:blipFill>
          <a:blip r:embed="rId2"/>
          <a:srcRect/>
          <a:stretch>
            <a:fillRect/>
          </a:stretch>
        </p:blipFill>
        <p:spPr bwMode="auto">
          <a:xfrm>
            <a:off x="2019300" y="4372087"/>
            <a:ext cx="5410200" cy="2269201"/>
          </a:xfrm>
          <a:prstGeom prst="rect">
            <a:avLst/>
          </a:prstGeom>
          <a:noFill/>
          <a:ln w="9525">
            <a:noFill/>
            <a:miter lim="800000"/>
            <a:headEnd/>
            <a:tailEnd/>
          </a:ln>
        </p:spPr>
      </p:pic>
      <p:sp>
        <p:nvSpPr>
          <p:cNvPr id="7" name="Rectangle 6"/>
          <p:cNvSpPr/>
          <p:nvPr/>
        </p:nvSpPr>
        <p:spPr>
          <a:xfrm>
            <a:off x="8453718" y="6373891"/>
            <a:ext cx="685800"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smtClean="0">
                <a:ln w="11430"/>
                <a:effectLst>
                  <a:outerShdw blurRad="50800" dist="39000" dir="5460000" algn="tl">
                    <a:srgbClr val="000000">
                      <a:alpha val="38000"/>
                    </a:srgbClr>
                  </a:outerShdw>
                </a:effectLst>
              </a:rPr>
              <a:t>52</a:t>
            </a:r>
            <a:endParaRPr lang="en-US" sz="2000" b="1" cap="none" spc="0" dirty="0">
              <a:ln w="11430"/>
              <a:effectLst>
                <a:outerShdw blurRad="50800" dist="39000" dir="5460000" algn="tl">
                  <a:srgbClr val="000000">
                    <a:alpha val="38000"/>
                  </a:srgbClr>
                </a:outerShdw>
              </a:effectLst>
            </a:endParaRPr>
          </a:p>
        </p:txBody>
      </p:sp>
      <p:pic>
        <p:nvPicPr>
          <p:cNvPr id="8" name="Picture 7"/>
          <p:cNvPicPr>
            <a:picLocks noChangeAspect="1"/>
          </p:cNvPicPr>
          <p:nvPr/>
        </p:nvPicPr>
        <p:blipFill>
          <a:blip r:embed="rId3"/>
          <a:stretch>
            <a:fillRect/>
          </a:stretch>
        </p:blipFill>
        <p:spPr>
          <a:xfrm>
            <a:off x="2209800" y="691089"/>
            <a:ext cx="4448175" cy="2486025"/>
          </a:xfrm>
          <a:prstGeom prst="rect">
            <a:avLst/>
          </a:prstGeom>
        </p:spPr>
      </p:pic>
    </p:spTree>
    <p:extLst>
      <p:ext uri="{BB962C8B-B14F-4D97-AF65-F5344CB8AC3E}">
        <p14:creationId xmlns:p14="http://schemas.microsoft.com/office/powerpoint/2010/main" val="419295852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457200"/>
            <a:ext cx="7391400" cy="1908215"/>
          </a:xfrm>
          <a:prstGeom prst="rect">
            <a:avLst/>
          </a:prstGeom>
          <a:noFill/>
        </p:spPr>
        <p:txBody>
          <a:bodyPr wrap="square" rtlCol="0">
            <a:spAutoFit/>
          </a:bodyPr>
          <a:lstStyle/>
          <a:p>
            <a:pPr marL="342900" lvl="0" indent="-342900">
              <a:buClr>
                <a:schemeClr val="bg2">
                  <a:lumMod val="60000"/>
                  <a:lumOff val="40000"/>
                </a:schemeClr>
              </a:buClr>
              <a:buFont typeface="Wingdings" panose="05000000000000000000" pitchFamily="2" charset="2"/>
              <a:buChar char="q"/>
            </a:pPr>
            <a:r>
              <a:rPr lang="en-US" sz="2000" dirty="0" smtClean="0">
                <a:latin typeface="Times New Roman" pitchFamily="18" charset="0"/>
                <a:cs typeface="Times New Roman" pitchFamily="18" charset="0"/>
              </a:rPr>
              <a:t>Adding new column Active by calculating active</a:t>
            </a:r>
          </a:p>
          <a:p>
            <a:pPr>
              <a:buClr>
                <a:schemeClr val="bg2">
                  <a:lumMod val="60000"/>
                  <a:lumOff val="40000"/>
                </a:schemeClr>
              </a:buClr>
            </a:pPr>
            <a:r>
              <a:rPr lang="en-US" sz="2000" dirty="0" smtClean="0">
                <a:latin typeface="Times New Roman" pitchFamily="18" charset="0"/>
                <a:cs typeface="Times New Roman" pitchFamily="18" charset="0"/>
              </a:rPr>
              <a:t>       </a:t>
            </a:r>
          </a:p>
          <a:p>
            <a:pPr>
              <a:buClr>
                <a:schemeClr val="bg2">
                  <a:lumMod val="60000"/>
                  <a:lumOff val="40000"/>
                </a:schemeClr>
              </a:buClr>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active = </a:t>
            </a:r>
            <a:r>
              <a:rPr lang="en-US" sz="2000" dirty="0" err="1" smtClean="0">
                <a:latin typeface="Times New Roman" pitchFamily="18" charset="0"/>
                <a:cs typeface="Times New Roman" pitchFamily="18" charset="0"/>
              </a:rPr>
              <a:t>df</a:t>
            </a:r>
            <a:r>
              <a:rPr lang="en-US" sz="2000" dirty="0" smtClean="0">
                <a:latin typeface="Times New Roman" pitchFamily="18" charset="0"/>
                <a:cs typeface="Times New Roman" pitchFamily="18" charset="0"/>
              </a:rPr>
              <a:t>['Confirmed'] - </a:t>
            </a:r>
            <a:r>
              <a:rPr lang="en-US" sz="2000" dirty="0" err="1" smtClean="0">
                <a:latin typeface="Times New Roman" pitchFamily="18" charset="0"/>
                <a:cs typeface="Times New Roman" pitchFamily="18" charset="0"/>
              </a:rPr>
              <a:t>df</a:t>
            </a:r>
            <a:r>
              <a:rPr lang="en-US" sz="2000" dirty="0" smtClean="0">
                <a:latin typeface="Times New Roman" pitchFamily="18" charset="0"/>
                <a:cs typeface="Times New Roman" pitchFamily="18" charset="0"/>
              </a:rPr>
              <a:t>['Recovered'] - </a:t>
            </a:r>
            <a:r>
              <a:rPr lang="en-US" sz="2000" dirty="0" err="1" smtClean="0">
                <a:latin typeface="Times New Roman" pitchFamily="18" charset="0"/>
                <a:cs typeface="Times New Roman" pitchFamily="18" charset="0"/>
              </a:rPr>
              <a:t>df</a:t>
            </a:r>
            <a:r>
              <a:rPr lang="en-US" sz="2000" dirty="0" smtClean="0">
                <a:latin typeface="Times New Roman" pitchFamily="18" charset="0"/>
                <a:cs typeface="Times New Roman" pitchFamily="18" charset="0"/>
              </a:rPr>
              <a:t>['Deaths']</a:t>
            </a:r>
          </a:p>
          <a:p>
            <a:pPr>
              <a:buClr>
                <a:schemeClr val="bg2">
                  <a:lumMod val="60000"/>
                  <a:lumOff val="40000"/>
                </a:schemeClr>
              </a:buClr>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df</a:t>
            </a:r>
            <a:r>
              <a:rPr lang="en-US" sz="2000" dirty="0" smtClean="0">
                <a:latin typeface="Times New Roman" pitchFamily="18" charset="0"/>
                <a:cs typeface="Times New Roman" pitchFamily="18" charset="0"/>
              </a:rPr>
              <a:t>['Active'] = active</a:t>
            </a:r>
          </a:p>
          <a:p>
            <a:pPr>
              <a:buClr>
                <a:schemeClr val="bg2">
                  <a:lumMod val="60000"/>
                  <a:lumOff val="40000"/>
                </a:schemeClr>
              </a:buClr>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df.tail</a:t>
            </a:r>
            <a:r>
              <a:rPr lang="en-US" sz="2000" dirty="0" smtClean="0">
                <a:latin typeface="Times New Roman" pitchFamily="18" charset="0"/>
                <a:cs typeface="Times New Roman" pitchFamily="18" charset="0"/>
              </a:rPr>
              <a:t>()</a:t>
            </a:r>
          </a:p>
          <a:p>
            <a:pPr>
              <a:buClr>
                <a:schemeClr val="bg2">
                  <a:lumMod val="60000"/>
                  <a:lumOff val="40000"/>
                </a:schemeClr>
              </a:buClr>
            </a:pPr>
            <a:endParaRPr lang="en-US" dirty="0"/>
          </a:p>
        </p:txBody>
      </p:sp>
      <p:sp>
        <p:nvSpPr>
          <p:cNvPr id="4" name="Rectangle 3"/>
          <p:cNvSpPr/>
          <p:nvPr/>
        </p:nvSpPr>
        <p:spPr>
          <a:xfrm>
            <a:off x="8453718" y="6373891"/>
            <a:ext cx="685800"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smtClean="0">
                <a:ln w="11430"/>
                <a:effectLst>
                  <a:outerShdw blurRad="50800" dist="39000" dir="5460000" algn="tl">
                    <a:srgbClr val="000000">
                      <a:alpha val="38000"/>
                    </a:srgbClr>
                  </a:outerShdw>
                </a:effectLst>
              </a:rPr>
              <a:t>53</a:t>
            </a:r>
            <a:endParaRPr lang="en-US" sz="2000" b="1" cap="none" spc="0" dirty="0">
              <a:ln w="11430"/>
              <a:effectLst>
                <a:outerShdw blurRad="50800" dist="39000" dir="5460000" algn="tl">
                  <a:srgbClr val="000000">
                    <a:alpha val="38000"/>
                  </a:srgbClr>
                </a:outerShdw>
              </a:effectLst>
            </a:endParaRPr>
          </a:p>
        </p:txBody>
      </p:sp>
      <p:pic>
        <p:nvPicPr>
          <p:cNvPr id="5" name="Picture 4"/>
          <p:cNvPicPr>
            <a:picLocks noChangeAspect="1"/>
          </p:cNvPicPr>
          <p:nvPr/>
        </p:nvPicPr>
        <p:blipFill>
          <a:blip r:embed="rId2"/>
          <a:stretch>
            <a:fillRect/>
          </a:stretch>
        </p:blipFill>
        <p:spPr>
          <a:xfrm>
            <a:off x="479360" y="2590800"/>
            <a:ext cx="7956468" cy="2743200"/>
          </a:xfrm>
          <a:prstGeom prst="rect">
            <a:avLst/>
          </a:prstGeom>
        </p:spPr>
      </p:pic>
    </p:spTree>
    <p:extLst>
      <p:ext uri="{BB962C8B-B14F-4D97-AF65-F5344CB8AC3E}">
        <p14:creationId xmlns:p14="http://schemas.microsoft.com/office/powerpoint/2010/main" val="41086758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1"/>
          <p:cNvSpPr>
            <a:spLocks noChangeArrowheads="1"/>
          </p:cNvSpPr>
          <p:nvPr/>
        </p:nvSpPr>
        <p:spPr bwMode="auto">
          <a:xfrm>
            <a:off x="685800" y="0"/>
            <a:ext cx="6400800"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endParaRPr lang="en-US" sz="2000" dirty="0" smtClean="0">
              <a:latin typeface="Times New Roman" pitchFamily="18" charset="0"/>
              <a:cs typeface="Times New Roman" pitchFamily="18" charset="0"/>
            </a:endParaRPr>
          </a:p>
          <a:p>
            <a:r>
              <a:rPr lang="en-US" sz="2000" dirty="0" err="1" smtClean="0">
                <a:latin typeface="Times New Roman" pitchFamily="18" charset="0"/>
                <a:cs typeface="Times New Roman" pitchFamily="18" charset="0"/>
              </a:rPr>
              <a:t>df_india</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df</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df</a:t>
            </a:r>
            <a:r>
              <a:rPr lang="en-US" sz="2000" dirty="0" smtClean="0">
                <a:latin typeface="Times New Roman" pitchFamily="18" charset="0"/>
                <a:cs typeface="Times New Roman" pitchFamily="18" charset="0"/>
              </a:rPr>
              <a:t>['Country']=='India']</a:t>
            </a:r>
          </a:p>
          <a:p>
            <a:r>
              <a:rPr lang="en-US" sz="2000" dirty="0" err="1" smtClean="0">
                <a:latin typeface="Times New Roman" pitchFamily="18" charset="0"/>
                <a:cs typeface="Times New Roman" pitchFamily="18" charset="0"/>
              </a:rPr>
              <a:t>df_india.tail</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10" name="TextBox 9"/>
          <p:cNvSpPr txBox="1"/>
          <p:nvPr/>
        </p:nvSpPr>
        <p:spPr>
          <a:xfrm>
            <a:off x="533400" y="3132892"/>
            <a:ext cx="7543800" cy="677108"/>
          </a:xfrm>
          <a:prstGeom prst="rect">
            <a:avLst/>
          </a:prstGeom>
          <a:noFill/>
        </p:spPr>
        <p:txBody>
          <a:bodyPr wrap="square" rtlCol="0">
            <a:spAutoFit/>
          </a:bodyPr>
          <a:lstStyle/>
          <a:p>
            <a:pPr lvl="0"/>
            <a:r>
              <a:rPr lang="en-US" sz="2000" dirty="0" err="1" smtClean="0">
                <a:latin typeface="Times New Roman" pitchFamily="18" charset="0"/>
                <a:cs typeface="Times New Roman" pitchFamily="18" charset="0"/>
              </a:rPr>
              <a:t>df_india.groupby</a:t>
            </a:r>
            <a:r>
              <a:rPr lang="en-US" sz="2000" dirty="0" smtClean="0">
                <a:latin typeface="Times New Roman" pitchFamily="18" charset="0"/>
                <a:cs typeface="Times New Roman" pitchFamily="18" charset="0"/>
              </a:rPr>
              <a:t>('Date')['Confirmed'].sum().</a:t>
            </a:r>
            <a:r>
              <a:rPr lang="en-US" sz="2000" dirty="0" err="1" smtClean="0">
                <a:latin typeface="Times New Roman" pitchFamily="18" charset="0"/>
                <a:cs typeface="Times New Roman" pitchFamily="18" charset="0"/>
              </a:rPr>
              <a:t>reset_index</a:t>
            </a:r>
            <a:r>
              <a:rPr lang="en-US" sz="2000" dirty="0" smtClean="0">
                <a:latin typeface="Times New Roman" pitchFamily="18" charset="0"/>
                <a:cs typeface="Times New Roman" pitchFamily="18" charset="0"/>
              </a:rPr>
              <a:t>(</a:t>
            </a:r>
            <a:r>
              <a:rPr lang="en-US" dirty="0"/>
              <a:t>)</a:t>
            </a:r>
            <a:endParaRPr lang="en-US" dirty="0" smtClean="0"/>
          </a:p>
          <a:p>
            <a:endParaRPr lang="en-US" dirty="0"/>
          </a:p>
        </p:txBody>
      </p:sp>
      <p:sp>
        <p:nvSpPr>
          <p:cNvPr id="6" name="Rectangle 5"/>
          <p:cNvSpPr/>
          <p:nvPr/>
        </p:nvSpPr>
        <p:spPr>
          <a:xfrm>
            <a:off x="8305800" y="6338620"/>
            <a:ext cx="685800"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smtClean="0">
                <a:ln w="11430"/>
                <a:effectLst>
                  <a:outerShdw blurRad="50800" dist="39000" dir="5460000" algn="tl">
                    <a:srgbClr val="000000">
                      <a:alpha val="38000"/>
                    </a:srgbClr>
                  </a:outerShdw>
                </a:effectLst>
              </a:rPr>
              <a:t>54</a:t>
            </a:r>
            <a:endParaRPr lang="en-US" sz="2000" b="1" cap="none" spc="0" dirty="0">
              <a:ln w="11430"/>
              <a:effectLst>
                <a:outerShdw blurRad="50800" dist="39000" dir="5460000" algn="tl">
                  <a:srgbClr val="000000">
                    <a:alpha val="38000"/>
                  </a:srgbClr>
                </a:outerShdw>
              </a:effectLst>
            </a:endParaRPr>
          </a:p>
        </p:txBody>
      </p:sp>
      <p:pic>
        <p:nvPicPr>
          <p:cNvPr id="2" name="Picture 1"/>
          <p:cNvPicPr>
            <a:picLocks noChangeAspect="1"/>
          </p:cNvPicPr>
          <p:nvPr/>
        </p:nvPicPr>
        <p:blipFill>
          <a:blip r:embed="rId2"/>
          <a:stretch>
            <a:fillRect/>
          </a:stretch>
        </p:blipFill>
        <p:spPr>
          <a:xfrm>
            <a:off x="2266950" y="936724"/>
            <a:ext cx="6038850" cy="2142292"/>
          </a:xfrm>
          <a:prstGeom prst="rect">
            <a:avLst/>
          </a:prstGeom>
        </p:spPr>
      </p:pic>
      <p:pic>
        <p:nvPicPr>
          <p:cNvPr id="3" name="Picture 2"/>
          <p:cNvPicPr>
            <a:picLocks noChangeAspect="1"/>
          </p:cNvPicPr>
          <p:nvPr/>
        </p:nvPicPr>
        <p:blipFill>
          <a:blip r:embed="rId3"/>
          <a:stretch>
            <a:fillRect/>
          </a:stretch>
        </p:blipFill>
        <p:spPr>
          <a:xfrm>
            <a:off x="3733800" y="3728131"/>
            <a:ext cx="2695575" cy="3008611"/>
          </a:xfrm>
          <a:prstGeom prst="rect">
            <a:avLst/>
          </a:prstGeom>
        </p:spPr>
      </p:pic>
    </p:spTree>
    <p:extLst>
      <p:ext uri="{BB962C8B-B14F-4D97-AF65-F5344CB8AC3E}">
        <p14:creationId xmlns:p14="http://schemas.microsoft.com/office/powerpoint/2010/main" val="396206399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534400" cy="6172199"/>
          </a:xfrm>
        </p:spPr>
        <p:txBody>
          <a:bodyPr/>
          <a:lstStyle/>
          <a:p>
            <a:pPr>
              <a:buFont typeface="Wingdings" pitchFamily="2" charset="2"/>
              <a:buChar char="Ø"/>
            </a:pPr>
            <a:r>
              <a:rPr lang="en-US" dirty="0" smtClean="0">
                <a:latin typeface="Times New Roman" pitchFamily="18" charset="0"/>
                <a:cs typeface="Times New Roman" pitchFamily="18" charset="0"/>
              </a:rPr>
              <a:t>confirmed=</a:t>
            </a:r>
            <a:r>
              <a:rPr lang="en-US" dirty="0" err="1" smtClean="0">
                <a:latin typeface="Times New Roman" pitchFamily="18" charset="0"/>
                <a:cs typeface="Times New Roman" pitchFamily="18" charset="0"/>
              </a:rPr>
              <a:t>df_india.reset_index</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Date','Confirmed','Recovered','Deaths</a:t>
            </a:r>
            <a:r>
              <a:rPr lang="en-US" dirty="0" smtClean="0">
                <a:latin typeface="Times New Roman" pitchFamily="18" charset="0"/>
                <a:cs typeface="Times New Roman" pitchFamily="18" charset="0"/>
              </a:rPr>
              <a:t>']].rename({'</a:t>
            </a:r>
            <a:r>
              <a:rPr lang="en-US" dirty="0" err="1" smtClean="0">
                <a:latin typeface="Times New Roman" pitchFamily="18" charset="0"/>
                <a:cs typeface="Times New Roman" pitchFamily="18" charset="0"/>
              </a:rPr>
              <a:t>Date':'ds','Confirmed':'y','Recovered':'rec','Deaths':'d</a:t>
            </a:r>
            <a:endParaRPr lang="en-US" dirty="0" smtClean="0">
              <a:latin typeface="Times New Roman" pitchFamily="18" charset="0"/>
              <a:cs typeface="Times New Roman" pitchFamily="18" charset="0"/>
            </a:endParaRPr>
          </a:p>
          <a:p>
            <a:pPr marL="0" lvl="0" indent="0">
              <a:buNone/>
            </a:pPr>
            <a:endParaRPr lang="en-US" dirty="0" smtClean="0">
              <a:latin typeface="Times New Roman" pitchFamily="18" charset="0"/>
              <a:cs typeface="Times New Roman" pitchFamily="18" charset="0"/>
            </a:endParaRPr>
          </a:p>
          <a:p>
            <a:pPr>
              <a:buNone/>
            </a:pPr>
            <a:endParaRPr lang="en-US" dirty="0"/>
          </a:p>
        </p:txBody>
      </p:sp>
      <p:sp>
        <p:nvSpPr>
          <p:cNvPr id="4" name="Rectangle 3"/>
          <p:cNvSpPr/>
          <p:nvPr/>
        </p:nvSpPr>
        <p:spPr>
          <a:xfrm>
            <a:off x="8453718" y="6373891"/>
            <a:ext cx="685800"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smtClean="0">
                <a:ln w="11430"/>
                <a:effectLst>
                  <a:outerShdw blurRad="50800" dist="39000" dir="5460000" algn="tl">
                    <a:srgbClr val="000000">
                      <a:alpha val="38000"/>
                    </a:srgbClr>
                  </a:outerShdw>
                </a:effectLst>
              </a:rPr>
              <a:t>55</a:t>
            </a:r>
            <a:endParaRPr lang="en-US" sz="2000" b="1" cap="none" spc="0" dirty="0">
              <a:ln w="11430"/>
              <a:effectLst>
                <a:outerShdw blurRad="50800" dist="39000" dir="5460000" algn="tl">
                  <a:srgbClr val="000000">
                    <a:alpha val="38000"/>
                  </a:srgbClr>
                </a:outerShdw>
              </a:effectLst>
            </a:endParaRPr>
          </a:p>
        </p:txBody>
      </p:sp>
      <p:pic>
        <p:nvPicPr>
          <p:cNvPr id="2" name="Picture 1"/>
          <p:cNvPicPr>
            <a:picLocks noChangeAspect="1"/>
          </p:cNvPicPr>
          <p:nvPr/>
        </p:nvPicPr>
        <p:blipFill>
          <a:blip r:embed="rId2"/>
          <a:stretch>
            <a:fillRect/>
          </a:stretch>
        </p:blipFill>
        <p:spPr>
          <a:xfrm>
            <a:off x="2133600" y="1295400"/>
            <a:ext cx="4506267" cy="5078491"/>
          </a:xfrm>
          <a:prstGeom prst="rect">
            <a:avLst/>
          </a:prstGeom>
        </p:spPr>
      </p:pic>
    </p:spTree>
    <p:extLst>
      <p:ext uri="{BB962C8B-B14F-4D97-AF65-F5344CB8AC3E}">
        <p14:creationId xmlns:p14="http://schemas.microsoft.com/office/powerpoint/2010/main" val="46050726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305800" cy="6019800"/>
          </a:xfrm>
        </p:spPr>
        <p:txBody>
          <a:bodyPr/>
          <a:lstStyle/>
          <a:p>
            <a:pPr marL="0" lvl="0" indent="0">
              <a:buNone/>
            </a:pPr>
            <a:r>
              <a:rPr lang="en-US" dirty="0" smtClean="0">
                <a:latin typeface="Times New Roman" pitchFamily="18" charset="0"/>
                <a:cs typeface="Times New Roman" pitchFamily="18" charset="0"/>
              </a:rPr>
              <a:t>train=confirmed[(confirmed['ds']&gt;='2020-01-22') &amp; (confirmed['ds']                 &lt;='2021-03-15')]</a:t>
            </a:r>
          </a:p>
          <a:p>
            <a:pPr marL="0" indent="0">
              <a:buNone/>
            </a:pPr>
            <a:r>
              <a:rPr lang="en-US" dirty="0" smtClean="0">
                <a:latin typeface="Times New Roman" pitchFamily="18" charset="0"/>
                <a:cs typeface="Times New Roman" pitchFamily="18" charset="0"/>
              </a:rPr>
              <a:t>test=confirmed[(confirmed['ds']&gt;'2021-03-15')&amp; (confirmed['ds']                     &lt;='2021-06-26')]</a:t>
            </a:r>
          </a:p>
          <a:p>
            <a:pPr marL="0" lvl="0" indent="0">
              <a:buNone/>
            </a:pPr>
            <a:r>
              <a:rPr lang="en-US" dirty="0" err="1" smtClean="0">
                <a:latin typeface="Times New Roman" pitchFamily="18" charset="0"/>
                <a:cs typeface="Times New Roman" pitchFamily="18" charset="0"/>
              </a:rPr>
              <a:t>train.shape</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(419, 4)</a:t>
            </a:r>
          </a:p>
          <a:p>
            <a:pPr marL="0" lvl="0" indent="0">
              <a:buNone/>
            </a:pPr>
            <a:r>
              <a:rPr lang="en-US" dirty="0" err="1" smtClean="0">
                <a:latin typeface="Times New Roman" pitchFamily="18" charset="0"/>
                <a:cs typeface="Times New Roman" pitchFamily="18" charset="0"/>
              </a:rPr>
              <a:t>test.shape</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(112, 4)</a:t>
            </a:r>
          </a:p>
          <a:p>
            <a:pPr marL="0" lvl="0" indent="0">
              <a:buNone/>
            </a:pPr>
            <a:r>
              <a:rPr lang="en-US" dirty="0" err="1" smtClean="0">
                <a:latin typeface="Times New Roman" pitchFamily="18" charset="0"/>
                <a:cs typeface="Times New Roman" pitchFamily="18" charset="0"/>
              </a:rPr>
              <a:t>test.head</a:t>
            </a:r>
            <a:r>
              <a:rPr lang="en-US" dirty="0" smtClean="0">
                <a:latin typeface="Times New Roman" pitchFamily="18" charset="0"/>
                <a:cs typeface="Times New Roman" pitchFamily="18" charset="0"/>
              </a:rPr>
              <a:t>()</a:t>
            </a:r>
          </a:p>
          <a:p>
            <a:pPr lvl="0"/>
            <a:endParaRPr lang="en-US" dirty="0" smtClean="0">
              <a:latin typeface="Times New Roman" pitchFamily="18" charset="0"/>
              <a:cs typeface="Times New Roman" pitchFamily="18" charset="0"/>
            </a:endParaRPr>
          </a:p>
          <a:p>
            <a:pPr>
              <a:buNone/>
            </a:pPr>
            <a:endParaRPr lang="en-US" dirty="0"/>
          </a:p>
        </p:txBody>
      </p:sp>
      <p:sp>
        <p:nvSpPr>
          <p:cNvPr id="5" name="Rectangle 4"/>
          <p:cNvSpPr/>
          <p:nvPr/>
        </p:nvSpPr>
        <p:spPr>
          <a:xfrm>
            <a:off x="8453718" y="6373891"/>
            <a:ext cx="685800"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smtClean="0">
                <a:ln w="11430"/>
                <a:effectLst>
                  <a:outerShdw blurRad="50800" dist="39000" dir="5460000" algn="tl">
                    <a:srgbClr val="000000">
                      <a:alpha val="38000"/>
                    </a:srgbClr>
                  </a:outerShdw>
                </a:effectLst>
              </a:rPr>
              <a:t>5</a:t>
            </a:r>
            <a:r>
              <a:rPr lang="en-US" sz="2000" b="1" dirty="0">
                <a:ln w="11430"/>
                <a:effectLst>
                  <a:outerShdw blurRad="50800" dist="39000" dir="5460000" algn="tl">
                    <a:srgbClr val="000000">
                      <a:alpha val="38000"/>
                    </a:srgbClr>
                  </a:outerShdw>
                </a:effectLst>
              </a:rPr>
              <a:t>6</a:t>
            </a:r>
            <a:endParaRPr lang="en-US" sz="2000" b="1" cap="none" spc="0" dirty="0">
              <a:ln w="11430"/>
              <a:effectLst>
                <a:outerShdw blurRad="50800" dist="39000" dir="5460000" algn="tl">
                  <a:srgbClr val="000000">
                    <a:alpha val="38000"/>
                  </a:srgbClr>
                </a:outerShdw>
              </a:effectLst>
            </a:endParaRPr>
          </a:p>
        </p:txBody>
      </p:sp>
      <p:pic>
        <p:nvPicPr>
          <p:cNvPr id="2" name="Picture 1"/>
          <p:cNvPicPr>
            <a:picLocks noChangeAspect="1"/>
          </p:cNvPicPr>
          <p:nvPr/>
        </p:nvPicPr>
        <p:blipFill>
          <a:blip r:embed="rId2"/>
          <a:stretch>
            <a:fillRect/>
          </a:stretch>
        </p:blipFill>
        <p:spPr>
          <a:xfrm>
            <a:off x="1981200" y="3581400"/>
            <a:ext cx="4995333" cy="2792491"/>
          </a:xfrm>
          <a:prstGeom prst="rect">
            <a:avLst/>
          </a:prstGeom>
        </p:spPr>
      </p:pic>
    </p:spTree>
    <p:extLst>
      <p:ext uri="{BB962C8B-B14F-4D97-AF65-F5344CB8AC3E}">
        <p14:creationId xmlns:p14="http://schemas.microsoft.com/office/powerpoint/2010/main" val="354135972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04800" y="304800"/>
            <a:ext cx="8001000" cy="4648200"/>
          </a:xfrm>
        </p:spPr>
        <p:txBody>
          <a:bodyPr/>
          <a:lstStyle/>
          <a:p>
            <a:pPr>
              <a:buFont typeface="Wingdings" panose="05000000000000000000" pitchFamily="2" charset="2"/>
              <a:buChar char="q"/>
            </a:pPr>
            <a:r>
              <a:rPr lang="en-US" dirty="0" smtClean="0">
                <a:latin typeface="Times New Roman" pitchFamily="18" charset="0"/>
                <a:cs typeface="Times New Roman" pitchFamily="18" charset="0"/>
              </a:rPr>
              <a:t>Importing Prophet</a:t>
            </a:r>
          </a:p>
          <a:p>
            <a:pPr marL="0" lvl="0" indent="0">
              <a:buNone/>
            </a:pPr>
            <a:r>
              <a:rPr lang="en-US"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from </a:t>
            </a:r>
            <a:r>
              <a:rPr lang="en-US" sz="1800" dirty="0" err="1" smtClean="0">
                <a:latin typeface="Times New Roman" pitchFamily="18" charset="0"/>
                <a:cs typeface="Times New Roman" pitchFamily="18" charset="0"/>
              </a:rPr>
              <a:t>fbprophet</a:t>
            </a:r>
            <a:r>
              <a:rPr lang="en-US" sz="1800" dirty="0" smtClean="0">
                <a:latin typeface="Times New Roman" pitchFamily="18" charset="0"/>
                <a:cs typeface="Times New Roman" pitchFamily="18" charset="0"/>
              </a:rPr>
              <a:t> import Prophet</a:t>
            </a:r>
          </a:p>
          <a:p>
            <a:pPr marL="0" lvl="0" indent="0">
              <a:buNone/>
            </a:pPr>
            <a:endParaRPr lang="en-US" sz="800" dirty="0" smtClean="0">
              <a:latin typeface="Times New Roman" pitchFamily="18" charset="0"/>
              <a:cs typeface="Times New Roman" pitchFamily="18" charset="0"/>
            </a:endParaRPr>
          </a:p>
          <a:p>
            <a:pPr lvl="0">
              <a:buFont typeface="Wingdings" panose="05000000000000000000" pitchFamily="2" charset="2"/>
              <a:buChar char="q"/>
            </a:pPr>
            <a:r>
              <a:rPr lang="en-US" dirty="0" smtClean="0">
                <a:latin typeface="Times New Roman" pitchFamily="18" charset="0"/>
                <a:cs typeface="Times New Roman" pitchFamily="18" charset="0"/>
              </a:rPr>
              <a:t>Building the Model</a:t>
            </a:r>
          </a:p>
          <a:p>
            <a:pPr marL="400056" lvl="1" indent="0">
              <a:buNone/>
            </a:pPr>
            <a:r>
              <a:rPr lang="en-US" dirty="0" smtClean="0">
                <a:latin typeface="Times New Roman" pitchFamily="18" charset="0"/>
                <a:cs typeface="Times New Roman" pitchFamily="18" charset="0"/>
              </a:rPr>
              <a:t>m = Prophet(</a:t>
            </a:r>
            <a:r>
              <a:rPr lang="en-US" dirty="0" err="1" smtClean="0">
                <a:latin typeface="Times New Roman" pitchFamily="18" charset="0"/>
                <a:cs typeface="Times New Roman" pitchFamily="18" charset="0"/>
              </a:rPr>
              <a:t>interval_width</a:t>
            </a:r>
            <a:r>
              <a:rPr lang="en-US" dirty="0" smtClean="0">
                <a:latin typeface="Times New Roman" pitchFamily="18" charset="0"/>
                <a:cs typeface="Times New Roman" pitchFamily="18" charset="0"/>
              </a:rPr>
              <a:t>=0.95)</a:t>
            </a:r>
          </a:p>
          <a:p>
            <a:pPr marL="400056" lvl="1" indent="0">
              <a:buNone/>
            </a:pPr>
            <a:r>
              <a:rPr lang="en-US" dirty="0" err="1" smtClean="0">
                <a:latin typeface="Times New Roman" pitchFamily="18" charset="0"/>
                <a:cs typeface="Times New Roman" pitchFamily="18" charset="0"/>
              </a:rPr>
              <a:t>m.add_regressor</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rec',standardize</a:t>
            </a:r>
            <a:r>
              <a:rPr lang="en-US" dirty="0" smtClean="0">
                <a:latin typeface="Times New Roman" pitchFamily="18" charset="0"/>
                <a:cs typeface="Times New Roman" pitchFamily="18" charset="0"/>
              </a:rPr>
              <a:t>=False)</a:t>
            </a:r>
          </a:p>
          <a:p>
            <a:pPr marL="400056" lvl="1" indent="0">
              <a:buNone/>
            </a:pPr>
            <a:r>
              <a:rPr lang="en-US" dirty="0" err="1" smtClean="0">
                <a:latin typeface="Times New Roman" pitchFamily="18" charset="0"/>
                <a:cs typeface="Times New Roman" pitchFamily="18" charset="0"/>
              </a:rPr>
              <a:t>m.add_regressor</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deaths',standardize</a:t>
            </a:r>
            <a:r>
              <a:rPr lang="en-US" dirty="0" smtClean="0">
                <a:latin typeface="Times New Roman" pitchFamily="18" charset="0"/>
                <a:cs typeface="Times New Roman" pitchFamily="18" charset="0"/>
              </a:rPr>
              <a:t>=False</a:t>
            </a:r>
          </a:p>
          <a:p>
            <a:pPr marL="400056" lvl="1" indent="0">
              <a:buNone/>
            </a:pPr>
            <a:r>
              <a:rPr lang="en-US" dirty="0" smtClean="0">
                <a:latin typeface="Times New Roman" pitchFamily="18" charset="0"/>
                <a:cs typeface="Times New Roman" pitchFamily="18" charset="0"/>
              </a:rPr>
              <a:t>m.fit(train)</a:t>
            </a:r>
          </a:p>
          <a:p>
            <a:pPr marL="400056" lvl="1" indent="0">
              <a:buNone/>
            </a:pPr>
            <a:r>
              <a:rPr lang="en-US" dirty="0" err="1" smtClean="0">
                <a:latin typeface="Times New Roman" pitchFamily="18" charset="0"/>
                <a:cs typeface="Times New Roman" pitchFamily="18" charset="0"/>
              </a:rPr>
              <a:t>m.params</a:t>
            </a:r>
            <a:endParaRPr lang="en-US" dirty="0" smtClean="0">
              <a:latin typeface="Times New Roman" pitchFamily="18" charset="0"/>
              <a:cs typeface="Times New Roman" pitchFamily="18" charset="0"/>
            </a:endParaRPr>
          </a:p>
          <a:p>
            <a:pPr marL="400056" lvl="1" indent="0">
              <a:buNone/>
            </a:pPr>
            <a:r>
              <a:rPr lang="en-US" dirty="0" smtClean="0">
                <a:latin typeface="Times New Roman" pitchFamily="18" charset="0"/>
                <a:cs typeface="Times New Roman" pitchFamily="18" charset="0"/>
              </a:rPr>
              <a:t>future=</a:t>
            </a:r>
            <a:r>
              <a:rPr lang="en-US" dirty="0" err="1" smtClean="0">
                <a:latin typeface="Times New Roman" pitchFamily="18" charset="0"/>
                <a:cs typeface="Times New Roman" pitchFamily="18" charset="0"/>
              </a:rPr>
              <a:t>m.make_future_dataframe</a:t>
            </a:r>
            <a:r>
              <a:rPr lang="en-US" dirty="0" smtClean="0">
                <a:latin typeface="Times New Roman" pitchFamily="18" charset="0"/>
                <a:cs typeface="Times New Roman" pitchFamily="18" charset="0"/>
              </a:rPr>
              <a:t>(periods=112)</a:t>
            </a:r>
          </a:p>
          <a:p>
            <a:pPr marL="400056" lvl="1" indent="0">
              <a:buNone/>
            </a:pPr>
            <a:r>
              <a:rPr lang="en-US" dirty="0" err="1" smtClean="0">
                <a:latin typeface="Times New Roman" pitchFamily="18" charset="0"/>
                <a:cs typeface="Times New Roman" pitchFamily="18" charset="0"/>
              </a:rPr>
              <a:t>future.tail</a:t>
            </a:r>
            <a:r>
              <a:rPr lang="en-US" dirty="0" smtClean="0">
                <a:latin typeface="Times New Roman" pitchFamily="18" charset="0"/>
                <a:cs typeface="Times New Roman" pitchFamily="18" charset="0"/>
              </a:rPr>
              <a:t>()</a:t>
            </a:r>
          </a:p>
          <a:p>
            <a:pPr>
              <a:buNone/>
            </a:pPr>
            <a:endParaRPr lang="en-US" dirty="0"/>
          </a:p>
        </p:txBody>
      </p:sp>
      <p:sp>
        <p:nvSpPr>
          <p:cNvPr id="3" name="Rectangle 2"/>
          <p:cNvSpPr/>
          <p:nvPr/>
        </p:nvSpPr>
        <p:spPr>
          <a:xfrm>
            <a:off x="8453718" y="6373891"/>
            <a:ext cx="685800"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smtClean="0">
                <a:ln w="11430"/>
                <a:effectLst>
                  <a:outerShdw blurRad="50800" dist="39000" dir="5460000" algn="tl">
                    <a:srgbClr val="000000">
                      <a:alpha val="38000"/>
                    </a:srgbClr>
                  </a:outerShdw>
                </a:effectLst>
              </a:rPr>
              <a:t>57</a:t>
            </a:r>
            <a:endParaRPr lang="en-US" sz="2000" b="1" cap="none" spc="0" dirty="0">
              <a:ln w="11430"/>
              <a:effectLst>
                <a:outerShdw blurRad="50800" dist="39000" dir="5460000" algn="tl">
                  <a:srgbClr val="000000">
                    <a:alpha val="38000"/>
                  </a:srgbClr>
                </a:outerShdw>
              </a:effectLst>
            </a:endParaRPr>
          </a:p>
        </p:txBody>
      </p:sp>
      <p:pic>
        <p:nvPicPr>
          <p:cNvPr id="2" name="Picture 1"/>
          <p:cNvPicPr>
            <a:picLocks noChangeAspect="1"/>
          </p:cNvPicPr>
          <p:nvPr/>
        </p:nvPicPr>
        <p:blipFill>
          <a:blip r:embed="rId2"/>
          <a:stretch>
            <a:fillRect/>
          </a:stretch>
        </p:blipFill>
        <p:spPr>
          <a:xfrm>
            <a:off x="5410200" y="3581400"/>
            <a:ext cx="2286000" cy="3035085"/>
          </a:xfrm>
          <a:prstGeom prst="rect">
            <a:avLst/>
          </a:prstGeom>
        </p:spPr>
      </p:pic>
    </p:spTree>
    <p:extLst>
      <p:ext uri="{BB962C8B-B14F-4D97-AF65-F5344CB8AC3E}">
        <p14:creationId xmlns:p14="http://schemas.microsoft.com/office/powerpoint/2010/main" val="36128504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458200" cy="5791200"/>
          </a:xfrm>
        </p:spPr>
        <p:txBody>
          <a:bodyPr>
            <a:normAutofit/>
          </a:bodyPr>
          <a:lstStyle/>
          <a:p>
            <a:pPr marL="0" indent="0" algn="just" fontAlgn="base">
              <a:buNone/>
            </a:pPr>
            <a:endParaRPr lang="en-IN" dirty="0" smtClean="0">
              <a:latin typeface="Times New Roman" panose="02020603050405020304" pitchFamily="18" charset="0"/>
              <a:cs typeface="Times New Roman" panose="02020603050405020304" pitchFamily="18" charset="0"/>
            </a:endParaRPr>
          </a:p>
          <a:p>
            <a:pPr marL="514350" indent="-514350" algn="just">
              <a:buAutoNum type="arabicPeriod" startAt="4"/>
            </a:pPr>
            <a:r>
              <a:rPr lang="en-US" sz="2200" b="1" i="1" dirty="0">
                <a:latin typeface="Times New Roman" panose="02020603050405020304" pitchFamily="18" charset="0"/>
                <a:cs typeface="Times New Roman" pitchFamily="18" charset="0"/>
              </a:rPr>
              <a:t>“Global Warming Prediction in India Using Machine Learning”</a:t>
            </a:r>
            <a:r>
              <a:rPr lang="en-US" sz="2200" dirty="0">
                <a:latin typeface="Times New Roman" panose="02020603050405020304" pitchFamily="18" charset="0"/>
                <a:cs typeface="Times New Roman" pitchFamily="18" charset="0"/>
              </a:rPr>
              <a:t>, D. Deva </a:t>
            </a:r>
            <a:r>
              <a:rPr lang="en-US" sz="2200" dirty="0" err="1">
                <a:latin typeface="Times New Roman" panose="02020603050405020304" pitchFamily="18" charset="0"/>
                <a:cs typeface="Times New Roman" pitchFamily="18" charset="0"/>
              </a:rPr>
              <a:t>Hema</a:t>
            </a:r>
            <a:r>
              <a:rPr lang="en-US" sz="2200" dirty="0">
                <a:latin typeface="Times New Roman" panose="02020603050405020304" pitchFamily="18" charset="0"/>
                <a:cs typeface="Times New Roman" pitchFamily="18" charset="0"/>
              </a:rPr>
              <a:t>, </a:t>
            </a:r>
            <a:r>
              <a:rPr lang="en-US" sz="2200" dirty="0" err="1">
                <a:latin typeface="Times New Roman" panose="02020603050405020304" pitchFamily="18" charset="0"/>
                <a:cs typeface="Times New Roman" pitchFamily="18" charset="0"/>
              </a:rPr>
              <a:t>Anirban</a:t>
            </a:r>
            <a:r>
              <a:rPr lang="en-US" sz="2200" dirty="0">
                <a:latin typeface="Times New Roman" panose="02020603050405020304" pitchFamily="18" charset="0"/>
                <a:cs typeface="Times New Roman" pitchFamily="18" charset="0"/>
              </a:rPr>
              <a:t> Pal, </a:t>
            </a:r>
            <a:r>
              <a:rPr lang="en-US" sz="2200" dirty="0" err="1">
                <a:latin typeface="Times New Roman" panose="02020603050405020304" pitchFamily="18" charset="0"/>
                <a:cs typeface="Times New Roman" pitchFamily="18" charset="0"/>
              </a:rPr>
              <a:t>Vineet</a:t>
            </a:r>
            <a:r>
              <a:rPr lang="en-US" sz="2200" dirty="0">
                <a:latin typeface="Times New Roman" panose="02020603050405020304" pitchFamily="18" charset="0"/>
                <a:cs typeface="Times New Roman" pitchFamily="18" charset="0"/>
              </a:rPr>
              <a:t> </a:t>
            </a:r>
            <a:r>
              <a:rPr lang="en-US" sz="2200" dirty="0" err="1">
                <a:latin typeface="Times New Roman" panose="02020603050405020304" pitchFamily="18" charset="0"/>
                <a:cs typeface="Times New Roman" pitchFamily="18" charset="0"/>
              </a:rPr>
              <a:t>Loyer</a:t>
            </a:r>
            <a:r>
              <a:rPr lang="en-US" sz="2200" dirty="0">
                <a:latin typeface="Times New Roman" panose="02020603050405020304" pitchFamily="18" charset="0"/>
                <a:cs typeface="Times New Roman" pitchFamily="18" charset="0"/>
              </a:rPr>
              <a:t>, Rajeev Gaurav  2019, IJEAT.</a:t>
            </a:r>
          </a:p>
          <a:p>
            <a:pPr marL="514350" indent="-514350" algn="just">
              <a:buAutoNum type="arabicPeriod" startAt="4"/>
            </a:pPr>
            <a:endParaRPr lang="en-US" sz="2200" b="1" i="1" dirty="0">
              <a:latin typeface="Times New Roman" panose="02020603050405020304" pitchFamily="18" charset="0"/>
              <a:cs typeface="Times New Roman" pitchFamily="18" charset="0"/>
            </a:endParaRPr>
          </a:p>
          <a:p>
            <a:pPr marL="514350" indent="-514350" algn="just">
              <a:buAutoNum type="arabicPeriod" startAt="4"/>
            </a:pPr>
            <a:r>
              <a:rPr lang="en-US" sz="2200" b="1" i="1" dirty="0">
                <a:latin typeface="Times New Roman" panose="02020603050405020304" pitchFamily="18" charset="0"/>
                <a:cs typeface="Times New Roman" pitchFamily="18" charset="0"/>
              </a:rPr>
              <a:t>“Predicting Heart Diseases in Logistic Regression of Machine Learning Algorithms By Python </a:t>
            </a:r>
            <a:r>
              <a:rPr lang="en-US" sz="2200" b="1" i="1" dirty="0" err="1">
                <a:latin typeface="Times New Roman" panose="02020603050405020304" pitchFamily="18" charset="0"/>
                <a:cs typeface="Times New Roman" pitchFamily="18" charset="0"/>
              </a:rPr>
              <a:t>Jupyterlab</a:t>
            </a:r>
            <a:r>
              <a:rPr lang="en-US" sz="2200" b="1" i="1" dirty="0">
                <a:latin typeface="Times New Roman" panose="02020603050405020304" pitchFamily="18" charset="0"/>
                <a:cs typeface="Times New Roman" pitchFamily="18" charset="0"/>
              </a:rPr>
              <a:t>” </a:t>
            </a:r>
            <a:r>
              <a:rPr lang="en-US" sz="2200" dirty="0">
                <a:latin typeface="Times New Roman" panose="02020603050405020304" pitchFamily="18" charset="0"/>
                <a:cs typeface="Times New Roman" panose="02020603050405020304" pitchFamily="18" charset="0"/>
              </a:rPr>
              <a:t>A. S. </a:t>
            </a:r>
            <a:r>
              <a:rPr lang="en-US" sz="2200" dirty="0" err="1">
                <a:latin typeface="Times New Roman" panose="02020603050405020304" pitchFamily="18" charset="0"/>
                <a:cs typeface="Times New Roman" panose="02020603050405020304" pitchFamily="18" charset="0"/>
              </a:rPr>
              <a:t>Thanuja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Nishadi</a:t>
            </a:r>
            <a:r>
              <a:rPr lang="en-US" sz="2200" dirty="0">
                <a:latin typeface="Times New Roman" panose="02020603050405020304" pitchFamily="18" charset="0"/>
                <a:cs typeface="Times New Roman" panose="02020603050405020304" pitchFamily="18" charset="0"/>
              </a:rPr>
              <a:t>, Aug 2019, IJARP.</a:t>
            </a:r>
          </a:p>
          <a:p>
            <a:pPr marL="514350" indent="-514350" algn="just">
              <a:buAutoNum type="arabicPeriod" startAt="4"/>
            </a:pPr>
            <a:endParaRPr lang="en-US" sz="2200" b="1" i="1" dirty="0">
              <a:latin typeface="Times New Roman" pitchFamily="18" charset="0"/>
              <a:cs typeface="Times New Roman" pitchFamily="18" charset="0"/>
            </a:endParaRPr>
          </a:p>
          <a:p>
            <a:pPr marL="514350" indent="-514350" algn="just">
              <a:buAutoNum type="arabicPeriod" startAt="4"/>
            </a:pPr>
            <a:r>
              <a:rPr lang="en-US" sz="2200" b="1" i="1" dirty="0">
                <a:latin typeface="Times New Roman" pitchFamily="18" charset="0"/>
                <a:cs typeface="Times New Roman" pitchFamily="18" charset="0"/>
              </a:rPr>
              <a:t>“Prediction of Rainfall Using Machine Learning Techniques”,  </a:t>
            </a:r>
            <a:r>
              <a:rPr lang="en-US" sz="2200" dirty="0" err="1">
                <a:latin typeface="Times New Roman" panose="02020603050405020304" pitchFamily="18" charset="0"/>
                <a:cs typeface="Times New Roman" pitchFamily="18" charset="0"/>
              </a:rPr>
              <a:t>Moulana</a:t>
            </a:r>
            <a:r>
              <a:rPr lang="en-US" sz="2200" dirty="0">
                <a:latin typeface="Times New Roman" panose="02020603050405020304" pitchFamily="18" charset="0"/>
                <a:cs typeface="Times New Roman" pitchFamily="18" charset="0"/>
              </a:rPr>
              <a:t> Mohammed,  </a:t>
            </a:r>
            <a:r>
              <a:rPr lang="en-US" sz="2200" dirty="0" err="1">
                <a:latin typeface="Times New Roman" panose="02020603050405020304" pitchFamily="18" charset="0"/>
                <a:cs typeface="Times New Roman" pitchFamily="18" charset="0"/>
              </a:rPr>
              <a:t>Roshitha</a:t>
            </a:r>
            <a:r>
              <a:rPr lang="en-US" sz="2200" dirty="0">
                <a:latin typeface="Times New Roman" panose="02020603050405020304" pitchFamily="18" charset="0"/>
                <a:cs typeface="Times New Roman" pitchFamily="18" charset="0"/>
              </a:rPr>
              <a:t> </a:t>
            </a:r>
            <a:r>
              <a:rPr lang="en-US" sz="2200" dirty="0" err="1">
                <a:latin typeface="Times New Roman" panose="02020603050405020304" pitchFamily="18" charset="0"/>
                <a:cs typeface="Times New Roman" pitchFamily="18" charset="0"/>
              </a:rPr>
              <a:t>Kolapalli</a:t>
            </a:r>
            <a:r>
              <a:rPr lang="en-US" sz="2200" dirty="0">
                <a:latin typeface="Times New Roman" panose="02020603050405020304" pitchFamily="18" charset="0"/>
                <a:cs typeface="Times New Roman" pitchFamily="18" charset="0"/>
              </a:rPr>
              <a:t>,  </a:t>
            </a:r>
            <a:r>
              <a:rPr lang="en-US" sz="2200" dirty="0" err="1">
                <a:latin typeface="Times New Roman" panose="02020603050405020304" pitchFamily="18" charset="0"/>
                <a:cs typeface="Times New Roman" pitchFamily="18" charset="0"/>
              </a:rPr>
              <a:t>Niharika</a:t>
            </a:r>
            <a:r>
              <a:rPr lang="en-US" sz="2200" dirty="0">
                <a:latin typeface="Times New Roman" panose="02020603050405020304" pitchFamily="18" charset="0"/>
                <a:cs typeface="Times New Roman" pitchFamily="18" charset="0"/>
              </a:rPr>
              <a:t> </a:t>
            </a:r>
            <a:r>
              <a:rPr lang="en-US" sz="2200" dirty="0" err="1">
                <a:latin typeface="Times New Roman" panose="02020603050405020304" pitchFamily="18" charset="0"/>
                <a:cs typeface="Times New Roman" pitchFamily="18" charset="0"/>
              </a:rPr>
              <a:t>Golla</a:t>
            </a:r>
            <a:r>
              <a:rPr lang="en-US" sz="2200" dirty="0">
                <a:latin typeface="Times New Roman" panose="02020603050405020304" pitchFamily="18" charset="0"/>
                <a:cs typeface="Times New Roman" pitchFamily="18" charset="0"/>
              </a:rPr>
              <a:t>, Siva Sai </a:t>
            </a:r>
            <a:r>
              <a:rPr lang="en-US" sz="2200" dirty="0" err="1">
                <a:latin typeface="Times New Roman" panose="02020603050405020304" pitchFamily="18" charset="0"/>
                <a:cs typeface="Times New Roman" pitchFamily="18" charset="0"/>
              </a:rPr>
              <a:t>Maturi</a:t>
            </a:r>
            <a:r>
              <a:rPr lang="en-US" sz="2200" dirty="0">
                <a:latin typeface="Times New Roman" panose="02020603050405020304" pitchFamily="18" charset="0"/>
                <a:cs typeface="Times New Roman" pitchFamily="18" charset="0"/>
              </a:rPr>
              <a:t>,</a:t>
            </a:r>
            <a:r>
              <a:rPr lang="en-US" sz="2200" b="1" i="1" dirty="0">
                <a:latin typeface="Times New Roman" panose="02020603050405020304" pitchFamily="18" charset="0"/>
                <a:cs typeface="Times New Roman" pitchFamily="18" charset="0"/>
              </a:rPr>
              <a:t> </a:t>
            </a:r>
            <a:r>
              <a:rPr lang="en-US" sz="2200" dirty="0">
                <a:latin typeface="Times New Roman" panose="02020603050405020304" pitchFamily="18" charset="0"/>
                <a:cs typeface="Times New Roman" pitchFamily="18" charset="0"/>
              </a:rPr>
              <a:t>01 January 2020, International Journal of Scientific &amp; Technology </a:t>
            </a:r>
            <a:r>
              <a:rPr lang="en-US" sz="2200" dirty="0" smtClean="0">
                <a:latin typeface="Times New Roman" panose="02020603050405020304" pitchFamily="18" charset="0"/>
                <a:cs typeface="Times New Roman" pitchFamily="18" charset="0"/>
              </a:rPr>
              <a:t>Research.</a:t>
            </a:r>
            <a:endParaRPr lang="en-US" sz="2200" b="1" i="1" dirty="0">
              <a:latin typeface="Times New Roman" panose="02020603050405020304" pitchFamily="18" charset="0"/>
              <a:cs typeface="Times New Roman" pitchFamily="18" charset="0"/>
            </a:endParaRPr>
          </a:p>
          <a:p>
            <a:endParaRPr lang="en-IN" dirty="0"/>
          </a:p>
        </p:txBody>
      </p:sp>
      <p:sp>
        <p:nvSpPr>
          <p:cNvPr id="4" name="Rectangle 3"/>
          <p:cNvSpPr/>
          <p:nvPr/>
        </p:nvSpPr>
        <p:spPr>
          <a:xfrm>
            <a:off x="8507905" y="6159787"/>
            <a:ext cx="357791" cy="46166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a:ln w="11430"/>
                <a:effectLst>
                  <a:outerShdw blurRad="50800" dist="39000" dir="5460000" algn="tl">
                    <a:srgbClr val="000000">
                      <a:alpha val="38000"/>
                    </a:srgbClr>
                  </a:outerShdw>
                </a:effectLst>
              </a:rPr>
              <a:t>4</a:t>
            </a:r>
            <a:endParaRPr lang="en-US" sz="2400" b="1" cap="none" spc="0" dirty="0">
              <a:ln w="11430"/>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2416063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044" y="381000"/>
            <a:ext cx="6019800" cy="1015663"/>
          </a:xfrm>
          <a:prstGeom prst="rect">
            <a:avLst/>
          </a:prstGeom>
          <a:noFill/>
        </p:spPr>
        <p:txBody>
          <a:bodyPr wrap="square" rtlCol="0">
            <a:spAutoFit/>
          </a:bodyPr>
          <a:lstStyle/>
          <a:p>
            <a:pPr marL="400056" lvl="1" indent="0">
              <a:buNone/>
            </a:pPr>
            <a:r>
              <a:rPr lang="en-US" sz="2000" dirty="0">
                <a:latin typeface="Times New Roman" pitchFamily="18" charset="0"/>
                <a:cs typeface="Times New Roman" pitchFamily="18" charset="0"/>
              </a:rPr>
              <a:t>future['rec']=confirmed ['rec']</a:t>
            </a:r>
          </a:p>
          <a:p>
            <a:pPr marL="400056" lvl="1" indent="0">
              <a:buNone/>
            </a:pPr>
            <a:r>
              <a:rPr lang="en-US" sz="2000" dirty="0">
                <a:latin typeface="Times New Roman" pitchFamily="18" charset="0"/>
                <a:cs typeface="Times New Roman" pitchFamily="18" charset="0"/>
              </a:rPr>
              <a:t>future['deaths']=confirmed ['deaths']</a:t>
            </a:r>
          </a:p>
          <a:p>
            <a:pPr marL="400056" lvl="1" indent="0">
              <a:buNone/>
            </a:pPr>
            <a:r>
              <a:rPr lang="en-US" sz="2000" dirty="0">
                <a:latin typeface="Times New Roman" pitchFamily="18" charset="0"/>
                <a:cs typeface="Times New Roman" pitchFamily="18" charset="0"/>
              </a:rPr>
              <a:t>future</a:t>
            </a:r>
          </a:p>
        </p:txBody>
      </p:sp>
      <p:sp>
        <p:nvSpPr>
          <p:cNvPr id="6" name="Rectangle 5"/>
          <p:cNvSpPr/>
          <p:nvPr/>
        </p:nvSpPr>
        <p:spPr>
          <a:xfrm>
            <a:off x="8453718" y="6373891"/>
            <a:ext cx="685800"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smtClean="0">
                <a:ln w="11430"/>
                <a:effectLst>
                  <a:outerShdw blurRad="50800" dist="39000" dir="5460000" algn="tl">
                    <a:srgbClr val="000000">
                      <a:alpha val="38000"/>
                    </a:srgbClr>
                  </a:outerShdw>
                </a:effectLst>
              </a:rPr>
              <a:t>58</a:t>
            </a:r>
            <a:endParaRPr lang="en-US" sz="2000" b="1" cap="none" spc="0" dirty="0">
              <a:ln w="11430"/>
              <a:effectLst>
                <a:outerShdw blurRad="50800" dist="39000" dir="5460000" algn="tl">
                  <a:srgbClr val="000000">
                    <a:alpha val="38000"/>
                  </a:srgbClr>
                </a:outerShdw>
              </a:effectLst>
            </a:endParaRPr>
          </a:p>
        </p:txBody>
      </p:sp>
      <p:pic>
        <p:nvPicPr>
          <p:cNvPr id="3" name="Picture 2"/>
          <p:cNvPicPr>
            <a:picLocks noChangeAspect="1"/>
          </p:cNvPicPr>
          <p:nvPr/>
        </p:nvPicPr>
        <p:blipFill>
          <a:blip r:embed="rId2"/>
          <a:stretch>
            <a:fillRect/>
          </a:stretch>
        </p:blipFill>
        <p:spPr>
          <a:xfrm>
            <a:off x="2209800" y="1392181"/>
            <a:ext cx="4572000" cy="5161019"/>
          </a:xfrm>
          <a:prstGeom prst="rect">
            <a:avLst/>
          </a:prstGeom>
        </p:spPr>
      </p:pic>
    </p:spTree>
    <p:extLst>
      <p:ext uri="{BB962C8B-B14F-4D97-AF65-F5344CB8AC3E}">
        <p14:creationId xmlns:p14="http://schemas.microsoft.com/office/powerpoint/2010/main" val="274930052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533400"/>
            <a:ext cx="6019800" cy="1015663"/>
          </a:xfrm>
          <a:prstGeom prst="rect">
            <a:avLst/>
          </a:prstGeom>
          <a:noFill/>
        </p:spPr>
        <p:txBody>
          <a:bodyPr wrap="square" rtlCol="0">
            <a:spAutoFit/>
          </a:bodyPr>
          <a:lstStyle/>
          <a:p>
            <a:pPr lvl="0"/>
            <a:r>
              <a:rPr lang="en-US" sz="2000" dirty="0" smtClean="0"/>
              <a:t>f</a:t>
            </a:r>
            <a:r>
              <a:rPr lang="en-US" sz="2000" dirty="0" smtClean="0">
                <a:latin typeface="Times New Roman" pitchFamily="18" charset="0"/>
                <a:cs typeface="Times New Roman" pitchFamily="18" charset="0"/>
              </a:rPr>
              <a:t>orecast = </a:t>
            </a:r>
            <a:r>
              <a:rPr lang="en-US" sz="2000" dirty="0" err="1" smtClean="0">
                <a:latin typeface="Times New Roman" pitchFamily="18" charset="0"/>
                <a:cs typeface="Times New Roman" pitchFamily="18" charset="0"/>
              </a:rPr>
              <a:t>m.predict</a:t>
            </a:r>
            <a:r>
              <a:rPr lang="en-US" sz="2000" dirty="0" smtClean="0">
                <a:latin typeface="Times New Roman" pitchFamily="18" charset="0"/>
                <a:cs typeface="Times New Roman" pitchFamily="18" charset="0"/>
              </a:rPr>
              <a:t>(future)</a:t>
            </a:r>
          </a:p>
          <a:p>
            <a:r>
              <a:rPr lang="en-US" sz="2000" dirty="0" smtClean="0">
                <a:latin typeface="Times New Roman" pitchFamily="18" charset="0"/>
                <a:cs typeface="Times New Roman" pitchFamily="18" charset="0"/>
              </a:rPr>
              <a:t>forecast[['ds','</a:t>
            </a:r>
            <a:r>
              <a:rPr lang="en-US" sz="2000" dirty="0" err="1" smtClean="0">
                <a:latin typeface="Times New Roman" pitchFamily="18" charset="0"/>
                <a:cs typeface="Times New Roman" pitchFamily="18" charset="0"/>
              </a:rPr>
              <a:t>yhat</a:t>
            </a:r>
            <a:r>
              <a:rPr lang="en-US" sz="2000" dirty="0" smtClean="0">
                <a:latin typeface="Times New Roman" pitchFamily="18" charset="0"/>
                <a:cs typeface="Times New Roman" pitchFamily="18" charset="0"/>
              </a:rPr>
              <a:t>','yhat_lower','</a:t>
            </a:r>
            <a:r>
              <a:rPr lang="en-US" sz="2000" dirty="0" err="1" smtClean="0">
                <a:latin typeface="Times New Roman" pitchFamily="18" charset="0"/>
                <a:cs typeface="Times New Roman" pitchFamily="18" charset="0"/>
              </a:rPr>
              <a:t>yhat_upper</a:t>
            </a:r>
            <a:r>
              <a:rPr lang="en-US" sz="2000" dirty="0" smtClean="0">
                <a:latin typeface="Times New Roman" pitchFamily="18" charset="0"/>
                <a:cs typeface="Times New Roman" pitchFamily="18" charset="0"/>
              </a:rPr>
              <a:t>']].tail()</a:t>
            </a:r>
          </a:p>
          <a:p>
            <a:endParaRPr lang="en-US" sz="2000" dirty="0"/>
          </a:p>
        </p:txBody>
      </p:sp>
      <p:sp>
        <p:nvSpPr>
          <p:cNvPr id="4" name="Rectangle 3"/>
          <p:cNvSpPr/>
          <p:nvPr/>
        </p:nvSpPr>
        <p:spPr>
          <a:xfrm>
            <a:off x="8453718" y="6373891"/>
            <a:ext cx="685800"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smtClean="0">
                <a:ln w="11430"/>
                <a:effectLst>
                  <a:outerShdw blurRad="50800" dist="39000" dir="5460000" algn="tl">
                    <a:srgbClr val="000000">
                      <a:alpha val="38000"/>
                    </a:srgbClr>
                  </a:outerShdw>
                </a:effectLst>
              </a:rPr>
              <a:t>59</a:t>
            </a:r>
            <a:endParaRPr lang="en-US" sz="2000" b="1" cap="none" spc="0" dirty="0">
              <a:ln w="11430"/>
              <a:effectLst>
                <a:outerShdw blurRad="50800" dist="39000" dir="5460000" algn="tl">
                  <a:srgbClr val="000000">
                    <a:alpha val="38000"/>
                  </a:srgbClr>
                </a:outerShdw>
              </a:effectLst>
            </a:endParaRPr>
          </a:p>
        </p:txBody>
      </p:sp>
      <p:pic>
        <p:nvPicPr>
          <p:cNvPr id="2" name="Picture 1"/>
          <p:cNvPicPr>
            <a:picLocks noChangeAspect="1"/>
          </p:cNvPicPr>
          <p:nvPr/>
        </p:nvPicPr>
        <p:blipFill>
          <a:blip r:embed="rId2"/>
          <a:stretch>
            <a:fillRect/>
          </a:stretch>
        </p:blipFill>
        <p:spPr>
          <a:xfrm>
            <a:off x="862979" y="1828800"/>
            <a:ext cx="7590739" cy="3352800"/>
          </a:xfrm>
          <a:prstGeom prst="rect">
            <a:avLst/>
          </a:prstGeom>
        </p:spPr>
      </p:pic>
    </p:spTree>
    <p:extLst>
      <p:ext uri="{BB962C8B-B14F-4D97-AF65-F5344CB8AC3E}">
        <p14:creationId xmlns:p14="http://schemas.microsoft.com/office/powerpoint/2010/main" val="160622933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453718" y="6373891"/>
            <a:ext cx="685800"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smtClean="0">
                <a:ln w="11430"/>
                <a:effectLst>
                  <a:outerShdw blurRad="50800" dist="39000" dir="5460000" algn="tl">
                    <a:srgbClr val="000000">
                      <a:alpha val="38000"/>
                    </a:srgbClr>
                  </a:outerShdw>
                </a:effectLst>
              </a:rPr>
              <a:t>60</a:t>
            </a:r>
            <a:endParaRPr lang="en-US" sz="2000" b="1" cap="none" spc="0" dirty="0">
              <a:ln w="11430"/>
              <a:effectLst>
                <a:outerShdw blurRad="50800" dist="39000" dir="5460000" algn="tl">
                  <a:srgbClr val="000000">
                    <a:alpha val="38000"/>
                  </a:srgbClr>
                </a:outerShdw>
              </a:effectLst>
            </a:endParaRPr>
          </a:p>
        </p:txBody>
      </p:sp>
      <p:sp>
        <p:nvSpPr>
          <p:cNvPr id="6" name="Rectangle 5"/>
          <p:cNvSpPr/>
          <p:nvPr/>
        </p:nvSpPr>
        <p:spPr>
          <a:xfrm>
            <a:off x="378759" y="381000"/>
            <a:ext cx="4572000" cy="707886"/>
          </a:xfrm>
          <a:prstGeom prst="rect">
            <a:avLst/>
          </a:prstGeom>
        </p:spPr>
        <p:txBody>
          <a:bodyPr>
            <a:spAutoFit/>
          </a:bodyPr>
          <a:lstStyle/>
          <a:p>
            <a:pPr lvl="0" fontAlgn="base">
              <a:spcBef>
                <a:spcPct val="0"/>
              </a:spcBef>
              <a:spcAft>
                <a:spcPct val="0"/>
              </a:spcAft>
            </a:pPr>
            <a:r>
              <a:rPr lang="en-US" sz="2000" dirty="0">
                <a:latin typeface="Times New Roman" pitchFamily="18" charset="0"/>
                <a:ea typeface="Times New Roman" pitchFamily="18" charset="0"/>
                <a:cs typeface="Times New Roman" pitchFamily="18" charset="0"/>
              </a:rPr>
              <a:t>fig1=</a:t>
            </a:r>
            <a:r>
              <a:rPr lang="en-US" sz="2000" dirty="0" err="1">
                <a:latin typeface="Times New Roman" pitchFamily="18" charset="0"/>
                <a:ea typeface="Times New Roman" pitchFamily="18" charset="0"/>
                <a:cs typeface="Times New Roman" pitchFamily="18" charset="0"/>
              </a:rPr>
              <a:t>m.plot</a:t>
            </a:r>
            <a:r>
              <a:rPr lang="en-US" sz="2000" dirty="0">
                <a:latin typeface="Times New Roman" pitchFamily="18" charset="0"/>
                <a:ea typeface="Times New Roman" pitchFamily="18" charset="0"/>
                <a:cs typeface="Times New Roman" pitchFamily="18" charset="0"/>
              </a:rPr>
              <a:t>(forecast)</a:t>
            </a:r>
            <a:endParaRPr lang="en-US" sz="2000" dirty="0">
              <a:latin typeface="Times New Roman" pitchFamily="18" charset="0"/>
              <a:cs typeface="Times New Roman" pitchFamily="18" charset="0"/>
            </a:endParaRPr>
          </a:p>
          <a:p>
            <a:pPr lvl="0" eaLnBrk="0" fontAlgn="base" hangingPunct="0">
              <a:spcBef>
                <a:spcPct val="0"/>
              </a:spcBef>
              <a:spcAft>
                <a:spcPct val="0"/>
              </a:spcAft>
            </a:pPr>
            <a:r>
              <a:rPr lang="en-US" sz="2000" dirty="0" smtClean="0">
                <a:latin typeface="Times New Roman" pitchFamily="18" charset="0"/>
                <a:ea typeface="Times New Roman" pitchFamily="18" charset="0"/>
                <a:cs typeface="Times New Roman" pitchFamily="18" charset="0"/>
              </a:rPr>
              <a:t>fig2=</a:t>
            </a:r>
            <a:r>
              <a:rPr lang="en-US" sz="2000" dirty="0" err="1" smtClean="0">
                <a:latin typeface="Times New Roman" pitchFamily="18" charset="0"/>
                <a:ea typeface="Times New Roman" pitchFamily="18" charset="0"/>
                <a:cs typeface="Times New Roman" pitchFamily="18" charset="0"/>
              </a:rPr>
              <a:t>m.plot_components</a:t>
            </a:r>
            <a:r>
              <a:rPr lang="en-US" sz="2000" dirty="0" smtClean="0">
                <a:latin typeface="Times New Roman" pitchFamily="18" charset="0"/>
                <a:ea typeface="Times New Roman" pitchFamily="18" charset="0"/>
                <a:cs typeface="Times New Roman" pitchFamily="18" charset="0"/>
              </a:rPr>
              <a:t>(forecast</a:t>
            </a:r>
            <a:r>
              <a:rPr lang="en-US" sz="2000" dirty="0">
                <a:latin typeface="Times New Roman" pitchFamily="18" charset="0"/>
                <a:ea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7" name="Rectangle 6"/>
          <p:cNvSpPr/>
          <p:nvPr/>
        </p:nvSpPr>
        <p:spPr>
          <a:xfrm>
            <a:off x="3200400" y="6386740"/>
            <a:ext cx="2185214" cy="369332"/>
          </a:xfrm>
          <a:prstGeom prst="rect">
            <a:avLst/>
          </a:prstGeom>
        </p:spPr>
        <p:txBody>
          <a:bodyPr wrap="none">
            <a:spAutoFit/>
          </a:bodyPr>
          <a:lstStyle/>
          <a:p>
            <a:r>
              <a:rPr lang="en-US" dirty="0" smtClean="0">
                <a:latin typeface="Times New Roman" panose="02020603050405020304" pitchFamily="18" charset="0"/>
                <a:ea typeface="Times New Roman" panose="02020603050405020304" pitchFamily="18" charset="0"/>
              </a:rPr>
              <a:t>Fig: </a:t>
            </a:r>
            <a:r>
              <a:rPr lang="en-US" dirty="0">
                <a:latin typeface="Times New Roman" panose="02020603050405020304" pitchFamily="18" charset="0"/>
                <a:ea typeface="Times New Roman" panose="02020603050405020304" pitchFamily="18" charset="0"/>
              </a:rPr>
              <a:t>Multivariate Plot</a:t>
            </a:r>
            <a:endParaRPr lang="en-IN" dirty="0"/>
          </a:p>
        </p:txBody>
      </p:sp>
      <p:sp>
        <p:nvSpPr>
          <p:cNvPr id="2" name="Content Placeholder 1"/>
          <p:cNvSpPr>
            <a:spLocks noGrp="1"/>
          </p:cNvSpPr>
          <p:nvPr>
            <p:ph idx="1"/>
          </p:nvPr>
        </p:nvSpPr>
        <p:spPr/>
        <p:txBody>
          <a:bodyPr/>
          <a:lstStyle/>
          <a:p>
            <a:endParaRPr lang="en-IN"/>
          </a:p>
        </p:txBody>
      </p:sp>
      <p:pic>
        <p:nvPicPr>
          <p:cNvPr id="3" name="Picture 2"/>
          <p:cNvPicPr>
            <a:picLocks noChangeAspect="1"/>
          </p:cNvPicPr>
          <p:nvPr/>
        </p:nvPicPr>
        <p:blipFill>
          <a:blip r:embed="rId2"/>
          <a:stretch>
            <a:fillRect/>
          </a:stretch>
        </p:blipFill>
        <p:spPr>
          <a:xfrm>
            <a:off x="290793" y="1217525"/>
            <a:ext cx="8505825" cy="5057775"/>
          </a:xfrm>
          <a:prstGeom prst="rect">
            <a:avLst/>
          </a:prstGeom>
        </p:spPr>
      </p:pic>
    </p:spTree>
    <p:extLst>
      <p:ext uri="{BB962C8B-B14F-4D97-AF65-F5344CB8AC3E}">
        <p14:creationId xmlns:p14="http://schemas.microsoft.com/office/powerpoint/2010/main" val="361469403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453718" y="6373891"/>
            <a:ext cx="685800"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smtClean="0">
                <a:ln w="11430"/>
                <a:effectLst>
                  <a:outerShdw blurRad="50800" dist="39000" dir="5460000" algn="tl">
                    <a:srgbClr val="000000">
                      <a:alpha val="38000"/>
                    </a:srgbClr>
                  </a:outerShdw>
                </a:effectLst>
              </a:rPr>
              <a:t>61</a:t>
            </a:r>
            <a:endParaRPr lang="en-US" sz="2000" b="1" cap="none" spc="0" dirty="0">
              <a:ln w="11430"/>
              <a:effectLst>
                <a:outerShdw blurRad="50800" dist="39000" dir="5460000" algn="tl">
                  <a:srgbClr val="000000">
                    <a:alpha val="38000"/>
                  </a:srgbClr>
                </a:outerShdw>
              </a:effectLst>
            </a:endParaRPr>
          </a:p>
        </p:txBody>
      </p:sp>
      <p:sp>
        <p:nvSpPr>
          <p:cNvPr id="6" name="TextBox 5"/>
          <p:cNvSpPr txBox="1"/>
          <p:nvPr/>
        </p:nvSpPr>
        <p:spPr>
          <a:xfrm>
            <a:off x="3505200" y="6324600"/>
            <a:ext cx="2237023"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Fig: Trend component</a:t>
            </a:r>
            <a:endParaRPr lang="en-IN"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066800" y="304806"/>
            <a:ext cx="6886535" cy="5943600"/>
          </a:xfrm>
          <a:prstGeom prst="rect">
            <a:avLst/>
          </a:prstGeom>
        </p:spPr>
      </p:pic>
    </p:spTree>
    <p:extLst>
      <p:ext uri="{BB962C8B-B14F-4D97-AF65-F5344CB8AC3E}">
        <p14:creationId xmlns:p14="http://schemas.microsoft.com/office/powerpoint/2010/main" val="104358625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1"/>
          <p:cNvSpPr>
            <a:spLocks noGrp="1" noChangeArrowheads="1"/>
          </p:cNvSpPr>
          <p:nvPr>
            <p:ph idx="1"/>
          </p:nvPr>
        </p:nvSpPr>
        <p:spPr bwMode="auto">
          <a:xfrm>
            <a:off x="228600" y="228600"/>
            <a:ext cx="7744428" cy="132343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None/>
              <a:tabLst/>
            </a:pPr>
            <a:r>
              <a:rPr kumimoji="0" lang="en-US" b="0" i="0" u="none" strike="noStrike" cap="none" normalizeH="0" baseline="0" dirty="0" smtClean="0">
                <a:ln>
                  <a:noFill/>
                </a:ln>
                <a:effectLst/>
                <a:latin typeface="Times New Roman" pitchFamily="18" charset="0"/>
                <a:ea typeface="Times New Roman" pitchFamily="18" charset="0"/>
                <a:cs typeface="Times New Roman" pitchFamily="18" charset="0"/>
              </a:rPr>
              <a:t>from </a:t>
            </a:r>
            <a:r>
              <a:rPr kumimoji="0" lang="en-US" b="0" i="0" u="none" strike="noStrike" cap="none" normalizeH="0" baseline="0" dirty="0" err="1" smtClean="0">
                <a:ln>
                  <a:noFill/>
                </a:ln>
                <a:effectLst/>
                <a:latin typeface="Times New Roman" pitchFamily="18" charset="0"/>
                <a:ea typeface="Times New Roman" pitchFamily="18" charset="0"/>
                <a:cs typeface="Times New Roman" pitchFamily="18" charset="0"/>
              </a:rPr>
              <a:t>fbprophet.diagnostics</a:t>
            </a:r>
            <a:r>
              <a:rPr kumimoji="0" lang="en-US" b="0" i="0" u="none" strike="noStrike" cap="none" normalizeH="0" baseline="0" dirty="0" smtClean="0">
                <a:ln>
                  <a:noFill/>
                </a:ln>
                <a:effectLst/>
                <a:latin typeface="Times New Roman" pitchFamily="18" charset="0"/>
                <a:ea typeface="Times New Roman" pitchFamily="18" charset="0"/>
                <a:cs typeface="Times New Roman" pitchFamily="18" charset="0"/>
              </a:rPr>
              <a:t> import </a:t>
            </a:r>
            <a:r>
              <a:rPr kumimoji="0" lang="en-US" b="0" i="0" u="none" strike="noStrike" cap="none" normalizeH="0" baseline="0" dirty="0" err="1" smtClean="0">
                <a:ln>
                  <a:noFill/>
                </a:ln>
                <a:effectLst/>
                <a:latin typeface="Times New Roman" pitchFamily="18" charset="0"/>
                <a:ea typeface="Times New Roman" pitchFamily="18" charset="0"/>
                <a:cs typeface="Times New Roman" pitchFamily="18" charset="0"/>
              </a:rPr>
              <a:t>cross_validation</a:t>
            </a:r>
            <a:r>
              <a:rPr kumimoji="0" lang="en-US" b="0" i="0" u="none" strike="noStrike" cap="none" normalizeH="0" baseline="0" dirty="0" smtClean="0">
                <a:ln>
                  <a:noFill/>
                </a:ln>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effectLst/>
                <a:latin typeface="Times New Roman" pitchFamily="18" charset="0"/>
                <a:ea typeface="Times New Roman" pitchFamily="18" charset="0"/>
                <a:cs typeface="Times New Roman" pitchFamily="18" charset="0"/>
              </a:rPr>
              <a:t>performance_metrics</a:t>
            </a:r>
            <a:endParaRPr kumimoji="0" lang="en-US" b="0" i="0" u="none" strike="noStrike" cap="none" normalizeH="0" baseline="0" dirty="0" smtClean="0">
              <a:ln>
                <a:noFill/>
              </a:ln>
              <a:effectLst/>
              <a:latin typeface="Times New Roman" pitchFamily="18" charset="0"/>
              <a:cs typeface="Times New Roman" pitchFamily="18" charset="0"/>
            </a:endParaRPr>
          </a:p>
          <a:p>
            <a:pPr marL="0" marR="0" lvl="0" indent="0"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effectLst/>
                <a:latin typeface="Times New Roman" pitchFamily="18" charset="0"/>
                <a:ea typeface="Times New Roman" pitchFamily="18" charset="0"/>
                <a:cs typeface="Times New Roman" pitchFamily="18" charset="0"/>
              </a:rPr>
              <a:t>df_cv</a:t>
            </a:r>
            <a:r>
              <a:rPr kumimoji="0" lang="en-US" b="0" i="0" u="none" strike="noStrike" cap="none" normalizeH="0" baseline="0" dirty="0" smtClean="0">
                <a:ln>
                  <a:noFill/>
                </a:ln>
                <a:effectLst/>
                <a:latin typeface="Times New Roman" pitchFamily="18" charset="0"/>
                <a:ea typeface="Times New Roman" pitchFamily="18" charset="0"/>
                <a:cs typeface="Times New Roman" pitchFamily="18" charset="0"/>
              </a:rPr>
              <a:t>=</a:t>
            </a:r>
            <a:r>
              <a:rPr kumimoji="0" lang="en-US" b="0" i="0" u="none" strike="noStrike" cap="none" normalizeH="0" baseline="0" dirty="0" err="1" smtClean="0">
                <a:ln>
                  <a:noFill/>
                </a:ln>
                <a:effectLst/>
                <a:latin typeface="Times New Roman" pitchFamily="18" charset="0"/>
                <a:ea typeface="Times New Roman" pitchFamily="18" charset="0"/>
                <a:cs typeface="Times New Roman" pitchFamily="18" charset="0"/>
              </a:rPr>
              <a:t>cross_validation</a:t>
            </a:r>
            <a:r>
              <a:rPr kumimoji="0" lang="en-US" b="0" i="0" u="none" strike="noStrike" cap="none" normalizeH="0" baseline="0" dirty="0" smtClean="0">
                <a:ln>
                  <a:noFill/>
                </a:ln>
                <a:effectLst/>
                <a:latin typeface="Times New Roman" pitchFamily="18" charset="0"/>
                <a:ea typeface="Times New Roman" pitchFamily="18" charset="0"/>
                <a:cs typeface="Times New Roman" pitchFamily="18" charset="0"/>
              </a:rPr>
              <a:t>(model=</a:t>
            </a:r>
            <a:r>
              <a:rPr kumimoji="0" lang="en-US" b="0" i="0" u="none" strike="noStrike" cap="none" normalizeH="0" baseline="0" dirty="0" err="1" smtClean="0">
                <a:ln>
                  <a:noFill/>
                </a:ln>
                <a:effectLst/>
                <a:latin typeface="Times New Roman" pitchFamily="18" charset="0"/>
                <a:ea typeface="Times New Roman" pitchFamily="18" charset="0"/>
                <a:cs typeface="Times New Roman" pitchFamily="18" charset="0"/>
              </a:rPr>
              <a:t>m,initial</a:t>
            </a:r>
            <a:r>
              <a:rPr kumimoji="0" lang="en-US" b="0" i="0" u="none" strike="noStrike" cap="none" normalizeH="0" baseline="0" dirty="0" smtClean="0">
                <a:ln>
                  <a:noFill/>
                </a:ln>
                <a:effectLst/>
                <a:latin typeface="Times New Roman" pitchFamily="18" charset="0"/>
                <a:ea typeface="Times New Roman" pitchFamily="18" charset="0"/>
                <a:cs typeface="Times New Roman" pitchFamily="18" charset="0"/>
              </a:rPr>
              <a:t>='180 days', horizon='90 days')</a:t>
            </a:r>
            <a:endParaRPr kumimoji="0" lang="en-US" b="0" i="0" u="none" strike="noStrike" cap="none" normalizeH="0" baseline="0" dirty="0" smtClean="0">
              <a:ln>
                <a:noFill/>
              </a:ln>
              <a:effectLst/>
              <a:latin typeface="Times New Roman" pitchFamily="18" charset="0"/>
              <a:cs typeface="Times New Roman" pitchFamily="18" charset="0"/>
            </a:endParaRPr>
          </a:p>
          <a:p>
            <a:pPr marL="0" indent="0" defTabSz="914400" eaLnBrk="0" fontAlgn="base" hangingPunct="0">
              <a:spcBef>
                <a:spcPct val="0"/>
              </a:spcBef>
              <a:spcAft>
                <a:spcPct val="0"/>
              </a:spcAft>
              <a:buClrTx/>
              <a:buSzTx/>
              <a:buNone/>
            </a:pPr>
            <a:r>
              <a:rPr kumimoji="0" lang="en-US" b="0" i="0" u="none" strike="noStrike" cap="none" normalizeH="0" baseline="0" dirty="0" smtClean="0">
                <a:ln>
                  <a:noFill/>
                </a:ln>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effectLst/>
                <a:latin typeface="Times New Roman" pitchFamily="18" charset="0"/>
                <a:ea typeface="Times New Roman" pitchFamily="18" charset="0"/>
                <a:cs typeface="Times New Roman" pitchFamily="18" charset="0"/>
              </a:rPr>
              <a:t>df_p</a:t>
            </a:r>
            <a:r>
              <a:rPr kumimoji="0" lang="en-US" b="0" i="0" u="none" strike="noStrike" cap="none" normalizeH="0" baseline="0" dirty="0" smtClean="0">
                <a:ln>
                  <a:noFill/>
                </a:ln>
                <a:effectLst/>
                <a:latin typeface="Times New Roman" pitchFamily="18" charset="0"/>
                <a:ea typeface="Times New Roman" pitchFamily="18" charset="0"/>
                <a:cs typeface="Times New Roman" pitchFamily="18" charset="0"/>
              </a:rPr>
              <a:t>=</a:t>
            </a:r>
            <a:r>
              <a:rPr kumimoji="0" lang="en-US" b="0" i="0" u="none" strike="noStrike" cap="none" normalizeH="0" baseline="0" dirty="0" err="1" smtClean="0">
                <a:ln>
                  <a:noFill/>
                </a:ln>
                <a:effectLst/>
                <a:latin typeface="Times New Roman" pitchFamily="18" charset="0"/>
                <a:ea typeface="Times New Roman" pitchFamily="18" charset="0"/>
                <a:cs typeface="Times New Roman" pitchFamily="18" charset="0"/>
              </a:rPr>
              <a:t>performance_metrics</a:t>
            </a:r>
            <a:r>
              <a:rPr kumimoji="0" lang="en-US" b="0" i="0" u="none" strike="noStrike" cap="none" normalizeH="0" baseline="0" dirty="0" smtClean="0">
                <a:ln>
                  <a:noFill/>
                </a:ln>
                <a:effectLst/>
                <a:latin typeface="Times New Roman" pitchFamily="18" charset="0"/>
                <a:ea typeface="Times New Roman" pitchFamily="18" charset="0"/>
                <a:cs typeface="Times New Roman" pitchFamily="18" charset="0"/>
              </a:rPr>
              <a:t>(</a:t>
            </a:r>
            <a:r>
              <a:rPr kumimoji="0" lang="en-US" b="0" i="0" u="none" strike="noStrike" cap="none" normalizeH="0" baseline="0" dirty="0" err="1" smtClean="0">
                <a:ln>
                  <a:noFill/>
                </a:ln>
                <a:effectLst/>
                <a:latin typeface="Times New Roman" pitchFamily="18" charset="0"/>
                <a:ea typeface="Times New Roman" pitchFamily="18" charset="0"/>
                <a:cs typeface="Times New Roman" pitchFamily="18" charset="0"/>
              </a:rPr>
              <a:t>df_cv</a:t>
            </a:r>
            <a:r>
              <a:rPr kumimoji="0" lang="en-US" b="0" i="0" u="none" strike="noStrike" cap="none" normalizeH="0" baseline="0" dirty="0" smtClean="0">
                <a:ln>
                  <a:noFill/>
                </a:ln>
                <a:effectLst/>
                <a:latin typeface="Times New Roman" pitchFamily="18" charset="0"/>
                <a:ea typeface="Times New Roman" pitchFamily="18" charset="0"/>
                <a:cs typeface="Times New Roman" pitchFamily="18" charset="0"/>
              </a:rPr>
              <a:t>)</a:t>
            </a:r>
            <a:endParaRPr kumimoji="0" lang="en-US" b="0" i="0" u="none" strike="noStrike" cap="none" normalizeH="0" baseline="0" dirty="0" smtClean="0">
              <a:ln>
                <a:noFill/>
              </a:ln>
              <a:effectLst/>
              <a:latin typeface="Times New Roman" pitchFamily="18" charset="0"/>
              <a:cs typeface="Times New Roman" pitchFamily="18" charset="0"/>
            </a:endParaRPr>
          </a:p>
          <a:p>
            <a:pPr marL="0" indent="0" defTabSz="914400" eaLnBrk="0" fontAlgn="base" hangingPunct="0">
              <a:spcBef>
                <a:spcPct val="0"/>
              </a:spcBef>
              <a:spcAft>
                <a:spcPct val="0"/>
              </a:spcAft>
              <a:buClrTx/>
              <a:buSzTx/>
              <a:buNone/>
            </a:pPr>
            <a:r>
              <a:rPr kumimoji="0" lang="en-US" b="0" i="0" u="none" strike="noStrike" cap="none" normalizeH="0" baseline="0" dirty="0" smtClean="0">
                <a:ln>
                  <a:noFill/>
                </a:ln>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effectLst/>
                <a:latin typeface="Times New Roman" pitchFamily="18" charset="0"/>
                <a:ea typeface="Times New Roman" pitchFamily="18" charset="0"/>
                <a:cs typeface="Times New Roman" pitchFamily="18" charset="0"/>
              </a:rPr>
              <a:t>df_p</a:t>
            </a:r>
            <a:endParaRPr kumimoji="0" lang="en-US" b="0" i="0" u="none" strike="noStrike" cap="none" normalizeH="0" baseline="0" dirty="0" smtClean="0">
              <a:ln>
                <a:noFill/>
              </a:ln>
              <a:effectLst/>
              <a:latin typeface="Times New Roman" pitchFamily="18" charset="0"/>
              <a:cs typeface="Times New Roman" pitchFamily="18" charset="0"/>
            </a:endParaRPr>
          </a:p>
        </p:txBody>
      </p:sp>
      <p:sp>
        <p:nvSpPr>
          <p:cNvPr id="4" name="Rectangle 3"/>
          <p:cNvSpPr/>
          <p:nvPr/>
        </p:nvSpPr>
        <p:spPr>
          <a:xfrm>
            <a:off x="8453718" y="6373891"/>
            <a:ext cx="685800"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smtClean="0">
                <a:ln w="11430"/>
                <a:effectLst>
                  <a:outerShdw blurRad="50800" dist="39000" dir="5460000" algn="tl">
                    <a:srgbClr val="000000">
                      <a:alpha val="38000"/>
                    </a:srgbClr>
                  </a:outerShdw>
                </a:effectLst>
              </a:rPr>
              <a:t>62</a:t>
            </a:r>
            <a:endParaRPr lang="en-US" sz="2000" b="1" cap="none" spc="0" dirty="0">
              <a:ln w="11430"/>
              <a:effectLst>
                <a:outerShdw blurRad="50800" dist="39000" dir="5460000" algn="tl">
                  <a:srgbClr val="000000">
                    <a:alpha val="38000"/>
                  </a:srgbClr>
                </a:outerShdw>
              </a:effectLst>
            </a:endParaRPr>
          </a:p>
        </p:txBody>
      </p:sp>
      <p:pic>
        <p:nvPicPr>
          <p:cNvPr id="2" name="Picture 1"/>
          <p:cNvPicPr>
            <a:picLocks noChangeAspect="1"/>
          </p:cNvPicPr>
          <p:nvPr/>
        </p:nvPicPr>
        <p:blipFill>
          <a:blip r:embed="rId3"/>
          <a:stretch>
            <a:fillRect/>
          </a:stretch>
        </p:blipFill>
        <p:spPr>
          <a:xfrm>
            <a:off x="914400" y="1676400"/>
            <a:ext cx="7401514" cy="4772561"/>
          </a:xfrm>
          <a:prstGeom prst="rect">
            <a:avLst/>
          </a:prstGeom>
        </p:spPr>
      </p:pic>
    </p:spTree>
    <p:extLst>
      <p:ext uri="{BB962C8B-B14F-4D97-AF65-F5344CB8AC3E}">
        <p14:creationId xmlns:p14="http://schemas.microsoft.com/office/powerpoint/2010/main" val="319267282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899" y="838200"/>
            <a:ext cx="8229600" cy="4038600"/>
          </a:xfrm>
        </p:spPr>
        <p:txBody>
          <a:bodyPr>
            <a:normAutofit fontScale="85000" lnSpcReduction="20000"/>
          </a:bodyPr>
          <a:lstStyle/>
          <a:p>
            <a:pPr>
              <a:buNone/>
            </a:pPr>
            <a:endParaRPr lang="en-US" sz="3000" b="1" dirty="0">
              <a:latin typeface="Times New Roman" pitchFamily="18" charset="0"/>
              <a:cs typeface="Times New Roman" pitchFamily="18" charset="0"/>
            </a:endParaRPr>
          </a:p>
          <a:p>
            <a:pPr algn="ctr">
              <a:buNone/>
            </a:pPr>
            <a:r>
              <a:rPr lang="en-US" sz="3000" b="1" dirty="0" smtClean="0">
                <a:latin typeface="Times New Roman" pitchFamily="18" charset="0"/>
                <a:cs typeface="Times New Roman" pitchFamily="18" charset="0"/>
              </a:rPr>
              <a:t>CONCLUSION </a:t>
            </a:r>
          </a:p>
          <a:p>
            <a:pPr marL="0" indent="0">
              <a:buNone/>
            </a:pPr>
            <a:endParaRPr lang="en-US" sz="3000" dirty="0">
              <a:latin typeface="Times New Roman" pitchFamily="18" charset="0"/>
              <a:cs typeface="Times New Roman" pitchFamily="18" charset="0"/>
            </a:endParaRPr>
          </a:p>
          <a:p>
            <a:pPr algn="just"/>
            <a:r>
              <a:rPr lang="en-US" sz="3000" dirty="0">
                <a:latin typeface="Times New Roman" pitchFamily="18" charset="0"/>
                <a:cs typeface="Times New Roman" pitchFamily="18" charset="0"/>
              </a:rPr>
              <a:t>This project helps in the analysis of COVID-19 data and the pandemic spread </a:t>
            </a:r>
            <a:r>
              <a:rPr lang="en-US" sz="3000" dirty="0" smtClean="0">
                <a:latin typeface="Times New Roman" pitchFamily="18" charset="0"/>
                <a:cs typeface="Times New Roman" pitchFamily="18" charset="0"/>
              </a:rPr>
              <a:t>is </a:t>
            </a:r>
            <a:r>
              <a:rPr lang="en-US" sz="3000" dirty="0">
                <a:latin typeface="Times New Roman" pitchFamily="18" charset="0"/>
                <a:cs typeface="Times New Roman" pitchFamily="18" charset="0"/>
              </a:rPr>
              <a:t>compared between different countries. Data Visualization technique is </a:t>
            </a:r>
            <a:r>
              <a:rPr lang="en-US" sz="3000" dirty="0" smtClean="0">
                <a:latin typeface="Times New Roman" pitchFamily="18" charset="0"/>
                <a:cs typeface="Times New Roman" pitchFamily="18" charset="0"/>
              </a:rPr>
              <a:t>performed </a:t>
            </a:r>
            <a:r>
              <a:rPr lang="en-US" sz="3000" dirty="0">
                <a:latin typeface="Times New Roman" pitchFamily="18" charset="0"/>
                <a:cs typeface="Times New Roman" pitchFamily="18" charset="0"/>
              </a:rPr>
              <a:t>to give a clear look on how the virus is spreading, which countries are getting affected mostly and how different countries are recovering. On applying Linear Regression Model and Multivariate Regression Model the possible number of COVID-19 cases </a:t>
            </a:r>
            <a:r>
              <a:rPr lang="en-US" sz="3000" dirty="0" smtClean="0">
                <a:latin typeface="Times New Roman" pitchFamily="18" charset="0"/>
                <a:cs typeface="Times New Roman" pitchFamily="18" charset="0"/>
              </a:rPr>
              <a:t>is </a:t>
            </a:r>
            <a:r>
              <a:rPr lang="en-US" sz="3000" dirty="0">
                <a:latin typeface="Times New Roman" pitchFamily="18" charset="0"/>
                <a:cs typeface="Times New Roman" pitchFamily="18" charset="0"/>
              </a:rPr>
              <a:t>pertained.</a:t>
            </a:r>
          </a:p>
        </p:txBody>
      </p:sp>
      <p:sp>
        <p:nvSpPr>
          <p:cNvPr id="4" name="Rectangle 3"/>
          <p:cNvSpPr/>
          <p:nvPr/>
        </p:nvSpPr>
        <p:spPr>
          <a:xfrm>
            <a:off x="8229599" y="6172200"/>
            <a:ext cx="685801" cy="46166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smtClean="0">
                <a:ln w="11430"/>
                <a:effectLst>
                  <a:outerShdw blurRad="50800" dist="39000" dir="5460000" algn="tl">
                    <a:srgbClr val="000000">
                      <a:alpha val="38000"/>
                    </a:srgbClr>
                  </a:outerShdw>
                </a:effectLst>
              </a:rPr>
              <a:t>63</a:t>
            </a:r>
            <a:endParaRPr lang="en-US" sz="2800" b="1" cap="none" spc="0" dirty="0">
              <a:ln w="11430"/>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055380" cy="766482"/>
          </a:xfrm>
        </p:spPr>
        <p:txBody>
          <a:bodyPr/>
          <a:lstStyle/>
          <a:p>
            <a:pPr algn="ctr"/>
            <a:r>
              <a:rPr lang="en-US" sz="3200" b="1" dirty="0" smtClean="0">
                <a:latin typeface="Times New Roman" panose="02020603050405020304" pitchFamily="18" charset="0"/>
                <a:cs typeface="Times New Roman" panose="02020603050405020304" pitchFamily="18" charset="0"/>
              </a:rPr>
              <a:t>REFERENCES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838200"/>
            <a:ext cx="8382000" cy="5638800"/>
          </a:xfrm>
        </p:spPr>
        <p:txBody>
          <a:bodyPr>
            <a:normAutofit/>
          </a:bodyPr>
          <a:lstStyle/>
          <a:p>
            <a:pPr marL="457200" indent="-457200">
              <a:buFont typeface="+mj-lt"/>
              <a:buAutoNum type="arabicPeriod"/>
            </a:pPr>
            <a:r>
              <a:rPr lang="en-IN" sz="2200" dirty="0" err="1" smtClean="0">
                <a:latin typeface="Times New Roman" panose="02020603050405020304" pitchFamily="18" charset="0"/>
                <a:cs typeface="Times New Roman" panose="02020603050405020304" pitchFamily="18" charset="0"/>
              </a:rPr>
              <a:t>Ashutosh</a:t>
            </a:r>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kumar</a:t>
            </a:r>
            <a:r>
              <a:rPr lang="en-IN" sz="2200" dirty="0" smtClean="0">
                <a:latin typeface="Times New Roman" panose="02020603050405020304" pitchFamily="18" charset="0"/>
                <a:cs typeface="Times New Roman" panose="02020603050405020304" pitchFamily="18" charset="0"/>
              </a:rPr>
              <a:t>, “COVID 19: Analysis, Prediction, Plotting”, June 2020, </a:t>
            </a:r>
            <a:r>
              <a:rPr lang="en-IN" sz="2200" dirty="0" err="1" smtClean="0">
                <a:latin typeface="Times New Roman" panose="02020603050405020304" pitchFamily="18" charset="0"/>
                <a:cs typeface="Times New Roman" panose="02020603050405020304" pitchFamily="18" charset="0"/>
              </a:rPr>
              <a:t>ResearchGate</a:t>
            </a:r>
            <a:r>
              <a:rPr lang="en-IN" sz="2200" dirty="0" smtClean="0">
                <a:latin typeface="Times New Roman" panose="02020603050405020304" pitchFamily="18" charset="0"/>
                <a:cs typeface="Times New Roman" panose="02020603050405020304" pitchFamily="18" charset="0"/>
              </a:rPr>
              <a:t>. </a:t>
            </a:r>
          </a:p>
          <a:p>
            <a:pPr marL="457200" indent="-457200">
              <a:buFont typeface="+mj-lt"/>
              <a:buAutoNum type="arabicPeriod"/>
            </a:pPr>
            <a:r>
              <a:rPr lang="en-IN" sz="2200" dirty="0" err="1" smtClean="0">
                <a:latin typeface="Times New Roman" panose="02020603050405020304" pitchFamily="18" charset="0"/>
                <a:cs typeface="Times New Roman" panose="02020603050405020304" pitchFamily="18" charset="0"/>
              </a:rPr>
              <a:t>Mohammadreza</a:t>
            </a:r>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Nemati</a:t>
            </a:r>
            <a:r>
              <a:rPr lang="en-IN" sz="2200" dirty="0" smtClean="0">
                <a:latin typeface="Times New Roman" panose="02020603050405020304" pitchFamily="18" charset="0"/>
                <a:cs typeface="Times New Roman" panose="02020603050405020304" pitchFamily="18" charset="0"/>
              </a:rPr>
              <a:t>, Jamal </a:t>
            </a:r>
            <a:r>
              <a:rPr lang="en-IN" sz="2200" dirty="0" err="1" smtClean="0">
                <a:latin typeface="Times New Roman" panose="02020603050405020304" pitchFamily="18" charset="0"/>
                <a:cs typeface="Times New Roman" panose="02020603050405020304" pitchFamily="18" charset="0"/>
              </a:rPr>
              <a:t>Ansary</a:t>
            </a:r>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Nazafarin</a:t>
            </a:r>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Nemati</a:t>
            </a:r>
            <a:r>
              <a:rPr lang="en-IN" sz="2200" dirty="0" smtClean="0">
                <a:latin typeface="Times New Roman" panose="02020603050405020304" pitchFamily="18" charset="0"/>
                <a:cs typeface="Times New Roman" panose="02020603050405020304" pitchFamily="18" charset="0"/>
              </a:rPr>
              <a:t>,“Machine-Learning Approaches in COVID-19 Survival Analysis and Discharge-Time Likelihood Prediction Using Clinical Data”,4 July 2020, </a:t>
            </a:r>
            <a:r>
              <a:rPr lang="en-IN" sz="2200" dirty="0" err="1" smtClean="0">
                <a:latin typeface="Times New Roman" panose="02020603050405020304" pitchFamily="18" charset="0"/>
                <a:cs typeface="Times New Roman" panose="02020603050405020304" pitchFamily="18" charset="0"/>
              </a:rPr>
              <a:t>ScienceDirect</a:t>
            </a:r>
            <a:r>
              <a:rPr lang="en-IN" sz="2200"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IN" sz="2200" dirty="0" err="1" smtClean="0">
                <a:latin typeface="Times New Roman" panose="02020603050405020304" pitchFamily="18" charset="0"/>
                <a:cs typeface="Times New Roman" panose="02020603050405020304" pitchFamily="18" charset="0"/>
              </a:rPr>
              <a:t>Yazeeb</a:t>
            </a:r>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zoabi</a:t>
            </a:r>
            <a:r>
              <a:rPr lang="en-IN" sz="2200" dirty="0" smtClean="0">
                <a:latin typeface="Times New Roman" panose="02020603050405020304" pitchFamily="18" charset="0"/>
                <a:cs typeface="Times New Roman" panose="02020603050405020304" pitchFamily="18" charset="0"/>
              </a:rPr>
              <a:t> Shira Deri </a:t>
            </a:r>
            <a:r>
              <a:rPr lang="en-IN" sz="2200" dirty="0" err="1" smtClean="0">
                <a:latin typeface="Times New Roman" panose="02020603050405020304" pitchFamily="18" charset="0"/>
                <a:cs typeface="Times New Roman" panose="02020603050405020304" pitchFamily="18" charset="0"/>
              </a:rPr>
              <a:t>rozov</a:t>
            </a:r>
            <a:r>
              <a:rPr lang="en-IN" sz="2200" dirty="0" smtClean="0">
                <a:latin typeface="Times New Roman" panose="02020603050405020304" pitchFamily="18" charset="0"/>
                <a:cs typeface="Times New Roman" panose="02020603050405020304" pitchFamily="18" charset="0"/>
              </a:rPr>
              <a:t> and Noam </a:t>
            </a:r>
            <a:r>
              <a:rPr lang="en-IN" sz="2200" dirty="0" err="1" smtClean="0">
                <a:latin typeface="Times New Roman" panose="02020603050405020304" pitchFamily="18" charset="0"/>
                <a:cs typeface="Times New Roman" panose="02020603050405020304" pitchFamily="18" charset="0"/>
              </a:rPr>
              <a:t>shomron</a:t>
            </a:r>
            <a:r>
              <a:rPr lang="en-IN" sz="2200" dirty="0" smtClean="0">
                <a:latin typeface="Times New Roman" panose="02020603050405020304" pitchFamily="18" charset="0"/>
                <a:cs typeface="Times New Roman" panose="02020603050405020304" pitchFamily="18" charset="0"/>
              </a:rPr>
              <a:t>, “Machine learning-based prediction of COVID-19 diagnosis based on symptoms”, January 2021,npj digital medicine.</a:t>
            </a:r>
          </a:p>
          <a:p>
            <a:pPr marL="457200" indent="-457200">
              <a:buFont typeface="+mj-lt"/>
              <a:buAutoNum type="arabicPeriod"/>
            </a:pPr>
            <a:r>
              <a:rPr lang="en-IN" sz="2200" dirty="0" smtClean="0">
                <a:latin typeface="Times New Roman" panose="02020603050405020304" pitchFamily="18" charset="0"/>
                <a:cs typeface="Times New Roman" panose="02020603050405020304" pitchFamily="18" charset="0"/>
              </a:rPr>
              <a:t>R. </a:t>
            </a:r>
            <a:r>
              <a:rPr lang="en-IN" sz="2200" dirty="0" err="1" smtClean="0">
                <a:latin typeface="Times New Roman" panose="02020603050405020304" pitchFamily="18" charset="0"/>
                <a:cs typeface="Times New Roman" panose="02020603050405020304" pitchFamily="18" charset="0"/>
              </a:rPr>
              <a:t>Sujath</a:t>
            </a:r>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Jyotir</a:t>
            </a:r>
            <a:r>
              <a:rPr lang="en-IN" sz="2200" dirty="0" smtClean="0">
                <a:latin typeface="Times New Roman" panose="02020603050405020304" pitchFamily="18" charset="0"/>
                <a:cs typeface="Times New Roman" panose="02020603050405020304" pitchFamily="18" charset="0"/>
              </a:rPr>
              <a:t> Moy Chatterjee &amp; </a:t>
            </a:r>
            <a:r>
              <a:rPr lang="en-IN" sz="2200" dirty="0" err="1" smtClean="0">
                <a:latin typeface="Times New Roman" panose="02020603050405020304" pitchFamily="18" charset="0"/>
                <a:cs typeface="Times New Roman" panose="02020603050405020304" pitchFamily="18" charset="0"/>
              </a:rPr>
              <a:t>Aboul</a:t>
            </a:r>
            <a:r>
              <a:rPr lang="en-IN" sz="2200" dirty="0" smtClean="0">
                <a:latin typeface="Times New Roman" panose="02020603050405020304" pitchFamily="18" charset="0"/>
                <a:cs typeface="Times New Roman" panose="02020603050405020304" pitchFamily="18" charset="0"/>
              </a:rPr>
              <a:t> Ella </a:t>
            </a:r>
            <a:r>
              <a:rPr lang="en-IN" sz="2200" dirty="0" err="1" smtClean="0">
                <a:latin typeface="Times New Roman" panose="02020603050405020304" pitchFamily="18" charset="0"/>
                <a:cs typeface="Times New Roman" panose="02020603050405020304" pitchFamily="18" charset="0"/>
              </a:rPr>
              <a:t>Hassanien</a:t>
            </a:r>
            <a:r>
              <a:rPr lang="en-IN" sz="2200" dirty="0" smtClean="0">
                <a:latin typeface="Times New Roman" panose="02020603050405020304" pitchFamily="18" charset="0"/>
                <a:cs typeface="Times New Roman" panose="02020603050405020304" pitchFamily="18" charset="0"/>
              </a:rPr>
              <a:t>, “A machine learning forecasting model for COVID-19 pandemic in India”, July 2020, Springer link.</a:t>
            </a:r>
          </a:p>
          <a:p>
            <a:pPr marL="457200" indent="-457200">
              <a:buFont typeface="+mj-lt"/>
              <a:buAutoNum type="arabicPeriod"/>
            </a:pPr>
            <a:r>
              <a:rPr lang="en-IN" sz="2200" dirty="0" err="1" smtClean="0">
                <a:latin typeface="Times New Roman" panose="02020603050405020304" pitchFamily="18" charset="0"/>
                <a:cs typeface="Times New Roman" panose="02020603050405020304" pitchFamily="18" charset="0"/>
              </a:rPr>
              <a:t>Rajan</a:t>
            </a:r>
            <a:r>
              <a:rPr lang="en-IN" sz="2200" dirty="0" smtClean="0">
                <a:latin typeface="Times New Roman" panose="02020603050405020304" pitchFamily="18" charset="0"/>
                <a:cs typeface="Times New Roman" panose="02020603050405020304" pitchFamily="18" charset="0"/>
              </a:rPr>
              <a:t> Gupta, Gaurav </a:t>
            </a:r>
            <a:r>
              <a:rPr lang="en-IN" sz="2200" dirty="0" err="1" smtClean="0">
                <a:latin typeface="Times New Roman" panose="02020603050405020304" pitchFamily="18" charset="0"/>
                <a:cs typeface="Times New Roman" panose="02020603050405020304" pitchFamily="18" charset="0"/>
              </a:rPr>
              <a:t>PandeyPoonam</a:t>
            </a:r>
            <a:r>
              <a:rPr lang="en-IN" sz="2200" dirty="0" smtClean="0">
                <a:latin typeface="Times New Roman" panose="02020603050405020304" pitchFamily="18" charset="0"/>
                <a:cs typeface="Times New Roman" panose="02020603050405020304" pitchFamily="18" charset="0"/>
              </a:rPr>
              <a:t> Chaudhary, </a:t>
            </a:r>
            <a:r>
              <a:rPr lang="en-IN" sz="2200" dirty="0" err="1" smtClean="0">
                <a:latin typeface="Times New Roman" panose="02020603050405020304" pitchFamily="18" charset="0"/>
                <a:cs typeface="Times New Roman" panose="02020603050405020304" pitchFamily="18" charset="0"/>
              </a:rPr>
              <a:t>Saibal</a:t>
            </a:r>
            <a:r>
              <a:rPr lang="en-IN" sz="2200" dirty="0" smtClean="0">
                <a:latin typeface="Times New Roman" panose="02020603050405020304" pitchFamily="18" charset="0"/>
                <a:cs typeface="Times New Roman" panose="02020603050405020304" pitchFamily="18" charset="0"/>
              </a:rPr>
              <a:t> K. Pal, “Machine Learning Models for Government to Predict COVID-19 Outbreak”, Aug 2020, ACM digital library.</a:t>
            </a:r>
          </a:p>
          <a:p>
            <a:pPr marL="0" indent="0">
              <a:buNone/>
            </a:pPr>
            <a:endParaRPr lang="en-IN" sz="22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sz="28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8305799" y="6172200"/>
            <a:ext cx="609601" cy="46166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smtClean="0">
                <a:ln w="11430"/>
                <a:effectLst>
                  <a:outerShdw blurRad="50800" dist="39000" dir="5460000" algn="tl">
                    <a:srgbClr val="000000">
                      <a:alpha val="38000"/>
                    </a:srgbClr>
                  </a:outerShdw>
                </a:effectLst>
              </a:rPr>
              <a:t>64</a:t>
            </a:r>
            <a:endParaRPr lang="en-US" sz="2800" b="1" cap="none" spc="0" dirty="0">
              <a:ln w="11430"/>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05347886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9296400" cy="6324600"/>
          </a:xfrm>
        </p:spPr>
        <p:txBody>
          <a:bodyPr>
            <a:normAutofit fontScale="92500"/>
          </a:bodyPr>
          <a:lstStyle/>
          <a:p>
            <a:pPr marL="1371616" lvl="2" indent="-457200" algn="just">
              <a:buFont typeface="+mj-lt"/>
              <a:buAutoNum type="arabicPeriod" startAt="6"/>
            </a:pPr>
            <a:r>
              <a:rPr lang="en-IN" sz="2000" dirty="0" smtClean="0">
                <a:latin typeface="Times New Roman" panose="02020603050405020304" pitchFamily="18" charset="0"/>
                <a:cs typeface="Times New Roman" panose="02020603050405020304" pitchFamily="18" charset="0"/>
              </a:rPr>
              <a:t>Othman </a:t>
            </a:r>
            <a:r>
              <a:rPr lang="en-IN" sz="2000" dirty="0" err="1">
                <a:latin typeface="Times New Roman" panose="02020603050405020304" pitchFamily="18" charset="0"/>
                <a:cs typeface="Times New Roman" panose="02020603050405020304" pitchFamily="18" charset="0"/>
              </a:rPr>
              <a:t>Istaiteh</a:t>
            </a:r>
            <a:r>
              <a:rPr lang="en-IN" sz="2000" dirty="0">
                <a:latin typeface="Times New Roman" panose="02020603050405020304" pitchFamily="18" charset="0"/>
                <a:cs typeface="Times New Roman" panose="02020603050405020304" pitchFamily="18" charset="0"/>
              </a:rPr>
              <a:t>, Tala </a:t>
            </a:r>
            <a:r>
              <a:rPr lang="en-IN" sz="2000" dirty="0" err="1">
                <a:latin typeface="Times New Roman" panose="02020603050405020304" pitchFamily="18" charset="0"/>
                <a:cs typeface="Times New Roman" panose="02020603050405020304" pitchFamily="18" charset="0"/>
              </a:rPr>
              <a:t>Owais</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Nailah</a:t>
            </a:r>
            <a:r>
              <a:rPr lang="en-IN" sz="2000" dirty="0">
                <a:latin typeface="Times New Roman" panose="02020603050405020304" pitchFamily="18" charset="0"/>
                <a:cs typeface="Times New Roman" panose="02020603050405020304" pitchFamily="18" charset="0"/>
              </a:rPr>
              <a:t> Al-</a:t>
            </a:r>
            <a:r>
              <a:rPr lang="en-IN" sz="2000" dirty="0" err="1">
                <a:latin typeface="Times New Roman" panose="02020603050405020304" pitchFamily="18" charset="0"/>
                <a:cs typeface="Times New Roman" panose="02020603050405020304" pitchFamily="18" charset="0"/>
              </a:rPr>
              <a:t>Madi</a:t>
            </a:r>
            <a:r>
              <a:rPr lang="en-IN" sz="2000" dirty="0">
                <a:latin typeface="Times New Roman" panose="02020603050405020304" pitchFamily="18" charset="0"/>
                <a:cs typeface="Times New Roman" panose="02020603050405020304" pitchFamily="18" charset="0"/>
              </a:rPr>
              <a:t> Saleh Abu-</a:t>
            </a:r>
            <a:r>
              <a:rPr lang="en-IN" sz="2000" dirty="0" err="1">
                <a:latin typeface="Times New Roman" panose="02020603050405020304" pitchFamily="18" charset="0"/>
                <a:cs typeface="Times New Roman" panose="02020603050405020304" pitchFamily="18" charset="0"/>
              </a:rPr>
              <a:t>Soud</a:t>
            </a:r>
            <a:r>
              <a:rPr lang="en-IN" sz="2000" dirty="0">
                <a:latin typeface="Times New Roman" panose="02020603050405020304" pitchFamily="18" charset="0"/>
                <a:cs typeface="Times New Roman" panose="02020603050405020304" pitchFamily="18" charset="0"/>
              </a:rPr>
              <a:t>, “Machine </a:t>
            </a:r>
            <a:r>
              <a:rPr lang="en-IN" sz="2000" dirty="0" smtClean="0">
                <a:latin typeface="Times New Roman" panose="02020603050405020304" pitchFamily="18" charset="0"/>
                <a:cs typeface="Times New Roman" panose="02020603050405020304" pitchFamily="18" charset="0"/>
              </a:rPr>
              <a:t>Learning </a:t>
            </a:r>
            <a:r>
              <a:rPr lang="en-IN" sz="2000" dirty="0">
                <a:latin typeface="Times New Roman" panose="02020603050405020304" pitchFamily="18" charset="0"/>
                <a:cs typeface="Times New Roman" panose="02020603050405020304" pitchFamily="18" charset="0"/>
              </a:rPr>
              <a:t>Approaches for </a:t>
            </a:r>
            <a:r>
              <a:rPr lang="en-IN" sz="2000" dirty="0" smtClean="0">
                <a:latin typeface="Times New Roman" panose="02020603050405020304" pitchFamily="18" charset="0"/>
                <a:cs typeface="Times New Roman" panose="02020603050405020304" pitchFamily="18" charset="0"/>
              </a:rPr>
              <a:t>COVID-19 </a:t>
            </a:r>
            <a:r>
              <a:rPr lang="en-IN" sz="2000" dirty="0">
                <a:latin typeface="Times New Roman" panose="02020603050405020304" pitchFamily="18" charset="0"/>
                <a:cs typeface="Times New Roman" panose="02020603050405020304" pitchFamily="18" charset="0"/>
              </a:rPr>
              <a:t>Forecasting”,2020 International </a:t>
            </a:r>
            <a:r>
              <a:rPr lang="en-IN" sz="2000" dirty="0" smtClean="0">
                <a:latin typeface="Times New Roman" panose="02020603050405020304" pitchFamily="18" charset="0"/>
                <a:cs typeface="Times New Roman" panose="02020603050405020304" pitchFamily="18" charset="0"/>
              </a:rPr>
              <a:t>Conference </a:t>
            </a:r>
            <a:r>
              <a:rPr lang="en-IN" sz="2000" dirty="0">
                <a:latin typeface="Times New Roman" panose="02020603050405020304" pitchFamily="18" charset="0"/>
                <a:cs typeface="Times New Roman" panose="02020603050405020304" pitchFamily="18" charset="0"/>
              </a:rPr>
              <a:t>on Intelligent Data Science Technologies and Applications </a:t>
            </a: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IDSTA).</a:t>
            </a:r>
          </a:p>
          <a:p>
            <a:pPr marL="1371616" lvl="2" indent="-457200" algn="just">
              <a:buFont typeface="+mj-lt"/>
              <a:buAutoNum type="arabicPeriod" startAt="6"/>
            </a:pP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Dr</a:t>
            </a:r>
            <a:r>
              <a:rPr lang="en-IN" sz="2000" dirty="0" err="1">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Vakula</a:t>
            </a:r>
            <a:r>
              <a:rPr lang="en-IN" sz="2000" dirty="0">
                <a:latin typeface="Times New Roman" panose="02020603050405020304" pitchFamily="18" charset="0"/>
                <a:cs typeface="Times New Roman" panose="02020603050405020304" pitchFamily="18" charset="0"/>
              </a:rPr>
              <a:t> Rani J, </a:t>
            </a:r>
            <a:r>
              <a:rPr lang="en-IN" sz="2000" dirty="0" err="1">
                <a:latin typeface="Times New Roman" panose="02020603050405020304" pitchFamily="18" charset="0"/>
                <a:cs typeface="Times New Roman" panose="02020603050405020304" pitchFamily="18" charset="0"/>
              </a:rPr>
              <a:t>Aishwarya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Jakka</a:t>
            </a:r>
            <a:r>
              <a:rPr lang="en-IN" sz="2000" dirty="0">
                <a:latin typeface="Times New Roman" panose="02020603050405020304" pitchFamily="18" charset="0"/>
                <a:cs typeface="Times New Roman" panose="02020603050405020304" pitchFamily="18" charset="0"/>
              </a:rPr>
              <a:t>, “Forecasting COVID-19 cases in </a:t>
            </a:r>
            <a:r>
              <a:rPr lang="en-IN" sz="2000" dirty="0" smtClean="0">
                <a:latin typeface="Times New Roman" panose="02020603050405020304" pitchFamily="18" charset="0"/>
                <a:cs typeface="Times New Roman" panose="02020603050405020304" pitchFamily="18" charset="0"/>
              </a:rPr>
              <a:t>India</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Using </a:t>
            </a:r>
            <a:r>
              <a:rPr lang="en-IN" sz="2000" dirty="0">
                <a:latin typeface="Times New Roman" panose="02020603050405020304" pitchFamily="18" charset="0"/>
                <a:cs typeface="Times New Roman" panose="02020603050405020304" pitchFamily="18" charset="0"/>
              </a:rPr>
              <a:t>Machine Learning Models” , July 2021, International Conference on </a:t>
            </a:r>
            <a:r>
              <a:rPr lang="en-IN" sz="2000" dirty="0" smtClean="0">
                <a:latin typeface="Times New Roman" panose="02020603050405020304" pitchFamily="18" charset="0"/>
                <a:cs typeface="Times New Roman" panose="02020603050405020304" pitchFamily="18" charset="0"/>
              </a:rPr>
              <a:t>Smart </a:t>
            </a:r>
            <a:r>
              <a:rPr lang="en-IN" sz="2000" dirty="0">
                <a:latin typeface="Times New Roman" panose="02020603050405020304" pitchFamily="18" charset="0"/>
                <a:cs typeface="Times New Roman" panose="02020603050405020304" pitchFamily="18" charset="0"/>
              </a:rPr>
              <a:t>Technologies in Computing, Electrical and Electronics (ICSTCEE </a:t>
            </a:r>
            <a:r>
              <a:rPr lang="en-IN" sz="2000" dirty="0" smtClean="0">
                <a:latin typeface="Times New Roman" panose="02020603050405020304" pitchFamily="18" charset="0"/>
                <a:cs typeface="Times New Roman" panose="02020603050405020304" pitchFamily="18" charset="0"/>
              </a:rPr>
              <a:t>2020</a:t>
            </a:r>
            <a:r>
              <a:rPr lang="en-IN" sz="2000" dirty="0">
                <a:latin typeface="Times New Roman" panose="02020603050405020304" pitchFamily="18" charset="0"/>
                <a:cs typeface="Times New Roman" panose="02020603050405020304" pitchFamily="18" charset="0"/>
              </a:rPr>
              <a:t>).</a:t>
            </a:r>
          </a:p>
          <a:p>
            <a:pPr marL="1371616" lvl="2" indent="-457200" algn="just">
              <a:buFont typeface="+mj-lt"/>
              <a:buAutoNum type="arabicPeriod" startAt="6"/>
            </a:pPr>
            <a:r>
              <a:rPr lang="en-IN" sz="2000" dirty="0" smtClean="0">
                <a:latin typeface="Times New Roman" panose="02020603050405020304" pitchFamily="18" charset="0"/>
                <a:cs typeface="Times New Roman" panose="02020603050405020304" pitchFamily="18" charset="0"/>
              </a:rPr>
              <a:t>Saud </a:t>
            </a:r>
            <a:r>
              <a:rPr lang="en-IN" sz="2000" dirty="0">
                <a:latin typeface="Times New Roman" panose="02020603050405020304" pitchFamily="18" charset="0"/>
                <a:cs typeface="Times New Roman" panose="02020603050405020304" pitchFamily="18" charset="0"/>
              </a:rPr>
              <a:t>Sheikh, </a:t>
            </a:r>
            <a:r>
              <a:rPr lang="en-IN" sz="2000" dirty="0" err="1">
                <a:latin typeface="Times New Roman" panose="02020603050405020304" pitchFamily="18" charset="0"/>
                <a:cs typeface="Times New Roman" panose="02020603050405020304" pitchFamily="18" charset="0"/>
              </a:rPr>
              <a:t>Jaini</a:t>
            </a:r>
            <a:r>
              <a:rPr lang="en-IN" sz="2000" dirty="0">
                <a:latin typeface="Times New Roman" panose="02020603050405020304" pitchFamily="18" charset="0"/>
                <a:cs typeface="Times New Roman" panose="02020603050405020304" pitchFamily="18" charset="0"/>
              </a:rPr>
              <a:t> Gala, </a:t>
            </a:r>
            <a:r>
              <a:rPr lang="en-IN" sz="2000" dirty="0" err="1">
                <a:latin typeface="Times New Roman" panose="02020603050405020304" pitchFamily="18" charset="0"/>
                <a:cs typeface="Times New Roman" panose="02020603050405020304" pitchFamily="18" charset="0"/>
              </a:rPr>
              <a:t>Aishita</a:t>
            </a:r>
            <a:r>
              <a:rPr lang="en-IN" sz="2000" dirty="0">
                <a:latin typeface="Times New Roman" panose="02020603050405020304" pitchFamily="18" charset="0"/>
                <a:cs typeface="Times New Roman" panose="02020603050405020304" pitchFamily="18" charset="0"/>
              </a:rPr>
              <a:t> Jain, Sunny </a:t>
            </a:r>
            <a:r>
              <a:rPr lang="en-IN" sz="2000" dirty="0" err="1">
                <a:latin typeface="Times New Roman" panose="02020603050405020304" pitchFamily="18" charset="0"/>
                <a:cs typeface="Times New Roman" panose="02020603050405020304" pitchFamily="18" charset="0"/>
              </a:rPr>
              <a:t>Advani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Sagar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Jaidhara</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“Analysis </a:t>
            </a:r>
            <a:r>
              <a:rPr lang="en-IN" sz="2000" dirty="0">
                <a:latin typeface="Times New Roman" panose="02020603050405020304" pitchFamily="18" charset="0"/>
                <a:cs typeface="Times New Roman" panose="02020603050405020304" pitchFamily="18" charset="0"/>
              </a:rPr>
              <a:t>and Prediction of Covid-19 using Regression models and Time series Forecasting”, 2021, 11th International Conference on Cloud computing, Data Science and Engineering(Confluence 2021).</a:t>
            </a:r>
          </a:p>
          <a:p>
            <a:pPr marL="1371616" lvl="2" indent="-457200" algn="just">
              <a:buFont typeface="+mj-lt"/>
              <a:buAutoNum type="arabicPeriod" startAt="6"/>
            </a:pPr>
            <a:r>
              <a:rPr lang="en-IN" sz="2000" dirty="0" err="1" smtClean="0">
                <a:latin typeface="Times New Roman" panose="02020603050405020304" pitchFamily="18" charset="0"/>
                <a:cs typeface="Times New Roman" panose="02020603050405020304" pitchFamily="18" charset="0"/>
              </a:rPr>
              <a:t>Ovi</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Sarkar, </a:t>
            </a:r>
            <a:r>
              <a:rPr lang="en-IN" sz="2000" dirty="0" err="1">
                <a:latin typeface="Times New Roman" panose="02020603050405020304" pitchFamily="18" charset="0"/>
                <a:cs typeface="Times New Roman" panose="02020603050405020304" pitchFamily="18" charset="0"/>
              </a:rPr>
              <a:t>Md</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Faysal</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Ahamed</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Pallab</a:t>
            </a:r>
            <a:r>
              <a:rPr lang="en-IN" sz="2000" dirty="0">
                <a:latin typeface="Times New Roman" panose="02020603050405020304" pitchFamily="18" charset="0"/>
                <a:cs typeface="Times New Roman" panose="02020603050405020304" pitchFamily="18" charset="0"/>
              </a:rPr>
              <a:t> Chowdhury, “ Forecasting &amp; Severity Analysis of COVID-19 Using Machine Learning Approach with Advanced Data Visualization” , Dec 2020, 23rd International Conference on Computer and Information Technology (ICCIT</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1371616" lvl="2" indent="-457200" algn="just">
              <a:buFont typeface="+mj-lt"/>
              <a:buAutoNum type="arabicPeriod" startAt="6"/>
            </a:pPr>
            <a:r>
              <a:rPr lang="en-IN" sz="2000" dirty="0" err="1" smtClean="0">
                <a:latin typeface="Times New Roman" panose="02020603050405020304" pitchFamily="18" charset="0"/>
                <a:cs typeface="Times New Roman" panose="02020603050405020304" pitchFamily="18" charset="0"/>
              </a:rPr>
              <a:t>Furqan</a:t>
            </a:r>
            <a:r>
              <a:rPr lang="en-IN" sz="2000" dirty="0" smtClean="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Rustam</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Aijaz</a:t>
            </a:r>
            <a:r>
              <a:rPr lang="en-IN" sz="2000" dirty="0">
                <a:latin typeface="Times New Roman" panose="02020603050405020304" pitchFamily="18" charset="0"/>
                <a:cs typeface="Times New Roman" panose="02020603050405020304" pitchFamily="18" charset="0"/>
              </a:rPr>
              <a:t> Ahmad </a:t>
            </a:r>
            <a:r>
              <a:rPr lang="en-IN" sz="2000" dirty="0" err="1">
                <a:latin typeface="Times New Roman" panose="02020603050405020304" pitchFamily="18" charset="0"/>
                <a:cs typeface="Times New Roman" panose="02020603050405020304" pitchFamily="18" charset="0"/>
              </a:rPr>
              <a:t>Reshi</a:t>
            </a:r>
            <a:r>
              <a:rPr lang="en-IN" sz="2000" dirty="0">
                <a:latin typeface="Times New Roman" panose="02020603050405020304" pitchFamily="18" charset="0"/>
                <a:cs typeface="Times New Roman" panose="02020603050405020304" pitchFamily="18" charset="0"/>
              </a:rPr>
              <a:t> 2, </a:t>
            </a:r>
            <a:r>
              <a:rPr lang="en-IN" sz="2000" dirty="0" err="1">
                <a:latin typeface="Times New Roman" panose="02020603050405020304" pitchFamily="18" charset="0"/>
                <a:cs typeface="Times New Roman" panose="02020603050405020304" pitchFamily="18" charset="0"/>
              </a:rPr>
              <a:t>Arif</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Mehmood,Saleem</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Ullah</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Byung</a:t>
            </a:r>
            <a:r>
              <a:rPr lang="en-IN" sz="2000" dirty="0">
                <a:latin typeface="Times New Roman" panose="02020603050405020304" pitchFamily="18" charset="0"/>
                <a:cs typeface="Times New Roman" panose="02020603050405020304" pitchFamily="18" charset="0"/>
              </a:rPr>
              <a:t>-Won On, </a:t>
            </a:r>
            <a:r>
              <a:rPr lang="en-IN" sz="2000" dirty="0" err="1">
                <a:latin typeface="Times New Roman" panose="02020603050405020304" pitchFamily="18" charset="0"/>
                <a:cs typeface="Times New Roman" panose="02020603050405020304" pitchFamily="18" charset="0"/>
              </a:rPr>
              <a:t>Waqar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Aslam,And</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Gyu</a:t>
            </a:r>
            <a:r>
              <a:rPr lang="en-IN" sz="2000" dirty="0">
                <a:latin typeface="Times New Roman" panose="02020603050405020304" pitchFamily="18" charset="0"/>
                <a:cs typeface="Times New Roman" panose="02020603050405020304" pitchFamily="18" charset="0"/>
              </a:rPr>
              <a:t> Sang Choi, “COVID-19 Future Forecasting Using Supervised Machine Learning Models” ,June 2020, National Research of Korea (NRF) grant funded by Korea government (MSIT).</a:t>
            </a:r>
          </a:p>
          <a:p>
            <a:pPr marL="0" indent="0" algn="just">
              <a:buNone/>
            </a:pPr>
            <a:endParaRPr lang="en-IN" sz="1400" dirty="0">
              <a:latin typeface="Times New Roman" panose="02020603050405020304" pitchFamily="18" charset="0"/>
              <a:cs typeface="Times New Roman" panose="02020603050405020304" pitchFamily="18" charset="0"/>
            </a:endParaRPr>
          </a:p>
        </p:txBody>
      </p:sp>
      <p:sp>
        <p:nvSpPr>
          <p:cNvPr id="4" name="Rectangle 3"/>
          <p:cNvSpPr/>
          <p:nvPr/>
        </p:nvSpPr>
        <p:spPr>
          <a:xfrm>
            <a:off x="8305799" y="6172200"/>
            <a:ext cx="609601" cy="46166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smtClean="0">
                <a:ln w="11430"/>
                <a:effectLst>
                  <a:outerShdw blurRad="50800" dist="39000" dir="5460000" algn="tl">
                    <a:srgbClr val="000000">
                      <a:alpha val="38000"/>
                    </a:srgbClr>
                  </a:outerShdw>
                </a:effectLst>
              </a:rPr>
              <a:t>65</a:t>
            </a:r>
            <a:endParaRPr lang="en-US" sz="2800" b="1" cap="none" spc="0" dirty="0">
              <a:ln w="11430"/>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5769594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76200"/>
            <a:ext cx="9525000" cy="3738281"/>
          </a:xfrm>
        </p:spPr>
        <p:txBody>
          <a:bodyPr>
            <a:noAutofit/>
          </a:bodyPr>
          <a:lstStyle/>
          <a:p>
            <a:pPr marL="1371616" lvl="2" indent="-457200" algn="just">
              <a:buFont typeface="+mj-lt"/>
              <a:buAutoNum type="arabicPeriod" startAt="11"/>
            </a:pPr>
            <a:r>
              <a:rPr lang="en-IN" sz="2200" dirty="0" err="1" smtClean="0">
                <a:latin typeface="Times New Roman" panose="02020603050405020304" pitchFamily="18" charset="0"/>
                <a:cs typeface="Times New Roman" panose="02020603050405020304" pitchFamily="18" charset="0"/>
              </a:rPr>
              <a:t>Zhihao</a:t>
            </a:r>
            <a:r>
              <a:rPr lang="en-IN" sz="2200" dirty="0" smtClean="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Yang,Kang’an</a:t>
            </a:r>
            <a:r>
              <a:rPr lang="en-IN" sz="2200" dirty="0">
                <a:latin typeface="Times New Roman" panose="02020603050405020304" pitchFamily="18" charset="0"/>
                <a:cs typeface="Times New Roman" panose="02020603050405020304" pitchFamily="18" charset="0"/>
              </a:rPr>
              <a:t> Chen, “Machine Learning Methods on COVID-19 Situation Prediction” ,2020 ,International Conference on Artificial Intelligence and Computer Engineering (ICAICE).</a:t>
            </a:r>
          </a:p>
          <a:p>
            <a:pPr marL="1371616" lvl="2" indent="-457200" algn="just">
              <a:buFont typeface="+mj-lt"/>
              <a:buAutoNum type="arabicPeriod" startAt="11"/>
            </a:pPr>
            <a:r>
              <a:rPr lang="en-IN" sz="2200" dirty="0" err="1" smtClean="0">
                <a:latin typeface="Times New Roman" panose="02020603050405020304" pitchFamily="18" charset="0"/>
                <a:cs typeface="Times New Roman" panose="02020603050405020304" pitchFamily="18" charset="0"/>
              </a:rPr>
              <a:t>Vartika</a:t>
            </a:r>
            <a:r>
              <a:rPr lang="en-IN" sz="2200" dirty="0" smtClean="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Bhadana</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Anand</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singh</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jalal</a:t>
            </a:r>
            <a:r>
              <a:rPr lang="en-IN" sz="2200" dirty="0">
                <a:latin typeface="Times New Roman" panose="02020603050405020304" pitchFamily="18" charset="0"/>
                <a:cs typeface="Times New Roman" panose="02020603050405020304" pitchFamily="18" charset="0"/>
              </a:rPr>
              <a:t>, Pooja </a:t>
            </a:r>
            <a:r>
              <a:rPr lang="en-IN" sz="2200" dirty="0" err="1">
                <a:latin typeface="Times New Roman" panose="02020603050405020304" pitchFamily="18" charset="0"/>
                <a:cs typeface="Times New Roman" panose="02020603050405020304" pitchFamily="18" charset="0"/>
              </a:rPr>
              <a:t>pathak</a:t>
            </a:r>
            <a:r>
              <a:rPr lang="en-IN" sz="2200" dirty="0">
                <a:latin typeface="Times New Roman" panose="02020603050405020304" pitchFamily="18" charset="0"/>
                <a:cs typeface="Times New Roman" panose="02020603050405020304" pitchFamily="18" charset="0"/>
              </a:rPr>
              <a:t>, “A </a:t>
            </a:r>
            <a:r>
              <a:rPr lang="en-IN" sz="2200" dirty="0" err="1">
                <a:latin typeface="Times New Roman" panose="02020603050405020304" pitchFamily="18" charset="0"/>
                <a:cs typeface="Times New Roman" panose="02020603050405020304" pitchFamily="18" charset="0"/>
              </a:rPr>
              <a:t>comparitive</a:t>
            </a:r>
            <a:r>
              <a:rPr lang="en-IN" sz="2200" dirty="0">
                <a:latin typeface="Times New Roman" panose="02020603050405020304" pitchFamily="18" charset="0"/>
                <a:cs typeface="Times New Roman" panose="02020603050405020304" pitchFamily="18" charset="0"/>
              </a:rPr>
              <a:t> study of Machine Learning methods for Covid-19  prediction in India”,2020.</a:t>
            </a:r>
          </a:p>
          <a:p>
            <a:pPr marL="1371616" lvl="2" indent="-457200" algn="just">
              <a:buFont typeface="+mj-lt"/>
              <a:buAutoNum type="arabicPeriod" startAt="11"/>
            </a:pPr>
            <a:r>
              <a:rPr lang="en-IN" sz="2200" dirty="0" smtClean="0">
                <a:latin typeface="Times New Roman" panose="02020603050405020304" pitchFamily="18" charset="0"/>
                <a:cs typeface="Times New Roman" panose="02020603050405020304" pitchFamily="18" charset="0"/>
              </a:rPr>
              <a:t>Deepak </a:t>
            </a:r>
            <a:r>
              <a:rPr lang="en-IN" sz="2200" dirty="0" err="1">
                <a:latin typeface="Times New Roman" panose="02020603050405020304" pitchFamily="18" charset="0"/>
                <a:cs typeface="Times New Roman" panose="02020603050405020304" pitchFamily="18" charset="0"/>
              </a:rPr>
              <a:t>Painuli</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Divya</a:t>
            </a:r>
            <a:r>
              <a:rPr lang="en-IN" sz="2200" dirty="0">
                <a:latin typeface="Times New Roman" panose="02020603050405020304" pitchFamily="18" charset="0"/>
                <a:cs typeface="Times New Roman" panose="02020603050405020304" pitchFamily="18" charset="0"/>
              </a:rPr>
              <a:t> Mishra, </a:t>
            </a:r>
            <a:r>
              <a:rPr lang="en-IN" sz="2200" dirty="0" err="1">
                <a:latin typeface="Times New Roman" panose="02020603050405020304" pitchFamily="18" charset="0"/>
                <a:cs typeface="Times New Roman" panose="02020603050405020304" pitchFamily="18" charset="0"/>
              </a:rPr>
              <a:t>Suyash</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Bhardwaj,Mayank</a:t>
            </a:r>
            <a:r>
              <a:rPr lang="en-IN" sz="2200" dirty="0">
                <a:latin typeface="Times New Roman" panose="02020603050405020304" pitchFamily="18" charset="0"/>
                <a:cs typeface="Times New Roman" panose="02020603050405020304" pitchFamily="18" charset="0"/>
              </a:rPr>
              <a:t> Aggarwal, “Forecast and prediction of COVID-19 using machine learning” ,2021, </a:t>
            </a:r>
            <a:r>
              <a:rPr lang="en-IN" sz="2200" dirty="0" err="1">
                <a:latin typeface="Times New Roman" panose="02020603050405020304" pitchFamily="18" charset="0"/>
                <a:cs typeface="Times New Roman" panose="02020603050405020304" pitchFamily="18" charset="0"/>
              </a:rPr>
              <a:t>Elseveir</a:t>
            </a:r>
            <a:r>
              <a:rPr lang="en-IN" sz="2200" dirty="0">
                <a:latin typeface="Times New Roman" panose="02020603050405020304" pitchFamily="18" charset="0"/>
                <a:cs typeface="Times New Roman" panose="02020603050405020304" pitchFamily="18" charset="0"/>
              </a:rPr>
              <a:t> Public health Emergency Collection.</a:t>
            </a:r>
          </a:p>
          <a:p>
            <a:pPr marL="1371616" lvl="2" indent="-457200" algn="just">
              <a:buFont typeface="+mj-lt"/>
              <a:buAutoNum type="arabicPeriod" startAt="11"/>
            </a:pPr>
            <a:r>
              <a:rPr lang="en-IN" sz="2200" dirty="0" smtClean="0">
                <a:latin typeface="Times New Roman" panose="02020603050405020304" pitchFamily="18" charset="0"/>
                <a:cs typeface="Times New Roman" panose="02020603050405020304" pitchFamily="18" charset="0"/>
              </a:rPr>
              <a:t>Md</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Shahriare</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Satu</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Koushik</a:t>
            </a:r>
            <a:r>
              <a:rPr lang="en-IN" sz="2200" dirty="0">
                <a:latin typeface="Times New Roman" panose="02020603050405020304" pitchFamily="18" charset="0"/>
                <a:cs typeface="Times New Roman" panose="02020603050405020304" pitchFamily="18" charset="0"/>
              </a:rPr>
              <a:t> Chandra </a:t>
            </a:r>
            <a:r>
              <a:rPr lang="en-IN" sz="2200" dirty="0" err="1">
                <a:latin typeface="Times New Roman" panose="02020603050405020304" pitchFamily="18" charset="0"/>
                <a:cs typeface="Times New Roman" panose="02020603050405020304" pitchFamily="18" charset="0"/>
              </a:rPr>
              <a:t>Howlader</a:t>
            </a:r>
            <a:r>
              <a:rPr lang="en-IN" sz="2200" dirty="0">
                <a:latin typeface="Times New Roman" panose="02020603050405020304" pitchFamily="18" charset="0"/>
                <a:cs typeface="Times New Roman" panose="02020603050405020304" pitchFamily="18" charset="0"/>
              </a:rPr>
              <a:t>, Mufti Mahmud, M. </a:t>
            </a:r>
            <a:r>
              <a:rPr lang="en-IN" sz="2200" dirty="0" err="1">
                <a:latin typeface="Times New Roman" panose="02020603050405020304" pitchFamily="18" charset="0"/>
                <a:cs typeface="Times New Roman" panose="02020603050405020304" pitchFamily="18" charset="0"/>
              </a:rPr>
              <a:t>Shamim</a:t>
            </a:r>
            <a:r>
              <a:rPr lang="en-IN" sz="2200" dirty="0">
                <a:latin typeface="Times New Roman" panose="02020603050405020304" pitchFamily="18" charset="0"/>
                <a:cs typeface="Times New Roman" panose="02020603050405020304" pitchFamily="18" charset="0"/>
              </a:rPr>
              <a:t> Kaiser ,Sheikh Mohammad </a:t>
            </a:r>
            <a:r>
              <a:rPr lang="en-IN" sz="2200" dirty="0" err="1">
                <a:latin typeface="Times New Roman" panose="02020603050405020304" pitchFamily="18" charset="0"/>
                <a:cs typeface="Times New Roman" panose="02020603050405020304" pitchFamily="18" charset="0"/>
              </a:rPr>
              <a:t>Shariful</a:t>
            </a:r>
            <a:r>
              <a:rPr lang="en-IN" sz="2200" dirty="0">
                <a:latin typeface="Times New Roman" panose="02020603050405020304" pitchFamily="18" charset="0"/>
                <a:cs typeface="Times New Roman" panose="02020603050405020304" pitchFamily="18" charset="0"/>
              </a:rPr>
              <a:t> Islam , Julian M. W. Quinn , Salem A. </a:t>
            </a:r>
            <a:r>
              <a:rPr lang="en-IN" sz="2200" dirty="0" err="1">
                <a:latin typeface="Times New Roman" panose="02020603050405020304" pitchFamily="18" charset="0"/>
                <a:cs typeface="Times New Roman" panose="02020603050405020304" pitchFamily="18" charset="0"/>
              </a:rPr>
              <a:t>Alyami</a:t>
            </a:r>
            <a:r>
              <a:rPr lang="en-IN" sz="2200" dirty="0">
                <a:latin typeface="Times New Roman" panose="02020603050405020304" pitchFamily="18" charset="0"/>
                <a:cs typeface="Times New Roman" panose="02020603050405020304" pitchFamily="18" charset="0"/>
              </a:rPr>
              <a:t> and Mohammad Ali Moni , “ Short-Term Prediction of COVID-19 Cases Using </a:t>
            </a:r>
            <a:r>
              <a:rPr lang="en-IN" sz="2200" dirty="0" err="1">
                <a:latin typeface="Times New Roman" panose="02020603050405020304" pitchFamily="18" charset="0"/>
                <a:cs typeface="Times New Roman" panose="02020603050405020304" pitchFamily="18" charset="0"/>
              </a:rPr>
              <a:t>MachineLearning</a:t>
            </a:r>
            <a:r>
              <a:rPr lang="en-IN" sz="2200" dirty="0">
                <a:latin typeface="Times New Roman" panose="02020603050405020304" pitchFamily="18" charset="0"/>
                <a:cs typeface="Times New Roman" panose="02020603050405020304" pitchFamily="18" charset="0"/>
              </a:rPr>
              <a:t> Models” , 2021, MDPI</a:t>
            </a:r>
          </a:p>
          <a:p>
            <a:pPr marL="1371616" lvl="2" indent="-457200" algn="just">
              <a:buFont typeface="+mj-lt"/>
              <a:buAutoNum type="arabicPeriod" startAt="11"/>
            </a:pPr>
            <a:r>
              <a:rPr lang="en-IN" sz="2200" dirty="0" err="1" smtClean="0">
                <a:latin typeface="Times New Roman" panose="02020603050405020304" pitchFamily="18" charset="0"/>
                <a:cs typeface="Times New Roman" panose="02020603050405020304" pitchFamily="18" charset="0"/>
              </a:rPr>
              <a:t>Sina</a:t>
            </a:r>
            <a:r>
              <a:rPr lang="en-IN" sz="2200" dirty="0" smtClean="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F. </a:t>
            </a:r>
            <a:r>
              <a:rPr lang="en-IN" sz="2200" dirty="0" err="1">
                <a:latin typeface="Times New Roman" panose="02020603050405020304" pitchFamily="18" charset="0"/>
                <a:cs typeface="Times New Roman" panose="02020603050405020304" pitchFamily="18" charset="0"/>
              </a:rPr>
              <a:t>Ardabili,Amir</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Mosavi,Pedram</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Ghamisi,Filip</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Ferdinand,Annamaria</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R.Varkonyi-Koczy</a:t>
            </a:r>
            <a:r>
              <a:rPr lang="en-IN" sz="2200" dirty="0">
                <a:latin typeface="Times New Roman" panose="02020603050405020304" pitchFamily="18" charset="0"/>
                <a:cs typeface="Times New Roman" panose="02020603050405020304" pitchFamily="18" charset="0"/>
              </a:rPr>
              <a:t>, Uwe </a:t>
            </a:r>
            <a:r>
              <a:rPr lang="en-IN" sz="2200" dirty="0" err="1">
                <a:latin typeface="Times New Roman" panose="02020603050405020304" pitchFamily="18" charset="0"/>
                <a:cs typeface="Times New Roman" panose="02020603050405020304" pitchFamily="18" charset="0"/>
              </a:rPr>
              <a:t>Reuter,Timon</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Rabczuk,Peter</a:t>
            </a:r>
            <a:r>
              <a:rPr lang="en-IN" sz="2200" dirty="0">
                <a:latin typeface="Times New Roman" panose="02020603050405020304" pitchFamily="18" charset="0"/>
                <a:cs typeface="Times New Roman" panose="02020603050405020304" pitchFamily="18" charset="0"/>
              </a:rPr>
              <a:t> M. Atkinson, “ COVID-19 Outbreak Prediction with Machine Learning”, 2020.</a:t>
            </a:r>
          </a:p>
          <a:p>
            <a:pPr marL="457200" indent="-457200" algn="just">
              <a:buFont typeface="+mj-lt"/>
              <a:buAutoNum type="arabicPeriod" startAt="11"/>
            </a:pPr>
            <a:endParaRPr lang="en-IN" sz="2200" dirty="0">
              <a:latin typeface="Times New Roman" panose="02020603050405020304" pitchFamily="18" charset="0"/>
              <a:cs typeface="Times New Roman" panose="02020603050405020304" pitchFamily="18" charset="0"/>
            </a:endParaRPr>
          </a:p>
        </p:txBody>
      </p:sp>
      <p:sp>
        <p:nvSpPr>
          <p:cNvPr id="4" name="Rectangle 3"/>
          <p:cNvSpPr/>
          <p:nvPr/>
        </p:nvSpPr>
        <p:spPr>
          <a:xfrm>
            <a:off x="8534399" y="6324600"/>
            <a:ext cx="609601" cy="46166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smtClean="0">
                <a:ln w="11430"/>
                <a:effectLst>
                  <a:outerShdw blurRad="50800" dist="39000" dir="5460000" algn="tl">
                    <a:srgbClr val="000000">
                      <a:alpha val="38000"/>
                    </a:srgbClr>
                  </a:outerShdw>
                </a:effectLst>
              </a:rPr>
              <a:t>66</a:t>
            </a:r>
            <a:endParaRPr lang="en-US" sz="2800" b="1" cap="none" spc="0" dirty="0">
              <a:ln w="11430"/>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0777672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endParaRPr lang="en-US" sz="7200" dirty="0"/>
          </a:p>
          <a:p>
            <a:pPr>
              <a:buNone/>
            </a:pPr>
            <a:r>
              <a:rPr lang="en-US" sz="7200" dirty="0"/>
              <a:t>		</a:t>
            </a:r>
            <a:endParaRPr lang="en-US" sz="7200" b="1" dirty="0">
              <a:latin typeface="Times New Roman" pitchFamily="18" charset="0"/>
              <a:cs typeface="Times New Roman" pitchFamily="18" charset="0"/>
            </a:endParaRPr>
          </a:p>
        </p:txBody>
      </p:sp>
      <p:sp>
        <p:nvSpPr>
          <p:cNvPr id="4" name="Rectangle 3"/>
          <p:cNvSpPr/>
          <p:nvPr/>
        </p:nvSpPr>
        <p:spPr>
          <a:xfrm>
            <a:off x="1671954" y="2895600"/>
            <a:ext cx="5867400" cy="110799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6600" b="1" cap="none" spc="0" dirty="0">
                <a:ln w="11430"/>
                <a:effectLst>
                  <a:outerShdw blurRad="50800" dist="39000" dir="5460000" algn="tl">
                    <a:srgbClr val="000000">
                      <a:alpha val="38000"/>
                    </a:srgbClr>
                  </a:outerShdw>
                </a:effectLst>
                <a:latin typeface="Times New Roman" pitchFamily="18" charset="0"/>
                <a:cs typeface="Times New Roman" pitchFamily="18" charset="0"/>
              </a:rPr>
              <a:t>THANK  YOU</a:t>
            </a:r>
            <a:endParaRPr lang="en-US" sz="6600" b="1" cap="none" spc="0" dirty="0">
              <a:ln w="11430"/>
              <a:effectLst>
                <a:outerShdw blurRad="50800" dist="39000" dir="5460000" algn="tl">
                  <a:srgbClr val="000000">
                    <a:alpha val="38000"/>
                  </a:srgb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646" y="307032"/>
            <a:ext cx="8382000" cy="6096000"/>
          </a:xfrm>
        </p:spPr>
        <p:txBody>
          <a:bodyPr>
            <a:normAutofit/>
          </a:bodyPr>
          <a:lstStyle/>
          <a:p>
            <a:pPr algn="ctr">
              <a:buNone/>
            </a:pPr>
            <a:r>
              <a:rPr lang="en-US" sz="2800" b="1" dirty="0">
                <a:latin typeface="Times New Roman" pitchFamily="18" charset="0"/>
                <a:cs typeface="Times New Roman" pitchFamily="18" charset="0"/>
              </a:rPr>
              <a:t> </a:t>
            </a:r>
            <a:r>
              <a:rPr lang="en-US" sz="2800" b="1" dirty="0" smtClean="0">
                <a:latin typeface="Times New Roman" pitchFamily="18" charset="0"/>
                <a:cs typeface="Times New Roman" pitchFamily="18" charset="0"/>
              </a:rPr>
              <a:t>EXISTING  SYSTEM</a:t>
            </a:r>
          </a:p>
          <a:p>
            <a:pPr>
              <a:buNone/>
            </a:pPr>
            <a:endParaRPr lang="en-US" sz="800" b="1" dirty="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Several outbreak prediction models for COVID-19 are being used by officials around the world to make informed decisions and enforce relevant control measures[1</a:t>
            </a:r>
            <a:r>
              <a:rPr lang="en-US" sz="2600" dirty="0" smtClean="0">
                <a:latin typeface="Times New Roman" pitchFamily="18" charset="0"/>
                <a:cs typeface="Times New Roman" pitchFamily="18" charset="0"/>
              </a:rPr>
              <a:t>].</a:t>
            </a:r>
          </a:p>
          <a:p>
            <a:pPr marL="0" indent="0" algn="just">
              <a:buNone/>
            </a:pP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Due </a:t>
            </a:r>
            <a:r>
              <a:rPr lang="en-US" sz="2600" dirty="0">
                <a:latin typeface="Times New Roman" pitchFamily="18" charset="0"/>
                <a:cs typeface="Times New Roman" pitchFamily="18" charset="0"/>
              </a:rPr>
              <a:t>to a high level of uncertainty and lack of essential data, standard models have shown low accuracy for long-term prediction. </a:t>
            </a:r>
            <a:endParaRPr lang="en-US" sz="2600" dirty="0" smtClean="0">
              <a:latin typeface="Times New Roman" pitchFamily="18" charset="0"/>
              <a:cs typeface="Times New Roman" pitchFamily="18" charset="0"/>
            </a:endParaRPr>
          </a:p>
          <a:p>
            <a:pPr marL="0" indent="0" algn="just">
              <a:buNone/>
            </a:pP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Although </a:t>
            </a:r>
            <a:r>
              <a:rPr lang="en-US" sz="2600" dirty="0">
                <a:latin typeface="Times New Roman" pitchFamily="18" charset="0"/>
                <a:cs typeface="Times New Roman" pitchFamily="18" charset="0"/>
              </a:rPr>
              <a:t>it includes several attempts to address this issue, the essential generalization and robustness abilities of existing models need to be </a:t>
            </a:r>
            <a:r>
              <a:rPr lang="en-US" sz="2600" dirty="0" smtClean="0">
                <a:latin typeface="Times New Roman" pitchFamily="18" charset="0"/>
                <a:cs typeface="Times New Roman" pitchFamily="18" charset="0"/>
              </a:rPr>
              <a:t>improved[2].</a:t>
            </a:r>
            <a:endParaRPr lang="en-US" sz="2600" dirty="0">
              <a:latin typeface="Times New Roman" pitchFamily="18" charset="0"/>
              <a:cs typeface="Times New Roman" pitchFamily="18" charset="0"/>
            </a:endParaRPr>
          </a:p>
        </p:txBody>
      </p:sp>
      <p:sp>
        <p:nvSpPr>
          <p:cNvPr id="4" name="Rectangle 3"/>
          <p:cNvSpPr/>
          <p:nvPr/>
        </p:nvSpPr>
        <p:spPr>
          <a:xfrm>
            <a:off x="8521751" y="6172200"/>
            <a:ext cx="357791" cy="46166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a:ln w="11430"/>
                <a:effectLst>
                  <a:outerShdw blurRad="50800" dist="39000" dir="5460000" algn="tl">
                    <a:srgbClr val="000000">
                      <a:alpha val="38000"/>
                    </a:srgbClr>
                  </a:outerShdw>
                </a:effectLst>
              </a:rPr>
              <a:t>5</a:t>
            </a:r>
            <a:endParaRPr lang="en-US" sz="3200" b="1" cap="none" spc="0" dirty="0">
              <a:ln w="11430"/>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normAutofit/>
          </a:bodyPr>
          <a:lstStyle/>
          <a:p>
            <a:pPr algn="ctr">
              <a:buNone/>
            </a:pPr>
            <a:r>
              <a:rPr lang="en-US" sz="2800" b="1" dirty="0" smtClean="0">
                <a:latin typeface="Times New Roman" pitchFamily="18" charset="0"/>
                <a:cs typeface="Times New Roman" pitchFamily="18" charset="0"/>
              </a:rPr>
              <a:t> PROPOSED SYSTEM</a:t>
            </a:r>
          </a:p>
          <a:p>
            <a:pPr>
              <a:buNone/>
            </a:pPr>
            <a:endParaRPr lang="en-US" sz="2400" dirty="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In </a:t>
            </a:r>
            <a:r>
              <a:rPr lang="en-US" sz="2800" dirty="0">
                <a:latin typeface="Times New Roman" pitchFamily="18" charset="0"/>
                <a:cs typeface="Times New Roman" pitchFamily="18" charset="0"/>
              </a:rPr>
              <a:t>our project, a step towards helping people to understand the spread and prediction of the covid-19 cases all over the World and in India will be done using Linear Regression </a:t>
            </a:r>
            <a:r>
              <a:rPr lang="en-US" sz="2800" dirty="0" smtClean="0">
                <a:latin typeface="Times New Roman" pitchFamily="18" charset="0"/>
                <a:cs typeface="Times New Roman" pitchFamily="18" charset="0"/>
              </a:rPr>
              <a:t>Model.</a:t>
            </a:r>
          </a:p>
          <a:p>
            <a:pPr marL="0" indent="0" algn="just">
              <a:buNone/>
            </a:pPr>
            <a:endParaRPr lang="en-US" sz="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Predictions </a:t>
            </a:r>
            <a:r>
              <a:rPr lang="en-US" sz="2800" dirty="0">
                <a:latin typeface="Times New Roman" pitchFamily="18" charset="0"/>
                <a:cs typeface="Times New Roman" pitchFamily="18" charset="0"/>
              </a:rPr>
              <a:t>are made with the help of dataset available</a:t>
            </a:r>
            <a:r>
              <a:rPr lang="en-US" sz="2800" dirty="0" smtClean="0">
                <a:latin typeface="Times New Roman" pitchFamily="18" charset="0"/>
                <a:cs typeface="Times New Roman" pitchFamily="18" charset="0"/>
              </a:rPr>
              <a:t>.</a:t>
            </a:r>
          </a:p>
          <a:p>
            <a:pPr marL="0" indent="0" algn="just">
              <a:buNone/>
            </a:pPr>
            <a:endParaRPr lang="en-US" sz="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This </a:t>
            </a:r>
            <a:r>
              <a:rPr lang="en-US" sz="2800" dirty="0">
                <a:latin typeface="Times New Roman" pitchFamily="18" charset="0"/>
                <a:cs typeface="Times New Roman" pitchFamily="18" charset="0"/>
              </a:rPr>
              <a:t>helps in deciding the preventive measures to be taken to control the pandemic</a:t>
            </a:r>
            <a:endParaRPr lang="en-US" dirty="0">
              <a:latin typeface="Times New Roman" pitchFamily="18" charset="0"/>
              <a:cs typeface="Times New Roman" pitchFamily="18" charset="0"/>
            </a:endParaRPr>
          </a:p>
        </p:txBody>
      </p:sp>
      <p:sp>
        <p:nvSpPr>
          <p:cNvPr id="4" name="Rectangle 3"/>
          <p:cNvSpPr/>
          <p:nvPr/>
        </p:nvSpPr>
        <p:spPr>
          <a:xfrm>
            <a:off x="8577681" y="6096000"/>
            <a:ext cx="357791" cy="46166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a:ln w="11430"/>
                <a:effectLst>
                  <a:outerShdw blurRad="50800" dist="39000" dir="5460000" algn="tl">
                    <a:srgbClr val="000000">
                      <a:alpha val="38000"/>
                    </a:srgbClr>
                  </a:outerShdw>
                </a:effectLst>
              </a:rPr>
              <a:t>6</a:t>
            </a:r>
            <a:endParaRPr lang="en-US" sz="2400" b="1" cap="none" spc="0" dirty="0">
              <a:ln w="11430"/>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685800" y="1600200"/>
            <a:ext cx="1600200" cy="914400"/>
          </a:xfrm>
          <a:prstGeom prst="roundRect">
            <a:avLst/>
          </a:prstGeom>
          <a:solidFill>
            <a:schemeClr val="bg2">
              <a:lumMod val="60000"/>
              <a:lumOff val="4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b="1" dirty="0">
                <a:solidFill>
                  <a:schemeClr val="tx1"/>
                </a:solidFill>
              </a:rPr>
              <a:t>Data Collection</a:t>
            </a:r>
          </a:p>
        </p:txBody>
      </p:sp>
      <p:sp>
        <p:nvSpPr>
          <p:cNvPr id="9" name="Rounded Rectangle 8"/>
          <p:cNvSpPr/>
          <p:nvPr/>
        </p:nvSpPr>
        <p:spPr>
          <a:xfrm>
            <a:off x="3657600" y="1600200"/>
            <a:ext cx="1828800" cy="1066800"/>
          </a:xfrm>
          <a:prstGeom prst="roundRect">
            <a:avLst/>
          </a:prstGeom>
          <a:solidFill>
            <a:schemeClr val="bg2">
              <a:lumMod val="60000"/>
              <a:lumOff val="4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b="1" dirty="0">
                <a:solidFill>
                  <a:schemeClr val="tx1"/>
                </a:solidFill>
              </a:rPr>
              <a:t>Data Preprocessing</a:t>
            </a:r>
          </a:p>
        </p:txBody>
      </p:sp>
      <p:sp>
        <p:nvSpPr>
          <p:cNvPr id="10" name="Rounded Rectangle 9"/>
          <p:cNvSpPr/>
          <p:nvPr/>
        </p:nvSpPr>
        <p:spPr>
          <a:xfrm>
            <a:off x="6781800" y="1524000"/>
            <a:ext cx="1752600" cy="990600"/>
          </a:xfrm>
          <a:prstGeom prst="roundRect">
            <a:avLst/>
          </a:prstGeom>
          <a:solidFill>
            <a:schemeClr val="bg2">
              <a:lumMod val="60000"/>
              <a:lumOff val="4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600" b="1" dirty="0">
              <a:solidFill>
                <a:schemeClr val="tx1"/>
              </a:solidFill>
            </a:endParaRPr>
          </a:p>
          <a:p>
            <a:pPr algn="ctr"/>
            <a:r>
              <a:rPr lang="en-US" sz="1600" b="1" dirty="0">
                <a:solidFill>
                  <a:schemeClr val="tx1"/>
                </a:solidFill>
              </a:rPr>
              <a:t>Data Analysis and Visualization</a:t>
            </a:r>
          </a:p>
          <a:p>
            <a:pPr algn="ctr"/>
            <a:endParaRPr lang="en-US" sz="1600" b="1" dirty="0">
              <a:solidFill>
                <a:schemeClr val="tx1"/>
              </a:solidFill>
            </a:endParaRPr>
          </a:p>
        </p:txBody>
      </p:sp>
      <p:sp>
        <p:nvSpPr>
          <p:cNvPr id="11" name="Rounded Rectangle 10"/>
          <p:cNvSpPr/>
          <p:nvPr/>
        </p:nvSpPr>
        <p:spPr>
          <a:xfrm>
            <a:off x="6781800" y="3886200"/>
            <a:ext cx="1828800" cy="1066800"/>
          </a:xfrm>
          <a:prstGeom prst="roundRect">
            <a:avLst/>
          </a:prstGeom>
          <a:solidFill>
            <a:schemeClr val="bg2">
              <a:lumMod val="60000"/>
              <a:lumOff val="4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b="1" dirty="0">
                <a:solidFill>
                  <a:schemeClr val="tx1"/>
                </a:solidFill>
              </a:rPr>
              <a:t>Model Planning and Building</a:t>
            </a:r>
          </a:p>
          <a:p>
            <a:pPr algn="ctr"/>
            <a:endParaRPr lang="en-US" sz="1600" b="1" dirty="0">
              <a:solidFill>
                <a:schemeClr val="tx1"/>
              </a:solidFill>
            </a:endParaRPr>
          </a:p>
        </p:txBody>
      </p:sp>
      <p:sp>
        <p:nvSpPr>
          <p:cNvPr id="12" name="Rounded Rectangle 11"/>
          <p:cNvSpPr/>
          <p:nvPr/>
        </p:nvSpPr>
        <p:spPr>
          <a:xfrm>
            <a:off x="3733800" y="3810000"/>
            <a:ext cx="1752600" cy="1066800"/>
          </a:xfrm>
          <a:prstGeom prst="roundRect">
            <a:avLst/>
          </a:prstGeom>
          <a:solidFill>
            <a:schemeClr val="bg2">
              <a:lumMod val="60000"/>
              <a:lumOff val="4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b="1" dirty="0">
                <a:solidFill>
                  <a:schemeClr val="tx1"/>
                </a:solidFill>
              </a:rPr>
              <a:t>Operationalize</a:t>
            </a:r>
          </a:p>
        </p:txBody>
      </p:sp>
      <p:sp>
        <p:nvSpPr>
          <p:cNvPr id="13" name="Rounded Rectangle 12"/>
          <p:cNvSpPr/>
          <p:nvPr/>
        </p:nvSpPr>
        <p:spPr>
          <a:xfrm>
            <a:off x="685800" y="3962400"/>
            <a:ext cx="1600200" cy="990600"/>
          </a:xfrm>
          <a:prstGeom prst="roundRect">
            <a:avLst/>
          </a:prstGeom>
          <a:solidFill>
            <a:schemeClr val="bg2">
              <a:lumMod val="60000"/>
              <a:lumOff val="4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dirty="0">
                <a:solidFill>
                  <a:schemeClr val="tx1"/>
                </a:solidFill>
              </a:rPr>
              <a:t>Result</a:t>
            </a:r>
          </a:p>
        </p:txBody>
      </p:sp>
      <p:sp>
        <p:nvSpPr>
          <p:cNvPr id="18" name="Right Arrow 17"/>
          <p:cNvSpPr/>
          <p:nvPr/>
        </p:nvSpPr>
        <p:spPr>
          <a:xfrm flipV="1">
            <a:off x="2514600" y="2057400"/>
            <a:ext cx="990600" cy="228600"/>
          </a:xfrm>
          <a:prstGeom prst="rightArrow">
            <a:avLst/>
          </a:prstGeom>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b="1">
              <a:solidFill>
                <a:schemeClr val="tx1"/>
              </a:solidFill>
            </a:endParaRPr>
          </a:p>
        </p:txBody>
      </p:sp>
      <p:sp>
        <p:nvSpPr>
          <p:cNvPr id="21" name="Right Arrow 20"/>
          <p:cNvSpPr/>
          <p:nvPr/>
        </p:nvSpPr>
        <p:spPr>
          <a:xfrm rot="5400000" flipV="1">
            <a:off x="7162800" y="3048000"/>
            <a:ext cx="990600" cy="228600"/>
          </a:xfrm>
          <a:prstGeom prst="rightArrow">
            <a:avLst/>
          </a:prstGeom>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b="1">
              <a:solidFill>
                <a:schemeClr val="tx1"/>
              </a:solidFill>
            </a:endParaRPr>
          </a:p>
        </p:txBody>
      </p:sp>
      <p:sp>
        <p:nvSpPr>
          <p:cNvPr id="22" name="Right Arrow 21"/>
          <p:cNvSpPr/>
          <p:nvPr/>
        </p:nvSpPr>
        <p:spPr>
          <a:xfrm rot="10800000" flipV="1">
            <a:off x="5682176" y="4267200"/>
            <a:ext cx="990600" cy="228600"/>
          </a:xfrm>
          <a:prstGeom prst="rightArrow">
            <a:avLst/>
          </a:prstGeom>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b="1">
              <a:solidFill>
                <a:schemeClr val="tx1"/>
              </a:solidFill>
            </a:endParaRPr>
          </a:p>
        </p:txBody>
      </p:sp>
      <p:sp>
        <p:nvSpPr>
          <p:cNvPr id="23" name="Right Arrow 22"/>
          <p:cNvSpPr/>
          <p:nvPr/>
        </p:nvSpPr>
        <p:spPr>
          <a:xfrm rot="10800000" flipV="1">
            <a:off x="2514600" y="4267200"/>
            <a:ext cx="990600" cy="228600"/>
          </a:xfrm>
          <a:prstGeom prst="rightArrow">
            <a:avLst/>
          </a:prstGeom>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b="1">
              <a:solidFill>
                <a:schemeClr val="tx1"/>
              </a:solidFill>
            </a:endParaRPr>
          </a:p>
        </p:txBody>
      </p:sp>
      <p:sp>
        <p:nvSpPr>
          <p:cNvPr id="25" name="Right Arrow 24"/>
          <p:cNvSpPr/>
          <p:nvPr/>
        </p:nvSpPr>
        <p:spPr>
          <a:xfrm flipV="1">
            <a:off x="5638800" y="1981200"/>
            <a:ext cx="990600" cy="228600"/>
          </a:xfrm>
          <a:prstGeom prst="rightArrow">
            <a:avLst/>
          </a:prstGeom>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b="1">
              <a:solidFill>
                <a:schemeClr val="tx1"/>
              </a:solidFill>
            </a:endParaRPr>
          </a:p>
        </p:txBody>
      </p:sp>
      <p:sp>
        <p:nvSpPr>
          <p:cNvPr id="2" name="TextBox 1"/>
          <p:cNvSpPr txBox="1"/>
          <p:nvPr/>
        </p:nvSpPr>
        <p:spPr>
          <a:xfrm>
            <a:off x="833197" y="414010"/>
            <a:ext cx="6968511" cy="553998"/>
          </a:xfrm>
          <a:prstGeom prst="rect">
            <a:avLst/>
          </a:prstGeom>
          <a:noFill/>
        </p:spPr>
        <p:txBody>
          <a:bodyPr wrap="none" rtlCol="0">
            <a:spAutoFit/>
          </a:bodyPr>
          <a:lstStyle/>
          <a:p>
            <a:r>
              <a:rPr lang="en-US" sz="3000" b="1" dirty="0" smtClean="0">
                <a:latin typeface="Times New Roman" panose="02020603050405020304" pitchFamily="18" charset="0"/>
                <a:cs typeface="Times New Roman" panose="02020603050405020304" pitchFamily="18" charset="0"/>
              </a:rPr>
              <a:t>METHODOLOGY: BLOCK DIAGRAM</a:t>
            </a:r>
            <a:endParaRPr lang="en-IN" sz="3000" b="1" dirty="0">
              <a:latin typeface="Times New Roman" panose="02020603050405020304" pitchFamily="18" charset="0"/>
              <a:cs typeface="Times New Roman" panose="02020603050405020304" pitchFamily="18" charset="0"/>
            </a:endParaRPr>
          </a:p>
        </p:txBody>
      </p:sp>
      <p:sp>
        <p:nvSpPr>
          <p:cNvPr id="15" name="Rectangle 14"/>
          <p:cNvSpPr/>
          <p:nvPr/>
        </p:nvSpPr>
        <p:spPr>
          <a:xfrm>
            <a:off x="8319494" y="6172200"/>
            <a:ext cx="582211" cy="46166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a:ln w="11430"/>
                <a:effectLst>
                  <a:outerShdw blurRad="50800" dist="39000" dir="5460000" algn="tl">
                    <a:srgbClr val="000000">
                      <a:alpha val="38000"/>
                    </a:srgbClr>
                  </a:outerShdw>
                </a:effectLst>
              </a:rPr>
              <a:t>7</a:t>
            </a:r>
            <a:endParaRPr lang="en-US" sz="2400" b="1" cap="none" spc="0" dirty="0">
              <a:ln w="11430"/>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TM02836342[[fn=Ion]]</Template>
  <TotalTime>2560</TotalTime>
  <Words>1679</Words>
  <Application>Microsoft Office PowerPoint</Application>
  <PresentationFormat>On-screen Show (4:3)</PresentationFormat>
  <Paragraphs>593</Paragraphs>
  <Slides>69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69</vt:i4>
      </vt:variant>
    </vt:vector>
  </HeadingPairs>
  <TitlesOfParts>
    <vt:vector size="76" baseType="lpstr">
      <vt:lpstr>Arial</vt:lpstr>
      <vt:lpstr>Calibri</vt:lpstr>
      <vt:lpstr>Century Gothic</vt:lpstr>
      <vt:lpstr>Times New Roman</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ARCHITECTURE</vt:lpstr>
      <vt:lpstr>PowerPoint Presentation</vt:lpstr>
      <vt:lpstr>LIBRARIES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Forecasting the Confirmed Cases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COVID-19 OUTBREAK</dc:title>
  <dc:creator>arise</dc:creator>
  <cp:lastModifiedBy>India</cp:lastModifiedBy>
  <cp:revision>238</cp:revision>
  <dcterms:created xsi:type="dcterms:W3CDTF">2020-12-05T13:32:49Z</dcterms:created>
  <dcterms:modified xsi:type="dcterms:W3CDTF">2021-08-08T17:00:10Z</dcterms:modified>
</cp:coreProperties>
</file>