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9" r:id="rId1"/>
  </p:sldMasterIdLst>
  <p:notesMasterIdLst>
    <p:notesMasterId r:id="rId31"/>
  </p:notesMasterIdLst>
  <p:handoutMasterIdLst>
    <p:handoutMasterId r:id="rId32"/>
  </p:handoutMasterIdLst>
  <p:sldIdLst>
    <p:sldId id="256" r:id="rId2"/>
    <p:sldId id="257" r:id="rId3"/>
    <p:sldId id="259" r:id="rId4"/>
    <p:sldId id="260" r:id="rId5"/>
    <p:sldId id="280" r:id="rId6"/>
    <p:sldId id="262" r:id="rId7"/>
    <p:sldId id="263" r:id="rId8"/>
    <p:sldId id="264" r:id="rId9"/>
    <p:sldId id="265" r:id="rId10"/>
    <p:sldId id="267" r:id="rId11"/>
    <p:sldId id="266" r:id="rId12"/>
    <p:sldId id="268" r:id="rId13"/>
    <p:sldId id="283" r:id="rId14"/>
    <p:sldId id="281" r:id="rId15"/>
    <p:sldId id="285" r:id="rId16"/>
    <p:sldId id="284" r:id="rId17"/>
    <p:sldId id="287" r:id="rId18"/>
    <p:sldId id="286" r:id="rId19"/>
    <p:sldId id="288" r:id="rId20"/>
    <p:sldId id="271" r:id="rId21"/>
    <p:sldId id="272" r:id="rId22"/>
    <p:sldId id="289" r:id="rId23"/>
    <p:sldId id="291" r:id="rId24"/>
    <p:sldId id="274" r:id="rId25"/>
    <p:sldId id="275" r:id="rId26"/>
    <p:sldId id="276" r:id="rId27"/>
    <p:sldId id="277" r:id="rId28"/>
    <p:sldId id="278" r:id="rId29"/>
    <p:sldId id="279"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0933453-87E9-417E-878B-656D8314C671}">
          <p14:sldIdLst>
            <p14:sldId id="256"/>
            <p14:sldId id="257"/>
            <p14:sldId id="259"/>
          </p14:sldIdLst>
        </p14:section>
        <p14:section name="Detailed" id="{BF9C08D3-4F21-40F0-8220-95C9A6C53377}">
          <p14:sldIdLst>
            <p14:sldId id="260"/>
            <p14:sldId id="280"/>
            <p14:sldId id="262"/>
            <p14:sldId id="263"/>
            <p14:sldId id="264"/>
            <p14:sldId id="265"/>
            <p14:sldId id="267"/>
            <p14:sldId id="266"/>
            <p14:sldId id="268"/>
            <p14:sldId id="283"/>
            <p14:sldId id="281"/>
            <p14:sldId id="285"/>
            <p14:sldId id="284"/>
            <p14:sldId id="287"/>
            <p14:sldId id="286"/>
            <p14:sldId id="288"/>
            <p14:sldId id="271"/>
            <p14:sldId id="272"/>
            <p14:sldId id="289"/>
            <p14:sldId id="291"/>
            <p14:sldId id="274"/>
            <p14:sldId id="275"/>
            <p14:sldId id="276"/>
            <p14:sldId id="277"/>
          </p14:sldIdLst>
        </p14:section>
        <p14:section name="Conclusion" id="{3C755B7F-8D8E-4340-A0D1-77C36A082868}">
          <p14:sldIdLst>
            <p14:sldId id="278"/>
            <p14:sldId id="279"/>
          </p14:sldIdLst>
        </p14:section>
      </p14:sectionLst>
    </p:ex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6940"/>
    <a:srgbClr val="A40000"/>
    <a:srgbClr val="C00000"/>
    <a:srgbClr val="003296"/>
    <a:srgbClr val="007033"/>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84"/>
      </p:cViewPr>
      <p:guideLst>
        <p:guide orient="horz" pos="1620"/>
        <p:guide pos="2880"/>
      </p:guideLst>
    </p:cSldViewPr>
  </p:slideViewPr>
  <p:notesTextViewPr>
    <p:cViewPr>
      <p:scale>
        <a:sx n="1" d="1"/>
        <a:sy n="1" d="1"/>
      </p:scale>
      <p:origin x="0" y="0"/>
    </p:cViewPr>
  </p:notesTextViewPr>
  <p:sorterViewPr>
    <p:cViewPr>
      <p:scale>
        <a:sx n="100" d="100"/>
        <a:sy n="100" d="100"/>
      </p:scale>
      <p:origin x="0" y="-107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64A17FD-C72F-4F74-9BF5-28A4034214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19CC056-04B4-4E70-8B4C-1AC3AEDA48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95A5D-E946-4A81-AEE1-08E985704954}" type="datetimeFigureOut">
              <a:rPr lang="en-US" smtClean="0"/>
              <a:t>2/15/2023</a:t>
            </a:fld>
            <a:endParaRPr lang="en-US"/>
          </a:p>
        </p:txBody>
      </p:sp>
      <p:sp>
        <p:nvSpPr>
          <p:cNvPr id="4" name="Footer Placeholder 3">
            <a:extLst>
              <a:ext uri="{FF2B5EF4-FFF2-40B4-BE49-F238E27FC236}">
                <a16:creationId xmlns="" xmlns:a16="http://schemas.microsoft.com/office/drawing/2014/main" id="{6D1A5E11-AB8A-40CC-9238-50E80FB77D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A5D510-5C32-46FB-B28E-20E71532F6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6F7C17-F9E9-4EBD-A439-12AA2073B216}" type="slidenum">
              <a:rPr lang="en-US" smtClean="0"/>
              <a:t>‹#›</a:t>
            </a:fld>
            <a:endParaRPr lang="en-US"/>
          </a:p>
        </p:txBody>
      </p:sp>
    </p:spTree>
    <p:extLst>
      <p:ext uri="{BB962C8B-B14F-4D97-AF65-F5344CB8AC3E}">
        <p14:creationId xmlns:p14="http://schemas.microsoft.com/office/powerpoint/2010/main" val="81026906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
        <p:nvSpPr>
          <p:cNvPr id="5" name="Header Placeholder 4">
            <a:extLst>
              <a:ext uri="{FF2B5EF4-FFF2-40B4-BE49-F238E27FC236}">
                <a16:creationId xmlns="" xmlns:a16="http://schemas.microsoft.com/office/drawing/2014/main" id="{4367740B-AB56-4A28-9E83-DE83F0BDF7BB}"/>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39ED2E-0E7D-410C-B880-CC5E4C133E55}" type="datetime1">
              <a:rPr lang="en-US" smtClean="0"/>
              <a:t>2/15/2023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97C22-7535-45C3-B9EE-3D1DBBFA40A4}" type="datetime1">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C5E07E-A899-4D12-83D4-17B56B710E02}" type="datetime1">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4"/>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14832-F381-4AD0-AAB6-DC3E0662CCF8}" type="datetime1">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C2BA6-ACE0-4BF6-B53A-184FE7EA28FF}" type="datetime1">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5E557B-8046-42E0-A7B1-0DEB4E4AC278}" type="datetime1">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310611-329B-4513-B1E5-E00C924E5809}" type="datetime1">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7E9ADA-35D6-45AE-B124-24FD6CE7CD73}" type="datetime1">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572EA-2357-483B-9336-CC447457C7E2}" type="datetime1">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D504A-1FE7-4F49-96DC-27243AB8E39A}" type="datetime1">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295D1-EE07-465F-8BF9-2ED3A4870FD1}" type="datetime1">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F9A7C7A1-6D0A-4293-BB83-1172AB3243BB}" type="datetime1">
              <a:rPr lang="en-US" smtClean="0"/>
              <a:t>2/15/2023</a:t>
            </a:fld>
            <a:endParaRPr lang="en-U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B82CCC60-E8CD-4174-8B1A-7DF615B22EEF}" type="slidenum">
              <a:rPr lang="en-US" smtClean="0"/>
              <a:pPr/>
              <a:t>‹#›</a:t>
            </a:fld>
            <a:endParaRPr lang="en-US"/>
          </a:p>
        </p:txBody>
      </p:sp>
      <p:sp>
        <p:nvSpPr>
          <p:cNvPr id="9" name="TextBox 8">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Micro-Credit </a:t>
            </a:r>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Defaulter </a:t>
            </a:r>
            <a:r>
              <a:rPr lang="en-US"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Model</a:t>
            </a:r>
            <a:endPar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365195" y="3793391"/>
            <a:ext cx="6398640" cy="610820"/>
          </a:xfrm>
        </p:spPr>
        <p:txBody>
          <a:bodyPr>
            <a:normAutofit fontScale="85000" lnSpcReduction="10000"/>
          </a:bodyPr>
          <a:lstStyle/>
          <a:p>
            <a:pPr algn="ctr"/>
            <a:r>
              <a:rPr lang="en-US" sz="2000" b="1" dirty="0">
                <a:solidFill>
                  <a:srgbClr val="C00000"/>
                </a:solidFill>
                <a:latin typeface="Times New Roman" pitchFamily="18" charset="0"/>
                <a:cs typeface="Times New Roman" pitchFamily="18" charset="0"/>
              </a:rPr>
              <a:t>Submitted </a:t>
            </a:r>
            <a:r>
              <a:rPr lang="en-US" sz="2000" b="1" dirty="0" smtClean="0">
                <a:solidFill>
                  <a:srgbClr val="C00000"/>
                </a:solidFill>
                <a:latin typeface="Times New Roman" pitchFamily="18" charset="0"/>
                <a:cs typeface="Times New Roman" pitchFamily="18" charset="0"/>
              </a:rPr>
              <a:t>By</a:t>
            </a:r>
          </a:p>
          <a:p>
            <a:pPr algn="ctr"/>
            <a:r>
              <a:rPr lang="en-US" sz="2000" b="1" dirty="0" err="1" smtClean="0">
                <a:solidFill>
                  <a:srgbClr val="C00000"/>
                </a:solidFill>
                <a:latin typeface="Times New Roman" pitchFamily="18" charset="0"/>
                <a:cs typeface="Times New Roman" pitchFamily="18" charset="0"/>
              </a:rPr>
              <a:t>Akanksha</a:t>
            </a:r>
            <a:r>
              <a:rPr lang="en-US" sz="2000" b="1" dirty="0" smtClean="0">
                <a:solidFill>
                  <a:srgbClr val="C00000"/>
                </a:solidFill>
                <a:latin typeface="Times New Roman" pitchFamily="18" charset="0"/>
                <a:cs typeface="Times New Roman" pitchFamily="18" charset="0"/>
              </a:rPr>
              <a:t> </a:t>
            </a:r>
            <a:r>
              <a:rPr lang="en-US" sz="2000" b="1" dirty="0" err="1" smtClean="0">
                <a:solidFill>
                  <a:srgbClr val="C00000"/>
                </a:solidFill>
                <a:latin typeface="Times New Roman" pitchFamily="18" charset="0"/>
                <a:cs typeface="Times New Roman" pitchFamily="18" charset="0"/>
              </a:rPr>
              <a:t>Padhye</a:t>
            </a:r>
            <a:endParaRPr lang="en-US" sz="2000" b="1" dirty="0">
              <a:solidFill>
                <a:srgbClr val="C00000"/>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9D97FE33-119A-4283-99BE-9B2E60F02E6E}"/>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620821-0CE0-4C78-A2A8-16BD366C28D3}"/>
              </a:ext>
            </a:extLst>
          </p:cNvPr>
          <p:cNvSpPr>
            <a:spLocks noGrp="1"/>
          </p:cNvSpPr>
          <p:nvPr>
            <p:ph type="title"/>
          </p:nvPr>
        </p:nvSpPr>
        <p:spPr/>
        <p:txBody>
          <a:bodyPr/>
          <a:lstStyle/>
          <a:p>
            <a:r>
              <a:rPr lang="en-US" b="1" u="sng" dirty="0">
                <a:solidFill>
                  <a:srgbClr val="C00000"/>
                </a:solidFill>
                <a:latin typeface="Times New Roman" pitchFamily="18" charset="0"/>
                <a:cs typeface="Times New Roman" pitchFamily="18" charset="0"/>
              </a:rPr>
              <a:t>Removal of </a:t>
            </a:r>
            <a:r>
              <a:rPr lang="en-US" b="1" u="sng" dirty="0" err="1" smtClean="0">
                <a:solidFill>
                  <a:srgbClr val="C00000"/>
                </a:solidFill>
                <a:latin typeface="Times New Roman" pitchFamily="18" charset="0"/>
                <a:cs typeface="Times New Roman" pitchFamily="18" charset="0"/>
              </a:rPr>
              <a:t>Skewness</a:t>
            </a:r>
            <a:endParaRPr lang="en-US" b="1" u="sng" dirty="0">
              <a:solidFill>
                <a:srgbClr val="C00000"/>
              </a:solidFill>
              <a:latin typeface="Times New Roman" pitchFamily="18" charset="0"/>
              <a:cs typeface="Times New Roman" pitchFamily="18" charset="0"/>
            </a:endParaRPr>
          </a:p>
        </p:txBody>
      </p:sp>
      <p:sp>
        <p:nvSpPr>
          <p:cNvPr id="7" name="Content Placeholder 6">
            <a:extLst>
              <a:ext uri="{FF2B5EF4-FFF2-40B4-BE49-F238E27FC236}">
                <a16:creationId xmlns="" xmlns:a16="http://schemas.microsoft.com/office/drawing/2014/main" id="{F392FB3B-75A5-42C2-926B-9F70231A0E48}"/>
              </a:ext>
            </a:extLst>
          </p:cNvPr>
          <p:cNvSpPr>
            <a:spLocks noGrp="1"/>
          </p:cNvSpPr>
          <p:nvPr>
            <p:ph idx="1"/>
          </p:nvPr>
        </p:nvSpPr>
        <p:spPr>
          <a:xfrm>
            <a:off x="448965" y="2571750"/>
            <a:ext cx="8246070" cy="1221638"/>
          </a:xfrm>
        </p:spPr>
        <p:txBody>
          <a:bodyPr>
            <a:noAutofit/>
          </a:bodyPr>
          <a:lstStyle/>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Pre-Processing of the data is completed with the skewness removal, data is completely ready for split and train with the model, before which I have tried in understanding the logic of output based on the input and also the from the data and insights that is derived from the data and also with the correlation of all the data, I have tried in getting pre-assumed insight ideas on which the output is defined. We are seeing about these pre-assumed ideas with the tools used in deriving these ideas are as follows</a:t>
            </a:r>
            <a:r>
              <a:rPr lang="en-US" sz="1800" dirty="0"/>
              <a:t>.</a:t>
            </a:r>
          </a:p>
        </p:txBody>
      </p:sp>
      <p:sp>
        <p:nvSpPr>
          <p:cNvPr id="5" name="Slide Number Placeholder 4">
            <a:extLst>
              <a:ext uri="{FF2B5EF4-FFF2-40B4-BE49-F238E27FC236}">
                <a16:creationId xmlns="" xmlns:a16="http://schemas.microsoft.com/office/drawing/2014/main" id="{CFEF4FC6-9B0E-4285-80C8-7C1DF7E5A1FB}"/>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1350110"/>
            <a:ext cx="519197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6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E8E1EB-CCF6-44D3-99A9-05307D8E588F}"/>
              </a:ext>
            </a:extLst>
          </p:cNvPr>
          <p:cNvSpPr>
            <a:spLocks noGrp="1"/>
          </p:cNvSpPr>
          <p:nvPr>
            <p:ph type="title"/>
          </p:nvPr>
        </p:nvSpPr>
        <p:spPr/>
        <p:txBody>
          <a:bodyPr/>
          <a:lstStyle/>
          <a:p>
            <a:pPr algn="l"/>
            <a:r>
              <a:rPr lang="en-US" b="1" u="sng" dirty="0">
                <a:solidFill>
                  <a:srgbClr val="C00000"/>
                </a:solidFill>
                <a:latin typeface="Times New Roman" pitchFamily="18" charset="0"/>
                <a:cs typeface="Times New Roman" pitchFamily="18" charset="0"/>
              </a:rPr>
              <a:t>Outliers</a:t>
            </a:r>
          </a:p>
        </p:txBody>
      </p:sp>
      <p:sp>
        <p:nvSpPr>
          <p:cNvPr id="5" name="Content Placeholder 4">
            <a:extLst>
              <a:ext uri="{FF2B5EF4-FFF2-40B4-BE49-F238E27FC236}">
                <a16:creationId xmlns="" xmlns:a16="http://schemas.microsoft.com/office/drawing/2014/main" id="{BE59DAC0-70B4-4FAD-919E-FAFA30563A9A}"/>
              </a:ext>
            </a:extLst>
          </p:cNvPr>
          <p:cNvSpPr>
            <a:spLocks noGrp="1"/>
          </p:cNvSpPr>
          <p:nvPr>
            <p:ph sz="half" idx="1"/>
          </p:nvPr>
        </p:nvSpPr>
        <p:spPr/>
        <p:txBody>
          <a:bodyPr/>
          <a:lstStyle/>
          <a:p>
            <a:r>
              <a:rPr lang="en-US" dirty="0">
                <a:latin typeface="Times New Roman" pitchFamily="18" charset="0"/>
                <a:cs typeface="Times New Roman" pitchFamily="18" charset="0"/>
              </a:rPr>
              <a:t>Data seems to have too many outliers removal of outliers will deform the data and we will loose more data. So I have decided to work with </a:t>
            </a:r>
            <a:r>
              <a:rPr lang="en-US" dirty="0" smtClean="0">
                <a:latin typeface="Times New Roman" pitchFamily="18" charset="0"/>
                <a:cs typeface="Times New Roman" pitchFamily="18" charset="0"/>
              </a:rPr>
              <a:t>outliers.</a:t>
            </a:r>
            <a:endParaRPr lang="en-US" dirty="0">
              <a:latin typeface="Times New Roman" pitchFamily="18" charset="0"/>
              <a:cs typeface="Times New Roman" pitchFamily="18" charset="0"/>
            </a:endParaRPr>
          </a:p>
        </p:txBody>
      </p:sp>
      <p:pic>
        <p:nvPicPr>
          <p:cNvPr id="8" name="Content Placeholder 7">
            <a:extLst>
              <a:ext uri="{FF2B5EF4-FFF2-40B4-BE49-F238E27FC236}">
                <a16:creationId xmlns="" xmlns:a16="http://schemas.microsoft.com/office/drawing/2014/main" id="{E5AB2015-6285-4901-9755-6A4381974DB8}"/>
              </a:ext>
            </a:extLst>
          </p:cNvPr>
          <p:cNvPicPr>
            <a:picLocks noGrp="1" noChangeAspect="1"/>
          </p:cNvPicPr>
          <p:nvPr>
            <p:ph sz="half" idx="2"/>
          </p:nvPr>
        </p:nvPicPr>
        <p:blipFill>
          <a:blip r:embed="rId2"/>
          <a:stretch>
            <a:fillRect/>
          </a:stretch>
        </p:blipFill>
        <p:spPr>
          <a:xfrm>
            <a:off x="4648200" y="1502815"/>
            <a:ext cx="4038600" cy="2783927"/>
          </a:xfrm>
        </p:spPr>
      </p:pic>
      <p:sp>
        <p:nvSpPr>
          <p:cNvPr id="4" name="Slide Number Placeholder 3">
            <a:extLst>
              <a:ext uri="{FF2B5EF4-FFF2-40B4-BE49-F238E27FC236}">
                <a16:creationId xmlns="" xmlns:a16="http://schemas.microsoft.com/office/drawing/2014/main" id="{B97179B0-5FC1-46E3-A5B7-2AF4BE0F67AE}"/>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60328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5B0F2-1213-4AEC-B92A-01D7E56845B4}"/>
              </a:ext>
            </a:extLst>
          </p:cNvPr>
          <p:cNvSpPr>
            <a:spLocks noGrp="1"/>
          </p:cNvSpPr>
          <p:nvPr>
            <p:ph type="title"/>
          </p:nvPr>
        </p:nvSpPr>
        <p:spPr/>
        <p:txBody>
          <a:bodyPr/>
          <a:lstStyle/>
          <a:p>
            <a:r>
              <a:rPr lang="en-US" b="1" u="sng" dirty="0" smtClean="0">
                <a:solidFill>
                  <a:srgbClr val="C00000"/>
                </a:solidFill>
                <a:latin typeface="Times New Roman" pitchFamily="18" charset="0"/>
                <a:ea typeface="Yu Gothic UI Semibold" panose="020B0700000000000000" pitchFamily="34" charset="-128"/>
                <a:cs typeface="Times New Roman" pitchFamily="18" charset="0"/>
              </a:rPr>
              <a:t>Data Visualizations</a:t>
            </a:r>
            <a:endParaRPr lang="en-US" b="1" u="sng" dirty="0">
              <a:solidFill>
                <a:srgbClr val="C00000"/>
              </a:solidFill>
              <a:latin typeface="Times New Roman" pitchFamily="18" charset="0"/>
              <a:cs typeface="Times New Roman" pitchFamily="18" charset="0"/>
            </a:endParaRPr>
          </a:p>
        </p:txBody>
      </p:sp>
      <p:sp>
        <p:nvSpPr>
          <p:cNvPr id="6" name="Content Placeholder 5"/>
          <p:cNvSpPr>
            <a:spLocks noGrp="1"/>
          </p:cNvSpPr>
          <p:nvPr>
            <p:ph sz="half" idx="1"/>
          </p:nvPr>
        </p:nvSpPr>
        <p:spPr/>
        <p:txBody>
          <a:bodyPr>
            <a:normAutofit lnSpcReduction="10000"/>
          </a:bodyPr>
          <a:lstStyle/>
          <a:p>
            <a:pPr marL="0" indent="0">
              <a:buNone/>
            </a:pPr>
            <a:r>
              <a:rPr lang="en-US" sz="2300" dirty="0">
                <a:latin typeface="Times New Roman" pitchFamily="18" charset="0"/>
                <a:cs typeface="Times New Roman" pitchFamily="18" charset="0"/>
              </a:rPr>
              <a:t>Observations</a:t>
            </a:r>
            <a:r>
              <a:rPr lang="en-US" sz="2300" dirty="0" smtClean="0">
                <a:latin typeface="Times New Roman" pitchFamily="18" charset="0"/>
                <a:cs typeface="Times New Roman" pitchFamily="18" charset="0"/>
              </a:rPr>
              <a:t>:</a:t>
            </a: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We can see that 183431 people had paid their loan amount whereas 26162 people did not pay the amount.</a:t>
            </a:r>
          </a:p>
          <a:p>
            <a:r>
              <a:rPr lang="en-US" sz="2300" dirty="0">
                <a:latin typeface="Times New Roman" pitchFamily="18" charset="0"/>
                <a:cs typeface="Times New Roman" pitchFamily="18" charset="0"/>
              </a:rPr>
              <a:t>Here the dataset is imbalanced. Label ‘1’ has approximately 87.5% records, while label ‘0’ has approximately 12.5% records.</a:t>
            </a:r>
          </a:p>
          <a:p>
            <a:endParaRPr lang="en-US" dirty="0"/>
          </a:p>
        </p:txBody>
      </p:sp>
      <p:sp>
        <p:nvSpPr>
          <p:cNvPr id="9" name="Content Placeholder 8"/>
          <p:cNvSpPr>
            <a:spLocks noGrp="1"/>
          </p:cNvSpPr>
          <p:nvPr>
            <p:ph sz="half" idx="2"/>
          </p:nvPr>
        </p:nvSpPr>
        <p:spPr/>
        <p:txBody>
          <a:bodyPr>
            <a:normAutofit lnSpcReduction="10000"/>
          </a:bodyPr>
          <a:lstStyle/>
          <a:p>
            <a:endParaRPr lang="en-US" dirty="0"/>
          </a:p>
        </p:txBody>
      </p:sp>
      <p:sp>
        <p:nvSpPr>
          <p:cNvPr id="4" name="Slide Number Placeholder 3">
            <a:extLst>
              <a:ext uri="{FF2B5EF4-FFF2-40B4-BE49-F238E27FC236}">
                <a16:creationId xmlns="" xmlns:a16="http://schemas.microsoft.com/office/drawing/2014/main" id="{F8E6896F-EDAA-4B30-BDBA-6C17595BB5EF}"/>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410" y="1197405"/>
            <a:ext cx="38671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85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Data recorded on the basis of months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Maximum number of people records have been recorded in the month of July with a value of 85765 whereas least number of records have been recorded in the month of August with a value of 40674. </a:t>
            </a:r>
          </a:p>
          <a:p>
            <a:r>
              <a:rPr lang="en-US" sz="2000" dirty="0"/>
              <a:t>All the records are recorded in the months of June, July and August respectively</a:t>
            </a:r>
            <a:r>
              <a:rPr lang="en-US" sz="2000" dirty="0" smtClean="0"/>
              <a:t>.</a:t>
            </a:r>
          </a:p>
          <a:p>
            <a:endParaRPr lang="en-US" sz="2000" dirty="0"/>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877160"/>
            <a:ext cx="7791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24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Data recorded on the basis of days</a:t>
            </a:r>
            <a:endParaRPr lang="en-US"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
        <p:nvSpPr>
          <p:cNvPr id="5" name="Content Placeholder 4"/>
          <p:cNvSpPr>
            <a:spLocks noGrp="1"/>
          </p:cNvSpPr>
          <p:nvPr>
            <p:ph idx="1"/>
          </p:nvPr>
        </p:nvSpPr>
        <p:spPr/>
        <p:txBody>
          <a:bodyPr/>
          <a:lstStyle/>
          <a:p>
            <a:r>
              <a:rPr lang="en-US" sz="1800" dirty="0">
                <a:latin typeface="Times New Roman" pitchFamily="18" charset="0"/>
                <a:cs typeface="Times New Roman" pitchFamily="18" charset="0"/>
              </a:rPr>
              <a:t>On 11th day, maximum number of people either took the loans or repaid the loan amount. The number of people is 8092. </a:t>
            </a:r>
          </a:p>
          <a:p>
            <a:r>
              <a:rPr lang="en-US" sz="1800" dirty="0">
                <a:latin typeface="Times New Roman" pitchFamily="18" charset="0"/>
                <a:cs typeface="Times New Roman" pitchFamily="18" charset="0"/>
              </a:rPr>
              <a:t>On 31st day, minimum number of people either took the loans or repaid the loan amount. The number of people is 2178</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2724455"/>
            <a:ext cx="7291387"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47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u="sng" dirty="0">
                <a:solidFill>
                  <a:srgbClr val="C00000"/>
                </a:solidFill>
              </a:rPr>
              <a:t>Maximum amount of loan taken by people in last 30 and 90 days</a:t>
            </a:r>
            <a:r>
              <a:rPr lang="en-US" dirty="0"/>
              <a:t/>
            </a:r>
            <a:br>
              <a:rPr lang="en-US" dirty="0"/>
            </a:br>
            <a:endParaRPr lang="en-US" dirty="0"/>
          </a:p>
        </p:txBody>
      </p:sp>
      <p:sp>
        <p:nvSpPr>
          <p:cNvPr id="5" name="Content Placeholder 4"/>
          <p:cNvSpPr>
            <a:spLocks noGrp="1"/>
          </p:cNvSpPr>
          <p:nvPr>
            <p:ph sz="half" idx="1"/>
          </p:nvPr>
        </p:nvSpPr>
        <p:spPr>
          <a:xfrm>
            <a:off x="457200" y="891995"/>
            <a:ext cx="4038600" cy="3901747"/>
          </a:xfrm>
        </p:spPr>
        <p:txBody>
          <a:bodyPr>
            <a:normAutofit fontScale="47500" lnSpcReduction="20000"/>
          </a:bodyPr>
          <a:lstStyle/>
          <a:p>
            <a:r>
              <a:rPr lang="en-US" sz="3300" dirty="0">
                <a:latin typeface="Times New Roman" pitchFamily="18" charset="0"/>
                <a:cs typeface="Times New Roman" pitchFamily="18" charset="0"/>
              </a:rPr>
              <a:t>In 30 days, maximum number of people had taken 6Rs as the loan amount and the number of people is 179193 whereas the minimum number of people had not taken loan and their number is 3244.</a:t>
            </a:r>
          </a:p>
          <a:p>
            <a:r>
              <a:rPr lang="en-US" sz="3300" dirty="0">
                <a:latin typeface="Times New Roman" pitchFamily="18" charset="0"/>
                <a:cs typeface="Times New Roman" pitchFamily="18" charset="0"/>
              </a:rPr>
              <a:t>In 90 days, maximum number of people had taken 6Rs as the loan amount and the number of people is 180038 whereas the minimum number of people had not taken loan and their number is 2031.</a:t>
            </a:r>
          </a:p>
          <a:p>
            <a:r>
              <a:rPr lang="en-US" sz="3300" dirty="0">
                <a:latin typeface="Times New Roman" pitchFamily="18" charset="0"/>
                <a:cs typeface="Times New Roman" pitchFamily="18" charset="0"/>
              </a:rPr>
              <a:t>Maximum number of people had taken 12Rs as the loan amount within 90 days and their number is 26477 whereas for 30 days the number of people who had taken 12Rs is 26109 respectively.</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044700"/>
            <a:ext cx="4038600" cy="366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31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584"/>
            <a:ext cx="8229600" cy="458115"/>
          </a:xfrm>
        </p:spPr>
        <p:txBody>
          <a:bodyPr>
            <a:normAutofit fontScale="90000"/>
          </a:bodyPr>
          <a:lstStyle/>
          <a:p>
            <a:r>
              <a:rPr lang="en-US" sz="3100" u="sng" dirty="0"/>
              <a:t>Number of loans taken by people in last 30 days</a:t>
            </a:r>
            <a:r>
              <a:rPr lang="en-US" dirty="0"/>
              <a:t/>
            </a:r>
            <a:br>
              <a:rPr lang="en-US" dirty="0"/>
            </a:br>
            <a:endParaRPr lang="en-US" dirty="0"/>
          </a:p>
        </p:txBody>
      </p:sp>
      <p:sp>
        <p:nvSpPr>
          <p:cNvPr id="3" name="Content Placeholder 2"/>
          <p:cNvSpPr>
            <a:spLocks noGrp="1"/>
          </p:cNvSpPr>
          <p:nvPr>
            <p:ph idx="1"/>
          </p:nvPr>
        </p:nvSpPr>
        <p:spPr>
          <a:xfrm>
            <a:off x="457200" y="1044700"/>
            <a:ext cx="8229600" cy="3813050"/>
          </a:xfrm>
        </p:spPr>
        <p:txBody>
          <a:bodyPr/>
          <a:lstStyle/>
          <a:p>
            <a:r>
              <a:rPr lang="en-US" dirty="0">
                <a:latin typeface="Times New Roman" pitchFamily="18" charset="0"/>
                <a:cs typeface="Times New Roman" pitchFamily="18" charset="0"/>
              </a:rPr>
              <a:t>83028 is the maximum number of people who had taken loans and they had taken only once. </a:t>
            </a:r>
          </a:p>
          <a:p>
            <a:r>
              <a:rPr lang="en-US" dirty="0">
                <a:latin typeface="Times New Roman" pitchFamily="18" charset="0"/>
                <a:cs typeface="Times New Roman" pitchFamily="18" charset="0"/>
              </a:rPr>
              <a:t>Single person had taken loans for 41, 50, 36 times etc.</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2387600"/>
            <a:ext cx="71628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39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u="sng" dirty="0">
                <a:latin typeface="Times New Roman" pitchFamily="18" charset="0"/>
                <a:cs typeface="Times New Roman" pitchFamily="18" charset="0"/>
              </a:rPr>
              <a:t>Number of loans taken by people in last 90 days </a:t>
            </a:r>
            <a:r>
              <a:rPr lang="en-US" sz="2000" u="sng" dirty="0" smtClean="0">
                <a:latin typeface="Times New Roman" pitchFamily="18" charset="0"/>
                <a:cs typeface="Times New Roman" pitchFamily="18" charset="0"/>
              </a:rPr>
              <a:t>VS </a:t>
            </a:r>
            <a:r>
              <a:rPr lang="en-US" sz="2000" u="sng" dirty="0">
                <a:latin typeface="Times New Roman" pitchFamily="18" charset="0"/>
                <a:cs typeface="Times New Roman" pitchFamily="18" charset="0"/>
              </a:rPr>
              <a:t>Amount of loan taken by the people in last 90 days (considering only defaulters)</a:t>
            </a:r>
            <a:br>
              <a:rPr lang="en-US" sz="2000" u="sng" dirty="0">
                <a:latin typeface="Times New Roman" pitchFamily="18" charset="0"/>
                <a:cs typeface="Times New Roman" pitchFamily="18" charset="0"/>
              </a:rPr>
            </a:br>
            <a:endParaRPr lang="en-US" sz="20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800" dirty="0">
                <a:latin typeface="Times New Roman" pitchFamily="18" charset="0"/>
                <a:cs typeface="Times New Roman" pitchFamily="18" charset="0"/>
              </a:rPr>
              <a:t>Maximum number of times the loan taken by the people is 26 and the amount is equivalent to 15.</a:t>
            </a:r>
          </a:p>
          <a:p>
            <a:r>
              <a:rPr lang="en-US" sz="1800" dirty="0">
                <a:latin typeface="Times New Roman" pitchFamily="18" charset="0"/>
                <a:cs typeface="Times New Roman" pitchFamily="18" charset="0"/>
              </a:rPr>
              <a:t>Minimum number of times the loan taken by the people is 1 and the amount is equivalent to 6.</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17</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95" y="2571750"/>
            <a:ext cx="6260905" cy="20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20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290"/>
            <a:ext cx="8229600" cy="403709"/>
          </a:xfrm>
        </p:spPr>
        <p:txBody>
          <a:bodyPr>
            <a:normAutofit fontScale="90000"/>
          </a:bodyPr>
          <a:lstStyle/>
          <a:p>
            <a:r>
              <a:rPr lang="en-US" sz="3100" u="sng" dirty="0">
                <a:latin typeface="Times New Roman" pitchFamily="18" charset="0"/>
                <a:cs typeface="Times New Roman" pitchFamily="18" charset="0"/>
              </a:rPr>
              <a:t>Number of loans taken by people in last 30 days </a:t>
            </a:r>
            <a:r>
              <a:rPr lang="en-US" sz="3100" u="sng" dirty="0" smtClean="0">
                <a:latin typeface="Times New Roman" pitchFamily="18" charset="0"/>
                <a:cs typeface="Times New Roman" pitchFamily="18" charset="0"/>
              </a:rPr>
              <a:t>VS </a:t>
            </a:r>
            <a:r>
              <a:rPr lang="en-US" sz="3100" u="sng" dirty="0">
                <a:latin typeface="Times New Roman" pitchFamily="18" charset="0"/>
                <a:cs typeface="Times New Roman" pitchFamily="18" charset="0"/>
              </a:rPr>
              <a:t>Amount of loan taken by the people in last 90 days</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a:t>Maximum number of loans taken by the people is 36 and the amount is equivalent to 320.</a:t>
            </a:r>
          </a:p>
          <a:p>
            <a:r>
              <a:rPr lang="en-US" sz="2000" dirty="0"/>
              <a:t>Minimum number of loans taken by the people is 0.</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18</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60" y="2419045"/>
            <a:ext cx="7358485" cy="219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539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290"/>
            <a:ext cx="8229600" cy="403710"/>
          </a:xfrm>
        </p:spPr>
        <p:txBody>
          <a:bodyPr>
            <a:normAutofit fontScale="90000"/>
          </a:bodyPr>
          <a:lstStyle/>
          <a:p>
            <a:r>
              <a:rPr lang="en-US" sz="2700" u="sng" dirty="0">
                <a:latin typeface="Times New Roman" pitchFamily="18" charset="0"/>
                <a:cs typeface="Times New Roman" pitchFamily="18" charset="0"/>
              </a:rPr>
              <a:t>Maximum number of loans taken </a:t>
            </a:r>
            <a:r>
              <a:rPr lang="en-US" sz="2700" u="sng" dirty="0" smtClean="0">
                <a:latin typeface="Times New Roman" pitchFamily="18" charset="0"/>
                <a:cs typeface="Times New Roman" pitchFamily="18" charset="0"/>
              </a:rPr>
              <a:t>VS Amount </a:t>
            </a:r>
            <a:r>
              <a:rPr lang="en-US" sz="2700" u="sng" dirty="0">
                <a:latin typeface="Times New Roman" pitchFamily="18" charset="0"/>
                <a:cs typeface="Times New Roman" pitchFamily="18" charset="0"/>
              </a:rPr>
              <a:t>paid within due dates by people or not on the basis of label</a:t>
            </a:r>
            <a:r>
              <a:rPr lang="en-US" dirty="0"/>
              <a:t/>
            </a:r>
            <a:br>
              <a:rPr lang="en-US" dirty="0"/>
            </a:br>
            <a:endParaRPr lang="en-US" dirty="0"/>
          </a:p>
        </p:txBody>
      </p:sp>
      <p:sp>
        <p:nvSpPr>
          <p:cNvPr id="3" name="Content Placeholder 2"/>
          <p:cNvSpPr>
            <a:spLocks noGrp="1"/>
          </p:cNvSpPr>
          <p:nvPr>
            <p:ph idx="1"/>
          </p:nvPr>
        </p:nvSpPr>
        <p:spPr/>
        <p:txBody>
          <a:bodyPr/>
          <a:lstStyle/>
          <a:p>
            <a:r>
              <a:rPr lang="en-US" sz="1800" dirty="0">
                <a:latin typeface="Times New Roman" pitchFamily="18" charset="0"/>
                <a:cs typeface="Times New Roman" pitchFamily="18" charset="0"/>
              </a:rPr>
              <a:t>We can observe that the Average payback time over last 30 days is higher for people who had taken 2 times the loan and say that the users with a smaller number of loans taking are more than the defaulters.</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4" y="2571750"/>
            <a:ext cx="8246071"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96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Times New Roman" pitchFamily="18" charset="0"/>
                <a:cs typeface="Times New Roman" pitchFamily="18" charset="0"/>
              </a:rPr>
              <a:t>Review of Literature</a:t>
            </a:r>
          </a:p>
        </p:txBody>
      </p:sp>
      <p:sp>
        <p:nvSpPr>
          <p:cNvPr id="3" name="Content Placeholder 2"/>
          <p:cNvSpPr>
            <a:spLocks noGrp="1"/>
          </p:cNvSpPr>
          <p:nvPr>
            <p:ph idx="1"/>
          </p:nvPr>
        </p:nvSpPr>
        <p:spPr/>
        <p:txBody>
          <a:bodyPr>
            <a:normAutofit fontScale="85000" lnSpcReduction="20000"/>
          </a:bodyPr>
          <a:lstStyle/>
          <a:p>
            <a:r>
              <a:rPr lang="en-US" sz="2600" dirty="0">
                <a:latin typeface="Times New Roman" pitchFamily="18" charset="0"/>
                <a:cs typeface="Times New Roman" pitchFamily="18" charset="0"/>
              </a:rPr>
              <a:t>This paper provides a systematic assessment of customer behavior and the trend of loan taken Vs loan paid back to the Microfinance Institution (MFI) in Indonesia bases on the above given factors. From our analysis and research done one can understand that depending on what factors customers are ending up on being a defaulter, using this study a Microfinance Institution (MFI) can predict that a customer can be a defaulter or not basis on which Microfinance Institution (MFI) can confer short-term loans.</a:t>
            </a:r>
          </a:p>
          <a:p>
            <a:r>
              <a:rPr lang="en-US" sz="2600" dirty="0">
                <a:latin typeface="Times New Roman" pitchFamily="18" charset="0"/>
                <a:cs typeface="Times New Roman" pitchFamily="18" charset="0"/>
              </a:rPr>
              <a:t>Further our study helps the Micro finance institution to understand, analysis and predict the futuristic behavior of a customer that could help them in further speculation and improvement in selection of customers.</a:t>
            </a:r>
          </a:p>
          <a:p>
            <a:endParaRPr lang="en-US" dirty="0"/>
          </a:p>
        </p:txBody>
      </p:sp>
      <p:sp>
        <p:nvSpPr>
          <p:cNvPr id="4" name="Slide Number Placeholder 3">
            <a:extLst>
              <a:ext uri="{FF2B5EF4-FFF2-40B4-BE49-F238E27FC236}">
                <a16:creationId xmlns="" xmlns:a16="http://schemas.microsoft.com/office/drawing/2014/main" id="{EEAC019E-82A5-4338-9705-064A099CE453}"/>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D15B1B-4CCF-4374-9418-81C25CC479D0}"/>
              </a:ext>
            </a:extLst>
          </p:cNvPr>
          <p:cNvSpPr>
            <a:spLocks noGrp="1"/>
          </p:cNvSpPr>
          <p:nvPr>
            <p:ph type="title"/>
          </p:nvPr>
        </p:nvSpPr>
        <p:spPr/>
        <p:txBody>
          <a:bodyPr>
            <a:normAutofit fontScale="90000"/>
          </a:bodyPr>
          <a:lstStyle/>
          <a:p>
            <a:r>
              <a:rPr lang="en-US" u="sng" dirty="0" smtClean="0">
                <a:latin typeface="Times New Roman" pitchFamily="18" charset="0"/>
                <a:ea typeface="Yu Gothic UI Semibold" panose="020B0700000000000000" pitchFamily="34" charset="-128"/>
                <a:cs typeface="Times New Roman" pitchFamily="18" charset="0"/>
              </a:rPr>
              <a:t>Correlation</a:t>
            </a:r>
            <a:r>
              <a:rPr lang="en-US" dirty="0">
                <a:latin typeface="Yu Gothic UI Semibold" panose="020B0700000000000000" pitchFamily="34" charset="-128"/>
                <a:ea typeface="Yu Gothic UI Semibold" panose="020B0700000000000000" pitchFamily="34" charset="-128"/>
              </a:rPr>
              <a:t/>
            </a:r>
            <a:br>
              <a:rPr lang="en-US" dirty="0">
                <a:latin typeface="Yu Gothic UI Semibold" panose="020B0700000000000000" pitchFamily="34" charset="-128"/>
                <a:ea typeface="Yu Gothic UI Semibold" panose="020B0700000000000000" pitchFamily="34" charset="-128"/>
              </a:rPr>
            </a:br>
            <a:endParaRPr lang="en-US" dirty="0">
              <a:latin typeface="Yu Gothic UI Semibold" panose="020B0700000000000000" pitchFamily="34" charset="-128"/>
              <a:ea typeface="Yu Gothic UI Semibold" panose="020B0700000000000000" pitchFamily="34" charset="-128"/>
            </a:endParaRPr>
          </a:p>
        </p:txBody>
      </p:sp>
      <p:sp>
        <p:nvSpPr>
          <p:cNvPr id="3" name="Content Placeholder 2"/>
          <p:cNvSpPr>
            <a:spLocks noGrp="1"/>
          </p:cNvSpPr>
          <p:nvPr>
            <p:ph sz="half" idx="2"/>
          </p:nvPr>
        </p:nvSpPr>
        <p:spPr>
          <a:xfrm>
            <a:off x="4648200" y="739290"/>
            <a:ext cx="4038600" cy="4054452"/>
          </a:xfrm>
        </p:spPr>
        <p:txBody>
          <a:bodyPr>
            <a:normAutofit fontScale="55000" lnSpcReduction="20000"/>
          </a:bodyPr>
          <a:lstStyle/>
          <a:p>
            <a:r>
              <a:rPr lang="en-US" dirty="0" smtClean="0"/>
              <a:t>"cnt_ma_rech30</a:t>
            </a:r>
            <a:r>
              <a:rPr lang="en-US" dirty="0"/>
              <a:t>", "cnt_ma_rech90", "sumamnt_ma_rech90", "sumamnt_ma_rech30" have more </a:t>
            </a:r>
            <a:r>
              <a:rPr lang="en-US" dirty="0" err="1"/>
              <a:t>corelation</a:t>
            </a:r>
            <a:r>
              <a:rPr lang="en-US" dirty="0"/>
              <a:t> with the Target variable "label". Lets visualize the feature variable correlation with target variable </a:t>
            </a:r>
            <a:r>
              <a:rPr lang="en-US" dirty="0" err="1"/>
              <a:t>seprately</a:t>
            </a:r>
            <a:r>
              <a:rPr lang="en-US" dirty="0"/>
              <a:t>.</a:t>
            </a:r>
          </a:p>
          <a:p>
            <a:r>
              <a:rPr lang="en-US" dirty="0"/>
              <a:t>'daily_decr30', 'daily_decr90', 'rental30', 'rental90','last_rech_amt_ma','cnt_ma_rech30','sumamnt_ma_rech90', 'medianamnt_ma_rech90', 'cnt_loans30', 'amnt_loans30', 'amnt_loans90', 'maxamnt_loans90', payback30, payback90, </a:t>
            </a:r>
            <a:r>
              <a:rPr lang="en-US" dirty="0" err="1"/>
              <a:t>pdate_day</a:t>
            </a:r>
            <a:r>
              <a:rPr lang="en-US" dirty="0"/>
              <a:t>, </a:t>
            </a:r>
            <a:r>
              <a:rPr lang="en-US" dirty="0" err="1"/>
              <a:t>pdate_month</a:t>
            </a:r>
            <a:r>
              <a:rPr lang="en-US" dirty="0"/>
              <a:t> have more correlation with each other which is these variables are dependent on each </a:t>
            </a:r>
            <a:r>
              <a:rPr lang="en-US" dirty="0" smtClean="0"/>
              <a:t>other.</a:t>
            </a:r>
            <a:endParaRPr lang="en-US" dirty="0"/>
          </a:p>
        </p:txBody>
      </p:sp>
      <p:sp>
        <p:nvSpPr>
          <p:cNvPr id="4" name="Slide Number Placeholder 3">
            <a:extLst>
              <a:ext uri="{FF2B5EF4-FFF2-40B4-BE49-F238E27FC236}">
                <a16:creationId xmlns="" xmlns:a16="http://schemas.microsoft.com/office/drawing/2014/main" id="{A163DDE4-22F2-42DF-A5DE-D684EE9EFE12}"/>
              </a:ext>
            </a:extLst>
          </p:cNvPr>
          <p:cNvSpPr>
            <a:spLocks noGrp="1"/>
          </p:cNvSpPr>
          <p:nvPr>
            <p:ph type="sldNum" sz="quarter" idx="12"/>
          </p:nvPr>
        </p:nvSpPr>
        <p:spPr/>
        <p:txBody>
          <a:bodyPr/>
          <a:lstStyle/>
          <a:p>
            <a:fld id="{B82CCC60-E8CD-4174-8B1A-7DF615B22EEF}" type="slidenum">
              <a:rPr lang="en-US" smtClean="0"/>
              <a:pPr/>
              <a:t>20</a:t>
            </a:fld>
            <a:endParaRPr lang="en-US"/>
          </a:p>
        </p:txBody>
      </p:sp>
      <p:sp>
        <p:nvSpPr>
          <p:cNvPr id="5" name="Content Placeholder 4"/>
          <p:cNvSpPr>
            <a:spLocks noGrp="1"/>
          </p:cNvSpPr>
          <p:nvPr>
            <p:ph sz="half"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197405"/>
            <a:ext cx="4001241" cy="335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64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D581B7A-99E1-419B-B609-6D7C64D3565A}"/>
              </a:ext>
            </a:extLst>
          </p:cNvPr>
          <p:cNvSpPr>
            <a:spLocks noGrp="1"/>
          </p:cNvSpPr>
          <p:nvPr>
            <p:ph type="title"/>
          </p:nvPr>
        </p:nvSpPr>
        <p:spPr>
          <a:xfrm>
            <a:off x="440732" y="281175"/>
            <a:ext cx="8254303" cy="761683"/>
          </a:xfrm>
        </p:spPr>
        <p:txBody>
          <a:bodyPr>
            <a:normAutofit/>
          </a:bodyPr>
          <a:lstStyle/>
          <a:p>
            <a:r>
              <a:rPr lang="en-US" u="sng" dirty="0">
                <a:latin typeface="Times New Roman" pitchFamily="18" charset="0"/>
                <a:cs typeface="Times New Roman" pitchFamily="18" charset="0"/>
              </a:rPr>
              <a:t>Correlation only with Target Variable</a:t>
            </a:r>
          </a:p>
        </p:txBody>
      </p:sp>
      <p:sp>
        <p:nvSpPr>
          <p:cNvPr id="6" name="Content Placeholder 5">
            <a:extLst>
              <a:ext uri="{FF2B5EF4-FFF2-40B4-BE49-F238E27FC236}">
                <a16:creationId xmlns="" xmlns:a16="http://schemas.microsoft.com/office/drawing/2014/main" id="{B960485F-E3D2-46C9-B9FE-C9C77600AA40}"/>
              </a:ext>
            </a:extLst>
          </p:cNvPr>
          <p:cNvSpPr>
            <a:spLocks noGrp="1"/>
          </p:cNvSpPr>
          <p:nvPr>
            <p:ph idx="1"/>
          </p:nvPr>
        </p:nvSpPr>
        <p:spPr>
          <a:xfrm>
            <a:off x="4266590" y="1350110"/>
            <a:ext cx="4428446" cy="3359508"/>
          </a:xfrm>
        </p:spPr>
        <p:txBody>
          <a:bodyPr>
            <a:normAutofit/>
          </a:bodyPr>
          <a:lstStyle/>
          <a:p>
            <a:pPr marL="0" indent="0">
              <a:buNone/>
            </a:pPr>
            <a:r>
              <a:rPr lang="en-US" sz="2000" b="1" u="sng" dirty="0">
                <a:latin typeface="Times New Roman" pitchFamily="18" charset="0"/>
                <a:cs typeface="Times New Roman" pitchFamily="18" charset="0"/>
              </a:rPr>
              <a:t>Key Observations:</a:t>
            </a:r>
          </a:p>
          <a:p>
            <a:r>
              <a:rPr lang="en-US" sz="2000" dirty="0">
                <a:latin typeface="Times New Roman" pitchFamily="18" charset="0"/>
                <a:cs typeface="Times New Roman" pitchFamily="18" charset="0"/>
              </a:rPr>
              <a:t>From above we can observe that "cnt_ma_rech30", "cnt_ma_rech90", "sumamnt_ma_rech90", "sumamnt_ma_rech30" have more correlation with the Target variable "label".</a:t>
            </a:r>
          </a:p>
          <a:p>
            <a:r>
              <a:rPr lang="en-US" sz="2000" dirty="0">
                <a:latin typeface="Times New Roman" pitchFamily="18" charset="0"/>
                <a:cs typeface="Times New Roman" pitchFamily="18" charset="0"/>
              </a:rPr>
              <a:t>We have more positive correlated variable than the negative correlated variable.</a:t>
            </a:r>
          </a:p>
        </p:txBody>
      </p:sp>
      <p:sp>
        <p:nvSpPr>
          <p:cNvPr id="4" name="Slide Number Placeholder 3">
            <a:extLst>
              <a:ext uri="{FF2B5EF4-FFF2-40B4-BE49-F238E27FC236}">
                <a16:creationId xmlns="" xmlns:a16="http://schemas.microsoft.com/office/drawing/2014/main" id="{B14A44D5-0EE2-4A0F-BF64-CE3A6A5A9EB0}"/>
              </a:ext>
            </a:extLst>
          </p:cNvPr>
          <p:cNvSpPr>
            <a:spLocks noGrp="1"/>
          </p:cNvSpPr>
          <p:nvPr>
            <p:ph type="sldNum" sz="quarter" idx="12"/>
          </p:nvPr>
        </p:nvSpPr>
        <p:spPr/>
        <p:txBody>
          <a:bodyPr/>
          <a:lstStyle/>
          <a:p>
            <a:fld id="{B82CCC60-E8CD-4174-8B1A-7DF615B22EEF}" type="slidenum">
              <a:rPr lang="en-US" smtClean="0"/>
              <a:pPr/>
              <a:t>21</a:t>
            </a:fld>
            <a:endParaRPr lang="en-US"/>
          </a:p>
        </p:txBody>
      </p:sp>
      <p:pic>
        <p:nvPicPr>
          <p:cNvPr id="8" name="Picture 7">
            <a:extLst>
              <a:ext uri="{FF2B5EF4-FFF2-40B4-BE49-F238E27FC236}">
                <a16:creationId xmlns="" xmlns:a16="http://schemas.microsoft.com/office/drawing/2014/main" id="{E6D7EBA6-02C4-492E-B950-946370D03685}"/>
              </a:ext>
            </a:extLst>
          </p:cNvPr>
          <p:cNvPicPr>
            <a:picLocks noChangeAspect="1"/>
          </p:cNvPicPr>
          <p:nvPr/>
        </p:nvPicPr>
        <p:blipFill>
          <a:blip r:embed="rId2"/>
          <a:stretch>
            <a:fillRect/>
          </a:stretch>
        </p:blipFill>
        <p:spPr>
          <a:xfrm>
            <a:off x="143555" y="1063277"/>
            <a:ext cx="3970330" cy="3487980"/>
          </a:xfrm>
          <a:prstGeom prst="rect">
            <a:avLst/>
          </a:prstGeom>
        </p:spPr>
      </p:pic>
    </p:spTree>
    <p:extLst>
      <p:ext uri="{BB962C8B-B14F-4D97-AF65-F5344CB8AC3E}">
        <p14:creationId xmlns:p14="http://schemas.microsoft.com/office/powerpoint/2010/main" val="767785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Splitting of data</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The data is divided into two parts using component splitting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experiment, data is split based on a ratio of 80:20 for the training set and the testing set.  </a:t>
            </a:r>
          </a:p>
          <a:p>
            <a:r>
              <a:rPr lang="en-US" dirty="0">
                <a:latin typeface="Times New Roman" pitchFamily="18" charset="0"/>
                <a:cs typeface="Times New Roman" pitchFamily="18" charset="0"/>
              </a:rPr>
              <a:t>The training set data is used in the logistic regression component for model training, while the testing set data is used in the prediction component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We reduce the dimensions of the dataset to 10 features by using a technique known as Principal Component Analysis, as there are nearly 35 features present.</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114765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584"/>
            <a:ext cx="8229600" cy="556415"/>
          </a:xfrm>
        </p:spPr>
        <p:txBody>
          <a:bodyPr>
            <a:normAutofit fontScale="90000"/>
          </a:bodyPr>
          <a:lstStyle/>
          <a:p>
            <a:r>
              <a:rPr lang="en-US" u="sng" dirty="0">
                <a:latin typeface="Times New Roman" pitchFamily="18" charset="0"/>
                <a:cs typeface="Times New Roman" pitchFamily="18" charset="0"/>
              </a:rPr>
              <a:t>Testing of Identified Approaches (Algorithms)</a:t>
            </a:r>
            <a:r>
              <a:rPr lang="en-US" dirty="0"/>
              <a:t/>
            </a:r>
            <a:br>
              <a:rPr lang="en-US" dirty="0"/>
            </a:br>
            <a:endParaRPr lang="en-US" dirty="0"/>
          </a:p>
        </p:txBody>
      </p:sp>
      <p:sp>
        <p:nvSpPr>
          <p:cNvPr id="3" name="Content Placeholder 2"/>
          <p:cNvSpPr>
            <a:spLocks noGrp="1"/>
          </p:cNvSpPr>
          <p:nvPr>
            <p:ph idx="1"/>
          </p:nvPr>
        </p:nvSpPr>
        <p:spPr>
          <a:xfrm>
            <a:off x="457200" y="1044700"/>
            <a:ext cx="8229600" cy="3813050"/>
          </a:xfrm>
        </p:spPr>
        <p:txBody>
          <a:bodyPr>
            <a:normAutofit/>
          </a:bodyPr>
          <a:lstStyle/>
          <a:p>
            <a:pPr marL="0" indent="0">
              <a:buNone/>
            </a:pPr>
            <a:r>
              <a:rPr lang="en-US" sz="2000" dirty="0">
                <a:latin typeface="Times New Roman" pitchFamily="18" charset="0"/>
                <a:cs typeface="Times New Roman" pitchFamily="18" charset="0"/>
              </a:rPr>
              <a:t>We used the following algorithms mentioned below</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Logistic Regression</a:t>
            </a:r>
          </a:p>
          <a:p>
            <a:r>
              <a:rPr lang="en-US" sz="2000" dirty="0" err="1">
                <a:latin typeface="Times New Roman" pitchFamily="18" charset="0"/>
                <a:cs typeface="Times New Roman" pitchFamily="18" charset="0"/>
              </a:rPr>
              <a:t>GaussianNB</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Decision Tree Classifier</a:t>
            </a:r>
          </a:p>
          <a:p>
            <a:r>
              <a:rPr lang="en-US" sz="2000" dirty="0" err="1">
                <a:latin typeface="Times New Roman" pitchFamily="18" charset="0"/>
                <a:cs typeface="Times New Roman" pitchFamily="18" charset="0"/>
              </a:rPr>
              <a:t>KNeighbors</a:t>
            </a:r>
            <a:r>
              <a:rPr lang="en-US" sz="2000" dirty="0">
                <a:latin typeface="Times New Roman" pitchFamily="18" charset="0"/>
                <a:cs typeface="Times New Roman" pitchFamily="18" charset="0"/>
              </a:rPr>
              <a:t> Classifier</a:t>
            </a:r>
          </a:p>
          <a:p>
            <a:r>
              <a:rPr lang="en-US" sz="2000" dirty="0">
                <a:latin typeface="Times New Roman" pitchFamily="18" charset="0"/>
                <a:cs typeface="Times New Roman" pitchFamily="18" charset="0"/>
              </a:rPr>
              <a:t>Random Forest Classifier</a:t>
            </a:r>
          </a:p>
          <a:p>
            <a:r>
              <a:rPr lang="en-US" sz="2000" dirty="0" err="1">
                <a:latin typeface="Times New Roman" pitchFamily="18" charset="0"/>
                <a:cs typeface="Times New Roman" pitchFamily="18" charset="0"/>
              </a:rPr>
              <a:t>Adaboost</a:t>
            </a:r>
            <a:r>
              <a:rPr lang="en-US" sz="2000" dirty="0">
                <a:latin typeface="Times New Roman" pitchFamily="18" charset="0"/>
                <a:cs typeface="Times New Roman" pitchFamily="18" charset="0"/>
              </a:rPr>
              <a:t> Classifier</a:t>
            </a:r>
          </a:p>
          <a:p>
            <a:r>
              <a:rPr lang="en-US" sz="2000" dirty="0">
                <a:latin typeface="Times New Roman" pitchFamily="18" charset="0"/>
                <a:cs typeface="Times New Roman" pitchFamily="18" charset="0"/>
              </a:rPr>
              <a:t>Gradient Boosting Classifier</a:t>
            </a:r>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3122284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E2EB34-577A-49F1-B4E5-E13F6BFB4C71}"/>
              </a:ext>
            </a:extLst>
          </p:cNvPr>
          <p:cNvSpPr>
            <a:spLocks noGrp="1"/>
          </p:cNvSpPr>
          <p:nvPr>
            <p:ph type="title"/>
          </p:nvPr>
        </p:nvSpPr>
        <p:spPr/>
        <p:txBody>
          <a:bodyPr/>
          <a:lstStyle/>
          <a:p>
            <a:r>
              <a:rPr lang="en-US" u="sng" dirty="0">
                <a:latin typeface="Times New Roman" pitchFamily="18" charset="0"/>
                <a:cs typeface="Times New Roman" pitchFamily="18" charset="0"/>
              </a:rPr>
              <a:t>Model Dashboard</a:t>
            </a:r>
          </a:p>
        </p:txBody>
      </p:sp>
      <p:sp>
        <p:nvSpPr>
          <p:cNvPr id="3" name="Content Placeholder 2">
            <a:extLst>
              <a:ext uri="{FF2B5EF4-FFF2-40B4-BE49-F238E27FC236}">
                <a16:creationId xmlns="" xmlns:a16="http://schemas.microsoft.com/office/drawing/2014/main" id="{37584F43-4BB7-4D4E-ADD7-8C14D076D689}"/>
              </a:ext>
            </a:extLst>
          </p:cNvPr>
          <p:cNvSpPr>
            <a:spLocks noGrp="1"/>
          </p:cNvSpPr>
          <p:nvPr>
            <p:ph idx="1"/>
          </p:nvPr>
        </p:nvSpPr>
        <p:spPr>
          <a:xfrm>
            <a:off x="448966" y="1350110"/>
            <a:ext cx="3817624" cy="3359508"/>
          </a:xfrm>
        </p:spPr>
        <p:txBody>
          <a:bodyPr/>
          <a:lstStyle/>
          <a:p>
            <a:pPr marL="0" indent="0">
              <a:buNone/>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have trained our model based on eight different Classification  algorithm and have shortlisted the best algorithm with metrics as follows.</a:t>
            </a:r>
          </a:p>
        </p:txBody>
      </p:sp>
      <p:sp>
        <p:nvSpPr>
          <p:cNvPr id="4" name="Slide Number Placeholder 3">
            <a:extLst>
              <a:ext uri="{FF2B5EF4-FFF2-40B4-BE49-F238E27FC236}">
                <a16:creationId xmlns="" xmlns:a16="http://schemas.microsoft.com/office/drawing/2014/main" id="{41D1DF2D-360F-4F35-B237-F7DF4236185C}"/>
              </a:ext>
            </a:extLst>
          </p:cNvPr>
          <p:cNvSpPr>
            <a:spLocks noGrp="1"/>
          </p:cNvSpPr>
          <p:nvPr>
            <p:ph type="sldNum" sz="quarter" idx="12"/>
          </p:nvPr>
        </p:nvSpPr>
        <p:spPr/>
        <p:txBody>
          <a:bodyPr/>
          <a:lstStyle/>
          <a:p>
            <a:fld id="{B82CCC60-E8CD-4174-8B1A-7DF615B22EEF}" type="slidenum">
              <a:rPr lang="en-US" smtClean="0"/>
              <a:pPr/>
              <a:t>24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295" y="1350110"/>
            <a:ext cx="4019550" cy="290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95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24B3A-4B34-4527-B19C-2E54C39854C3}"/>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 xmlns:a16="http://schemas.microsoft.com/office/drawing/2014/main" id="{CA12DCE5-B864-43E8-8E28-74F48B498E3E}"/>
              </a:ext>
            </a:extLst>
          </p:cNvPr>
          <p:cNvSpPr>
            <a:spLocks noGrp="1"/>
          </p:cNvSpPr>
          <p:nvPr>
            <p:ph idx="1"/>
          </p:nvPr>
        </p:nvSpPr>
        <p:spPr>
          <a:xfrm>
            <a:off x="143556" y="1350110"/>
            <a:ext cx="3664921" cy="3359508"/>
          </a:xfrm>
        </p:spPr>
        <p:txBody>
          <a:bodyPr>
            <a:normAutofit/>
          </a:bodyPr>
          <a:lstStyle/>
          <a:p>
            <a:r>
              <a:rPr lang="en-US" dirty="0">
                <a:latin typeface="Times New Roman" pitchFamily="18" charset="0"/>
                <a:cs typeface="Times New Roman" pitchFamily="18" charset="0"/>
              </a:rPr>
              <a:t>From above we see that </a:t>
            </a:r>
            <a:r>
              <a:rPr lang="en-US" dirty="0" smtClean="0">
                <a:latin typeface="Times New Roman" pitchFamily="18" charset="0"/>
                <a:cs typeface="Times New Roman" pitchFamily="18" charset="0"/>
              </a:rPr>
              <a:t>Random Forest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model have top the chart at F1-Score of </a:t>
            </a:r>
            <a:r>
              <a:rPr lang="en-US" dirty="0" smtClean="0">
                <a:latin typeface="Times New Roman" pitchFamily="18" charset="0"/>
                <a:cs typeface="Times New Roman" pitchFamily="18" charset="0"/>
              </a:rPr>
              <a:t>91.39% </a:t>
            </a:r>
            <a:r>
              <a:rPr lang="en-US" dirty="0">
                <a:latin typeface="Times New Roman" pitchFamily="18" charset="0"/>
                <a:cs typeface="Times New Roman" pitchFamily="18" charset="0"/>
              </a:rPr>
              <a:t>and accuracy of </a:t>
            </a:r>
            <a:r>
              <a:rPr lang="en-US" dirty="0" smtClean="0">
                <a:latin typeface="Times New Roman" pitchFamily="18" charset="0"/>
                <a:cs typeface="Times New Roman" pitchFamily="18" charset="0"/>
              </a:rPr>
              <a:t>92.13%. </a:t>
            </a:r>
            <a:r>
              <a:rPr lang="en-US" dirty="0">
                <a:latin typeface="Times New Roman" pitchFamily="18" charset="0"/>
                <a:cs typeface="Times New Roman" pitchFamily="18" charset="0"/>
              </a:rPr>
              <a:t>I have further hyper tuned the same </a:t>
            </a:r>
            <a:r>
              <a:rPr lang="en-US" dirty="0" smtClean="0">
                <a:latin typeface="Times New Roman" pitchFamily="18" charset="0"/>
                <a:cs typeface="Times New Roman" pitchFamily="18" charset="0"/>
              </a:rPr>
              <a:t>model </a:t>
            </a:r>
            <a:r>
              <a:rPr lang="en-US" dirty="0">
                <a:latin typeface="Times New Roman" pitchFamily="18" charset="0"/>
                <a:cs typeface="Times New Roman" pitchFamily="18" charset="0"/>
              </a:rPr>
              <a:t>for better performance.</a:t>
            </a:r>
          </a:p>
        </p:txBody>
      </p:sp>
      <p:sp>
        <p:nvSpPr>
          <p:cNvPr id="4" name="Slide Number Placeholder 3">
            <a:extLst>
              <a:ext uri="{FF2B5EF4-FFF2-40B4-BE49-F238E27FC236}">
                <a16:creationId xmlns="" xmlns:a16="http://schemas.microsoft.com/office/drawing/2014/main" id="{98C1658C-5690-4F2F-A7EC-09E5EE7ED4EE}"/>
              </a:ext>
            </a:extLst>
          </p:cNvPr>
          <p:cNvSpPr>
            <a:spLocks noGrp="1"/>
          </p:cNvSpPr>
          <p:nvPr>
            <p:ph type="sldNum" sz="quarter" idx="12"/>
          </p:nvPr>
        </p:nvSpPr>
        <p:spPr/>
        <p:txBody>
          <a:bodyPr/>
          <a:lstStyle/>
          <a:p>
            <a:fld id="{B82CCC60-E8CD-4174-8B1A-7DF615B22EEF}" type="slidenum">
              <a:rPr lang="en-US" smtClean="0"/>
              <a:pPr/>
              <a:t>25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75" y="1197405"/>
            <a:ext cx="2506600" cy="1881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165" y="1139118"/>
            <a:ext cx="2137870" cy="190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818" y="3182570"/>
            <a:ext cx="2428993" cy="167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7165" y="3128986"/>
            <a:ext cx="2331820" cy="155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10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05A51-060E-46D1-9893-5ACC71034BD0}"/>
              </a:ext>
            </a:extLst>
          </p:cNvPr>
          <p:cNvSpPr>
            <a:spLocks noGrp="1"/>
          </p:cNvSpPr>
          <p:nvPr>
            <p:ph type="title"/>
          </p:nvPr>
        </p:nvSpPr>
        <p:spPr/>
        <p:txBody>
          <a:bodyPr>
            <a:normAutofit fontScale="90000"/>
          </a:bodyPr>
          <a:lstStyle/>
          <a:p>
            <a:r>
              <a:rPr lang="en-US" u="sng" dirty="0">
                <a:latin typeface="Times New Roman" pitchFamily="18" charset="0"/>
                <a:cs typeface="Times New Roman" pitchFamily="18" charset="0"/>
              </a:rPr>
              <a:t>Finalized model</a:t>
            </a:r>
            <a:br>
              <a:rPr lang="en-US" u="sng" dirty="0">
                <a:latin typeface="Times New Roman" pitchFamily="18" charset="0"/>
                <a:cs typeface="Times New Roman" pitchFamily="18" charset="0"/>
              </a:rPr>
            </a:br>
            <a:r>
              <a:rPr lang="en-US" u="sng" dirty="0">
                <a:latin typeface="Times New Roman" pitchFamily="18" charset="0"/>
                <a:cs typeface="Times New Roman" pitchFamily="18" charset="0"/>
              </a:rPr>
              <a:t>Classification matrix of </a:t>
            </a:r>
            <a:r>
              <a:rPr lang="en-US" u="sng" dirty="0" err="1" smtClean="0">
                <a:latin typeface="Times New Roman" pitchFamily="18" charset="0"/>
                <a:cs typeface="Times New Roman" pitchFamily="18" charset="0"/>
              </a:rPr>
              <a:t>RandomForest</a:t>
            </a:r>
            <a:endParaRPr lang="en-US"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9F0874D-50B3-470C-8F98-CD613CD19FFE}"/>
              </a:ext>
            </a:extLst>
          </p:cNvPr>
          <p:cNvSpPr>
            <a:spLocks noGrp="1"/>
          </p:cNvSpPr>
          <p:nvPr>
            <p:ph idx="1"/>
          </p:nvPr>
        </p:nvSpPr>
        <p:spPr>
          <a:xfrm>
            <a:off x="448967" y="3335275"/>
            <a:ext cx="7940659" cy="1374343"/>
          </a:xfrm>
        </p:spPr>
        <p:txBody>
          <a:bodyPr>
            <a:normAutofit/>
          </a:bodyPr>
          <a:lstStyle/>
          <a:p>
            <a:pPr marL="0" indent="0">
              <a:buNone/>
            </a:pPr>
            <a:r>
              <a:rPr lang="en-US" dirty="0">
                <a:latin typeface="Times New Roman" pitchFamily="18" charset="0"/>
                <a:cs typeface="Times New Roman" pitchFamily="18" charset="0"/>
              </a:rPr>
              <a:t>From above metrics we can understand how </a:t>
            </a:r>
            <a:r>
              <a:rPr lang="en-US" dirty="0" err="1" smtClean="0">
                <a:latin typeface="Times New Roman" pitchFamily="18" charset="0"/>
                <a:cs typeface="Times New Roman" pitchFamily="18" charset="0"/>
              </a:rPr>
              <a:t>RandomForest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model have performed and also overfitting in the model is very minimal since the model have accuracy of 92%.</a:t>
            </a:r>
          </a:p>
        </p:txBody>
      </p:sp>
      <p:sp>
        <p:nvSpPr>
          <p:cNvPr id="4" name="Slide Number Placeholder 3">
            <a:extLst>
              <a:ext uri="{FF2B5EF4-FFF2-40B4-BE49-F238E27FC236}">
                <a16:creationId xmlns="" xmlns:a16="http://schemas.microsoft.com/office/drawing/2014/main" id="{01D83D7E-484A-4478-84CE-7E37709A41EB}"/>
              </a:ext>
            </a:extLst>
          </p:cNvPr>
          <p:cNvSpPr>
            <a:spLocks noGrp="1"/>
          </p:cNvSpPr>
          <p:nvPr>
            <p:ph type="sldNum" sz="quarter" idx="12"/>
          </p:nvPr>
        </p:nvSpPr>
        <p:spPr/>
        <p:txBody>
          <a:bodyPr/>
          <a:lstStyle/>
          <a:p>
            <a:fld id="{B82CCC60-E8CD-4174-8B1A-7DF615B22EEF}" type="slidenum">
              <a:rPr lang="en-US" smtClean="0"/>
              <a:pPr/>
              <a:t>26</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5" y="1502815"/>
            <a:ext cx="1743075" cy="151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770" y="1427225"/>
            <a:ext cx="40005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663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574F6-73BB-49D8-B0EE-C0324EC8D70E}"/>
              </a:ext>
            </a:extLst>
          </p:cNvPr>
          <p:cNvSpPr>
            <a:spLocks noGrp="1"/>
          </p:cNvSpPr>
          <p:nvPr>
            <p:ph type="title"/>
          </p:nvPr>
        </p:nvSpPr>
        <p:spPr/>
        <p:txBody>
          <a:bodyPr>
            <a:normAutofit fontScale="90000"/>
          </a:bodyPr>
          <a:lstStyle/>
          <a:p>
            <a:r>
              <a:rPr lang="en-US" u="sng" dirty="0">
                <a:latin typeface="Times New Roman" pitchFamily="18" charset="0"/>
                <a:cs typeface="Times New Roman" pitchFamily="18" charset="0"/>
              </a:rPr>
              <a:t>Finalized model</a:t>
            </a:r>
            <a:br>
              <a:rPr lang="en-US" u="sng" dirty="0">
                <a:latin typeface="Times New Roman" pitchFamily="18" charset="0"/>
                <a:cs typeface="Times New Roman" pitchFamily="18" charset="0"/>
              </a:rPr>
            </a:br>
            <a:r>
              <a:rPr lang="en-US" u="sng" dirty="0">
                <a:latin typeface="Times New Roman" pitchFamily="18" charset="0"/>
                <a:cs typeface="Times New Roman" pitchFamily="18" charset="0"/>
              </a:rPr>
              <a:t>ROC-AUC curve of </a:t>
            </a:r>
            <a:r>
              <a:rPr lang="en-US" u="sng" dirty="0" err="1" smtClean="0">
                <a:latin typeface="Times New Roman" pitchFamily="18" charset="0"/>
                <a:cs typeface="Times New Roman" pitchFamily="18" charset="0"/>
              </a:rPr>
              <a:t>RandomForest</a:t>
            </a:r>
            <a:endParaRPr lang="en-US"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E066556-C8CA-4115-B892-DB46D191F827}"/>
              </a:ext>
            </a:extLst>
          </p:cNvPr>
          <p:cNvSpPr>
            <a:spLocks noGrp="1"/>
          </p:cNvSpPr>
          <p:nvPr>
            <p:ph idx="1"/>
          </p:nvPr>
        </p:nvSpPr>
        <p:spPr>
          <a:xfrm>
            <a:off x="448968" y="1350110"/>
            <a:ext cx="3970329" cy="3359508"/>
          </a:xfrm>
        </p:spPr>
        <p:txBody>
          <a:bodyPr>
            <a:normAutofit lnSpcReduction="10000"/>
          </a:bodyPr>
          <a:lstStyle/>
          <a:p>
            <a:r>
              <a:rPr lang="en-US" dirty="0">
                <a:latin typeface="Times New Roman" pitchFamily="18" charset="0"/>
                <a:cs typeface="Times New Roman" pitchFamily="18" charset="0"/>
              </a:rPr>
              <a:t>From above metrics we can understand how </a:t>
            </a:r>
            <a:r>
              <a:rPr lang="en-US" dirty="0" err="1" smtClean="0">
                <a:latin typeface="Times New Roman" pitchFamily="18" charset="0"/>
                <a:cs typeface="Times New Roman" pitchFamily="18" charset="0"/>
              </a:rPr>
              <a:t>RandomFores</a:t>
            </a:r>
            <a:r>
              <a:rPr lang="en-US" dirty="0" err="1"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model have performed and also overfitting in the model is very minimal since the model have accuracy of 92%. We also saw the ROC-AUC curve which</a:t>
            </a:r>
          </a:p>
        </p:txBody>
      </p:sp>
      <p:sp>
        <p:nvSpPr>
          <p:cNvPr id="4" name="Slide Number Placeholder 3">
            <a:extLst>
              <a:ext uri="{FF2B5EF4-FFF2-40B4-BE49-F238E27FC236}">
                <a16:creationId xmlns="" xmlns:a16="http://schemas.microsoft.com/office/drawing/2014/main" id="{A2B8C137-A5AA-4E7F-B433-BF9BE4403B76}"/>
              </a:ext>
            </a:extLst>
          </p:cNvPr>
          <p:cNvSpPr>
            <a:spLocks noGrp="1"/>
          </p:cNvSpPr>
          <p:nvPr>
            <p:ph type="sldNum" sz="quarter" idx="12"/>
          </p:nvPr>
        </p:nvSpPr>
        <p:spPr/>
        <p:txBody>
          <a:bodyPr/>
          <a:lstStyle/>
          <a:p>
            <a:fld id="{B82CCC60-E8CD-4174-8B1A-7DF615B22EEF}" type="slidenum">
              <a:rPr lang="en-US" smtClean="0"/>
              <a:pPr/>
              <a:t>27</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152" y="1502815"/>
            <a:ext cx="36861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12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5AF0E0-3450-4460-AAF8-7DD6629E7C4E}"/>
              </a:ext>
            </a:extLst>
          </p:cNvPr>
          <p:cNvSpPr>
            <a:spLocks noGrp="1"/>
          </p:cNvSpPr>
          <p:nvPr>
            <p:ph type="title"/>
          </p:nvPr>
        </p:nvSpPr>
        <p:spPr/>
        <p:txBody>
          <a:bodyPr/>
          <a:lstStyle/>
          <a:p>
            <a:r>
              <a:rPr lang="en-US" b="1" u="sng" dirty="0">
                <a:latin typeface="Times New Roman" pitchFamily="18" charset="0"/>
                <a:ea typeface="Yu Gothic UI Semibold" panose="020B0700000000000000" pitchFamily="34" charset="-128"/>
                <a:cs typeface="Times New Roman" pitchFamily="18" charset="0"/>
              </a:rPr>
              <a:t>Conclusion</a:t>
            </a:r>
            <a:endParaRPr lang="en-US"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188834A-1CB0-4BD6-AE11-D396AE2141C7}"/>
              </a:ext>
            </a:extLst>
          </p:cNvPr>
          <p:cNvSpPr>
            <a:spLocks noGrp="1"/>
          </p:cNvSpPr>
          <p:nvPr>
            <p:ph idx="1"/>
          </p:nvPr>
        </p:nvSpPr>
        <p:spPr/>
        <p:txBody>
          <a:bodyPr>
            <a:normAutofit fontScale="55000" lnSpcReduction="20000"/>
          </a:bodyPr>
          <a:lstStyle/>
          <a:p>
            <a:pPr marL="0" indent="0">
              <a:buNone/>
            </a:pPr>
            <a:r>
              <a:rPr lang="en-US" sz="3300" b="1" u="sng" dirty="0">
                <a:latin typeface="Times New Roman" pitchFamily="18" charset="0"/>
                <a:cs typeface="Times New Roman" pitchFamily="18" charset="0"/>
              </a:rPr>
              <a:t>Key Findings and Conclusions of the Study</a:t>
            </a:r>
          </a:p>
          <a:p>
            <a:r>
              <a:rPr lang="en-US" sz="3300" dirty="0">
                <a:latin typeface="Times New Roman" pitchFamily="18" charset="0"/>
                <a:cs typeface="Times New Roman" pitchFamily="18" charset="0"/>
              </a:rPr>
              <a:t>From our above analysis we understand that which factors are responsible and using which a Microfinance Institution (MFI) can predict that a customer can be a defaulter or not a defaulter basis on which Microfinance Institution (MFI) can give a short-term loan and predictions that could help them in further investment and improvement in selection of customers.</a:t>
            </a:r>
          </a:p>
          <a:p>
            <a:pPr marL="0" indent="0">
              <a:buNone/>
            </a:pPr>
            <a:endParaRPr lang="en-US" sz="3300" dirty="0">
              <a:latin typeface="Times New Roman" pitchFamily="18" charset="0"/>
              <a:cs typeface="Times New Roman" pitchFamily="18" charset="0"/>
            </a:endParaRPr>
          </a:p>
          <a:p>
            <a:pPr marL="0" indent="0">
              <a:buNone/>
            </a:pPr>
            <a:r>
              <a:rPr lang="en-US" sz="3300" b="1" u="sng" dirty="0">
                <a:latin typeface="Times New Roman" pitchFamily="18" charset="0"/>
                <a:cs typeface="Times New Roman" pitchFamily="18" charset="0"/>
              </a:rPr>
              <a:t>Limitations of this work and Scope for Future Work</a:t>
            </a:r>
          </a:p>
          <a:p>
            <a:r>
              <a:rPr lang="en-US" sz="3300" dirty="0">
                <a:latin typeface="Times New Roman" pitchFamily="18" charset="0"/>
                <a:cs typeface="Times New Roman" pitchFamily="18" charset="0"/>
              </a:rPr>
              <a:t>Limitations of the study arise from the use of a single dataset obtained from one company. However, the large number of loans and customers considered and generic applicability of credit scoring for mobile credit suggests that the variables and models investigated are relevant for other business applications. Further work may include the use of demographic information which could be obtained from mobile network operators and consideration of additional pay-as-you-go mobile products</a:t>
            </a:r>
            <a:r>
              <a:rPr lang="en-US" dirty="0">
                <a:latin typeface="Times New Roman" pitchFamily="18" charset="0"/>
                <a:cs typeface="Times New Roman" pitchFamily="18" charset="0"/>
              </a:rPr>
              <a:t>.</a:t>
            </a:r>
          </a:p>
        </p:txBody>
      </p:sp>
      <p:sp>
        <p:nvSpPr>
          <p:cNvPr id="4" name="Slide Number Placeholder 3">
            <a:extLst>
              <a:ext uri="{FF2B5EF4-FFF2-40B4-BE49-F238E27FC236}">
                <a16:creationId xmlns="" xmlns:a16="http://schemas.microsoft.com/office/drawing/2014/main" id="{5766A230-6970-4E9A-908A-9A743458826C}"/>
              </a:ext>
            </a:extLst>
          </p:cNvPr>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1334579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B1B28AB-27F0-4E1D-A697-FFFB1CCF4C0F}"/>
              </a:ext>
            </a:extLst>
          </p:cNvPr>
          <p:cNvSpPr>
            <a:spLocks noGrp="1"/>
          </p:cNvSpPr>
          <p:nvPr>
            <p:ph type="ctrTitle"/>
          </p:nvPr>
        </p:nvSpPr>
        <p:spPr>
          <a:xfrm>
            <a:off x="601670" y="1044700"/>
            <a:ext cx="6399212" cy="1527050"/>
          </a:xfrm>
        </p:spPr>
        <p:txBody>
          <a:bodyPr>
            <a:noAutofit/>
          </a:bodyPr>
          <a:lstStyle/>
          <a:p>
            <a:pPr algn="ctr"/>
            <a:r>
              <a:rPr lang="en-US" sz="6600" b="1" dirty="0">
                <a:latin typeface="Times New Roman" pitchFamily="18" charset="0"/>
                <a:cs typeface="Times New Roman" pitchFamily="18" charset="0"/>
              </a:rPr>
              <a:t>THANK YOU</a:t>
            </a:r>
          </a:p>
        </p:txBody>
      </p:sp>
      <p:sp>
        <p:nvSpPr>
          <p:cNvPr id="4" name="Slide Number Placeholder 3">
            <a:extLst>
              <a:ext uri="{FF2B5EF4-FFF2-40B4-BE49-F238E27FC236}">
                <a16:creationId xmlns="" xmlns:a16="http://schemas.microsoft.com/office/drawing/2014/main" id="{7CD386A9-F31C-444F-98B0-141E2B9B471D}"/>
              </a:ext>
            </a:extLst>
          </p:cNvPr>
          <p:cNvSpPr>
            <a:spLocks noGrp="1"/>
          </p:cNvSpPr>
          <p:nvPr>
            <p:ph type="sldNum" sz="quarter" idx="12"/>
          </p:nvPr>
        </p:nvSpPr>
        <p:spPr/>
        <p:txBody>
          <a:bodyPr/>
          <a:lstStyle/>
          <a:p>
            <a:fld id="{B82CCC60-E8CD-4174-8B1A-7DF615B22EEF}" type="slidenum">
              <a:rPr lang="en-US" smtClean="0"/>
              <a:pPr/>
              <a:t>29</a:t>
            </a:fld>
            <a:endParaRPr lang="en-US"/>
          </a:p>
        </p:txBody>
      </p:sp>
    </p:spTree>
    <p:extLst>
      <p:ext uri="{BB962C8B-B14F-4D97-AF65-F5344CB8AC3E}">
        <p14:creationId xmlns:p14="http://schemas.microsoft.com/office/powerpoint/2010/main" val="1506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a:latin typeface="Times New Roman" pitchFamily="18" charset="0"/>
                <a:cs typeface="Times New Roman" pitchFamily="18" charset="0"/>
              </a:rPr>
              <a:t>About Microfinance Institution </a:t>
            </a:r>
          </a:p>
        </p:txBody>
      </p:sp>
      <p:sp>
        <p:nvSpPr>
          <p:cNvPr id="5" name="Content Placeholder 4"/>
          <p:cNvSpPr>
            <a:spLocks noGrp="1"/>
          </p:cNvSpPr>
          <p:nvPr>
            <p:ph idx="1"/>
          </p:nvPr>
        </p:nvSpPr>
        <p:spPr/>
        <p:txBody>
          <a:bodyPr>
            <a:normAutofit/>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Microfinance Institution (MFI) is an organization that offers financial services to low-income populations.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MFS </a:t>
            </a:r>
            <a:r>
              <a:rPr lang="en-US" dirty="0">
                <a:latin typeface="Times New Roman" pitchFamily="18" charset="0"/>
                <a:cs typeface="Times New Roman" pitchFamily="18" charset="0"/>
              </a:rPr>
              <a:t>becomes very useful when targeting especially the unbanked poor families living in remote areas with not much sources of income.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Microfinance services (MFS) provided by MFI are Group Loans, Agricultural Loans, Individual Business Loans and so on.</a:t>
            </a:r>
          </a:p>
        </p:txBody>
      </p:sp>
      <p:sp>
        <p:nvSpPr>
          <p:cNvPr id="2" name="Slide Number Placeholder 1">
            <a:extLst>
              <a:ext uri="{FF2B5EF4-FFF2-40B4-BE49-F238E27FC236}">
                <a16:creationId xmlns="" xmlns:a16="http://schemas.microsoft.com/office/drawing/2014/main" id="{2A084002-EA13-4D82-B707-8752479FA6B7}"/>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31B2FB6-F77F-40F8-81AA-F605060F88C5}"/>
              </a:ext>
            </a:extLst>
          </p:cNvPr>
          <p:cNvSpPr txBox="1"/>
          <p:nvPr/>
        </p:nvSpPr>
        <p:spPr>
          <a:xfrm>
            <a:off x="4100623" y="2441944"/>
            <a:ext cx="9144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 xmlns:a16="http://schemas.microsoft.com/office/drawing/2014/main" id="{6F2B3383-88B3-48BA-BA3B-628A2AC390A0}"/>
              </a:ext>
            </a:extLst>
          </p:cNvPr>
          <p:cNvSpPr txBox="1"/>
          <p:nvPr/>
        </p:nvSpPr>
        <p:spPr>
          <a:xfrm>
            <a:off x="296259" y="1350110"/>
            <a:ext cx="8398775" cy="2677656"/>
          </a:xfrm>
          <a:prstGeom prst="rect">
            <a:avLst/>
          </a:prstGeom>
          <a:noFill/>
        </p:spPr>
        <p:txBody>
          <a:bodyPr wrap="square" rtlCol="0">
            <a:spAutoFit/>
          </a:bodyPr>
          <a:lstStyle/>
          <a:p>
            <a:pPr marL="342900" indent="-342900" algn="just">
              <a:buFont typeface="Arial" pitchFamily="34" charset="0"/>
              <a:buChar char="•"/>
            </a:pPr>
            <a:r>
              <a:rPr lang="en-US" sz="2400" dirty="0" smtClean="0">
                <a:latin typeface="Times New Roman" pitchFamily="18" charset="0"/>
                <a:ea typeface="Yu Gothic UI Semibold" panose="020B0700000000000000" pitchFamily="34" charset="-128"/>
                <a:cs typeface="Times New Roman" pitchFamily="18" charset="0"/>
              </a:rPr>
              <a:t>Build </a:t>
            </a:r>
            <a:r>
              <a:rPr lang="en-US" sz="2400" dirty="0">
                <a:latin typeface="Times New Roman" pitchFamily="18" charset="0"/>
                <a:ea typeface="Yu Gothic UI Semibold" panose="020B0700000000000000" pitchFamily="34" charset="-128"/>
                <a:cs typeface="Times New Roman" pitchFamily="18" charset="0"/>
              </a:rPr>
              <a:t>a model using the best machine learning algorithm which can be used to predict in terms of a probability for each loan transaction, whether the customer will be paying back the loaned amount within 5 days of insurance of loan. </a:t>
            </a:r>
            <a:endParaRPr lang="en-US" sz="2400" dirty="0" smtClean="0">
              <a:latin typeface="Times New Roman" pitchFamily="18" charset="0"/>
              <a:ea typeface="Yu Gothic UI Semibold" panose="020B0700000000000000" pitchFamily="34" charset="-128"/>
              <a:cs typeface="Times New Roman" pitchFamily="18" charset="0"/>
            </a:endParaRPr>
          </a:p>
          <a:p>
            <a:pPr marL="342900" indent="-342900" algn="just">
              <a:buFont typeface="Arial" pitchFamily="34" charset="0"/>
              <a:buChar char="•"/>
            </a:pPr>
            <a:r>
              <a:rPr lang="en-US" sz="2400" dirty="0" smtClean="0">
                <a:latin typeface="Times New Roman" pitchFamily="18" charset="0"/>
                <a:ea typeface="Yu Gothic UI Semibold" panose="020B0700000000000000" pitchFamily="34" charset="-128"/>
                <a:cs typeface="Times New Roman" pitchFamily="18" charset="0"/>
              </a:rPr>
              <a:t>In </a:t>
            </a:r>
            <a:r>
              <a:rPr lang="en-US" sz="2400" dirty="0">
                <a:latin typeface="Times New Roman" pitchFamily="18" charset="0"/>
                <a:ea typeface="Yu Gothic UI Semibold" panose="020B0700000000000000" pitchFamily="34" charset="-128"/>
                <a:cs typeface="Times New Roman" pitchFamily="18" charset="0"/>
              </a:rPr>
              <a:t>this case, Label ‘1’ indicates that the loan has been paid i.e., Non- defaulter, while, Label ‘0’ indicates that the loan has not been paid i.e., </a:t>
            </a:r>
            <a:r>
              <a:rPr lang="en-US" sz="2400" dirty="0" smtClean="0">
                <a:latin typeface="Times New Roman" pitchFamily="18" charset="0"/>
                <a:ea typeface="Yu Gothic UI Semibold" panose="020B0700000000000000" pitchFamily="34" charset="-128"/>
                <a:cs typeface="Times New Roman" pitchFamily="18" charset="0"/>
              </a:rPr>
              <a:t>defaulter.</a:t>
            </a:r>
            <a:endParaRPr lang="en-US" sz="2400" dirty="0">
              <a:latin typeface="Times New Roman" pitchFamily="18" charset="0"/>
              <a:ea typeface="Yu Gothic UI Semibold" panose="020B0700000000000000" pitchFamily="34" charset="-128"/>
              <a:cs typeface="Times New Roman" pitchFamily="18" charset="0"/>
            </a:endParaRPr>
          </a:p>
        </p:txBody>
      </p:sp>
      <p:sp>
        <p:nvSpPr>
          <p:cNvPr id="7" name="Title 6">
            <a:extLst>
              <a:ext uri="{FF2B5EF4-FFF2-40B4-BE49-F238E27FC236}">
                <a16:creationId xmlns="" xmlns:a16="http://schemas.microsoft.com/office/drawing/2014/main" id="{945A70F2-FED8-483B-B74B-4F306E6C7294}"/>
              </a:ext>
            </a:extLst>
          </p:cNvPr>
          <p:cNvSpPr>
            <a:spLocks noGrp="1"/>
          </p:cNvSpPr>
          <p:nvPr>
            <p:ph type="title"/>
          </p:nvPr>
        </p:nvSpPr>
        <p:spPr>
          <a:xfrm>
            <a:off x="443023" y="433880"/>
            <a:ext cx="8229600" cy="891995"/>
          </a:xfrm>
        </p:spPr>
        <p:txBody>
          <a:bodyPr>
            <a:normAutofit fontScale="90000"/>
          </a:bodyPr>
          <a:lstStyle/>
          <a:p>
            <a:pPr algn="l"/>
            <a:r>
              <a:rPr lang="en-US" sz="4400" b="1" u="sng" dirty="0">
                <a:solidFill>
                  <a:srgbClr val="C00000"/>
                </a:solidFill>
                <a:latin typeface="Times New Roman" pitchFamily="18" charset="0"/>
                <a:ea typeface="Yu Gothic UI Semibold" panose="020B0700000000000000" pitchFamily="34" charset="-128"/>
                <a:cs typeface="Times New Roman" pitchFamily="18" charset="0"/>
              </a:rPr>
              <a:t>Problem statement</a:t>
            </a:r>
            <a: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t/>
            </a:r>
            <a:b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br>
            <a:endParaRPr lang="en-US" dirty="0"/>
          </a:p>
        </p:txBody>
      </p:sp>
      <p:sp>
        <p:nvSpPr>
          <p:cNvPr id="6" name="Slide Number Placeholder 5">
            <a:extLst>
              <a:ext uri="{FF2B5EF4-FFF2-40B4-BE49-F238E27FC236}">
                <a16:creationId xmlns="" xmlns:a16="http://schemas.microsoft.com/office/drawing/2014/main" id="{DB7653E1-8A4B-4DF0-A61E-7F3F02F4CC8C}"/>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0050"/>
            <a:ext cx="8229600" cy="3393340"/>
          </a:xfrm>
        </p:spPr>
        <p:txBody>
          <a:bodyPr/>
          <a:lstStyle/>
          <a:p>
            <a:pPr algn="ctr"/>
            <a:r>
              <a:rPr lang="en-US" b="1" u="sng" dirty="0" smtClean="0">
                <a:latin typeface="Times New Roman" pitchFamily="18" charset="0"/>
                <a:cs typeface="Times New Roman" pitchFamily="18" charset="0"/>
              </a:rPr>
              <a:t>EDA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&amp;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Visualization</a:t>
            </a:r>
            <a:endParaRPr lang="en-US"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07825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40198D6-27A5-4E5A-9A0D-63820055F5ED}"/>
              </a:ext>
            </a:extLst>
          </p:cNvPr>
          <p:cNvSpPr>
            <a:spLocks noGrp="1"/>
          </p:cNvSpPr>
          <p:nvPr>
            <p:ph type="title"/>
          </p:nvPr>
        </p:nvSpPr>
        <p:spPr/>
        <p:txBody>
          <a:bodyPr>
            <a:normAutofit/>
          </a:bodyPr>
          <a:lstStyle/>
          <a:p>
            <a:r>
              <a:rPr lang="en-US" b="1" u="sng" dirty="0">
                <a:latin typeface="Times New Roman" pitchFamily="18" charset="0"/>
                <a:cs typeface="Times New Roman" pitchFamily="18" charset="0"/>
              </a:rPr>
              <a:t>Deleting the duplicate records.</a:t>
            </a:r>
          </a:p>
        </p:txBody>
      </p:sp>
      <p:sp>
        <p:nvSpPr>
          <p:cNvPr id="11" name="Content Placeholder 10"/>
          <p:cNvSpPr>
            <a:spLocks noGrp="1"/>
          </p:cNvSpPr>
          <p:nvPr>
            <p:ph idx="1"/>
          </p:nvPr>
        </p:nvSpPr>
        <p:spPr/>
        <p:txBody>
          <a:bodyPr/>
          <a:lstStyle/>
          <a:p>
            <a:r>
              <a:rPr lang="en-US" dirty="0">
                <a:latin typeface="Times New Roman" pitchFamily="18" charset="0"/>
                <a:cs typeface="Times New Roman" pitchFamily="18" charset="0"/>
              </a:rPr>
              <a:t>The first step of EDS started with cleansing the data with removing the duplicate records since duplicate records reduces the performance of the model</a:t>
            </a:r>
            <a:r>
              <a:rPr lang="en-US" dirty="0"/>
              <a:t>.</a:t>
            </a:r>
          </a:p>
          <a:p>
            <a:endParaRPr lang="en-US" dirty="0"/>
          </a:p>
        </p:txBody>
      </p:sp>
      <p:sp>
        <p:nvSpPr>
          <p:cNvPr id="4" name="Slide Number Placeholder 3">
            <a:extLst>
              <a:ext uri="{FF2B5EF4-FFF2-40B4-BE49-F238E27FC236}">
                <a16:creationId xmlns="" xmlns:a16="http://schemas.microsoft.com/office/drawing/2014/main" id="{89B323A6-90E0-4E03-826C-11FC2E630014}"/>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15" y="2724455"/>
            <a:ext cx="4123035" cy="124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45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D89F9DD2-8428-4064-BB0C-1BCDB171B8C3}"/>
              </a:ext>
            </a:extLst>
          </p:cNvPr>
          <p:cNvSpPr>
            <a:spLocks noGrp="1"/>
          </p:cNvSpPr>
          <p:nvPr>
            <p:ph type="title"/>
          </p:nvPr>
        </p:nvSpPr>
        <p:spPr/>
        <p:txBody>
          <a:bodyPr>
            <a:normAutofit fontScale="90000"/>
          </a:bodyPr>
          <a:lstStyle/>
          <a:p>
            <a:r>
              <a:rPr lang="en-US" b="1" u="sng" dirty="0">
                <a:latin typeface="Times New Roman" pitchFamily="18" charset="0"/>
                <a:cs typeface="Times New Roman" pitchFamily="18" charset="0"/>
              </a:rPr>
              <a:t>Deleting the irreverent data and columns</a:t>
            </a:r>
          </a:p>
        </p:txBody>
      </p:sp>
      <p:sp>
        <p:nvSpPr>
          <p:cNvPr id="3" name="Content Placeholder 2"/>
          <p:cNvSpPr>
            <a:spLocks noGrp="1"/>
          </p:cNvSpPr>
          <p:nvPr>
            <p:ph idx="1"/>
          </p:nvPr>
        </p:nvSpPr>
        <p:spPr/>
        <p:txBody>
          <a:bodyPr/>
          <a:lstStyle/>
          <a:p>
            <a:r>
              <a:rPr lang="en-US" dirty="0">
                <a:solidFill>
                  <a:schemeClr val="accent6">
                    <a:lumMod val="75000"/>
                  </a:schemeClr>
                </a:solidFill>
              </a:rPr>
              <a:t>Identified that ‘</a:t>
            </a:r>
            <a:r>
              <a:rPr lang="en-US" dirty="0" err="1">
                <a:solidFill>
                  <a:schemeClr val="accent6">
                    <a:lumMod val="75000"/>
                  </a:schemeClr>
                </a:solidFill>
              </a:rPr>
              <a:t>msisdn</a:t>
            </a:r>
            <a:r>
              <a:rPr lang="en-US" dirty="0">
                <a:solidFill>
                  <a:schemeClr val="accent6">
                    <a:lumMod val="75000"/>
                  </a:schemeClr>
                </a:solidFill>
              </a:rPr>
              <a:t>’ and ‘</a:t>
            </a:r>
            <a:r>
              <a:rPr lang="en-US" dirty="0" err="1">
                <a:solidFill>
                  <a:schemeClr val="accent6">
                    <a:lumMod val="75000"/>
                  </a:schemeClr>
                </a:solidFill>
              </a:rPr>
              <a:t>pcircle</a:t>
            </a:r>
            <a:r>
              <a:rPr lang="en-US" dirty="0">
                <a:solidFill>
                  <a:schemeClr val="accent6">
                    <a:lumMod val="75000"/>
                  </a:schemeClr>
                </a:solidFill>
              </a:rPr>
              <a:t>’ have unique values and same value respectively for all the columns, so I have dropped these two columns to make the data more </a:t>
            </a:r>
            <a:r>
              <a:rPr lang="en-US" dirty="0" smtClean="0">
                <a:solidFill>
                  <a:schemeClr val="accent6">
                    <a:lumMod val="75000"/>
                  </a:schemeClr>
                </a:solidFill>
              </a:rPr>
              <a:t>predictable.</a:t>
            </a:r>
          </a:p>
          <a:p>
            <a:endParaRPr lang="en-US" dirty="0">
              <a:solidFill>
                <a:schemeClr val="accent6">
                  <a:lumMod val="75000"/>
                </a:schemeClr>
              </a:solidFill>
            </a:endParaRPr>
          </a:p>
          <a:p>
            <a:pPr marL="0" indent="0">
              <a:buNone/>
            </a:pPr>
            <a:endParaRPr lang="en-US" dirty="0">
              <a:solidFill>
                <a:schemeClr val="accent6">
                  <a:lumMod val="75000"/>
                </a:schemeClr>
              </a:solidFill>
            </a:endParaRPr>
          </a:p>
          <a:p>
            <a:endParaRPr lang="en-US" dirty="0"/>
          </a:p>
        </p:txBody>
      </p:sp>
      <p:sp>
        <p:nvSpPr>
          <p:cNvPr id="4" name="Slide Number Placeholder 3">
            <a:extLst>
              <a:ext uri="{FF2B5EF4-FFF2-40B4-BE49-F238E27FC236}">
                <a16:creationId xmlns="" xmlns:a16="http://schemas.microsoft.com/office/drawing/2014/main" id="{706E4A05-EC4C-4DC7-9B56-409F2A40921B}"/>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00" y="3029865"/>
            <a:ext cx="5191970" cy="61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97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D68A5FE9-7A96-4DFD-A926-A4E79777456B}"/>
              </a:ext>
            </a:extLst>
          </p:cNvPr>
          <p:cNvSpPr>
            <a:spLocks noGrp="1"/>
          </p:cNvSpPr>
          <p:nvPr>
            <p:ph type="title"/>
          </p:nvPr>
        </p:nvSpPr>
        <p:spPr/>
        <p:txBody>
          <a:bodyPr>
            <a:normAutofit fontScale="90000"/>
          </a:bodyPr>
          <a:lstStyle/>
          <a:p>
            <a:r>
              <a:rPr lang="en-US" b="1" u="sng" dirty="0">
                <a:latin typeface="Times New Roman" pitchFamily="18" charset="0"/>
                <a:cs typeface="Times New Roman" pitchFamily="18" charset="0"/>
              </a:rPr>
              <a:t>Splitting Date columns into machine Learning understandable format.</a:t>
            </a:r>
          </a:p>
        </p:txBody>
      </p:sp>
      <p:sp>
        <p:nvSpPr>
          <p:cNvPr id="6" name="Content Placeholder 5">
            <a:extLst>
              <a:ext uri="{FF2B5EF4-FFF2-40B4-BE49-F238E27FC236}">
                <a16:creationId xmlns="" xmlns:a16="http://schemas.microsoft.com/office/drawing/2014/main" id="{F190612D-35F3-440F-BC42-488DED3E322B}"/>
              </a:ext>
            </a:extLst>
          </p:cNvPr>
          <p:cNvSpPr>
            <a:spLocks noGrp="1"/>
          </p:cNvSpPr>
          <p:nvPr>
            <p:ph idx="1"/>
          </p:nvPr>
        </p:nvSpPr>
        <p:spPr>
          <a:xfrm>
            <a:off x="457200" y="1502814"/>
            <a:ext cx="8229600" cy="3354935"/>
          </a:xfrm>
        </p:spPr>
        <p:txBody>
          <a:bodyPr>
            <a:normAutofit/>
          </a:bodyPr>
          <a:lstStyle/>
          <a:p>
            <a:pPr marL="0" indent="0">
              <a:buNone/>
            </a:pPr>
            <a:r>
              <a:rPr lang="en-US" dirty="0">
                <a:latin typeface="Times New Roman" pitchFamily="18" charset="0"/>
                <a:cs typeface="Times New Roman" pitchFamily="18" charset="0"/>
              </a:rPr>
              <a:t>From the given data I have observed that data is taken from year 2016 and mostly of 06th, 07th, 08th months and I have split the ‘</a:t>
            </a:r>
            <a:r>
              <a:rPr lang="en-US" dirty="0" err="1">
                <a:latin typeface="Times New Roman" pitchFamily="18" charset="0"/>
                <a:cs typeface="Times New Roman" pitchFamily="18" charset="0"/>
              </a:rPr>
              <a:t>pdate</a:t>
            </a:r>
            <a:r>
              <a:rPr lang="en-US" dirty="0">
                <a:latin typeface="Times New Roman" pitchFamily="18" charset="0"/>
                <a:cs typeface="Times New Roman" pitchFamily="18" charset="0"/>
              </a:rPr>
              <a:t>’ columns into ‘</a:t>
            </a:r>
            <a:r>
              <a:rPr lang="en-US" dirty="0" err="1">
                <a:latin typeface="Times New Roman" pitchFamily="18" charset="0"/>
                <a:cs typeface="Times New Roman" pitchFamily="18" charset="0"/>
              </a:rPr>
              <a:t>pdate_day</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pdate_month</a:t>
            </a:r>
            <a:r>
              <a:rPr lang="en-US" dirty="0">
                <a:latin typeface="Times New Roman" pitchFamily="18" charset="0"/>
                <a:cs typeface="Times New Roman" pitchFamily="18" charset="0"/>
              </a:rPr>
              <a:t>’ to reduce the complexity and </a:t>
            </a:r>
            <a:r>
              <a:rPr lang="en-US" dirty="0" smtClean="0">
                <a:latin typeface="Times New Roman" pitchFamily="18" charset="0"/>
                <a:cs typeface="Times New Roman" pitchFamily="18" charset="0"/>
              </a:rPr>
              <a:t>dropped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pdate</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E46E292F-D43A-479C-9818-6B03906BF0C1}"/>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3182570"/>
            <a:ext cx="51816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88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98AFAF1-3345-491D-9C84-F89586A2DAA7}"/>
              </a:ext>
            </a:extLst>
          </p:cNvPr>
          <p:cNvSpPr>
            <a:spLocks noGrp="1"/>
          </p:cNvSpPr>
          <p:nvPr>
            <p:ph type="title"/>
          </p:nvPr>
        </p:nvSpPr>
        <p:spPr/>
        <p:txBody>
          <a:bodyPr>
            <a:normAutofit/>
          </a:bodyPr>
          <a:lstStyle/>
          <a:p>
            <a:r>
              <a:rPr lang="en-US" b="1" u="sng" dirty="0">
                <a:latin typeface="Times New Roman" pitchFamily="18" charset="0"/>
                <a:cs typeface="Times New Roman" pitchFamily="18" charset="0"/>
              </a:rPr>
              <a:t>Removing Skewness and O</a:t>
            </a:r>
            <a:r>
              <a:rPr lang="en-US" b="1" u="sng" dirty="0" smtClean="0">
                <a:latin typeface="Times New Roman" pitchFamily="18" charset="0"/>
                <a:cs typeface="Times New Roman" pitchFamily="18" charset="0"/>
              </a:rPr>
              <a:t>utliers</a:t>
            </a:r>
            <a:endParaRPr lang="en-US" b="1" u="sng" dirty="0">
              <a:latin typeface="Times New Roman" pitchFamily="18" charset="0"/>
              <a:cs typeface="Times New Roman" pitchFamily="18" charset="0"/>
            </a:endParaRPr>
          </a:p>
        </p:txBody>
      </p:sp>
      <p:sp>
        <p:nvSpPr>
          <p:cNvPr id="6" name="Content Placeholder 5">
            <a:extLst>
              <a:ext uri="{FF2B5EF4-FFF2-40B4-BE49-F238E27FC236}">
                <a16:creationId xmlns="" xmlns:a16="http://schemas.microsoft.com/office/drawing/2014/main" id="{BE379B76-69D1-4C69-938D-F1144763A723}"/>
              </a:ext>
            </a:extLst>
          </p:cNvPr>
          <p:cNvSpPr>
            <a:spLocks noGrp="1"/>
          </p:cNvSpPr>
          <p:nvPr>
            <p:ph idx="1"/>
          </p:nvPr>
        </p:nvSpPr>
        <p:spPr/>
        <p:txBody>
          <a:bodyPr>
            <a:normAutofit/>
          </a:bodyPr>
          <a:lstStyle/>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 is observed to have extreme positive skewness.</a:t>
            </a:r>
          </a:p>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sample of data is displayed we will correct the skewness by Power transformation method.</a:t>
            </a:r>
          </a:p>
        </p:txBody>
      </p:sp>
      <p:sp>
        <p:nvSpPr>
          <p:cNvPr id="4" name="Slide Number Placeholder 3">
            <a:extLst>
              <a:ext uri="{FF2B5EF4-FFF2-40B4-BE49-F238E27FC236}">
                <a16:creationId xmlns="" xmlns:a16="http://schemas.microsoft.com/office/drawing/2014/main" id="{434728BF-DAC3-435F-A6BB-3E3FEBD7A5D3}"/>
              </a:ext>
            </a:extLst>
          </p:cNvPr>
          <p:cNvSpPr>
            <a:spLocks noGrp="1"/>
          </p:cNvSpPr>
          <p:nvPr>
            <p:ph type="sldNum" sz="quarter" idx="12"/>
          </p:nvPr>
        </p:nvSpPr>
        <p:spPr/>
        <p:txBody>
          <a:bodyPr>
            <a:normAutofit fontScale="85000" lnSpcReduction="20000"/>
          </a:bodyPr>
          <a:lstStyle/>
          <a:p>
            <a:fld id="{B82CCC60-E8CD-4174-8B1A-7DF615B22EEF}" type="slidenum">
              <a:rPr lang="en-US" smtClean="0"/>
              <a:pPr/>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2535039"/>
            <a:ext cx="1777515" cy="113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129" y="2465482"/>
            <a:ext cx="1785159" cy="119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364" y="2465482"/>
            <a:ext cx="1769795" cy="112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755" y="2455515"/>
            <a:ext cx="1609724"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85" y="3685133"/>
            <a:ext cx="1562405" cy="11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4129" y="3725631"/>
            <a:ext cx="1581455" cy="118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164" y="3725631"/>
            <a:ext cx="1608774" cy="120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0117" y="3725631"/>
            <a:ext cx="1792999" cy="113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728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1542</Words>
  <Application>Microsoft Office PowerPoint</Application>
  <PresentationFormat>On-screen Show (16:9)</PresentationFormat>
  <Paragraphs>119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Micro-Credit Defaulter Model</vt:lpstr>
      <vt:lpstr>Review of Literature</vt:lpstr>
      <vt:lpstr>About Microfinance Institution </vt:lpstr>
      <vt:lpstr>Problem statement </vt:lpstr>
      <vt:lpstr>EDA  &amp;  Visualization</vt:lpstr>
      <vt:lpstr>Deleting the duplicate records.</vt:lpstr>
      <vt:lpstr>Deleting the irreverent data and columns</vt:lpstr>
      <vt:lpstr>Splitting Date columns into machine Learning understandable format.</vt:lpstr>
      <vt:lpstr>Removing Skewness and Outliers</vt:lpstr>
      <vt:lpstr>Removal of Skewness</vt:lpstr>
      <vt:lpstr>Outliers</vt:lpstr>
      <vt:lpstr>Data Visualizations</vt:lpstr>
      <vt:lpstr>Data recorded on the basis of months </vt:lpstr>
      <vt:lpstr>Data recorded on the basis of days</vt:lpstr>
      <vt:lpstr>Maximum amount of loan taken by people in last 30 and 90 days </vt:lpstr>
      <vt:lpstr>Number of loans taken by people in last 30 days </vt:lpstr>
      <vt:lpstr>Number of loans taken by people in last 90 days VS Amount of loan taken by the people in last 90 days (considering only defaulters) </vt:lpstr>
      <vt:lpstr>Number of loans taken by people in last 30 days VS Amount of loan taken by the people in last 90 days </vt:lpstr>
      <vt:lpstr>Maximum number of loans taken VS Amount paid within due dates by people or not on the basis of label </vt:lpstr>
      <vt:lpstr>Correlation </vt:lpstr>
      <vt:lpstr>Correlation only with Target Variable</vt:lpstr>
      <vt:lpstr>Splitting of data</vt:lpstr>
      <vt:lpstr>Testing of Identified Approaches (Algorithms) </vt:lpstr>
      <vt:lpstr>Model Dashboard</vt:lpstr>
      <vt:lpstr>Model Dashboard</vt:lpstr>
      <vt:lpstr>Finalized model Classification matrix of RandomForest</vt:lpstr>
      <vt:lpstr>Finalized model ROC-AUC curve of RandomForest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2023-02-15T14:38:26Z</dcterms:modified>
</cp:coreProperties>
</file>