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60" r:id="rId5"/>
    <p:sldId id="302" r:id="rId6"/>
    <p:sldId id="262" r:id="rId7"/>
    <p:sldId id="263" r:id="rId8"/>
    <p:sldId id="267" r:id="rId9"/>
    <p:sldId id="268" r:id="rId10"/>
    <p:sldId id="271" r:id="rId11"/>
    <p:sldId id="272" r:id="rId12"/>
    <p:sldId id="273" r:id="rId13"/>
    <p:sldId id="275" r:id="rId14"/>
    <p:sldId id="278" r:id="rId15"/>
    <p:sldId id="280" r:id="rId16"/>
    <p:sldId id="282" r:id="rId17"/>
    <p:sldId id="303" r:id="rId18"/>
    <p:sldId id="287" r:id="rId19"/>
    <p:sldId id="288" r:id="rId20"/>
    <p:sldId id="290" r:id="rId21"/>
    <p:sldId id="292" r:id="rId22"/>
    <p:sldId id="293" r:id="rId23"/>
    <p:sldId id="295" r:id="rId24"/>
    <p:sldId id="305" r:id="rId25"/>
    <p:sldId id="298" r:id="rId26"/>
    <p:sldId id="30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p:scale>
          <a:sx n="81" d="100"/>
          <a:sy n="81" d="100"/>
        </p:scale>
        <p:origin x="-28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39183-86A7-4F76-BB3C-E3470401DEAC}"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39183-86A7-4F76-BB3C-E3470401DEAC}"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39183-86A7-4F76-BB3C-E3470401DEAC}"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92E39183-86A7-4F76-BB3C-E3470401DEAC}" type="datetimeFigureOut">
              <a:rPr lang="en-IN" smtClean="0"/>
              <a:t>18-12-2022</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8CCB81EE-ED38-4CE2-8CB8-A58BC4EF84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9B0B7-1052-4EDD-8E7F-24C493BFB8F1}"/>
              </a:ext>
            </a:extLst>
          </p:cNvPr>
          <p:cNvSpPr>
            <a:spLocks noGrp="1"/>
          </p:cNvSpPr>
          <p:nvPr>
            <p:ph type="ctrTitle"/>
          </p:nvPr>
        </p:nvSpPr>
        <p:spPr>
          <a:xfrm>
            <a:off x="665825" y="790112"/>
            <a:ext cx="10653203" cy="2175826"/>
          </a:xfrm>
        </p:spPr>
        <p:txBody>
          <a:bodyPr>
            <a:normAutofit/>
          </a:bodyPr>
          <a:lstStyle/>
          <a:p>
            <a:r>
              <a:rPr lang="en-IN" sz="1800" b="0" i="0" u="none" strike="noStrike" baseline="0" dirty="0">
                <a:solidFill>
                  <a:srgbClr val="000000"/>
                </a:solidFill>
                <a:latin typeface="Arial Black" pitchFamily="34" charset="0"/>
              </a:rPr>
              <a:t/>
            </a:r>
            <a:br>
              <a:rPr lang="en-IN" sz="1800" b="0" i="0" u="none" strike="noStrike" baseline="0" dirty="0">
                <a:solidFill>
                  <a:srgbClr val="000000"/>
                </a:solidFill>
                <a:latin typeface="Arial Black" pitchFamily="34" charset="0"/>
              </a:rPr>
            </a:br>
            <a:r>
              <a:rPr lang="en-IN" sz="1800" b="0" i="0" u="none" strike="noStrike" baseline="0" dirty="0">
                <a:solidFill>
                  <a:srgbClr val="000000"/>
                </a:solidFill>
                <a:latin typeface="Arial Black" pitchFamily="34" charset="0"/>
              </a:rPr>
              <a:t> </a:t>
            </a:r>
            <a:r>
              <a:rPr lang="en-IN" sz="1800" b="0" i="0" u="none" strike="noStrike" baseline="0" dirty="0" smtClean="0">
                <a:solidFill>
                  <a:srgbClr val="000000"/>
                </a:solidFill>
                <a:latin typeface="Arial Black" pitchFamily="34" charset="0"/>
              </a:rPr>
              <a:t/>
            </a:r>
            <a:br>
              <a:rPr lang="en-IN" sz="1800" b="0" i="0" u="none" strike="noStrike" baseline="0" dirty="0" smtClean="0">
                <a:solidFill>
                  <a:srgbClr val="000000"/>
                </a:solidFill>
                <a:latin typeface="Arial Black" pitchFamily="34" charset="0"/>
              </a:rPr>
            </a:br>
            <a:r>
              <a:rPr lang="en-IN" sz="1800" dirty="0">
                <a:solidFill>
                  <a:srgbClr val="000000"/>
                </a:solidFill>
                <a:latin typeface="Arial Black" pitchFamily="34" charset="0"/>
              </a:rPr>
              <a:t/>
            </a:r>
            <a:br>
              <a:rPr lang="en-IN" sz="1800" dirty="0">
                <a:solidFill>
                  <a:srgbClr val="000000"/>
                </a:solidFill>
                <a:latin typeface="Arial Black" pitchFamily="34" charset="0"/>
              </a:rPr>
            </a:br>
            <a:r>
              <a:rPr lang="en-IN" sz="3600" dirty="0" smtClean="0">
                <a:solidFill>
                  <a:schemeClr val="tx1"/>
                </a:solidFill>
                <a:latin typeface="Arial Black" pitchFamily="34" charset="0"/>
              </a:rPr>
              <a:t>CAR</a:t>
            </a:r>
            <a:r>
              <a:rPr lang="en-IN" sz="3600" b="0" i="0" u="none" strike="noStrike" baseline="0" dirty="0" smtClean="0">
                <a:solidFill>
                  <a:schemeClr val="tx1"/>
                </a:solidFill>
                <a:latin typeface="Arial Black" pitchFamily="34" charset="0"/>
              </a:rPr>
              <a:t> </a:t>
            </a:r>
            <a:r>
              <a:rPr lang="en-IN" sz="3600" b="0" i="0" u="none" strike="noStrike" baseline="0" dirty="0">
                <a:solidFill>
                  <a:schemeClr val="tx1"/>
                </a:solidFill>
                <a:latin typeface="Arial Black" pitchFamily="34" charset="0"/>
              </a:rPr>
              <a:t>PRICE PREDICTION PROJECT </a:t>
            </a:r>
            <a:endParaRPr lang="en-IN" sz="3600" dirty="0">
              <a:solidFill>
                <a:schemeClr val="tx1"/>
              </a:solidFill>
              <a:latin typeface="Arial Black" pitchFamily="34" charset="0"/>
            </a:endParaRPr>
          </a:p>
        </p:txBody>
      </p:sp>
      <p:sp>
        <p:nvSpPr>
          <p:cNvPr id="3" name="Subtitle 2">
            <a:extLst>
              <a:ext uri="{FF2B5EF4-FFF2-40B4-BE49-F238E27FC236}">
                <a16:creationId xmlns="" xmlns:a16="http://schemas.microsoft.com/office/drawing/2014/main" id="{2A35CB43-5032-4AD8-B0C3-132F09452C3F}"/>
              </a:ext>
            </a:extLst>
          </p:cNvPr>
          <p:cNvSpPr>
            <a:spLocks noGrp="1"/>
          </p:cNvSpPr>
          <p:nvPr>
            <p:ph type="subTitle" idx="1"/>
          </p:nvPr>
        </p:nvSpPr>
        <p:spPr>
          <a:xfrm>
            <a:off x="7466121" y="4394447"/>
            <a:ext cx="3344607" cy="1447060"/>
          </a:xfrm>
        </p:spPr>
        <p:txBody>
          <a:bodyPr>
            <a:normAutofit/>
          </a:bodyPr>
          <a:lstStyle/>
          <a:p>
            <a:r>
              <a:rPr lang="en-US" sz="2400" dirty="0">
                <a:solidFill>
                  <a:schemeClr val="tx1"/>
                </a:solidFill>
                <a:latin typeface="Arial Black" pitchFamily="34" charset="0"/>
              </a:rPr>
              <a:t>SUBMITTED BY,</a:t>
            </a:r>
          </a:p>
          <a:p>
            <a:r>
              <a:rPr lang="en-US" sz="2400" dirty="0" err="1" smtClean="0">
                <a:solidFill>
                  <a:schemeClr val="tx1"/>
                </a:solidFill>
                <a:latin typeface="Arial Black" pitchFamily="34" charset="0"/>
              </a:rPr>
              <a:t>Akanksha</a:t>
            </a:r>
            <a:r>
              <a:rPr lang="en-US" sz="2400" dirty="0" smtClean="0">
                <a:solidFill>
                  <a:schemeClr val="tx1"/>
                </a:solidFill>
                <a:latin typeface="Arial Black" pitchFamily="34" charset="0"/>
              </a:rPr>
              <a:t> </a:t>
            </a:r>
            <a:r>
              <a:rPr lang="en-US" sz="2400" dirty="0" err="1" smtClean="0">
                <a:solidFill>
                  <a:schemeClr val="tx1"/>
                </a:solidFill>
                <a:latin typeface="Arial Black" pitchFamily="34" charset="0"/>
              </a:rPr>
              <a:t>Padhye</a:t>
            </a:r>
            <a:endParaRPr lang="en-IN" sz="2400" dirty="0">
              <a:solidFill>
                <a:schemeClr val="tx1"/>
              </a:solidFill>
              <a:latin typeface="Arial Black" pitchFamily="3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u="sng" dirty="0" smtClean="0">
                <a:solidFill>
                  <a:schemeClr val="tx1"/>
                </a:solidFill>
                <a:latin typeface="Times New Roman" pitchFamily="18" charset="0"/>
                <a:cs typeface="Times New Roman" pitchFamily="18" charset="0"/>
              </a:rPr>
              <a:t>ENCODING </a:t>
            </a:r>
            <a:r>
              <a:rPr lang="en-US" sz="3600" u="sng" dirty="0">
                <a:solidFill>
                  <a:schemeClr val="tx1"/>
                </a:solidFill>
                <a:latin typeface="Times New Roman" pitchFamily="18" charset="0"/>
                <a:cs typeface="Times New Roman" pitchFamily="18" charset="0"/>
              </a:rPr>
              <a:t>NON-NUMERIC DATA USING LABEL ENCODER</a:t>
            </a:r>
            <a:endParaRPr lang="en-IN" sz="3600" u="sng" dirty="0">
              <a:solidFill>
                <a:schemeClr val="tx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08" y="1962149"/>
            <a:ext cx="6200042" cy="340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4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3B74B-6076-4284-ACC7-926584930B9E}"/>
              </a:ext>
            </a:extLst>
          </p:cNvPr>
          <p:cNvSpPr>
            <a:spLocks noGrp="1"/>
          </p:cNvSpPr>
          <p:nvPr>
            <p:ph type="title"/>
          </p:nvPr>
        </p:nvSpPr>
        <p:spPr>
          <a:xfrm>
            <a:off x="355703" y="449802"/>
            <a:ext cx="11469948" cy="970450"/>
          </a:xfrm>
        </p:spPr>
        <p:txBody>
          <a:bodyPr>
            <a:normAutofit/>
          </a:bodyPr>
          <a:lstStyle/>
          <a:p>
            <a:pPr algn="l"/>
            <a:r>
              <a:rPr lang="en-US" u="sng" dirty="0">
                <a:solidFill>
                  <a:schemeClr val="tx1"/>
                </a:solidFill>
                <a:latin typeface="Times New Roman" pitchFamily="18" charset="0"/>
                <a:cs typeface="Times New Roman" pitchFamily="18" charset="0"/>
              </a:rPr>
              <a:t>CHECKING SKEWNESS </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51375BD-6A52-409D-BDB4-E51E5F14A0D1}"/>
              </a:ext>
            </a:extLst>
          </p:cNvPr>
          <p:cNvSpPr>
            <a:spLocks noGrp="1"/>
          </p:cNvSpPr>
          <p:nvPr>
            <p:ph idx="1"/>
          </p:nvPr>
        </p:nvSpPr>
        <p:spPr/>
        <p:txBody>
          <a:bodyPr/>
          <a:lstStyle/>
          <a:p>
            <a:pPr marL="0" indent="0" algn="just">
              <a:buNone/>
            </a:pPr>
            <a:endParaRPr lang="en-IN" dirty="0">
              <a:solidFill>
                <a:schemeClr val="tx1"/>
              </a:solidFill>
              <a:latin typeface="Quicksand" panose="020B060402020202020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62" y="1785938"/>
            <a:ext cx="10117015" cy="401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0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67AB5-DCC8-4914-8ABC-D30EAA147C9E}"/>
              </a:ext>
            </a:extLst>
          </p:cNvPr>
          <p:cNvSpPr>
            <a:spLocks noGrp="1"/>
          </p:cNvSpPr>
          <p:nvPr>
            <p:ph type="title"/>
          </p:nvPr>
        </p:nvSpPr>
        <p:spPr/>
        <p:txBody>
          <a:bodyPr>
            <a:normAutofit/>
          </a:bodyPr>
          <a:lstStyle/>
          <a:p>
            <a:pPr algn="l"/>
            <a:r>
              <a:rPr lang="en-US" sz="3600" u="sng" dirty="0">
                <a:solidFill>
                  <a:schemeClr val="tx1"/>
                </a:solidFill>
                <a:latin typeface="Times New Roman" pitchFamily="18" charset="0"/>
                <a:cs typeface="Times New Roman" pitchFamily="18" charset="0"/>
              </a:rPr>
              <a:t>CHECKING </a:t>
            </a:r>
            <a:r>
              <a:rPr lang="en-US" sz="3600" u="sng" dirty="0" smtClean="0">
                <a:solidFill>
                  <a:schemeClr val="tx1"/>
                </a:solidFill>
                <a:latin typeface="Times New Roman" pitchFamily="18" charset="0"/>
                <a:cs typeface="Times New Roman" pitchFamily="18" charset="0"/>
              </a:rPr>
              <a:t>OUTLIERS</a:t>
            </a:r>
            <a:endParaRPr lang="en-IN" sz="3600" u="sng"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061" y="1362443"/>
            <a:ext cx="5634771" cy="274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8" y="3988412"/>
            <a:ext cx="5528163" cy="254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1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1E97D-8958-44C6-9E4F-0D94B4DDA283}"/>
              </a:ext>
            </a:extLst>
          </p:cNvPr>
          <p:cNvSpPr>
            <a:spLocks noGrp="1"/>
          </p:cNvSpPr>
          <p:nvPr>
            <p:ph type="title"/>
          </p:nvPr>
        </p:nvSpPr>
        <p:spPr>
          <a:xfrm>
            <a:off x="913795" y="609600"/>
            <a:ext cx="10353763" cy="793072"/>
          </a:xfrm>
        </p:spPr>
        <p:txBody>
          <a:bodyPr>
            <a:normAutofit/>
          </a:bodyPr>
          <a:lstStyle/>
          <a:p>
            <a:pPr algn="l"/>
            <a:r>
              <a:rPr lang="en-US" sz="3600" u="sng" dirty="0">
                <a:solidFill>
                  <a:schemeClr val="tx1"/>
                </a:solidFill>
                <a:latin typeface="Times New Roman" pitchFamily="18" charset="0"/>
                <a:cs typeface="Times New Roman" pitchFamily="18" charset="0"/>
              </a:rPr>
              <a:t>TREATING </a:t>
            </a:r>
            <a:r>
              <a:rPr lang="en-US" sz="3600" u="sng" dirty="0" smtClean="0">
                <a:solidFill>
                  <a:schemeClr val="tx1"/>
                </a:solidFill>
                <a:latin typeface="Times New Roman" pitchFamily="18" charset="0"/>
                <a:cs typeface="Times New Roman" pitchFamily="18" charset="0"/>
              </a:rPr>
              <a:t>SKEWNESS &amp; OUTLIERS</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4CF7566-BBE3-470A-AD5A-88EF275219D0}"/>
              </a:ext>
            </a:extLst>
          </p:cNvPr>
          <p:cNvSpPr>
            <a:spLocks noGrp="1"/>
          </p:cNvSpPr>
          <p:nvPr>
            <p:ph idx="1"/>
          </p:nvPr>
        </p:nvSpPr>
        <p:spPr>
          <a:xfrm>
            <a:off x="913795" y="1732449"/>
            <a:ext cx="11168715" cy="4339877"/>
          </a:xfrm>
        </p:spPr>
        <p:txBody>
          <a:bodyPr>
            <a:noAutofit/>
          </a:bodyPr>
          <a:lstStyle/>
          <a:p>
            <a:endParaRPr lang="en-IN" sz="1600" dirty="0">
              <a:solidFill>
                <a:schemeClr val="tx1"/>
              </a:solidFill>
              <a:latin typeface="quicksand" panose="020B060402020202020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25" y="1699114"/>
            <a:ext cx="53244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301" y="1699114"/>
            <a:ext cx="48482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1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06CDC-6777-4850-8014-9BFEF28F7984}"/>
              </a:ext>
            </a:extLst>
          </p:cNvPr>
          <p:cNvSpPr>
            <a:spLocks noGrp="1"/>
          </p:cNvSpPr>
          <p:nvPr>
            <p:ph type="title"/>
          </p:nvPr>
        </p:nvSpPr>
        <p:spPr/>
        <p:txBody>
          <a:bodyPr>
            <a:normAutofit/>
          </a:bodyPr>
          <a:lstStyle/>
          <a:p>
            <a:pPr algn="l"/>
            <a:r>
              <a:rPr lang="en-US" sz="3600" b="0" i="0" u="sng" strike="noStrike" baseline="0" dirty="0" smtClean="0">
                <a:solidFill>
                  <a:schemeClr val="tx1"/>
                </a:solidFill>
                <a:latin typeface="Times New Roman" pitchFamily="18" charset="0"/>
                <a:cs typeface="Times New Roman" pitchFamily="18" charset="0"/>
              </a:rPr>
              <a:t>MODEL DEVELOPMENT</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2EDDA21-AAC0-436B-8CDE-DC935696CC33}"/>
              </a:ext>
            </a:extLst>
          </p:cNvPr>
          <p:cNvSpPr>
            <a:spLocks noGrp="1"/>
          </p:cNvSpPr>
          <p:nvPr>
            <p:ph idx="1"/>
          </p:nvPr>
        </p:nvSpPr>
        <p:spPr/>
        <p:txBody>
          <a:bodyPr/>
          <a:lstStyle/>
          <a:p>
            <a:pPr marL="0" indent="0" algn="just">
              <a:buNone/>
            </a:pPr>
            <a:r>
              <a:rPr lang="en-US" sz="1800" b="0" i="0" u="none" strike="noStrike" baseline="0" dirty="0">
                <a:solidFill>
                  <a:schemeClr val="tx1"/>
                </a:solidFill>
                <a:latin typeface="Times New Roman" pitchFamily="18" charset="0"/>
                <a:cs typeface="Times New Roman" pitchFamily="18" charset="0"/>
              </a:rPr>
              <a:t>From the given dataset it can be concluded that it is a Regression problem as the output column </a:t>
            </a:r>
            <a:r>
              <a:rPr lang="en-US" sz="1800" b="0" i="0" u="none" strike="noStrike" baseline="0" dirty="0" smtClean="0">
                <a:solidFill>
                  <a:schemeClr val="tx1"/>
                </a:solidFill>
                <a:latin typeface="Times New Roman" pitchFamily="18" charset="0"/>
                <a:cs typeface="Times New Roman" pitchFamily="18" charset="0"/>
              </a:rPr>
              <a:t>“Price</a:t>
            </a:r>
            <a:r>
              <a:rPr lang="en-US" sz="1800" b="0" i="0" u="none" strike="noStrike" baseline="0" dirty="0">
                <a:solidFill>
                  <a:schemeClr val="tx1"/>
                </a:solidFill>
                <a:latin typeface="Times New Roman" pitchFamily="18" charset="0"/>
                <a:cs typeface="Times New Roman" pitchFamily="18" charset="0"/>
              </a:rPr>
              <a:t>” has continuous output. So, for further analysis of the problem, we have to import or call out the Regression related libraries in Python work frame. </a:t>
            </a:r>
            <a:r>
              <a:rPr lang="en-US" sz="1800" b="0" i="0" u="none" strike="noStrike" baseline="0" dirty="0" smtClean="0">
                <a:solidFill>
                  <a:schemeClr val="tx1"/>
                </a:solidFill>
                <a:latin typeface="Times New Roman" pitchFamily="18" charset="0"/>
                <a:cs typeface="Times New Roman" pitchFamily="18" charset="0"/>
              </a:rPr>
              <a:t>The </a:t>
            </a:r>
            <a:r>
              <a:rPr lang="en-US" sz="1800" b="0" i="0" u="none" strike="noStrike" baseline="0" dirty="0">
                <a:solidFill>
                  <a:schemeClr val="tx1"/>
                </a:solidFill>
                <a:latin typeface="Times New Roman" pitchFamily="18" charset="0"/>
                <a:cs typeface="Times New Roman" pitchFamily="18" charset="0"/>
              </a:rPr>
              <a:t>different libraries used for the problem solving are: </a:t>
            </a: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Sklearn.linear_model</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Sklearn.ensemble</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Sklearn.metrics</a:t>
            </a:r>
            <a:endParaRPr lang="en-US" sz="1800" dirty="0">
              <a:solidFill>
                <a:schemeClr val="tx1"/>
              </a:solidFill>
              <a:latin typeface="Times New Roman" pitchFamily="18" charset="0"/>
              <a:cs typeface="Times New Roman" pitchFamily="18" charset="0"/>
            </a:endParaRPr>
          </a:p>
          <a:p>
            <a:pPr marL="379800" indent="-342900" algn="just">
              <a:buFont typeface="+mj-lt"/>
              <a:buAutoNum type="arabicPeriod"/>
            </a:pPr>
            <a:r>
              <a:rPr lang="en-US" sz="1800" dirty="0" err="1">
                <a:solidFill>
                  <a:schemeClr val="tx1"/>
                </a:solidFill>
                <a:latin typeface="Times New Roman" pitchFamily="18" charset="0"/>
                <a:cs typeface="Times New Roman" pitchFamily="18" charset="0"/>
              </a:rPr>
              <a:t>Sklearn.model_selection</a:t>
            </a:r>
            <a:endParaRPr lang="en-US" sz="1800" dirty="0">
              <a:solidFill>
                <a:schemeClr val="tx1"/>
              </a:solidFill>
              <a:latin typeface="Times New Roman" pitchFamily="18" charset="0"/>
              <a:cs typeface="Times New Roman" pitchFamily="18" charset="0"/>
            </a:endParaRPr>
          </a:p>
          <a:p>
            <a:pPr marL="0" indent="0" algn="just">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1C9C2-E6F8-4EC8-ACD4-860F5166B13B}"/>
              </a:ext>
            </a:extLst>
          </p:cNvPr>
          <p:cNvSpPr>
            <a:spLocks noGrp="1"/>
          </p:cNvSpPr>
          <p:nvPr>
            <p:ph type="title"/>
          </p:nvPr>
        </p:nvSpPr>
        <p:spPr>
          <a:xfrm>
            <a:off x="913795" y="609602"/>
            <a:ext cx="10813607" cy="642151"/>
          </a:xfrm>
        </p:spPr>
        <p:txBody>
          <a:bodyPr>
            <a:normAutofit fontScale="90000"/>
          </a:bodyPr>
          <a:lstStyle/>
          <a:p>
            <a:pPr algn="l"/>
            <a:r>
              <a:rPr lang="en-US" u="sng" dirty="0">
                <a:solidFill>
                  <a:schemeClr val="tx1"/>
                </a:solidFill>
                <a:latin typeface="Times New Roman" pitchFamily="18" charset="0"/>
                <a:cs typeface="Times New Roman" pitchFamily="18" charset="0"/>
              </a:rPr>
              <a:t>SCALING THE DATA USING STANDARD SCALER</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42287F9-4116-4A27-AD11-6BED0A0C105F}"/>
              </a:ext>
            </a:extLst>
          </p:cNvPr>
          <p:cNvSpPr>
            <a:spLocks noGrp="1"/>
          </p:cNvSpPr>
          <p:nvPr>
            <p:ph idx="1"/>
          </p:nvPr>
        </p:nvSpPr>
        <p:spPr>
          <a:xfrm>
            <a:off x="913795" y="1606859"/>
            <a:ext cx="10353763" cy="4184342"/>
          </a:xfrm>
        </p:spPr>
        <p:txBody>
          <a:bodyPr/>
          <a:lstStyle/>
          <a:p>
            <a:pPr algn="just"/>
            <a:endParaRPr lang="en-IN" dirty="0">
              <a:solidFill>
                <a:schemeClr val="tx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215" y="1881188"/>
            <a:ext cx="6470773" cy="371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07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3EE9B-823A-4486-8CFC-6E4FFD21EE7D}"/>
              </a:ext>
            </a:extLst>
          </p:cNvPr>
          <p:cNvSpPr>
            <a:spLocks noGrp="1"/>
          </p:cNvSpPr>
          <p:nvPr>
            <p:ph type="title"/>
          </p:nvPr>
        </p:nvSpPr>
        <p:spPr>
          <a:xfrm>
            <a:off x="913795" y="609601"/>
            <a:ext cx="10353763" cy="766439"/>
          </a:xfrm>
        </p:spPr>
        <p:txBody>
          <a:bodyPr>
            <a:normAutofit/>
          </a:bodyPr>
          <a:lstStyle/>
          <a:p>
            <a:pPr algn="l"/>
            <a:r>
              <a:rPr lang="en-US" sz="3600" u="sng" dirty="0" smtClean="0">
                <a:solidFill>
                  <a:schemeClr val="tx1"/>
                </a:solidFill>
                <a:latin typeface="Times New Roman" pitchFamily="18" charset="0"/>
                <a:cs typeface="Times New Roman" pitchFamily="18" charset="0"/>
              </a:rPr>
              <a:t>CHECKING THE RANDOM STATE</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7159486-3686-4995-BB79-CC80349EBBC1}"/>
              </a:ext>
            </a:extLst>
          </p:cNvPr>
          <p:cNvSpPr>
            <a:spLocks noGrp="1"/>
          </p:cNvSpPr>
          <p:nvPr>
            <p:ph idx="1"/>
          </p:nvPr>
        </p:nvSpPr>
        <p:spPr/>
        <p:txBody>
          <a:bodyPr/>
          <a:lstStyle/>
          <a:p>
            <a:pPr algn="just"/>
            <a:r>
              <a:rPr lang="en-US" sz="1800" dirty="0" smtClean="0">
                <a:latin typeface="Quicksand" panose="020B0604020202020204" charset="0"/>
              </a:rPr>
              <a:t>Selecting random state as 4. We are getting same values in all the random states.</a:t>
            </a:r>
            <a:endParaRPr lang="en-IN" dirty="0">
              <a:solidFill>
                <a:schemeClr val="tx1"/>
              </a:solidFill>
              <a:latin typeface="Quicksand" panose="020B060402020202020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584" y="2291129"/>
            <a:ext cx="6025661"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90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tx1"/>
                </a:solidFill>
                <a:latin typeface="Times New Roman" pitchFamily="18" charset="0"/>
                <a:cs typeface="Times New Roman" pitchFamily="18" charset="0"/>
              </a:rPr>
              <a:t>FINDING THE BEST MODEL</a:t>
            </a:r>
            <a:endParaRPr lang="en-US" sz="36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019908" y="1412631"/>
            <a:ext cx="10363200" cy="4572000"/>
          </a:xfrm>
        </p:spPr>
        <p:txBody>
          <a:bodyPr>
            <a:normAutofit/>
          </a:bodyPr>
          <a:lstStyle/>
          <a:p>
            <a:r>
              <a:rPr lang="en-US" sz="1800" dirty="0" smtClean="0">
                <a:latin typeface="Times New Roman" pitchFamily="18" charset="0"/>
                <a:cs typeface="Times New Roman" pitchFamily="18" charset="0"/>
              </a:rPr>
              <a:t>We are using </a:t>
            </a:r>
            <a:r>
              <a:rPr lang="en-US" sz="1800" dirty="0" err="1" smtClean="0">
                <a:latin typeface="Times New Roman" pitchFamily="18" charset="0"/>
                <a:cs typeface="Times New Roman" pitchFamily="18" charset="0"/>
              </a:rPr>
              <a:t>LinearRegressor</a:t>
            </a:r>
            <a:r>
              <a:rPr lang="en-US" sz="1800" dirty="0" smtClean="0">
                <a:latin typeface="Times New Roman" pitchFamily="18" charset="0"/>
                <a:cs typeface="Times New Roman" pitchFamily="18" charset="0"/>
              </a:rPr>
              <a:t>, Lasso, Ridge, </a:t>
            </a:r>
            <a:r>
              <a:rPr lang="en-US" sz="1800" dirty="0" err="1" smtClean="0">
                <a:latin typeface="Times New Roman" pitchFamily="18" charset="0"/>
                <a:cs typeface="Times New Roman" pitchFamily="18" charset="0"/>
              </a:rPr>
              <a:t>ElasticNet</a:t>
            </a:r>
            <a:r>
              <a:rPr lang="en-US" sz="1800" dirty="0" smtClean="0">
                <a:latin typeface="Times New Roman" pitchFamily="18" charset="0"/>
                <a:cs typeface="Times New Roman" pitchFamily="18" charset="0"/>
              </a:rPr>
              <a:t>, Support vector, Decision Tree and </a:t>
            </a:r>
            <a:r>
              <a:rPr lang="en-US" sz="1800" dirty="0" err="1" smtClean="0">
                <a:latin typeface="Times New Roman" pitchFamily="18" charset="0"/>
                <a:cs typeface="Times New Roman" pitchFamily="18" charset="0"/>
              </a:rPr>
              <a:t>Kneighbors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Regressor</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We are calculating r2 score, </a:t>
            </a:r>
            <a:r>
              <a:rPr lang="en-US" sz="1800" dirty="0" err="1" smtClean="0">
                <a:latin typeface="Times New Roman" pitchFamily="18" charset="0"/>
                <a:cs typeface="Times New Roman" pitchFamily="18" charset="0"/>
              </a:rPr>
              <a:t>cross_val_score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mean_absolute</a:t>
            </a:r>
            <a:r>
              <a:rPr lang="en-US" sz="1800" dirty="0" smtClean="0">
                <a:latin typeface="Times New Roman" pitchFamily="18" charset="0"/>
                <a:cs typeface="Times New Roman" pitchFamily="18" charset="0"/>
              </a:rPr>
              <a:t> error, </a:t>
            </a:r>
            <a:r>
              <a:rPr lang="en-US" sz="1800" dirty="0" err="1" smtClean="0">
                <a:latin typeface="Times New Roman" pitchFamily="18" charset="0"/>
                <a:cs typeface="Times New Roman" pitchFamily="18" charset="0"/>
              </a:rPr>
              <a:t>mean_squared</a:t>
            </a:r>
            <a:r>
              <a:rPr lang="en-US" sz="1800" dirty="0" smtClean="0">
                <a:latin typeface="Times New Roman" pitchFamily="18" charset="0"/>
                <a:cs typeface="Times New Roman" pitchFamily="18" charset="0"/>
              </a:rPr>
              <a:t> error, </a:t>
            </a:r>
            <a:r>
              <a:rPr lang="en-US" sz="1800" dirty="0" err="1" smtClean="0">
                <a:latin typeface="Times New Roman" pitchFamily="18" charset="0"/>
                <a:cs typeface="Times New Roman" pitchFamily="18" charset="0"/>
              </a:rPr>
              <a:t>root_mean_squared</a:t>
            </a:r>
            <a:r>
              <a:rPr lang="en-US" sz="1800" dirty="0" smtClean="0">
                <a:latin typeface="Times New Roman" pitchFamily="18" charset="0"/>
                <a:cs typeface="Times New Roman" pitchFamily="18" charset="0"/>
              </a:rPr>
              <a:t> error for each </a:t>
            </a:r>
            <a:r>
              <a:rPr lang="en-US" sz="1800" dirty="0" smtClean="0">
                <a:latin typeface="Times New Roman" pitchFamily="18" charset="0"/>
                <a:cs typeface="Times New Roman" pitchFamily="18" charset="0"/>
              </a:rPr>
              <a:t>models.</a:t>
            </a:r>
          </a:p>
          <a:p>
            <a:r>
              <a:rPr lang="en-US" sz="1800" dirty="0" smtClean="0">
                <a:latin typeface="Times New Roman" pitchFamily="18" charset="0"/>
                <a:cs typeface="Times New Roman" pitchFamily="18" charset="0"/>
              </a:rPr>
              <a:t>Selected support vector </a:t>
            </a:r>
            <a:r>
              <a:rPr lang="en-US" sz="1800" dirty="0" err="1" smtClean="0">
                <a:latin typeface="Times New Roman" pitchFamily="18" charset="0"/>
                <a:cs typeface="Times New Roman" pitchFamily="18" charset="0"/>
              </a:rPr>
              <a:t>regressor</a:t>
            </a:r>
            <a:r>
              <a:rPr lang="en-US" sz="1800" dirty="0" smtClean="0">
                <a:latin typeface="Times New Roman" pitchFamily="18" charset="0"/>
                <a:cs typeface="Times New Roman" pitchFamily="18" charset="0"/>
              </a:rPr>
              <a:t> as its giving maximum accuracy as compared to other models.</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08" y="3212856"/>
            <a:ext cx="3121636" cy="278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12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u="sng" dirty="0">
                <a:solidFill>
                  <a:schemeClr val="tx1"/>
                </a:solidFill>
                <a:latin typeface="Times New Roman" pitchFamily="18" charset="0"/>
                <a:cs typeface="Times New Roman" pitchFamily="18" charset="0"/>
              </a:rPr>
              <a:t>KEY METRICS FOR SUCCESS IN SOLVING PROBLEM UNDER CONSIDERATION</a:t>
            </a:r>
            <a:endParaRPr lang="en-IN"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715AECA-3AC9-4400-9498-57E93D2780D4}"/>
              </a:ext>
            </a:extLst>
          </p:cNvPr>
          <p:cNvSpPr>
            <a:spLocks noGrp="1"/>
          </p:cNvSpPr>
          <p:nvPr>
            <p:ph idx="1"/>
          </p:nvPr>
        </p:nvSpPr>
        <p:spPr>
          <a:xfrm>
            <a:off x="919119" y="1918882"/>
            <a:ext cx="10710629" cy="4058751"/>
          </a:xfrm>
        </p:spPr>
        <p:txBody>
          <a:bodyPr/>
          <a:lstStyle/>
          <a:p>
            <a:pPr algn="just"/>
            <a:r>
              <a:rPr lang="en-US" sz="1800" b="0" i="0" u="none" strike="noStrike" baseline="0" dirty="0">
                <a:solidFill>
                  <a:schemeClr val="tx1"/>
                </a:solidFill>
                <a:latin typeface="Times New Roman" pitchFamily="18" charset="0"/>
                <a:cs typeface="Times New Roman" pitchFamily="18" charset="0"/>
              </a:rPr>
              <a:t>The key metrics used here were r2_score, </a:t>
            </a:r>
            <a:r>
              <a:rPr lang="en-US" sz="1800" b="0" i="0" u="none" strike="noStrike" baseline="0" dirty="0" err="1">
                <a:solidFill>
                  <a:schemeClr val="tx1"/>
                </a:solidFill>
                <a:latin typeface="Times New Roman" pitchFamily="18" charset="0"/>
                <a:cs typeface="Times New Roman" pitchFamily="18" charset="0"/>
              </a:rPr>
              <a:t>cross_val_score</a:t>
            </a:r>
            <a:r>
              <a:rPr lang="en-US" sz="1800" b="0" i="0" u="none" strike="noStrike" baseline="0" dirty="0">
                <a:solidFill>
                  <a:schemeClr val="tx1"/>
                </a:solidFill>
                <a:latin typeface="Times New Roman" pitchFamily="18" charset="0"/>
                <a:cs typeface="Times New Roman" pitchFamily="18" charset="0"/>
              </a:rPr>
              <a:t>, </a:t>
            </a:r>
            <a:r>
              <a:rPr lang="en-US" sz="1800" b="0" i="0" u="none" strike="noStrike" baseline="0" dirty="0" err="1">
                <a:solidFill>
                  <a:schemeClr val="tx1"/>
                </a:solidFill>
                <a:latin typeface="Times New Roman" pitchFamily="18" charset="0"/>
                <a:cs typeface="Times New Roman" pitchFamily="18" charset="0"/>
              </a:rPr>
              <a:t>sd</a:t>
            </a:r>
            <a:r>
              <a:rPr lang="en-US" sz="1800" b="0" i="0" u="none" strike="noStrike" baseline="0" dirty="0">
                <a:solidFill>
                  <a:schemeClr val="tx1"/>
                </a:solidFill>
                <a:latin typeface="Times New Roman" pitchFamily="18" charset="0"/>
                <a:cs typeface="Times New Roman" pitchFamily="18"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Times New Roman" pitchFamily="18" charset="0"/>
                <a:cs typeface="Times New Roman" pitchFamily="18" charset="0"/>
              </a:rPr>
              <a:t>GridSearchCV</a:t>
            </a:r>
            <a:r>
              <a:rPr lang="en-US" sz="1800" b="0" i="0" u="none" strike="noStrike" baseline="0" dirty="0">
                <a:solidFill>
                  <a:schemeClr val="tx1"/>
                </a:solidFill>
                <a:latin typeface="Times New Roman" pitchFamily="18" charset="0"/>
                <a:cs typeface="Times New Roman" pitchFamily="18" charset="0"/>
              </a:rPr>
              <a:t> method</a:t>
            </a:r>
            <a:r>
              <a:rPr lang="en-US" sz="1800" b="0" i="0" u="none" strike="noStrike" baseline="0" dirty="0" smtClean="0">
                <a:solidFill>
                  <a:schemeClr val="tx1"/>
                </a:solidFill>
                <a:latin typeface="Times New Roman" pitchFamily="18" charset="0"/>
                <a:cs typeface="Times New Roman" pitchFamily="18" charset="0"/>
              </a:rPr>
              <a:t>.</a:t>
            </a:r>
            <a:endParaRPr lang="en-IN" dirty="0">
              <a:solidFill>
                <a:schemeClr val="tx1"/>
              </a:solidFill>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339" y="3317373"/>
            <a:ext cx="411883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690" y="3317373"/>
            <a:ext cx="4200525" cy="174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53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647192-9C01-498F-815D-4C554FF4FA40}"/>
              </a:ext>
            </a:extLst>
          </p:cNvPr>
          <p:cNvSpPr>
            <a:spLocks noGrp="1"/>
          </p:cNvSpPr>
          <p:nvPr>
            <p:ph idx="1"/>
          </p:nvPr>
        </p:nvSpPr>
        <p:spPr>
          <a:xfrm>
            <a:off x="284086" y="488273"/>
            <a:ext cx="11629748" cy="5302928"/>
          </a:xfrm>
        </p:spPr>
        <p:txBody>
          <a:bodyPr>
            <a:normAutofit/>
          </a:bodyPr>
          <a:lstStyle/>
          <a:p>
            <a:pPr algn="just"/>
            <a:r>
              <a:rPr lang="en-IN" sz="3600" u="sng" dirty="0" smtClean="0">
                <a:solidFill>
                  <a:schemeClr val="tx1"/>
                </a:solidFill>
                <a:latin typeface="Times New Roman" pitchFamily="18" charset="0"/>
                <a:cs typeface="Times New Roman" pitchFamily="18" charset="0"/>
              </a:rPr>
              <a:t>ENSEMBLING TECHNIQUES</a:t>
            </a:r>
            <a:endParaRPr lang="en-IN" sz="3600" u="sng" dirty="0">
              <a:solidFill>
                <a:schemeClr val="tx1"/>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15" y="1523266"/>
            <a:ext cx="3962399"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376" y="1523267"/>
            <a:ext cx="4283686" cy="163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840" y="3359028"/>
            <a:ext cx="3887298" cy="163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14400" y="4994030"/>
            <a:ext cx="9366738"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RandomForest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Regressor</a:t>
            </a:r>
            <a:r>
              <a:rPr lang="en-US" dirty="0" smtClean="0">
                <a:latin typeface="Times New Roman" pitchFamily="18" charset="0"/>
                <a:cs typeface="Times New Roman" pitchFamily="18" charset="0"/>
              </a:rPr>
              <a:t> is giving 57% of r2 score which is maximum as compared to others.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4344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F4BB3-9668-4E17-98E2-DB990C9DDFB4}"/>
              </a:ext>
            </a:extLst>
          </p:cNvPr>
          <p:cNvSpPr>
            <a:spLocks noGrp="1"/>
          </p:cNvSpPr>
          <p:nvPr>
            <p:ph type="title"/>
          </p:nvPr>
        </p:nvSpPr>
        <p:spPr>
          <a:xfrm>
            <a:off x="913795" y="310719"/>
            <a:ext cx="10449623"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a:t>
            </a:r>
            <a:r>
              <a:rPr lang="en-US" b="1" dirty="0">
                <a:solidFill>
                  <a:schemeClr val="tx1"/>
                </a:solidFill>
                <a:latin typeface="Times New Roman" pitchFamily="18" charset="0"/>
                <a:cs typeface="Times New Roman" pitchFamily="18" charset="0"/>
              </a:rPr>
              <a:t>INTRODUCTION</a:t>
            </a:r>
            <a:r>
              <a:rPr lang="en-US" dirty="0">
                <a:solidFill>
                  <a:schemeClr val="tx1"/>
                </a:solidFill>
                <a:latin typeface="Times New Roman" pitchFamily="18" charset="0"/>
                <a:cs typeface="Times New Roman" pitchFamily="18" charset="0"/>
              </a:rPr>
              <a:t> </a:t>
            </a:r>
            <a:r>
              <a:rPr lang="en-US" dirty="0">
                <a:solidFill>
                  <a:schemeClr val="tx1"/>
                </a:solidFill>
                <a:latin typeface="quicksand" panose="020B0604020202020204" charset="0"/>
              </a:rPr>
              <a:t>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u="sng" dirty="0">
                <a:solidFill>
                  <a:schemeClr val="tx1"/>
                </a:solidFill>
                <a:latin typeface="Times New Roman" pitchFamily="18" charset="0"/>
                <a:cs typeface="Times New Roman" pitchFamily="18" charset="0"/>
              </a:rPr>
              <a:t>BUSINESS PROBLEM FRAMING</a:t>
            </a:r>
            <a:endParaRPr lang="en-IN" sz="31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38D8482-9499-45F8-AF74-3B9FC7D1C2D2}"/>
              </a:ext>
            </a:extLst>
          </p:cNvPr>
          <p:cNvSpPr>
            <a:spLocks noGrp="1"/>
          </p:cNvSpPr>
          <p:nvPr>
            <p:ph idx="1"/>
          </p:nvPr>
        </p:nvSpPr>
        <p:spPr>
          <a:xfrm>
            <a:off x="913795" y="2024109"/>
            <a:ext cx="10760341" cy="4145872"/>
          </a:xfrm>
        </p:spPr>
        <p:txBody>
          <a:bodyPr>
            <a:normAutofit/>
          </a:bodyPr>
          <a:lstStyle/>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With the </a:t>
            </a:r>
            <a:r>
              <a:rPr lang="en-US" sz="1800" dirty="0" err="1">
                <a:latin typeface="Times New Roman" pitchFamily="18" charset="0"/>
                <a:cs typeface="Times New Roman" pitchFamily="18" charset="0"/>
              </a:rPr>
              <a:t>covid</a:t>
            </a:r>
            <a:r>
              <a:rPr lang="en-US" sz="1800" dirty="0">
                <a:latin typeface="Times New Roman" pitchFamily="18" charset="0"/>
                <a:cs typeface="Times New Roman" pitchFamily="18" charset="0"/>
              </a:rPr>
              <a:t> 19 impact in the market, we have seen lot of changes in the car market.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Now </a:t>
            </a:r>
            <a:r>
              <a:rPr lang="en-US" sz="1800" dirty="0">
                <a:latin typeface="Times New Roman" pitchFamily="18" charset="0"/>
                <a:cs typeface="Times New Roman" pitchFamily="18" charset="0"/>
              </a:rPr>
              <a:t>some cars are in demand hence making them costly and some are not in demand hence cheaper.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of our clients works with small traders, who sell used cars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the change in market due to </a:t>
            </a:r>
            <a:r>
              <a:rPr lang="en-US" sz="1800" dirty="0" err="1">
                <a:latin typeface="Times New Roman" pitchFamily="18" charset="0"/>
                <a:cs typeface="Times New Roman" pitchFamily="18" charset="0"/>
              </a:rPr>
              <a:t>covid</a:t>
            </a:r>
            <a:r>
              <a:rPr lang="en-US" sz="1800" dirty="0">
                <a:latin typeface="Times New Roman" pitchFamily="18" charset="0"/>
                <a:cs typeface="Times New Roman" pitchFamily="18" charset="0"/>
              </a:rPr>
              <a:t> 19 impact, our client is facing problems with their previous car price valuation machine learning models.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So</a:t>
            </a:r>
            <a:r>
              <a:rPr lang="en-US" sz="1800" dirty="0">
                <a:latin typeface="Times New Roman" pitchFamily="18" charset="0"/>
                <a:cs typeface="Times New Roman" pitchFamily="18" charset="0"/>
              </a:rPr>
              <a:t>, they are looking for new machine learning models from new data. We have to make car price valuation model. </a:t>
            </a:r>
            <a:endParaRPr lang="en-US" sz="1800" b="0" i="0" u="none" strike="noStrike" baseline="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5BE55-85FE-4869-B839-C0521B4FF877}"/>
              </a:ext>
            </a:extLst>
          </p:cNvPr>
          <p:cNvSpPr>
            <a:spLocks noGrp="1"/>
          </p:cNvSpPr>
          <p:nvPr>
            <p:ph type="title"/>
          </p:nvPr>
        </p:nvSpPr>
        <p:spPr>
          <a:xfrm>
            <a:off x="913795" y="609600"/>
            <a:ext cx="10353763" cy="633274"/>
          </a:xfrm>
        </p:spPr>
        <p:txBody>
          <a:bodyPr>
            <a:noAutofit/>
          </a:bodyPr>
          <a:lstStyle/>
          <a:p>
            <a:pPr algn="l"/>
            <a:r>
              <a:rPr lang="en-US" sz="3600" u="sng" dirty="0" smtClean="0">
                <a:solidFill>
                  <a:schemeClr val="tx1"/>
                </a:solidFill>
                <a:latin typeface="Times New Roman" pitchFamily="18" charset="0"/>
                <a:cs typeface="Times New Roman" pitchFamily="18" charset="0"/>
              </a:rPr>
              <a:t>SAVING THE BEST </a:t>
            </a:r>
            <a:r>
              <a:rPr lang="en-US" sz="3600" u="sng" dirty="0">
                <a:solidFill>
                  <a:schemeClr val="tx1"/>
                </a:solidFill>
                <a:latin typeface="Times New Roman" pitchFamily="18" charset="0"/>
                <a:cs typeface="Times New Roman" pitchFamily="18" charset="0"/>
              </a:rPr>
              <a:t>MODEL</a:t>
            </a:r>
            <a:endParaRPr lang="en-IN" sz="3600" u="sng" dirty="0">
              <a:solidFill>
                <a:schemeClr val="tx1"/>
              </a:solidFill>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2303639"/>
            <a:ext cx="3880337" cy="225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01262" y="1934308"/>
            <a:ext cx="956603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As </a:t>
            </a:r>
            <a:r>
              <a:rPr lang="en-US" dirty="0" err="1" smtClean="0">
                <a:latin typeface="Times New Roman" pitchFamily="18" charset="0"/>
                <a:cs typeface="Times New Roman" pitchFamily="18" charset="0"/>
              </a:rPr>
              <a:t>svr</a:t>
            </a:r>
            <a:r>
              <a:rPr lang="en-US" dirty="0" smtClean="0">
                <a:latin typeface="Times New Roman" pitchFamily="18" charset="0"/>
                <a:cs typeface="Times New Roman" pitchFamily="18" charset="0"/>
              </a:rPr>
              <a:t> is giving the best scores among other models, we are saving </a:t>
            </a:r>
            <a:r>
              <a:rPr lang="en-US" dirty="0" err="1" smtClean="0">
                <a:latin typeface="Times New Roman" pitchFamily="18" charset="0"/>
                <a:cs typeface="Times New Roman" pitchFamily="18" charset="0"/>
              </a:rPr>
              <a:t>svr</a:t>
            </a:r>
            <a:r>
              <a:rPr lang="en-US" dirty="0" smtClean="0">
                <a:latin typeface="Times New Roman" pitchFamily="18" charset="0"/>
                <a:cs typeface="Times New Roman" pitchFamily="18" charset="0"/>
              </a:rPr>
              <a:t> as our best model.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01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BE47-7403-4AEA-BC55-283D4822DD22}"/>
              </a:ext>
            </a:extLst>
          </p:cNvPr>
          <p:cNvSpPr>
            <a:spLocks noGrp="1"/>
          </p:cNvSpPr>
          <p:nvPr>
            <p:ph type="title"/>
          </p:nvPr>
        </p:nvSpPr>
        <p:spPr>
          <a:xfrm>
            <a:off x="913795" y="609602"/>
            <a:ext cx="10201048" cy="606641"/>
          </a:xfrm>
        </p:spPr>
        <p:txBody>
          <a:bodyPr>
            <a:noAutofit/>
          </a:bodyPr>
          <a:lstStyle/>
          <a:p>
            <a:pPr algn="l"/>
            <a:r>
              <a:rPr lang="en-US" sz="3600" u="sng" dirty="0">
                <a:solidFill>
                  <a:schemeClr val="tx1"/>
                </a:solidFill>
                <a:latin typeface="Times New Roman" pitchFamily="18" charset="0"/>
                <a:cs typeface="Times New Roman" pitchFamily="18" charset="0"/>
              </a:rPr>
              <a:t>PREDICTING OVER TEST DATA</a:t>
            </a:r>
            <a:endParaRPr lang="en-IN" sz="3600" u="sng" dirty="0">
              <a:solidFill>
                <a:schemeClr val="tx1"/>
              </a:solidFill>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50023"/>
            <a:ext cx="2860431"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49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0CA4D-6406-434D-B83B-619AB95A4693}"/>
              </a:ext>
            </a:extLst>
          </p:cNvPr>
          <p:cNvSpPr>
            <a:spLocks noGrp="1"/>
          </p:cNvSpPr>
          <p:nvPr>
            <p:ph type="title"/>
          </p:nvPr>
        </p:nvSpPr>
        <p:spPr>
          <a:xfrm>
            <a:off x="644769" y="290004"/>
            <a:ext cx="10516256" cy="1175382"/>
          </a:xfrm>
        </p:spPr>
        <p:txBody>
          <a:bodyPr>
            <a:normAutofit/>
          </a:bodyPr>
          <a:lstStyle/>
          <a:p>
            <a:r>
              <a:rPr lang="en-US" sz="3600" b="1" dirty="0">
                <a:solidFill>
                  <a:schemeClr val="tx1"/>
                </a:solidFill>
                <a:latin typeface="Times New Roman" pitchFamily="18" charset="0"/>
                <a:cs typeface="Times New Roman" pitchFamily="18" charset="0"/>
              </a:rPr>
              <a:t>DATA </a:t>
            </a:r>
            <a:r>
              <a:rPr lang="en-US" sz="3600" b="1" dirty="0" smtClean="0">
                <a:solidFill>
                  <a:schemeClr val="tx1"/>
                </a:solidFill>
                <a:latin typeface="Times New Roman" pitchFamily="18" charset="0"/>
                <a:cs typeface="Times New Roman" pitchFamily="18" charset="0"/>
              </a:rPr>
              <a:t>VISUALIZATION</a:t>
            </a:r>
            <a:r>
              <a:rPr lang="en-US" sz="3600" u="sng" dirty="0" smtClean="0">
                <a:solidFill>
                  <a:schemeClr val="tx1"/>
                </a:solidFill>
                <a:latin typeface="Times New Roman" pitchFamily="18" charset="0"/>
                <a:cs typeface="Times New Roman" pitchFamily="18" charset="0"/>
              </a:rPr>
              <a:t/>
            </a:r>
            <a:br>
              <a:rPr lang="en-US" sz="3600" u="sng" dirty="0" smtClean="0">
                <a:solidFill>
                  <a:schemeClr val="tx1"/>
                </a:solidFill>
                <a:latin typeface="Times New Roman" pitchFamily="18" charset="0"/>
                <a:cs typeface="Times New Roman" pitchFamily="18" charset="0"/>
              </a:rPr>
            </a:br>
            <a:r>
              <a:rPr lang="en-US" sz="2700" u="sng" dirty="0" smtClean="0">
                <a:solidFill>
                  <a:schemeClr val="tx1"/>
                </a:solidFill>
                <a:latin typeface="Times New Roman" pitchFamily="18" charset="0"/>
                <a:cs typeface="Times New Roman" pitchFamily="18" charset="0"/>
              </a:rPr>
              <a:t>PLOTTING </a:t>
            </a:r>
            <a:r>
              <a:rPr lang="en-US" sz="2700" u="sng" dirty="0">
                <a:solidFill>
                  <a:schemeClr val="tx1"/>
                </a:solidFill>
                <a:latin typeface="Times New Roman" pitchFamily="18" charset="0"/>
                <a:cs typeface="Times New Roman" pitchFamily="18" charset="0"/>
              </a:rPr>
              <a:t>GRAPHS FOR CATEGORICAL DATA</a:t>
            </a:r>
            <a:endParaRPr lang="en-IN" sz="27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10AF66C-E704-4800-8EEB-F1AF34834209}"/>
              </a:ext>
            </a:extLst>
          </p:cNvPr>
          <p:cNvSpPr>
            <a:spLocks noGrp="1"/>
          </p:cNvSpPr>
          <p:nvPr>
            <p:ph idx="1"/>
          </p:nvPr>
        </p:nvSpPr>
        <p:spPr>
          <a:xfrm>
            <a:off x="913795" y="1367163"/>
            <a:ext cx="10353763" cy="4424039"/>
          </a:xfrm>
        </p:spPr>
        <p:txBody>
          <a:bodyPr/>
          <a:lstStyle/>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07" y="1499572"/>
            <a:ext cx="49625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580" y="3909397"/>
            <a:ext cx="48482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7519" y="3997071"/>
            <a:ext cx="4604021" cy="242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8540" y="1456709"/>
            <a:ext cx="49530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81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89708-2B58-488F-AC42-A31CD26CB6F9}"/>
              </a:ext>
            </a:extLst>
          </p:cNvPr>
          <p:cNvSpPr>
            <a:spLocks noGrp="1"/>
          </p:cNvSpPr>
          <p:nvPr>
            <p:ph type="title"/>
          </p:nvPr>
        </p:nvSpPr>
        <p:spPr>
          <a:xfrm>
            <a:off x="913795" y="609600"/>
            <a:ext cx="10875751" cy="801950"/>
          </a:xfrm>
        </p:spPr>
        <p:txBody>
          <a:bodyPr>
            <a:normAutofit/>
          </a:bodyPr>
          <a:lstStyle/>
          <a:p>
            <a:r>
              <a:rPr lang="en-US" sz="3600" u="sng" dirty="0">
                <a:solidFill>
                  <a:schemeClr val="tx1"/>
                </a:solidFill>
                <a:latin typeface="Times New Roman" pitchFamily="18" charset="0"/>
                <a:cs typeface="Times New Roman" pitchFamily="18" charset="0"/>
              </a:rPr>
              <a:t>PLOTTING GRAPHS FOR </a:t>
            </a:r>
            <a:r>
              <a:rPr lang="en-US" sz="3600" u="sng" dirty="0" smtClean="0">
                <a:solidFill>
                  <a:schemeClr val="tx1"/>
                </a:solidFill>
                <a:latin typeface="Times New Roman" pitchFamily="18" charset="0"/>
                <a:cs typeface="Times New Roman" pitchFamily="18" charset="0"/>
              </a:rPr>
              <a:t>CONTINUOUS </a:t>
            </a:r>
            <a:r>
              <a:rPr lang="en-US" sz="3600" u="sng" dirty="0">
                <a:solidFill>
                  <a:schemeClr val="tx1"/>
                </a:solidFill>
                <a:latin typeface="Times New Roman" pitchFamily="18" charset="0"/>
                <a:cs typeface="Times New Roman" pitchFamily="18" charset="0"/>
              </a:rPr>
              <a:t>DATA</a:t>
            </a:r>
            <a:endParaRPr lang="en-IN" sz="3600" dirty="0">
              <a:solidFill>
                <a:schemeClr val="tx1"/>
              </a:solidFill>
              <a:latin typeface="Quicksand" panose="020B060402020202020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538" y="1863970"/>
            <a:ext cx="4325816" cy="271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556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OBSERVATIONS: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itchFamily="18" charset="0"/>
                <a:cs typeface="Times New Roman" pitchFamily="18" charset="0"/>
              </a:rPr>
              <a:t>1. maximum cars to be </a:t>
            </a:r>
            <a:r>
              <a:rPr lang="en-US" sz="1800" dirty="0" err="1">
                <a:latin typeface="Times New Roman" pitchFamily="18" charset="0"/>
                <a:cs typeface="Times New Roman" pitchFamily="18" charset="0"/>
              </a:rPr>
              <a:t>selled</a:t>
            </a:r>
            <a:r>
              <a:rPr lang="en-US" sz="1800" dirty="0">
                <a:latin typeface="Times New Roman" pitchFamily="18" charset="0"/>
                <a:cs typeface="Times New Roman" pitchFamily="18" charset="0"/>
              </a:rPr>
              <a:t> are of year 2018 to 2020 of count almost 600 each.</a:t>
            </a:r>
          </a:p>
          <a:p>
            <a:r>
              <a:rPr lang="en-US" sz="1800" dirty="0">
                <a:latin typeface="Times New Roman" pitchFamily="18" charset="0"/>
                <a:cs typeface="Times New Roman" pitchFamily="18" charset="0"/>
              </a:rPr>
              <a:t>2. 1st owner has the maximum count of 3268, then followed by 2nd owner count of 882 and 3rd owner count of 37.</a:t>
            </a:r>
          </a:p>
          <a:p>
            <a:r>
              <a:rPr lang="en-US" sz="1800" dirty="0">
                <a:latin typeface="Times New Roman" pitchFamily="18" charset="0"/>
                <a:cs typeface="Times New Roman" pitchFamily="18" charset="0"/>
              </a:rPr>
              <a:t>3. maximum cars to be </a:t>
            </a:r>
            <a:r>
              <a:rPr lang="en-US" sz="1800" dirty="0" err="1">
                <a:latin typeface="Times New Roman" pitchFamily="18" charset="0"/>
                <a:cs typeface="Times New Roman" pitchFamily="18" charset="0"/>
              </a:rPr>
              <a:t>selled</a:t>
            </a:r>
            <a:r>
              <a:rPr lang="en-US" sz="1800" dirty="0">
                <a:latin typeface="Times New Roman" pitchFamily="18" charset="0"/>
                <a:cs typeface="Times New Roman" pitchFamily="18" charset="0"/>
              </a:rPr>
              <a:t> are manual with count of 3478 and rest all the 708 cars are automatic.</a:t>
            </a:r>
          </a:p>
          <a:p>
            <a:r>
              <a:rPr lang="en-US" sz="1800" dirty="0">
                <a:latin typeface="Times New Roman" pitchFamily="18" charset="0"/>
                <a:cs typeface="Times New Roman" pitchFamily="18" charset="0"/>
              </a:rPr>
              <a:t>4. 3069 cars are petrol, 557 cars are diesel and rest 337 cars are </a:t>
            </a:r>
            <a:r>
              <a:rPr lang="en-US" sz="1800" dirty="0" err="1">
                <a:latin typeface="Times New Roman" pitchFamily="18" charset="0"/>
                <a:cs typeface="Times New Roman" pitchFamily="18" charset="0"/>
              </a:rPr>
              <a:t>petrol+cng</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5. maximum cars are of </a:t>
            </a:r>
            <a:r>
              <a:rPr lang="en-US" sz="1800" dirty="0" err="1">
                <a:latin typeface="Times New Roman" pitchFamily="18" charset="0"/>
                <a:cs typeface="Times New Roman" pitchFamily="18" charset="0"/>
              </a:rPr>
              <a:t>maruti</a:t>
            </a:r>
            <a:r>
              <a:rPr lang="en-US" sz="1800" dirty="0">
                <a:latin typeface="Times New Roman" pitchFamily="18" charset="0"/>
                <a:cs typeface="Times New Roman" pitchFamily="18" charset="0"/>
              </a:rPr>
              <a:t>, followed by </a:t>
            </a:r>
            <a:r>
              <a:rPr lang="en-US" sz="1800" dirty="0" err="1">
                <a:latin typeface="Times New Roman" pitchFamily="18" charset="0"/>
                <a:cs typeface="Times New Roman" pitchFamily="18" charset="0"/>
              </a:rPr>
              <a:t>hundai</a:t>
            </a:r>
            <a:r>
              <a:rPr lang="en-US" sz="1800" dirty="0">
                <a:latin typeface="Times New Roman" pitchFamily="18" charset="0"/>
                <a:cs typeface="Times New Roman" pitchFamily="18" charset="0"/>
              </a:rPr>
              <a:t> and least are SKODA and fiat.</a:t>
            </a:r>
          </a:p>
          <a:p>
            <a:r>
              <a:rPr lang="en-US" sz="1800" dirty="0">
                <a:latin typeface="Times New Roman" pitchFamily="18" charset="0"/>
                <a:cs typeface="Times New Roman" pitchFamily="18" charset="0"/>
              </a:rPr>
              <a:t>6. alto, swift, </a:t>
            </a:r>
            <a:r>
              <a:rPr lang="en-US" sz="1800" dirty="0" err="1">
                <a:latin typeface="Times New Roman" pitchFamily="18" charset="0"/>
                <a:cs typeface="Times New Roman" pitchFamily="18" charset="0"/>
              </a:rPr>
              <a:t>baleno</a:t>
            </a:r>
            <a:r>
              <a:rPr lang="en-US" sz="1800" dirty="0">
                <a:latin typeface="Times New Roman" pitchFamily="18" charset="0"/>
                <a:cs typeface="Times New Roman" pitchFamily="18" charset="0"/>
              </a:rPr>
              <a:t> and grand models are maximum for selling.</a:t>
            </a:r>
          </a:p>
          <a:p>
            <a:r>
              <a:rPr lang="en-US" sz="1800" dirty="0">
                <a:latin typeface="Times New Roman" pitchFamily="18" charset="0"/>
                <a:cs typeface="Times New Roman" pitchFamily="18" charset="0"/>
              </a:rPr>
              <a:t>7. Q, </a:t>
            </a:r>
            <a:r>
              <a:rPr lang="en-US" sz="1800" dirty="0" err="1">
                <a:latin typeface="Times New Roman" pitchFamily="18" charset="0"/>
                <a:cs typeface="Times New Roman" pitchFamily="18" charset="0"/>
              </a:rPr>
              <a:t>tiago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camry</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carens</a:t>
            </a:r>
            <a:r>
              <a:rPr lang="en-US" sz="1800" dirty="0">
                <a:latin typeface="Times New Roman" pitchFamily="18" charset="0"/>
                <a:cs typeface="Times New Roman" pitchFamily="18" charset="0"/>
              </a:rPr>
              <a:t> models are very less for selling.</a:t>
            </a:r>
          </a:p>
        </p:txBody>
      </p:sp>
    </p:spTree>
    <p:extLst>
      <p:ext uri="{BB962C8B-B14F-4D97-AF65-F5344CB8AC3E}">
        <p14:creationId xmlns:p14="http://schemas.microsoft.com/office/powerpoint/2010/main" val="2167067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0BCCD-BBBA-400D-8581-4C551ECD6FD7}"/>
              </a:ext>
            </a:extLst>
          </p:cNvPr>
          <p:cNvSpPr>
            <a:spLocks noGrp="1"/>
          </p:cNvSpPr>
          <p:nvPr>
            <p:ph type="title"/>
          </p:nvPr>
        </p:nvSpPr>
        <p:spPr>
          <a:xfrm>
            <a:off x="913795" y="609600"/>
            <a:ext cx="10353763" cy="562252"/>
          </a:xfrm>
        </p:spPr>
        <p:txBody>
          <a:bodyPr>
            <a:noAutofit/>
          </a:bodyPr>
          <a:lstStyle/>
          <a:p>
            <a:pPr algn="l"/>
            <a:r>
              <a:rPr lang="en-US" sz="2800" b="1" u="sng" dirty="0" smtClean="0">
                <a:solidFill>
                  <a:srgbClr val="FF0000"/>
                </a:solidFill>
                <a:latin typeface="Times New Roman" pitchFamily="18" charset="0"/>
                <a:cs typeface="Times New Roman" pitchFamily="18" charset="0"/>
              </a:rPr>
              <a:t>CONCLUSION:</a:t>
            </a:r>
            <a:endParaRPr lang="en-IN" sz="2800" b="1" u="sng"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2B3E275-E8CC-4C0B-8FD1-FF59299727F0}"/>
              </a:ext>
            </a:extLst>
          </p:cNvPr>
          <p:cNvSpPr>
            <a:spLocks noGrp="1"/>
          </p:cNvSpPr>
          <p:nvPr>
            <p:ph idx="1"/>
          </p:nvPr>
        </p:nvSpPr>
        <p:spPr>
          <a:xfrm>
            <a:off x="445478" y="1582616"/>
            <a:ext cx="11007968" cy="2743200"/>
          </a:xfrm>
        </p:spPr>
        <p:txBody>
          <a:bodyPr>
            <a:normAutofit/>
          </a:bodyPr>
          <a:lstStyle/>
          <a:p>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manufacturer like Land Rover, Benz, BMW cars are costliest used car in the market comparatively to other </a:t>
            </a:r>
            <a:r>
              <a:rPr lang="en-IN" sz="1800" dirty="0" smtClean="0">
                <a:latin typeface="Times New Roman" pitchFamily="18" charset="0"/>
                <a:cs typeface="Times New Roman" pitchFamily="18" charset="0"/>
              </a:rPr>
              <a:t>cars.</a:t>
            </a:r>
          </a:p>
          <a:p>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low kilometres driven and also if the manufacturing year is lesser on these brands those card sells in much higher rates or closest to the buying new car rates.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Diesel variant and Automatic shift variants are also costliest user car variants in the used car market.</a:t>
            </a:r>
            <a:endParaRPr lang="en-US" sz="1800" b="0" i="0" u="none" strike="noStrike" baseline="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1334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1230923" y="1698992"/>
            <a:ext cx="10363200" cy="1712424"/>
          </a:xfrm>
        </p:spPr>
        <p:txBody>
          <a:bodyPr>
            <a:normAutofit/>
          </a:bodyPr>
          <a:lstStyle/>
          <a:p>
            <a:pPr algn="ctr"/>
            <a:r>
              <a:rPr lang="en-US" sz="5400" dirty="0" smtClean="0">
                <a:solidFill>
                  <a:schemeClr val="accent2">
                    <a:lumMod val="60000"/>
                    <a:lumOff val="40000"/>
                  </a:schemeClr>
                </a:solidFill>
                <a:latin typeface="Times New Roman" pitchFamily="18" charset="0"/>
                <a:cs typeface="Times New Roman" pitchFamily="18" charset="0"/>
              </a:rPr>
              <a:t>THANK YOU</a:t>
            </a:r>
            <a:endParaRPr lang="en-US" sz="5400" dirty="0">
              <a:solidFill>
                <a:schemeClr val="accent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1972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7809-B2B5-4538-A8F4-0632C620C468}"/>
              </a:ext>
            </a:extLst>
          </p:cNvPr>
          <p:cNvSpPr>
            <a:spLocks noGrp="1"/>
          </p:cNvSpPr>
          <p:nvPr>
            <p:ph type="title"/>
          </p:nvPr>
        </p:nvSpPr>
        <p:spPr>
          <a:xfrm>
            <a:off x="913795" y="346231"/>
            <a:ext cx="10591665" cy="1233821"/>
          </a:xfrm>
        </p:spPr>
        <p:txBody>
          <a:bodyPr>
            <a:normAutofit/>
          </a:bodyPr>
          <a:lstStyle/>
          <a:p>
            <a:r>
              <a:rPr lang="en-US" sz="2800" u="sng" dirty="0">
                <a:solidFill>
                  <a:schemeClr val="tx1"/>
                </a:solidFill>
                <a:latin typeface="Times New Roman" pitchFamily="18" charset="0"/>
                <a:cs typeface="Times New Roman" pitchFamily="18" charset="0"/>
              </a:rPr>
              <a:t>BUSINESS PROBLEM FRAMING</a:t>
            </a:r>
            <a:endParaRPr lang="en-IN" sz="28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393FC48-1E02-4FF6-9A2D-A136A5FFB0F2}"/>
              </a:ext>
            </a:extLst>
          </p:cNvPr>
          <p:cNvSpPr>
            <a:spLocks noGrp="1"/>
          </p:cNvSpPr>
          <p:nvPr>
            <p:ph idx="1"/>
          </p:nvPr>
        </p:nvSpPr>
        <p:spPr>
          <a:xfrm>
            <a:off x="913795" y="1723571"/>
            <a:ext cx="10769219" cy="4058751"/>
          </a:xfrm>
        </p:spPr>
        <p:txBody>
          <a:bodyPr>
            <a:normAutofit/>
          </a:bodyPr>
          <a:lstStyle/>
          <a:p>
            <a:r>
              <a:rPr lang="en-IN" sz="1800" dirty="0">
                <a:latin typeface="Times New Roman" pitchFamily="18" charset="0"/>
                <a:cs typeface="Times New Roman" pitchFamily="18" charset="0"/>
              </a:rPr>
              <a:t>The Indian automotive sector was already struggling in FY20. before the Covid-19 crisis. It saw an overall </a:t>
            </a:r>
            <a:r>
              <a:rPr lang="en-IN" sz="1800" dirty="0" err="1">
                <a:latin typeface="Times New Roman" pitchFamily="18" charset="0"/>
                <a:cs typeface="Times New Roman" pitchFamily="18" charset="0"/>
              </a:rPr>
              <a:t>degrowth</a:t>
            </a:r>
            <a:r>
              <a:rPr lang="en-IN" sz="1800" dirty="0">
                <a:latin typeface="Times New Roman" pitchFamily="18" charset="0"/>
                <a:cs typeface="Times New Roman" pitchFamily="18" charset="0"/>
              </a:rPr>
              <a:t> of nearly 18 per cent. This situation was worsened by the onset of the Covid-19 pandemic and the </a:t>
            </a:r>
            <a:r>
              <a:rPr lang="en-IN" sz="1800" dirty="0" err="1">
                <a:latin typeface="Times New Roman" pitchFamily="18" charset="0"/>
                <a:cs typeface="Times New Roman" pitchFamily="18" charset="0"/>
              </a:rPr>
              <a:t>ongoing</a:t>
            </a:r>
            <a:r>
              <a:rPr lang="en-IN" sz="1800" dirty="0">
                <a:latin typeface="Times New Roman" pitchFamily="18" charset="0"/>
                <a:cs typeface="Times New Roman" pitchFamily="18" charset="0"/>
              </a:rPr>
              <a:t> lockdowns across India and the rest of the world. These two years (FY20 and FY21) are challenging times for the Indian automotive sector on account of slow economic growth, negative consumer sentiment, BS-VI transition, changes to the axle load norms, liquidity crunch, low-capacity utilisation and potential bankruptcies.</a:t>
            </a:r>
            <a:endParaRPr lang="en-US"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return of daily life and manufacturing activity to near normalcy in China and South Korea, along with extended lockdown in India, gives hope for a U-shaped economic recovery. Our analysis indicates that the Indian automotive sector will start to see recovery in the third quarter of FY21. We expect the industry demand to be down 15-25 per cent in FY21. With such </a:t>
            </a:r>
            <a:r>
              <a:rPr lang="en-IN" sz="1800" dirty="0" err="1">
                <a:latin typeface="Times New Roman" pitchFamily="18" charset="0"/>
                <a:cs typeface="Times New Roman" pitchFamily="18" charset="0"/>
              </a:rPr>
              <a:t>degrowth</a:t>
            </a:r>
            <a:r>
              <a:rPr lang="en-IN" sz="1800" dirty="0">
                <a:latin typeface="Times New Roman" pitchFamily="18" charset="0"/>
                <a:cs typeface="Times New Roman" pitchFamily="18" charset="0"/>
              </a:rPr>
              <a:t>, OEMs, dealers and suppliers with strong cash reserves and better access to capital will be better positioned to sail through.</a:t>
            </a:r>
            <a:endParaRPr lang="en-US"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Auto sector has been under pressure due to a mix of demand and supply factors. However, there are also some positive </a:t>
            </a:r>
            <a:r>
              <a:rPr lang="en-IN" sz="1800" dirty="0" smtClean="0">
                <a:latin typeface="Times New Roman" pitchFamily="18" charset="0"/>
                <a:cs typeface="Times New Roman" pitchFamily="18" charset="0"/>
              </a:rPr>
              <a:t>outcomes.</a:t>
            </a:r>
            <a:endParaRPr lang="en-US" sz="1800" b="0" i="0" u="none" strike="noStrike" baseline="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4161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1859-6EB8-447D-8D86-F94F69D12616}"/>
              </a:ext>
            </a:extLst>
          </p:cNvPr>
          <p:cNvSpPr>
            <a:spLocks noGrp="1"/>
          </p:cNvSpPr>
          <p:nvPr>
            <p:ph type="title"/>
          </p:nvPr>
        </p:nvSpPr>
        <p:spPr>
          <a:xfrm>
            <a:off x="913796"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t>
            </a:r>
            <a:r>
              <a:rPr lang="en-IN" sz="3600" b="1" i="0" u="sng" strike="noStrike" baseline="0" dirty="0">
                <a:solidFill>
                  <a:schemeClr val="tx1"/>
                </a:solidFill>
                <a:latin typeface="Times New Roman" pitchFamily="18" charset="0"/>
                <a:cs typeface="Times New Roman" pitchFamily="18" charset="0"/>
              </a:rPr>
              <a:t>ANALYTICAL PROBLEM FRAMING </a:t>
            </a:r>
            <a:r>
              <a:rPr lang="en-IN" sz="2800" b="0" i="0" u="sng" strike="noStrike" baseline="0" dirty="0">
                <a:solidFill>
                  <a:schemeClr val="tx1"/>
                </a:solidFill>
                <a:latin typeface="quicksand" panose="020B0604020202020204" charset="0"/>
              </a:rPr>
              <a:t/>
            </a:r>
            <a:br>
              <a:rPr lang="en-IN" sz="2800" b="0" i="0" u="sng" strike="noStrike" baseline="0" dirty="0">
                <a:solidFill>
                  <a:schemeClr val="tx1"/>
                </a:solidFill>
                <a:latin typeface="quicksand" panose="020B0604020202020204" charset="0"/>
              </a:rPr>
            </a:br>
            <a:r>
              <a:rPr lang="en-IN" sz="2800" b="0" i="0" u="sng" strike="noStrike" baseline="0" dirty="0">
                <a:solidFill>
                  <a:schemeClr val="tx1"/>
                </a:solidFill>
                <a:latin typeface="quicksand" panose="020B0604020202020204" charset="0"/>
              </a:rPr>
              <a:t/>
            </a:r>
            <a:br>
              <a:rPr lang="en-IN" sz="2800" b="0" i="0" u="sng" strike="noStrike" baseline="0" dirty="0">
                <a:solidFill>
                  <a:schemeClr val="tx1"/>
                </a:solidFill>
                <a:latin typeface="quicksand" panose="020B0604020202020204" charset="0"/>
              </a:rPr>
            </a:br>
            <a:endParaRPr lang="en-IN" sz="2800" u="sng"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E896DD32-A3EA-4AAC-A28A-CF1245652054}"/>
              </a:ext>
            </a:extLst>
          </p:cNvPr>
          <p:cNvSpPr>
            <a:spLocks noGrp="1"/>
          </p:cNvSpPr>
          <p:nvPr>
            <p:ph idx="1"/>
          </p:nvPr>
        </p:nvSpPr>
        <p:spPr>
          <a:xfrm>
            <a:off x="913796" y="1242648"/>
            <a:ext cx="10804729" cy="5388973"/>
          </a:xfrm>
        </p:spPr>
        <p:txBody>
          <a:bodyPr>
            <a:noAutofit/>
          </a:bodyPr>
          <a:lstStyle/>
          <a:p>
            <a:pPr algn="just"/>
            <a:r>
              <a:rPr lang="en-US" sz="1800" b="0" i="0" u="none" strike="noStrike" baseline="0" dirty="0">
                <a:solidFill>
                  <a:schemeClr val="tx1"/>
                </a:solidFill>
                <a:latin typeface="Times New Roman" pitchFamily="18" charset="0"/>
                <a:cs typeface="Times New Roman" pitchFamily="18" charset="0"/>
              </a:rPr>
              <a:t>We are building a model in Machine Learning to predict the actual value </a:t>
            </a:r>
            <a:r>
              <a:rPr lang="en-US" sz="1800" b="0" i="0" u="none" strike="noStrike" baseline="0" dirty="0" smtClean="0">
                <a:solidFill>
                  <a:schemeClr val="tx1"/>
                </a:solidFill>
                <a:latin typeface="Times New Roman" pitchFamily="18" charset="0"/>
                <a:cs typeface="Times New Roman" pitchFamily="18" charset="0"/>
              </a:rPr>
              <a:t>price of </a:t>
            </a:r>
            <a:r>
              <a:rPr lang="en-US" sz="1800" b="0" i="0" u="none" strike="noStrike" baseline="0" dirty="0">
                <a:solidFill>
                  <a:schemeClr val="tx1"/>
                </a:solidFill>
                <a:latin typeface="Times New Roman" pitchFamily="18" charset="0"/>
                <a:cs typeface="Times New Roman" pitchFamily="18" charset="0"/>
              </a:rPr>
              <a:t>the prospective </a:t>
            </a:r>
            <a:r>
              <a:rPr lang="en-US" sz="1800" dirty="0" smtClean="0">
                <a:latin typeface="Times New Roman" pitchFamily="18" charset="0"/>
                <a:cs typeface="Times New Roman" pitchFamily="18" charset="0"/>
              </a:rPr>
              <a:t>cars</a:t>
            </a:r>
            <a:r>
              <a:rPr lang="en-US" sz="1800" b="0" i="0" u="none" strike="noStrike" baseline="0" dirty="0" smtClean="0">
                <a:solidFill>
                  <a:schemeClr val="tx1"/>
                </a:solidFill>
                <a:latin typeface="Times New Roman" pitchFamily="18" charset="0"/>
                <a:cs typeface="Times New Roman" pitchFamily="18" charset="0"/>
              </a:rPr>
              <a:t> </a:t>
            </a:r>
            <a:r>
              <a:rPr lang="en-US" sz="1800" b="0" i="0" u="none" strike="noStrike" baseline="0" dirty="0">
                <a:solidFill>
                  <a:schemeClr val="tx1"/>
                </a:solidFill>
                <a:latin typeface="Times New Roman" pitchFamily="18" charset="0"/>
                <a:cs typeface="Times New Roman" pitchFamily="18" charset="0"/>
              </a:rPr>
              <a:t>and decide whether to </a:t>
            </a:r>
            <a:r>
              <a:rPr lang="en-US" sz="1800" dirty="0" smtClean="0">
                <a:latin typeface="Times New Roman" pitchFamily="18" charset="0"/>
                <a:cs typeface="Times New Roman" pitchFamily="18" charset="0"/>
              </a:rPr>
              <a:t>buy</a:t>
            </a:r>
            <a:r>
              <a:rPr lang="en-US" sz="1800" b="0" i="0" u="none" strike="noStrike" baseline="0" dirty="0" smtClean="0">
                <a:solidFill>
                  <a:schemeClr val="tx1"/>
                </a:solidFill>
                <a:latin typeface="Times New Roman" pitchFamily="18" charset="0"/>
                <a:cs typeface="Times New Roman" pitchFamily="18" charset="0"/>
              </a:rPr>
              <a:t> </a:t>
            </a:r>
            <a:r>
              <a:rPr lang="en-US" sz="1800" b="0" i="0" u="none" strike="noStrike" baseline="0" dirty="0">
                <a:solidFill>
                  <a:schemeClr val="tx1"/>
                </a:solidFill>
                <a:latin typeface="Times New Roman" pitchFamily="18" charset="0"/>
                <a:cs typeface="Times New Roman" pitchFamily="18" charset="0"/>
              </a:rPr>
              <a:t>them or not. So, this model will help us to determine which variables are important to predict the price of variables &amp; also how do these variables describe the price of the </a:t>
            </a:r>
            <a:r>
              <a:rPr lang="en-US" sz="1800" dirty="0" smtClean="0">
                <a:latin typeface="Times New Roman" pitchFamily="18" charset="0"/>
                <a:cs typeface="Times New Roman" pitchFamily="18" charset="0"/>
              </a:rPr>
              <a:t>car</a:t>
            </a:r>
            <a:r>
              <a:rPr lang="en-US" sz="1800" b="0" i="0" u="none" strike="noStrike" baseline="0" dirty="0" smtClean="0">
                <a:solidFill>
                  <a:schemeClr val="tx1"/>
                </a:solidFill>
                <a:latin typeface="Times New Roman" pitchFamily="18" charset="0"/>
                <a:cs typeface="Times New Roman" pitchFamily="18" charset="0"/>
              </a:rPr>
              <a:t>. </a:t>
            </a:r>
            <a:r>
              <a:rPr lang="en-US" sz="1800" b="0" i="0" u="none" strike="noStrike" baseline="0" dirty="0">
                <a:solidFill>
                  <a:schemeClr val="tx1"/>
                </a:solidFill>
                <a:latin typeface="Times New Roman" pitchFamily="18" charset="0"/>
                <a:cs typeface="Times New Roman" pitchFamily="18" charset="0"/>
              </a:rPr>
              <a:t>This will help to determine the price of </a:t>
            </a:r>
            <a:r>
              <a:rPr lang="en-US" sz="1800" dirty="0" smtClean="0">
                <a:latin typeface="Times New Roman" pitchFamily="18" charset="0"/>
                <a:cs typeface="Times New Roman" pitchFamily="18" charset="0"/>
              </a:rPr>
              <a:t>car</a:t>
            </a:r>
            <a:r>
              <a:rPr lang="en-US" sz="1800" b="0" i="0" u="none" strike="noStrike" baseline="0" dirty="0" smtClean="0">
                <a:solidFill>
                  <a:schemeClr val="tx1"/>
                </a:solidFill>
                <a:latin typeface="Times New Roman" pitchFamily="18" charset="0"/>
                <a:cs typeface="Times New Roman" pitchFamily="18" charset="0"/>
              </a:rPr>
              <a:t>s </a:t>
            </a:r>
            <a:r>
              <a:rPr lang="en-US" sz="1800" b="0" i="0" u="none" strike="noStrike" baseline="0" dirty="0">
                <a:solidFill>
                  <a:schemeClr val="tx1"/>
                </a:solidFill>
                <a:latin typeface="Times New Roman" pitchFamily="18" charset="0"/>
                <a:cs typeface="Times New Roman" pitchFamily="18" charset="0"/>
              </a:rPr>
              <a:t>with the available independent variables. They can accordingly manipulate the strategy of the firm and concentrate on areas that will yield high returns</a:t>
            </a:r>
            <a:r>
              <a:rPr lang="en-US" sz="1800" b="0" i="0" u="none" strike="noStrike" baseline="0" dirty="0" smtClean="0">
                <a:solidFill>
                  <a:schemeClr val="tx1"/>
                </a:solidFill>
                <a:latin typeface="Times New Roman" pitchFamily="18" charset="0"/>
                <a:cs typeface="Times New Roman" pitchFamily="18" charset="0"/>
              </a:rPr>
              <a:t>.</a:t>
            </a:r>
          </a:p>
          <a:p>
            <a:pPr marL="0" indent="0" algn="just">
              <a:buNone/>
            </a:pPr>
            <a:endParaRPr lang="en-US" sz="1800" b="0" i="0" u="none" strike="noStrike" baseline="0" dirty="0" smtClean="0">
              <a:solidFill>
                <a:schemeClr val="tx1"/>
              </a:solidFill>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p>
          <a:p>
            <a:pPr marL="0" indent="0" algn="just">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different Mathematical/Analytical models that are used in this project are as below: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Linear </a:t>
            </a:r>
            <a:r>
              <a:rPr lang="en-US" sz="1800" dirty="0">
                <a:latin typeface="Times New Roman" pitchFamily="18" charset="0"/>
                <a:cs typeface="Times New Roman" pitchFamily="18" charset="0"/>
              </a:rPr>
              <a:t>Regression, Lasso, Ridge, Elastic Net, </a:t>
            </a:r>
            <a:r>
              <a:rPr lang="en-US" sz="1800" dirty="0" err="1">
                <a:latin typeface="Times New Roman" pitchFamily="18" charset="0"/>
                <a:cs typeface="Times New Roman" pitchFamily="18" charset="0"/>
              </a:rPr>
              <a:t>KNeighborsRegressor</a:t>
            </a:r>
            <a:r>
              <a:rPr lang="en-US" sz="1800" dirty="0">
                <a:latin typeface="Times New Roman" pitchFamily="18" charset="0"/>
                <a:cs typeface="Times New Roman" pitchFamily="18" charset="0"/>
              </a:rPr>
              <a:t>, Decision Tree </a:t>
            </a:r>
            <a:r>
              <a:rPr lang="en-US" sz="1800" dirty="0" err="1">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RandomForest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Adaboost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Regressor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GradientBoostingRegressor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First, use the train dataset and do the EDA process, fitting the best model and saving the model. </a:t>
            </a:r>
          </a:p>
          <a:p>
            <a:pPr algn="just"/>
            <a:r>
              <a:rPr lang="en-US" sz="1800" dirty="0">
                <a:latin typeface="Times New Roman" pitchFamily="18" charset="0"/>
                <a:cs typeface="Times New Roman" pitchFamily="18" charset="0"/>
              </a:rPr>
              <a:t>Then, use the test dataset, load the saved model and predict the values over the test data. </a:t>
            </a:r>
          </a:p>
          <a:p>
            <a:pPr algn="just"/>
            <a:endParaRPr lang="en-US" sz="1800" b="0" i="0" u="none" strike="noStrike" baseline="0" dirty="0">
              <a:solidFill>
                <a:schemeClr val="tx1"/>
              </a:solidFill>
              <a:latin typeface="quicksand" panose="020B0604020202020204" charset="0"/>
            </a:endParaRP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80" y="2614246"/>
            <a:ext cx="9493589" cy="15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2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58744-AEA0-436B-BEFC-82A1FA605B2D}"/>
              </a:ext>
            </a:extLst>
          </p:cNvPr>
          <p:cNvSpPr>
            <a:spLocks noGrp="1"/>
          </p:cNvSpPr>
          <p:nvPr>
            <p:ph type="title"/>
          </p:nvPr>
        </p:nvSpPr>
        <p:spPr/>
        <p:txBody>
          <a:bodyPr>
            <a:noAutofit/>
          </a:bodyPr>
          <a:lstStyle/>
          <a:p>
            <a:pPr algn="l"/>
            <a:r>
              <a:rPr lang="en-US" sz="3600" u="sng" dirty="0" smtClean="0">
                <a:solidFill>
                  <a:schemeClr val="tx1"/>
                </a:solidFill>
                <a:latin typeface="Times New Roman" pitchFamily="18" charset="0"/>
                <a:cs typeface="Times New Roman" pitchFamily="18" charset="0"/>
              </a:rPr>
              <a:t>DATASET</a:t>
            </a:r>
            <a:endParaRPr lang="en-IN" sz="3600" u="sng" dirty="0">
              <a:solidFill>
                <a:schemeClr val="tx1"/>
              </a:solidFill>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US" dirty="0"/>
          </a:p>
        </p:txBody>
      </p:sp>
      <p:sp>
        <p:nvSpPr>
          <p:cNvPr id="7" name="Text Placeholder 6"/>
          <p:cNvSpPr>
            <a:spLocks noGrp="1"/>
          </p:cNvSpPr>
          <p:nvPr>
            <p:ph type="body" sz="half" idx="2"/>
          </p:nvPr>
        </p:nvSpPr>
        <p:spPr/>
        <p:txBody>
          <a:bodyPr>
            <a:normAutofit/>
          </a:bodyPr>
          <a:lstStyle/>
          <a:p>
            <a:pPr marL="285750" indent="-285750">
              <a:buFont typeface="Arial" pitchFamily="34" charset="0"/>
              <a:buChar char="•"/>
            </a:pPr>
            <a:r>
              <a:rPr lang="en-US" dirty="0" smtClean="0">
                <a:latin typeface="Times New Roman" pitchFamily="18" charset="0"/>
                <a:cs typeface="Times New Roman" pitchFamily="18" charset="0"/>
              </a:rPr>
              <a:t>Dataset has </a:t>
            </a:r>
            <a:r>
              <a:rPr lang="en-US" dirty="0" smtClean="0">
                <a:latin typeface="Times New Roman" pitchFamily="18" charset="0"/>
                <a:cs typeface="Times New Roman" pitchFamily="18" charset="0"/>
              </a:rPr>
              <a:t>4187</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rows and </a:t>
            </a:r>
            <a:r>
              <a:rPr lang="en-US" dirty="0" smtClean="0">
                <a:latin typeface="Times New Roman" pitchFamily="18" charset="0"/>
                <a:cs typeface="Times New Roman" pitchFamily="18" charset="0"/>
              </a:rPr>
              <a:t>8 </a:t>
            </a:r>
            <a:r>
              <a:rPr lang="en-US" dirty="0" smtClean="0">
                <a:latin typeface="Times New Roman" pitchFamily="18" charset="0"/>
                <a:cs typeface="Times New Roman" pitchFamily="18" charset="0"/>
              </a:rPr>
              <a:t>columns.</a:t>
            </a:r>
          </a:p>
          <a:p>
            <a:pPr marL="285750" indent="-285750">
              <a:buFont typeface="Arial" pitchFamily="34" charset="0"/>
              <a:buChar char="•"/>
            </a:pPr>
            <a:r>
              <a:rPr lang="en-US" dirty="0" smtClean="0">
                <a:latin typeface="Times New Roman" pitchFamily="18" charset="0"/>
                <a:cs typeface="Times New Roman" pitchFamily="18" charset="0"/>
              </a:rPr>
              <a:t>There are null values present in the dataset.</a:t>
            </a:r>
          </a:p>
          <a:p>
            <a:pPr marL="285750" indent="-285750">
              <a:buFont typeface="Arial" pitchFamily="34" charset="0"/>
              <a:buChar char="•"/>
            </a:pPr>
            <a:r>
              <a:rPr lang="en-US" dirty="0" smtClean="0">
                <a:latin typeface="Times New Roman" pitchFamily="18" charset="0"/>
                <a:cs typeface="Times New Roman" pitchFamily="18" charset="0"/>
              </a:rPr>
              <a:t>Dataset contains </a:t>
            </a:r>
            <a:r>
              <a:rPr lang="en-US" dirty="0" err="1" smtClean="0">
                <a:latin typeface="Times New Roman" pitchFamily="18" charset="0"/>
                <a:cs typeface="Times New Roman" pitchFamily="18" charset="0"/>
              </a:rPr>
              <a:t>categorial</a:t>
            </a:r>
            <a:r>
              <a:rPr lang="en-US" dirty="0" smtClean="0">
                <a:latin typeface="Times New Roman" pitchFamily="18" charset="0"/>
                <a:cs typeface="Times New Roman" pitchFamily="18" charset="0"/>
              </a:rPr>
              <a:t> and continuous data</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smtClean="0">
                <a:latin typeface="Times New Roman" pitchFamily="18" charset="0"/>
                <a:cs typeface="Times New Roman" pitchFamily="18" charset="0"/>
              </a:rPr>
              <a:t>We have scrapped the data from cars24 website and made a </a:t>
            </a:r>
            <a:r>
              <a:rPr lang="en-US" dirty="0" err="1" smtClean="0">
                <a:latin typeface="Times New Roman" pitchFamily="18" charset="0"/>
                <a:cs typeface="Times New Roman" pitchFamily="18" charset="0"/>
              </a:rPr>
              <a:t>dataframe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809" y="1371600"/>
            <a:ext cx="5919422" cy="427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7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2F95C-8421-4684-971D-9EC369BB3412}"/>
              </a:ext>
            </a:extLst>
          </p:cNvPr>
          <p:cNvSpPr>
            <a:spLocks noGrp="1"/>
          </p:cNvSpPr>
          <p:nvPr>
            <p:ph type="title"/>
          </p:nvPr>
        </p:nvSpPr>
        <p:spPr/>
        <p:txBody>
          <a:bodyPr>
            <a:normAutofit fontScale="90000"/>
          </a:bodyPr>
          <a:lstStyle/>
          <a:p>
            <a:pPr algn="l"/>
            <a:r>
              <a:rPr lang="en-US" u="sng" dirty="0">
                <a:solidFill>
                  <a:schemeClr val="tx1"/>
                </a:solidFill>
                <a:latin typeface="Times New Roman" pitchFamily="18" charset="0"/>
                <a:cs typeface="Times New Roman" pitchFamily="18" charset="0"/>
              </a:rPr>
              <a:t>CHECKING THE NUMBER OF NULL VALUES </a:t>
            </a:r>
            <a:r>
              <a:rPr lang="en-US" u="sng" dirty="0" smtClean="0">
                <a:solidFill>
                  <a:schemeClr val="tx1"/>
                </a:solidFill>
                <a:latin typeface="Times New Roman" pitchFamily="18" charset="0"/>
                <a:cs typeface="Times New Roman" pitchFamily="18" charset="0"/>
              </a:rPr>
              <a:t>&amp; HANDELING THEM:</a:t>
            </a:r>
            <a:endParaRPr lang="en-IN" u="sng" dirty="0">
              <a:solidFill>
                <a:schemeClr val="tx1"/>
              </a:solidFill>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01" y="2765179"/>
            <a:ext cx="2367330" cy="255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862" y="2492253"/>
            <a:ext cx="6510703" cy="368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5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9763D-AE09-471E-A910-92C1CD5FA31C}"/>
              </a:ext>
            </a:extLst>
          </p:cNvPr>
          <p:cNvSpPr>
            <a:spLocks noGrp="1"/>
          </p:cNvSpPr>
          <p:nvPr>
            <p:ph type="title"/>
          </p:nvPr>
        </p:nvSpPr>
        <p:spPr>
          <a:xfrm>
            <a:off x="913795" y="609601"/>
            <a:ext cx="10353763" cy="624396"/>
          </a:xfrm>
        </p:spPr>
        <p:txBody>
          <a:bodyPr>
            <a:noAutofit/>
          </a:bodyPr>
          <a:lstStyle/>
          <a:p>
            <a:pPr algn="l"/>
            <a:r>
              <a:rPr lang="en-US" sz="3600" u="sng" dirty="0">
                <a:solidFill>
                  <a:schemeClr val="tx1"/>
                </a:solidFill>
                <a:latin typeface="Times New Roman" pitchFamily="18" charset="0"/>
                <a:cs typeface="Times New Roman" pitchFamily="18" charset="0"/>
              </a:rPr>
              <a:t>STATISTICAL SUMMARY</a:t>
            </a:r>
            <a:endParaRPr lang="en-IN" sz="3600" u="sng" dirty="0">
              <a:solidFill>
                <a:schemeClr val="tx1"/>
              </a:solidFill>
              <a:latin typeface="Times New Roman" pitchFamily="18" charset="0"/>
              <a:cs typeface="Times New Roman" pitchFamily="18" charset="0"/>
            </a:endParaRPr>
          </a:p>
        </p:txBody>
      </p:sp>
      <p:sp>
        <p:nvSpPr>
          <p:cNvPr id="7" name="Content Placeholder 6">
            <a:extLst>
              <a:ext uri="{FF2B5EF4-FFF2-40B4-BE49-F238E27FC236}">
                <a16:creationId xmlns="" xmlns:a16="http://schemas.microsoft.com/office/drawing/2014/main" id="{CD3C6109-E51B-48A9-BE8C-2A4E1B345550}"/>
              </a:ext>
            </a:extLst>
          </p:cNvPr>
          <p:cNvSpPr>
            <a:spLocks noGrp="1"/>
          </p:cNvSpPr>
          <p:nvPr>
            <p:ph idx="1"/>
          </p:nvPr>
        </p:nvSpPr>
        <p:spPr>
          <a:xfrm>
            <a:off x="457200" y="1441940"/>
            <a:ext cx="3221459" cy="4724401"/>
          </a:xfrm>
        </p:spPr>
        <p:txBody>
          <a:bodyPr>
            <a:normAutofit/>
          </a:bodyPr>
          <a:lstStyle/>
          <a:p>
            <a:pPr algn="just"/>
            <a:r>
              <a:rPr lang="en-US" dirty="0" smtClean="0">
                <a:latin typeface="Times New Roman" pitchFamily="18" charset="0"/>
                <a:cs typeface="Times New Roman" pitchFamily="18" charset="0"/>
              </a:rPr>
              <a:t>count </a:t>
            </a:r>
            <a:r>
              <a:rPr lang="en-US" dirty="0">
                <a:latin typeface="Times New Roman" pitchFamily="18" charset="0"/>
                <a:cs typeface="Times New Roman" pitchFamily="18" charset="0"/>
              </a:rPr>
              <a:t>is same for all the columns</a:t>
            </a:r>
          </a:p>
          <a:p>
            <a:pPr algn="just"/>
            <a:r>
              <a:rPr lang="en-US" dirty="0" smtClean="0">
                <a:latin typeface="Times New Roman" pitchFamily="18" charset="0"/>
                <a:cs typeface="Times New Roman" pitchFamily="18" charset="0"/>
              </a:rPr>
              <a:t>For some </a:t>
            </a:r>
            <a:r>
              <a:rPr lang="en-US" dirty="0">
                <a:latin typeface="Times New Roman" pitchFamily="18" charset="0"/>
                <a:cs typeface="Times New Roman" pitchFamily="18" charset="0"/>
              </a:rPr>
              <a:t>columns mean is greater than 50% and for some columns mean is lesser than 50%</a:t>
            </a:r>
          </a:p>
          <a:p>
            <a:pPr algn="just"/>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all the columns there is a difference between max and 75%</a:t>
            </a:r>
            <a:endParaRPr lang="en-IN"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621" y="1524001"/>
            <a:ext cx="5276850" cy="370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68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CF6B9-BEDA-460A-9265-730BCEB246CE}"/>
              </a:ext>
            </a:extLst>
          </p:cNvPr>
          <p:cNvSpPr>
            <a:spLocks noGrp="1"/>
          </p:cNvSpPr>
          <p:nvPr>
            <p:ph type="title"/>
          </p:nvPr>
        </p:nvSpPr>
        <p:spPr>
          <a:xfrm>
            <a:off x="913795" y="609601"/>
            <a:ext cx="10353763" cy="766439"/>
          </a:xfrm>
        </p:spPr>
        <p:txBody>
          <a:bodyPr>
            <a:normAutofit/>
          </a:bodyPr>
          <a:lstStyle/>
          <a:p>
            <a:pPr algn="l"/>
            <a:r>
              <a:rPr lang="en-US" sz="3600" u="sng" dirty="0">
                <a:solidFill>
                  <a:schemeClr val="tx1"/>
                </a:solidFill>
                <a:latin typeface="Times New Roman" pitchFamily="18" charset="0"/>
                <a:cs typeface="Times New Roman" pitchFamily="18" charset="0"/>
              </a:rPr>
              <a:t>CORRELATION FACTOR</a:t>
            </a:r>
            <a:endParaRPr lang="en-IN" sz="3600" u="sng"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C416CA5-2AEB-418F-9CD3-BD38C1859E13}"/>
              </a:ext>
            </a:extLst>
          </p:cNvPr>
          <p:cNvSpPr>
            <a:spLocks noGrp="1"/>
          </p:cNvSpPr>
          <p:nvPr>
            <p:ph idx="1"/>
          </p:nvPr>
        </p:nvSpPr>
        <p:spPr/>
        <p:txBody>
          <a:bodyPr/>
          <a:lstStyle/>
          <a:p>
            <a:pPr algn="just"/>
            <a:r>
              <a:rPr lang="en-US" dirty="0">
                <a:latin typeface="Times New Roman" pitchFamily="18" charset="0"/>
                <a:cs typeface="Times New Roman" pitchFamily="18" charset="0"/>
              </a:rPr>
              <a:t>1. year is highly positively correlated with target </a:t>
            </a:r>
            <a:r>
              <a:rPr lang="en-US" dirty="0" err="1">
                <a:latin typeface="Times New Roman" pitchFamily="18" charset="0"/>
                <a:cs typeface="Times New Roman" pitchFamily="18" charset="0"/>
              </a:rPr>
              <a:t>varibale</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fuel_type</a:t>
            </a:r>
            <a:r>
              <a:rPr lang="en-US" dirty="0">
                <a:latin typeface="Times New Roman" pitchFamily="18" charset="0"/>
                <a:cs typeface="Times New Roman" pitchFamily="18" charset="0"/>
              </a:rPr>
              <a:t> is least correlated with target variable.</a:t>
            </a:r>
          </a:p>
          <a:p>
            <a:pPr algn="just"/>
            <a:r>
              <a:rPr lang="en-US" dirty="0">
                <a:latin typeface="Times New Roman" pitchFamily="18" charset="0"/>
                <a:cs typeface="Times New Roman" pitchFamily="18" charset="0"/>
              </a:rPr>
              <a:t>3. model and </a:t>
            </a:r>
            <a:r>
              <a:rPr lang="en-US" dirty="0" err="1">
                <a:latin typeface="Times New Roman" pitchFamily="18" charset="0"/>
                <a:cs typeface="Times New Roman" pitchFamily="18" charset="0"/>
              </a:rPr>
              <a:t>no.of</a:t>
            </a:r>
            <a:r>
              <a:rPr lang="en-US" dirty="0">
                <a:latin typeface="Times New Roman" pitchFamily="18" charset="0"/>
                <a:cs typeface="Times New Roman" pitchFamily="18" charset="0"/>
              </a:rPr>
              <a:t> owners is highly negatively correlation with target variable.</a:t>
            </a:r>
            <a:endParaRPr lang="en-IN"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477" y="2944324"/>
            <a:ext cx="60102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129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502</TotalTime>
  <Words>1119</Words>
  <Application>Microsoft Office PowerPoint</Application>
  <PresentationFormat>Custom</PresentationFormat>
  <Paragraphs>76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    CAR PRICE PREDICTION PROJECT </vt:lpstr>
      <vt:lpstr>                             INTRODUCTION         BUSINESS PROBLEM FRAMING</vt:lpstr>
      <vt:lpstr>BUSINESS PROBLEM FRAMING</vt:lpstr>
      <vt:lpstr>           ANALYTICAL PROBLEM FRAMING   </vt:lpstr>
      <vt:lpstr>PowerPoint Presentation</vt:lpstr>
      <vt:lpstr>DATASET</vt:lpstr>
      <vt:lpstr>CHECKING THE NUMBER OF NULL VALUES &amp; HANDELING THEM:</vt:lpstr>
      <vt:lpstr>STATISTICAL SUMMARY</vt:lpstr>
      <vt:lpstr>CORRELATION FACTOR</vt:lpstr>
      <vt:lpstr>ENCODING NON-NUMERIC DATA USING LABEL ENCODER</vt:lpstr>
      <vt:lpstr>CHECKING SKEWNESS </vt:lpstr>
      <vt:lpstr>CHECKING OUTLIERS</vt:lpstr>
      <vt:lpstr>TREATING SKEWNESS &amp; OUTLIERS</vt:lpstr>
      <vt:lpstr>MODEL DEVELOPMENT</vt:lpstr>
      <vt:lpstr>SCALING THE DATA USING STANDARD SCALER</vt:lpstr>
      <vt:lpstr>CHECKING THE RANDOM STATE</vt:lpstr>
      <vt:lpstr>FINDING THE BEST MODEL</vt:lpstr>
      <vt:lpstr>KEY METRICS FOR SUCCESS IN SOLVING PROBLEM UNDER CONSIDERATION</vt:lpstr>
      <vt:lpstr>PowerPoint Presentation</vt:lpstr>
      <vt:lpstr>SAVING THE BEST MODEL</vt:lpstr>
      <vt:lpstr>PREDICTING OVER TEST DATA</vt:lpstr>
      <vt:lpstr>DATA VISUALIZATION PLOTTING GRAPHS FOR CATEGORICAL DATA</vt:lpstr>
      <vt:lpstr>PLOTTING GRAPHS FOR CONTINUOUS DATA</vt:lpstr>
      <vt:lpstr>OBSERVATIONS: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Jerish B</dc:creator>
  <cp:lastModifiedBy>ABC</cp:lastModifiedBy>
  <cp:revision>28</cp:revision>
  <dcterms:created xsi:type="dcterms:W3CDTF">2021-06-04T05:45:58Z</dcterms:created>
  <dcterms:modified xsi:type="dcterms:W3CDTF">2022-12-18T06:48:15Z</dcterms:modified>
</cp:coreProperties>
</file>