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0" r:id="rId5"/>
    <p:sldId id="302" r:id="rId6"/>
    <p:sldId id="262" r:id="rId7"/>
    <p:sldId id="263" r:id="rId8"/>
    <p:sldId id="267" r:id="rId9"/>
    <p:sldId id="268" r:id="rId10"/>
    <p:sldId id="271" r:id="rId11"/>
    <p:sldId id="272" r:id="rId12"/>
    <p:sldId id="273" r:id="rId13"/>
    <p:sldId id="275" r:id="rId14"/>
    <p:sldId id="278" r:id="rId15"/>
    <p:sldId id="280" r:id="rId16"/>
    <p:sldId id="282" r:id="rId17"/>
    <p:sldId id="303" r:id="rId18"/>
    <p:sldId id="286" r:id="rId19"/>
    <p:sldId id="287" r:id="rId20"/>
    <p:sldId id="288" r:id="rId21"/>
    <p:sldId id="289" r:id="rId22"/>
    <p:sldId id="290" r:id="rId23"/>
    <p:sldId id="291" r:id="rId24"/>
    <p:sldId id="292" r:id="rId25"/>
    <p:sldId id="293" r:id="rId26"/>
    <p:sldId id="295" r:id="rId27"/>
    <p:sldId id="296" r:id="rId28"/>
    <p:sldId id="298" r:id="rId29"/>
    <p:sldId id="299" r:id="rId30"/>
    <p:sldId id="3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2E39183-86A7-4F76-BB3C-E3470401DEAC}" type="datetimeFigureOut">
              <a:rPr lang="en-IN" smtClean="0"/>
              <a:t>25-11-2022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CCB81EE-ED38-4CE2-8CB8-A58BC4EF8429}" type="slidenum">
              <a:rPr lang="en-IN" smtClean="0"/>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E39183-86A7-4F76-BB3C-E3470401DEAC}"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E39183-86A7-4F76-BB3C-E3470401DEAC}"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E39183-86A7-4F76-BB3C-E3470401DEAC}"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25-11-2022</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8CCB81EE-ED38-4CE2-8CB8-A58BC4EF842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2E39183-86A7-4F76-BB3C-E3470401DEA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2E39183-86A7-4F76-BB3C-E3470401DEAC}"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E39183-86A7-4F76-BB3C-E3470401DEAC}"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25-11-2022</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8CCB81EE-ED38-4CE2-8CB8-A58BC4EF8429}" type="slidenum">
              <a:rPr lang="en-IN" smtClean="0"/>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2E39183-86A7-4F76-BB3C-E3470401DEAC}" type="datetimeFigureOut">
              <a:rPr lang="en-IN" smtClean="0"/>
              <a:t>25-11-2022</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CCB81EE-ED38-4CE2-8CB8-A58BC4EF84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solidFill>
                  <a:schemeClr val="tx1"/>
                </a:solidFill>
                <a:latin typeface="Arial Black" pitchFamily="34" charset="0"/>
              </a:rPr>
              <a:t>SUBMITTED BY,</a:t>
            </a:r>
          </a:p>
          <a:p>
            <a:r>
              <a:rPr lang="en-US" sz="2400" dirty="0" err="1" smtClean="0">
                <a:solidFill>
                  <a:schemeClr val="tx1"/>
                </a:solidFill>
                <a:latin typeface="Arial Black" pitchFamily="34" charset="0"/>
              </a:rPr>
              <a:t>Akanksha</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Padhye</a:t>
            </a:r>
            <a:endParaRPr lang="en-IN" sz="2400" dirty="0">
              <a:solidFill>
                <a:schemeClr val="tx1"/>
              </a:solidFill>
              <a:latin typeface="Arial Black" pitchFamily="34" charset="0"/>
            </a:endParaRPr>
          </a:p>
        </p:txBody>
      </p:sp>
      <p:sp>
        <p:nvSpPr>
          <p:cNvPr id="2" name="Title 1">
            <a:extLst>
              <a:ext uri="{FF2B5EF4-FFF2-40B4-BE49-F238E27FC236}">
                <a16:creationId xmlns:a16="http://schemas.microsoft.com/office/drawing/2014/main" xmlns="" id="{E539B0B7-1052-4EDD-8E7F-24C493BFB8F1}"/>
              </a:ext>
            </a:extLst>
          </p:cNvPr>
          <p:cNvSpPr>
            <a:spLocks noGrp="1"/>
          </p:cNvSpPr>
          <p:nvPr>
            <p:ph type="ctrTitle"/>
          </p:nvPr>
        </p:nvSpPr>
        <p:spPr>
          <a:xfrm>
            <a:off x="665825" y="790112"/>
            <a:ext cx="10653203" cy="2175826"/>
          </a:xfrm>
        </p:spPr>
        <p:txBody>
          <a:bodyPr>
            <a:normAutofit/>
          </a:bodyPr>
          <a:lstStyle/>
          <a:p>
            <a:r>
              <a:rPr lang="en-IN" sz="1800" b="0" i="0" u="none" strike="noStrike" baseline="0" dirty="0">
                <a:solidFill>
                  <a:srgbClr val="000000"/>
                </a:solidFill>
                <a:latin typeface="Arial Black" pitchFamily="34" charset="0"/>
              </a:rPr>
              <a:t/>
            </a:r>
            <a:br>
              <a:rPr lang="en-IN" sz="1800" b="0" i="0" u="none" strike="noStrike" baseline="0" dirty="0">
                <a:solidFill>
                  <a:srgbClr val="000000"/>
                </a:solidFill>
                <a:latin typeface="Arial Black" pitchFamily="34" charset="0"/>
              </a:rPr>
            </a:br>
            <a:r>
              <a:rPr lang="en-IN" sz="1800" b="0" i="0" u="none" strike="noStrike" baseline="0" dirty="0">
                <a:solidFill>
                  <a:srgbClr val="000000"/>
                </a:solidFill>
                <a:latin typeface="Arial Black" pitchFamily="34" charset="0"/>
              </a:rPr>
              <a:t> </a:t>
            </a:r>
            <a:r>
              <a:rPr lang="en-IN" sz="1800" b="0" i="0" u="none" strike="noStrike" baseline="0" dirty="0" smtClean="0">
                <a:solidFill>
                  <a:srgbClr val="000000"/>
                </a:solidFill>
                <a:latin typeface="Arial Black" pitchFamily="34" charset="0"/>
              </a:rPr>
              <a:t/>
            </a:r>
            <a:br>
              <a:rPr lang="en-IN" sz="1800" b="0" i="0" u="none" strike="noStrike" baseline="0" dirty="0" smtClean="0">
                <a:solidFill>
                  <a:srgbClr val="000000"/>
                </a:solidFill>
                <a:latin typeface="Arial Black" pitchFamily="34" charset="0"/>
              </a:rPr>
            </a:br>
            <a:r>
              <a:rPr lang="en-IN" sz="1800" dirty="0">
                <a:solidFill>
                  <a:srgbClr val="000000"/>
                </a:solidFill>
                <a:latin typeface="Arial Black" pitchFamily="34" charset="0"/>
              </a:rPr>
              <a:t/>
            </a:r>
            <a:br>
              <a:rPr lang="en-IN" sz="1800" dirty="0">
                <a:solidFill>
                  <a:srgbClr val="000000"/>
                </a:solidFill>
                <a:latin typeface="Arial Black" pitchFamily="34" charset="0"/>
              </a:rPr>
            </a:br>
            <a:r>
              <a:rPr lang="en-IN" sz="3600" b="0" i="0" u="none" strike="noStrike" baseline="0" dirty="0" smtClean="0">
                <a:solidFill>
                  <a:schemeClr val="tx1"/>
                </a:solidFill>
                <a:latin typeface="Arial Black" pitchFamily="34" charset="0"/>
              </a:rPr>
              <a:t>HOUSE </a:t>
            </a:r>
            <a:r>
              <a:rPr lang="en-IN" sz="3600" b="0" i="0" u="none" strike="noStrike" baseline="0" dirty="0">
                <a:solidFill>
                  <a:schemeClr val="tx1"/>
                </a:solidFill>
                <a:latin typeface="Arial Black" pitchFamily="34" charset="0"/>
              </a:rPr>
              <a:t>PRICE PREDICTION PROJECT </a:t>
            </a:r>
            <a:endParaRPr lang="en-IN" sz="3600" dirty="0">
              <a:solidFill>
                <a:schemeClr val="tx1"/>
              </a:solidFill>
              <a:latin typeface="Arial Black" pitchFamily="3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u="sng" dirty="0">
                <a:solidFill>
                  <a:schemeClr val="tx1"/>
                </a:solidFill>
                <a:latin typeface="Times New Roman" pitchFamily="18" charset="0"/>
                <a:cs typeface="Times New Roman" pitchFamily="18" charset="0"/>
              </a:rPr>
              <a:t>DROPPING UNNECESSARY COLUMNS AND ENCODING NON-NUMERIC DATA USING LABEL ENCODER</a:t>
            </a:r>
            <a:endParaRPr lang="en-IN" sz="3600" u="sng"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4FEEB49D-87B0-47AF-8A65-6625C6157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44" y="1816443"/>
            <a:ext cx="9092210" cy="1184665"/>
          </a:xfrm>
          <a:prstGeom prst="rect">
            <a:avLst/>
          </a:prstGeom>
        </p:spPr>
      </p:pic>
      <p:pic>
        <p:nvPicPr>
          <p:cNvPr id="7" name="Picture 6">
            <a:extLst>
              <a:ext uri="{FF2B5EF4-FFF2-40B4-BE49-F238E27FC236}">
                <a16:creationId xmlns:a16="http://schemas.microsoft.com/office/drawing/2014/main" xmlns="" id="{EA9443B4-CF2A-4222-8BAF-0D6B48F8D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818" y="3068859"/>
            <a:ext cx="9130489" cy="768549"/>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144" y="4001531"/>
            <a:ext cx="96678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4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3B74B-6076-4284-ACC7-926584930B9E}"/>
              </a:ext>
            </a:extLst>
          </p:cNvPr>
          <p:cNvSpPr>
            <a:spLocks noGrp="1"/>
          </p:cNvSpPr>
          <p:nvPr>
            <p:ph type="title"/>
          </p:nvPr>
        </p:nvSpPr>
        <p:spPr>
          <a:xfrm>
            <a:off x="355702" y="449802"/>
            <a:ext cx="11469948" cy="970450"/>
          </a:xfrm>
        </p:spPr>
        <p:txBody>
          <a:bodyPr>
            <a:normAutofit fontScale="90000"/>
          </a:bodyPr>
          <a:lstStyle/>
          <a:p>
            <a:pPr algn="l"/>
            <a:r>
              <a:rPr lang="en-US" u="sng" dirty="0">
                <a:solidFill>
                  <a:schemeClr val="tx1"/>
                </a:solidFill>
                <a:latin typeface="Times New Roman" pitchFamily="18" charset="0"/>
                <a:cs typeface="Times New Roman" pitchFamily="18" charset="0"/>
              </a:rPr>
              <a:t>CHECKING SKEWNESS AND PLOTTING DIST PLOT</a:t>
            </a:r>
            <a:endParaRPr lang="en-IN"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51375BD-6A52-409D-BDB4-E51E5F14A0D1}"/>
              </a:ext>
            </a:extLst>
          </p:cNvPr>
          <p:cNvSpPr>
            <a:spLocks noGrp="1"/>
          </p:cNvSpPr>
          <p:nvPr>
            <p:ph sz="quarter" idx="1"/>
          </p:nvPr>
        </p:nvSpPr>
        <p:spPr/>
        <p:txBody>
          <a:bodyPr/>
          <a:lstStyle/>
          <a:p>
            <a:pPr marL="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D6B59324-CB58-4568-82FE-E4BBB57B1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58" y="1527955"/>
            <a:ext cx="2144904" cy="4562797"/>
          </a:xfrm>
          <a:prstGeom prst="rect">
            <a:avLst/>
          </a:prstGeom>
        </p:spPr>
      </p:pic>
      <p:pic>
        <p:nvPicPr>
          <p:cNvPr id="7" name="Picture 6">
            <a:extLst>
              <a:ext uri="{FF2B5EF4-FFF2-40B4-BE49-F238E27FC236}">
                <a16:creationId xmlns:a16="http://schemas.microsoft.com/office/drawing/2014/main" xmlns="" id="{AA77877D-7DF0-46EF-887D-1C152E5C2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818" y="1482289"/>
            <a:ext cx="3064844" cy="2256533"/>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9385" y="1343730"/>
            <a:ext cx="36576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262" y="3738822"/>
            <a:ext cx="38862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7795" y="4135328"/>
            <a:ext cx="3629025" cy="2022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60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67AB5-DCC8-4914-8ABC-D30EAA147C9E}"/>
              </a:ext>
            </a:extLst>
          </p:cNvPr>
          <p:cNvSpPr>
            <a:spLocks noGrp="1"/>
          </p:cNvSpPr>
          <p:nvPr>
            <p:ph type="title"/>
          </p:nvPr>
        </p:nvSpPr>
        <p:spPr/>
        <p:txBody>
          <a:bodyPr>
            <a:normAutofit/>
          </a:bodyPr>
          <a:lstStyle/>
          <a:p>
            <a:pPr algn="l"/>
            <a:r>
              <a:rPr lang="en-US" sz="3600" u="sng" dirty="0">
                <a:solidFill>
                  <a:schemeClr val="tx1"/>
                </a:solidFill>
                <a:latin typeface="Times New Roman" pitchFamily="18" charset="0"/>
                <a:cs typeface="Times New Roman" pitchFamily="18" charset="0"/>
              </a:rPr>
              <a:t>CHECKING </a:t>
            </a:r>
            <a:r>
              <a:rPr lang="en-US" sz="3600" u="sng" dirty="0" smtClean="0">
                <a:solidFill>
                  <a:schemeClr val="tx1"/>
                </a:solidFill>
                <a:latin typeface="Times New Roman" pitchFamily="18" charset="0"/>
                <a:cs typeface="Times New Roman" pitchFamily="18" charset="0"/>
              </a:rPr>
              <a:t>OUTLIERS</a:t>
            </a:r>
            <a:endParaRPr lang="en-IN" sz="3600" u="sng" dirty="0">
              <a:solidFill>
                <a:schemeClr val="tx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338" y="1476742"/>
            <a:ext cx="962464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81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1E97D-8958-44C6-9E4F-0D94B4DDA283}"/>
              </a:ext>
            </a:extLst>
          </p:cNvPr>
          <p:cNvSpPr>
            <a:spLocks noGrp="1"/>
          </p:cNvSpPr>
          <p:nvPr>
            <p:ph type="title"/>
          </p:nvPr>
        </p:nvSpPr>
        <p:spPr>
          <a:xfrm>
            <a:off x="913795" y="609600"/>
            <a:ext cx="10353762" cy="793072"/>
          </a:xfrm>
        </p:spPr>
        <p:txBody>
          <a:bodyPr>
            <a:normAutofit/>
          </a:bodyPr>
          <a:lstStyle/>
          <a:p>
            <a:pPr algn="l"/>
            <a:r>
              <a:rPr lang="en-US" sz="3600" u="sng" dirty="0">
                <a:solidFill>
                  <a:schemeClr val="tx1"/>
                </a:solidFill>
                <a:latin typeface="Times New Roman" pitchFamily="18" charset="0"/>
                <a:cs typeface="Times New Roman" pitchFamily="18" charset="0"/>
              </a:rPr>
              <a:t>TREATING </a:t>
            </a:r>
            <a:r>
              <a:rPr lang="en-US" sz="3600" u="sng" dirty="0" smtClean="0">
                <a:solidFill>
                  <a:schemeClr val="tx1"/>
                </a:solidFill>
                <a:latin typeface="Times New Roman" pitchFamily="18" charset="0"/>
                <a:cs typeface="Times New Roman" pitchFamily="18" charset="0"/>
              </a:rPr>
              <a:t>SKEWNESS &amp; OUTLIERS</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4CF7566-BBE3-470A-AD5A-88EF275219D0}"/>
              </a:ext>
            </a:extLst>
          </p:cNvPr>
          <p:cNvSpPr>
            <a:spLocks noGrp="1"/>
          </p:cNvSpPr>
          <p:nvPr>
            <p:ph sz="quarter" idx="1"/>
          </p:nvPr>
        </p:nvSpPr>
        <p:spPr>
          <a:xfrm>
            <a:off x="913795" y="1732449"/>
            <a:ext cx="11168714" cy="4339877"/>
          </a:xfrm>
        </p:spPr>
        <p:txBody>
          <a:bodyPr>
            <a:noAutofit/>
          </a:bodyPr>
          <a:lstStyle/>
          <a:p>
            <a:endParaRPr lang="en-IN" sz="1600" dirty="0">
              <a:solidFill>
                <a:schemeClr val="tx1"/>
              </a:solidFill>
              <a:latin typeface="quicksand" panose="020B060402020202020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48" y="1699114"/>
            <a:ext cx="540067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031" y="1699114"/>
            <a:ext cx="5124451" cy="431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81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06CDC-6777-4850-8014-9BFEF28F7984}"/>
              </a:ext>
            </a:extLst>
          </p:cNvPr>
          <p:cNvSpPr>
            <a:spLocks noGrp="1"/>
          </p:cNvSpPr>
          <p:nvPr>
            <p:ph type="title"/>
          </p:nvPr>
        </p:nvSpPr>
        <p:spPr/>
        <p:txBody>
          <a:bodyPr>
            <a:normAutofit/>
          </a:bodyPr>
          <a:lstStyle/>
          <a:p>
            <a:pPr algn="l"/>
            <a:r>
              <a:rPr lang="en-US" sz="3600" b="0" i="0" u="sng" strike="noStrike" baseline="0" dirty="0" smtClean="0">
                <a:solidFill>
                  <a:schemeClr val="tx1"/>
                </a:solidFill>
                <a:latin typeface="Times New Roman" pitchFamily="18" charset="0"/>
                <a:cs typeface="Times New Roman" pitchFamily="18" charset="0"/>
              </a:rPr>
              <a:t>MODEL DEVELOPMENT</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2EDDA21-AAC0-436B-8CDE-DC935696CC33}"/>
              </a:ext>
            </a:extLst>
          </p:cNvPr>
          <p:cNvSpPr>
            <a:spLocks noGrp="1"/>
          </p:cNvSpPr>
          <p:nvPr>
            <p:ph sz="quarter" idx="1"/>
          </p:nvPr>
        </p:nvSpPr>
        <p:spPr/>
        <p:txBody>
          <a:bodyPr/>
          <a:lstStyle/>
          <a:p>
            <a:pPr marL="0" indent="0" algn="just">
              <a:buNone/>
            </a:pPr>
            <a:r>
              <a:rPr lang="en-US" sz="1800" b="0" i="0" u="none" strike="noStrike" baseline="0" dirty="0">
                <a:solidFill>
                  <a:schemeClr val="tx1"/>
                </a:solidFill>
                <a:latin typeface="Times New Roman" pitchFamily="18" charset="0"/>
                <a:cs typeface="Times New Roman" pitchFamily="18" charset="0"/>
              </a:rPr>
              <a:t>From the given dataset it can be concluded that it is a Regression problem as the output column “</a:t>
            </a:r>
            <a:r>
              <a:rPr lang="en-US" sz="1800" b="0" i="0" u="none" strike="noStrike" baseline="0" dirty="0" err="1">
                <a:solidFill>
                  <a:schemeClr val="tx1"/>
                </a:solidFill>
                <a:latin typeface="Times New Roman" pitchFamily="18" charset="0"/>
                <a:cs typeface="Times New Roman" pitchFamily="18" charset="0"/>
              </a:rPr>
              <a:t>SalesPrice</a:t>
            </a:r>
            <a:r>
              <a:rPr lang="en-US" sz="1800" b="0" i="0" u="none" strike="noStrike" baseline="0" dirty="0">
                <a:solidFill>
                  <a:schemeClr val="tx1"/>
                </a:solidFill>
                <a:latin typeface="Times New Roman" pitchFamily="18" charset="0"/>
                <a:cs typeface="Times New Roman" pitchFamily="18" charset="0"/>
              </a:rPr>
              <a:t>” has continuous output. So, for further analysis of the problem, we have to import or call out the Regression related libraries in Python work frame. </a:t>
            </a:r>
            <a:r>
              <a:rPr lang="en-US" sz="1800" b="0" i="0" u="none" strike="noStrike" baseline="0" dirty="0" smtClean="0">
                <a:solidFill>
                  <a:schemeClr val="tx1"/>
                </a:solidFill>
                <a:latin typeface="Times New Roman" pitchFamily="18" charset="0"/>
                <a:cs typeface="Times New Roman" pitchFamily="18" charset="0"/>
              </a:rPr>
              <a:t>The </a:t>
            </a:r>
            <a:r>
              <a:rPr lang="en-US" sz="1800" b="0" i="0" u="none" strike="noStrike" baseline="0" dirty="0">
                <a:solidFill>
                  <a:schemeClr val="tx1"/>
                </a:solidFill>
                <a:latin typeface="Times New Roman" pitchFamily="18" charset="0"/>
                <a:cs typeface="Times New Roman" pitchFamily="18" charset="0"/>
              </a:rPr>
              <a:t>different libraries used for the problem solving are: </a:t>
            </a: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Sklearn.linear_model</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Sklearn.ensemble</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Sklearn.metrics</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Sklearn.model_selection</a:t>
            </a:r>
            <a:endParaRPr lang="en-US" sz="1800" dirty="0">
              <a:solidFill>
                <a:schemeClr val="tx1"/>
              </a:solidFill>
              <a:latin typeface="Times New Roman" pitchFamily="18" charset="0"/>
              <a:cs typeface="Times New Roman" pitchFamily="18" charset="0"/>
            </a:endParaRPr>
          </a:p>
          <a:p>
            <a:pPr marL="0" indent="0" algn="just">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u="sng" dirty="0">
                <a:solidFill>
                  <a:schemeClr val="tx1"/>
                </a:solidFill>
                <a:latin typeface="Times New Roman" pitchFamily="18" charset="0"/>
                <a:cs typeface="Times New Roman" pitchFamily="18" charset="0"/>
              </a:rPr>
              <a:t>SCALING THE DATA USING STANDARD SCALER</a:t>
            </a:r>
            <a:endParaRPr lang="en-IN"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42287F9-4116-4A27-AD11-6BED0A0C105F}"/>
              </a:ext>
            </a:extLst>
          </p:cNvPr>
          <p:cNvSpPr>
            <a:spLocks noGrp="1"/>
          </p:cNvSpPr>
          <p:nvPr>
            <p:ph sz="quarter" idx="1"/>
          </p:nvPr>
        </p:nvSpPr>
        <p:spPr>
          <a:xfrm>
            <a:off x="913795" y="1606859"/>
            <a:ext cx="10353762" cy="4184342"/>
          </a:xfrm>
        </p:spPr>
        <p:txBody>
          <a:bodyPr/>
          <a:lstStyle/>
          <a:p>
            <a:pPr algn="just"/>
            <a:endParaRPr lang="en-IN" dirty="0">
              <a:solidFill>
                <a:schemeClr val="tx1"/>
              </a:solidFill>
            </a:endParaRPr>
          </a:p>
        </p:txBody>
      </p:sp>
      <p:pic>
        <p:nvPicPr>
          <p:cNvPr id="5" name="Picture 4">
            <a:extLst>
              <a:ext uri="{FF2B5EF4-FFF2-40B4-BE49-F238E27FC236}">
                <a16:creationId xmlns:a16="http://schemas.microsoft.com/office/drawing/2014/main" xmlns="" id="{1827A4D4-0439-4A74-9D75-87CB1A7ECDB0}"/>
              </a:ext>
            </a:extLst>
          </p:cNvPr>
          <p:cNvPicPr>
            <a:picLocks noChangeAspect="1"/>
          </p:cNvPicPr>
          <p:nvPr/>
        </p:nvPicPr>
        <p:blipFill>
          <a:blip r:embed="rId2"/>
          <a:stretch>
            <a:fillRect/>
          </a:stretch>
        </p:blipFill>
        <p:spPr>
          <a:xfrm>
            <a:off x="1663480" y="1667420"/>
            <a:ext cx="8110721" cy="4217715"/>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402" y="1528377"/>
            <a:ext cx="998622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07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3EE9B-823A-4486-8CFC-6E4FFD21EE7D}"/>
              </a:ext>
            </a:extLst>
          </p:cNvPr>
          <p:cNvSpPr>
            <a:spLocks noGrp="1"/>
          </p:cNvSpPr>
          <p:nvPr>
            <p:ph type="title"/>
          </p:nvPr>
        </p:nvSpPr>
        <p:spPr>
          <a:xfrm>
            <a:off x="913795" y="609600"/>
            <a:ext cx="10353762" cy="766439"/>
          </a:xfrm>
        </p:spPr>
        <p:txBody>
          <a:bodyPr>
            <a:normAutofit/>
          </a:bodyPr>
          <a:lstStyle/>
          <a:p>
            <a:pPr algn="l"/>
            <a:r>
              <a:rPr lang="en-US" sz="3600" u="sng" dirty="0" smtClean="0">
                <a:solidFill>
                  <a:schemeClr val="tx1"/>
                </a:solidFill>
                <a:latin typeface="Times New Roman" pitchFamily="18" charset="0"/>
                <a:cs typeface="Times New Roman" pitchFamily="18" charset="0"/>
              </a:rPr>
              <a:t>CHECKING THE RANDOM STATE</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7159486-3686-4995-BB79-CC80349EBBC1}"/>
              </a:ext>
            </a:extLst>
          </p:cNvPr>
          <p:cNvSpPr>
            <a:spLocks noGrp="1"/>
          </p:cNvSpPr>
          <p:nvPr>
            <p:ph sz="quarter" idx="1"/>
          </p:nvPr>
        </p:nvSpPr>
        <p:spPr/>
        <p:txBody>
          <a:bodyPr/>
          <a:lstStyle/>
          <a:p>
            <a:pPr algn="just"/>
            <a:r>
              <a:rPr lang="en-US" sz="1800" dirty="0" smtClean="0">
                <a:latin typeface="Quicksand" panose="020B0604020202020204" charset="0"/>
              </a:rPr>
              <a:t>Selecting random state as 4. We are getting same values in all the random states.</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952A5B4-8FEC-4D87-B547-B4840C6E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231" y="2322130"/>
            <a:ext cx="7537938" cy="3058762"/>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tx1"/>
                </a:solidFill>
                <a:latin typeface="Times New Roman" pitchFamily="18" charset="0"/>
                <a:cs typeface="Times New Roman" pitchFamily="18" charset="0"/>
              </a:rPr>
              <a:t>FINDING THE BEST MODEL</a:t>
            </a:r>
            <a:endParaRPr lang="en-US" sz="3600"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1019908" y="1412631"/>
            <a:ext cx="10363200" cy="4572000"/>
          </a:xfrm>
        </p:spPr>
        <p:txBody>
          <a:bodyPr>
            <a:normAutofit/>
          </a:bodyPr>
          <a:lstStyle/>
          <a:p>
            <a:r>
              <a:rPr lang="en-US" sz="1800" dirty="0" smtClean="0">
                <a:latin typeface="Times New Roman" pitchFamily="18" charset="0"/>
                <a:cs typeface="Times New Roman" pitchFamily="18" charset="0"/>
              </a:rPr>
              <a:t>We are using </a:t>
            </a:r>
            <a:r>
              <a:rPr lang="en-US" sz="1800" dirty="0" err="1" smtClean="0">
                <a:latin typeface="Times New Roman" pitchFamily="18" charset="0"/>
                <a:cs typeface="Times New Roman" pitchFamily="18" charset="0"/>
              </a:rPr>
              <a:t>LinearRegressor</a:t>
            </a:r>
            <a:r>
              <a:rPr lang="en-US" sz="1800" dirty="0" smtClean="0">
                <a:latin typeface="Times New Roman" pitchFamily="18" charset="0"/>
                <a:cs typeface="Times New Roman" pitchFamily="18" charset="0"/>
              </a:rPr>
              <a:t>, Lasso, Ridge, </a:t>
            </a:r>
            <a:r>
              <a:rPr lang="en-US" sz="1800" dirty="0" err="1" smtClean="0">
                <a:latin typeface="Times New Roman" pitchFamily="18" charset="0"/>
                <a:cs typeface="Times New Roman" pitchFamily="18" charset="0"/>
              </a:rPr>
              <a:t>ElasticNet</a:t>
            </a:r>
            <a:r>
              <a:rPr lang="en-US" sz="1800" dirty="0" smtClean="0">
                <a:latin typeface="Times New Roman" pitchFamily="18" charset="0"/>
                <a:cs typeface="Times New Roman" pitchFamily="18" charset="0"/>
              </a:rPr>
              <a:t>, Support vector, Decision Tree and </a:t>
            </a:r>
            <a:r>
              <a:rPr lang="en-US" sz="1800" dirty="0" err="1" smtClean="0">
                <a:latin typeface="Times New Roman" pitchFamily="18" charset="0"/>
                <a:cs typeface="Times New Roman" pitchFamily="18" charset="0"/>
              </a:rPr>
              <a:t>Kneighbors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Regressor</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We are calculating r2 score, </a:t>
            </a:r>
            <a:r>
              <a:rPr lang="en-US" sz="1800" dirty="0" err="1" smtClean="0">
                <a:latin typeface="Times New Roman" pitchFamily="18" charset="0"/>
                <a:cs typeface="Times New Roman" pitchFamily="18" charset="0"/>
              </a:rPr>
              <a:t>cross_val_score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mean_absolute</a:t>
            </a:r>
            <a:r>
              <a:rPr lang="en-US" sz="1800" dirty="0" smtClean="0">
                <a:latin typeface="Times New Roman" pitchFamily="18" charset="0"/>
                <a:cs typeface="Times New Roman" pitchFamily="18" charset="0"/>
              </a:rPr>
              <a:t> error, </a:t>
            </a:r>
            <a:r>
              <a:rPr lang="en-US" sz="1800" dirty="0" err="1" smtClean="0">
                <a:latin typeface="Times New Roman" pitchFamily="18" charset="0"/>
                <a:cs typeface="Times New Roman" pitchFamily="18" charset="0"/>
              </a:rPr>
              <a:t>mean_squared</a:t>
            </a:r>
            <a:r>
              <a:rPr lang="en-US" sz="1800" dirty="0" smtClean="0">
                <a:latin typeface="Times New Roman" pitchFamily="18" charset="0"/>
                <a:cs typeface="Times New Roman" pitchFamily="18" charset="0"/>
              </a:rPr>
              <a:t> error, </a:t>
            </a:r>
            <a:r>
              <a:rPr lang="en-US" sz="1800" dirty="0" err="1" smtClean="0">
                <a:latin typeface="Times New Roman" pitchFamily="18" charset="0"/>
                <a:cs typeface="Times New Roman" pitchFamily="18" charset="0"/>
              </a:rPr>
              <a:t>root_mean_squared</a:t>
            </a:r>
            <a:r>
              <a:rPr lang="en-US" sz="1800" dirty="0" smtClean="0">
                <a:latin typeface="Times New Roman" pitchFamily="18" charset="0"/>
                <a:cs typeface="Times New Roman" pitchFamily="18" charset="0"/>
              </a:rPr>
              <a:t> error for each models.</a:t>
            </a:r>
          </a:p>
          <a:p>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092" y="2745638"/>
            <a:ext cx="7284879" cy="372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12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92212C-ADE6-4F91-A15C-B750876D34E0}"/>
              </a:ext>
            </a:extLst>
          </p:cNvPr>
          <p:cNvSpPr>
            <a:spLocks noGrp="1"/>
          </p:cNvSpPr>
          <p:nvPr>
            <p:ph sz="quarter" idx="1"/>
          </p:nvPr>
        </p:nvSpPr>
        <p:spPr>
          <a:xfrm>
            <a:off x="310718" y="577049"/>
            <a:ext cx="11496583" cy="5214151"/>
          </a:xfrm>
        </p:spPr>
        <p:txBody>
          <a:bodyPr/>
          <a:lstStyle/>
          <a:p>
            <a:pPr algn="just"/>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2523B10-B444-4DDA-BA12-6FE90175E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5" y="668215"/>
            <a:ext cx="4556962" cy="3282288"/>
          </a:xfrm>
          <a:prstGeom prst="rect">
            <a:avLst/>
          </a:prstGeom>
        </p:spPr>
      </p:pic>
      <p:sp>
        <p:nvSpPr>
          <p:cNvPr id="7" name="TextBox 6">
            <a:extLst>
              <a:ext uri="{FF2B5EF4-FFF2-40B4-BE49-F238E27FC236}">
                <a16:creationId xmlns:a16="http://schemas.microsoft.com/office/drawing/2014/main" xmlns="" id="{CA94314E-7804-447F-BB8B-4736FDA7504A}"/>
              </a:ext>
            </a:extLst>
          </p:cNvPr>
          <p:cNvSpPr txBox="1"/>
          <p:nvPr/>
        </p:nvSpPr>
        <p:spPr>
          <a:xfrm>
            <a:off x="550985" y="4258794"/>
            <a:ext cx="11043252" cy="369332"/>
          </a:xfrm>
          <a:prstGeom prst="rect">
            <a:avLst/>
          </a:prstGeom>
          <a:noFill/>
        </p:spPr>
        <p:txBody>
          <a:bodyPr wrap="square">
            <a:spAutoFit/>
          </a:bodyPr>
          <a:lstStyle/>
          <a:p>
            <a:pPr algn="just"/>
            <a:r>
              <a:rPr lang="en-US" sz="1800" b="0" i="0" u="none" strike="noStrike" baseline="0" dirty="0">
                <a:latin typeface="Times New Roman" pitchFamily="18" charset="0"/>
                <a:cs typeface="Times New Roman" pitchFamily="18" charset="0"/>
              </a:rPr>
              <a:t>We can see that Ridge and Lasso Regression algorithms are performing </a:t>
            </a:r>
            <a:r>
              <a:rPr lang="en-US" sz="1800" b="0" i="0" u="none" strike="noStrike" baseline="0" dirty="0" smtClean="0">
                <a:latin typeface="Times New Roman" pitchFamily="18" charset="0"/>
                <a:cs typeface="Times New Roman" pitchFamily="18" charset="0"/>
              </a:rPr>
              <a:t>well</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as compared to other models.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4378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u="sng" dirty="0">
                <a:solidFill>
                  <a:schemeClr val="tx1"/>
                </a:solidFill>
                <a:latin typeface="Times New Roman" pitchFamily="18" charset="0"/>
                <a:cs typeface="Times New Roman" pitchFamily="18" charset="0"/>
              </a:rPr>
              <a:t>KEY METRICS FOR SUCCESS IN SOLVING PROBLEM UNDER CONSIDERATION</a:t>
            </a:r>
            <a:endParaRPr lang="en-IN"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715AECA-3AC9-4400-9498-57E93D2780D4}"/>
              </a:ext>
            </a:extLst>
          </p:cNvPr>
          <p:cNvSpPr>
            <a:spLocks noGrp="1"/>
          </p:cNvSpPr>
          <p:nvPr>
            <p:ph sz="quarter" idx="1"/>
          </p:nvPr>
        </p:nvSpPr>
        <p:spPr>
          <a:xfrm>
            <a:off x="919118" y="1918880"/>
            <a:ext cx="10710629" cy="4058751"/>
          </a:xfrm>
        </p:spPr>
        <p:txBody>
          <a:bodyPr/>
          <a:lstStyle/>
          <a:p>
            <a:pPr algn="just"/>
            <a:r>
              <a:rPr lang="en-US" sz="1800" b="0" i="0" u="none" strike="noStrike" baseline="0" dirty="0">
                <a:solidFill>
                  <a:schemeClr val="tx1"/>
                </a:solidFill>
                <a:latin typeface="Times New Roman" pitchFamily="18" charset="0"/>
                <a:cs typeface="Times New Roman" pitchFamily="18" charset="0"/>
              </a:rPr>
              <a:t>The key metrics used here were r2_score, </a:t>
            </a:r>
            <a:r>
              <a:rPr lang="en-US" sz="1800" b="0" i="0" u="none" strike="noStrike" baseline="0" dirty="0" err="1">
                <a:solidFill>
                  <a:schemeClr val="tx1"/>
                </a:solidFill>
                <a:latin typeface="Times New Roman" pitchFamily="18" charset="0"/>
                <a:cs typeface="Times New Roman" pitchFamily="18" charset="0"/>
              </a:rPr>
              <a:t>cross_val_score</a:t>
            </a:r>
            <a:r>
              <a:rPr lang="en-US" sz="1800" b="0" i="0" u="none" strike="noStrike" baseline="0" dirty="0">
                <a:solidFill>
                  <a:schemeClr val="tx1"/>
                </a:solidFill>
                <a:latin typeface="Times New Roman" pitchFamily="18" charset="0"/>
                <a:cs typeface="Times New Roman" pitchFamily="18" charset="0"/>
              </a:rPr>
              <a:t>, </a:t>
            </a:r>
            <a:r>
              <a:rPr lang="en-US" sz="1800" b="0" i="0" u="none" strike="noStrike" baseline="0" dirty="0" err="1">
                <a:solidFill>
                  <a:schemeClr val="tx1"/>
                </a:solidFill>
                <a:latin typeface="Times New Roman" pitchFamily="18" charset="0"/>
                <a:cs typeface="Times New Roman" pitchFamily="18" charset="0"/>
              </a:rPr>
              <a:t>sd</a:t>
            </a:r>
            <a:r>
              <a:rPr lang="en-US" sz="1800" b="0" i="0" u="none" strike="noStrike" baseline="0" dirty="0">
                <a:solidFill>
                  <a:schemeClr val="tx1"/>
                </a:solidFill>
                <a:latin typeface="Times New Roman" pitchFamily="18" charset="0"/>
                <a:cs typeface="Times New Roman" pitchFamily="18"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Times New Roman" pitchFamily="18" charset="0"/>
                <a:cs typeface="Times New Roman" pitchFamily="18" charset="0"/>
              </a:rPr>
              <a:t>GridSearchCV</a:t>
            </a:r>
            <a:r>
              <a:rPr lang="en-US" sz="1800" b="0" i="0" u="none" strike="noStrike" baseline="0" dirty="0">
                <a:solidFill>
                  <a:schemeClr val="tx1"/>
                </a:solidFill>
                <a:latin typeface="Times New Roman" pitchFamily="18" charset="0"/>
                <a:cs typeface="Times New Roman" pitchFamily="18" charset="0"/>
              </a:rPr>
              <a:t> method</a:t>
            </a:r>
            <a:r>
              <a:rPr lang="en-US" sz="1800" b="0" i="0" u="none" strike="noStrike" baseline="0" dirty="0" smtClean="0">
                <a:solidFill>
                  <a:schemeClr val="tx1"/>
                </a:solidFill>
                <a:latin typeface="Times New Roman" pitchFamily="18" charset="0"/>
                <a:cs typeface="Times New Roman" pitchFamily="18" charset="0"/>
              </a:rPr>
              <a:t>.</a:t>
            </a:r>
            <a:endParaRPr lang="en-IN"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8A991FF0-0BBF-469E-A1AE-B14CDBA32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91" y="3000590"/>
            <a:ext cx="5641618" cy="3571871"/>
          </a:xfrm>
          <a:prstGeom prst="rect">
            <a:avLst/>
          </a:prstGeom>
        </p:spPr>
      </p:pic>
      <p:pic>
        <p:nvPicPr>
          <p:cNvPr id="7" name="Picture 6">
            <a:extLst>
              <a:ext uri="{FF2B5EF4-FFF2-40B4-BE49-F238E27FC236}">
                <a16:creationId xmlns:a16="http://schemas.microsoft.com/office/drawing/2014/main" xmlns="" id="{BB8B584C-ED2F-4E7D-B15E-0622E4118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923" y="3000590"/>
            <a:ext cx="5296150" cy="3500961"/>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a:t>
            </a:r>
            <a:r>
              <a:rPr lang="en-US" b="1" dirty="0">
                <a:solidFill>
                  <a:schemeClr val="tx1"/>
                </a:solidFill>
                <a:latin typeface="Times New Roman" pitchFamily="18" charset="0"/>
                <a:cs typeface="Times New Roman" pitchFamily="18" charset="0"/>
              </a:rPr>
              <a:t>INTRODUCTION</a:t>
            </a:r>
            <a:r>
              <a:rPr lang="en-US" dirty="0">
                <a:solidFill>
                  <a:schemeClr val="tx1"/>
                </a:solidFill>
                <a:latin typeface="Times New Roman" pitchFamily="18" charset="0"/>
                <a:cs typeface="Times New Roman" pitchFamily="18" charset="0"/>
              </a:rPr>
              <a:t> </a:t>
            </a:r>
            <a:r>
              <a:rPr lang="en-US" dirty="0">
                <a:solidFill>
                  <a:schemeClr val="tx1"/>
                </a:solidFill>
                <a:latin typeface="quicksand" panose="020B0604020202020204" charset="0"/>
              </a:rPr>
              <a:t>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u="sng" dirty="0">
                <a:solidFill>
                  <a:schemeClr val="tx1"/>
                </a:solidFill>
                <a:latin typeface="Times New Roman" pitchFamily="18" charset="0"/>
                <a:cs typeface="Times New Roman" pitchFamily="18" charset="0"/>
              </a:rPr>
              <a:t>BUSINESS PROBLEM FRAMING</a:t>
            </a:r>
            <a:endParaRPr lang="en-IN" sz="31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38D8482-9499-45F8-AF74-3B9FC7D1C2D2}"/>
              </a:ext>
            </a:extLst>
          </p:cNvPr>
          <p:cNvSpPr>
            <a:spLocks noGrp="1"/>
          </p:cNvSpPr>
          <p:nvPr>
            <p:ph sz="quarter" idx="1"/>
          </p:nvPr>
        </p:nvSpPr>
        <p:spPr>
          <a:xfrm>
            <a:off x="913794" y="2024109"/>
            <a:ext cx="10760341" cy="4145872"/>
          </a:xfrm>
        </p:spPr>
        <p:txBody>
          <a:bodyPr>
            <a:normAutofit/>
          </a:bodyPr>
          <a:lstStyle/>
          <a:p>
            <a:pPr algn="just"/>
            <a:r>
              <a:rPr lang="en-US" sz="1800" b="0" i="0" u="none" strike="noStrike" baseline="0" dirty="0">
                <a:solidFill>
                  <a:schemeClr val="tx1"/>
                </a:solidFill>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Times New Roman" pitchFamily="18" charset="0"/>
                <a:cs typeface="Times New Roman" pitchFamily="18"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Times New Roman" pitchFamily="18" charset="0"/>
                <a:cs typeface="Times New Roman" pitchFamily="18"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a:t>
            </a:r>
            <a:r>
              <a:rPr lang="en-US" sz="1800" b="0" i="0" u="none" strike="noStrike" baseline="0" dirty="0" smtClean="0">
                <a:solidFill>
                  <a:schemeClr val="tx1"/>
                </a:solidFill>
                <a:latin typeface="Times New Roman" pitchFamily="18" charset="0"/>
                <a:cs typeface="Times New Roman" pitchFamily="18" charset="0"/>
              </a:rPr>
              <a:t>market.</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647192-9C01-498F-815D-4C554FF4FA40}"/>
              </a:ext>
            </a:extLst>
          </p:cNvPr>
          <p:cNvSpPr>
            <a:spLocks noGrp="1"/>
          </p:cNvSpPr>
          <p:nvPr>
            <p:ph sz="quarter" idx="1"/>
          </p:nvPr>
        </p:nvSpPr>
        <p:spPr>
          <a:xfrm>
            <a:off x="284085" y="488273"/>
            <a:ext cx="11629748" cy="5302928"/>
          </a:xfrm>
        </p:spPr>
        <p:txBody>
          <a:bodyPr>
            <a:normAutofit/>
          </a:bodyPr>
          <a:lstStyle/>
          <a:p>
            <a:pPr algn="just"/>
            <a:r>
              <a:rPr lang="en-IN" sz="3600" u="sng" dirty="0" smtClean="0">
                <a:solidFill>
                  <a:schemeClr val="tx1"/>
                </a:solidFill>
                <a:latin typeface="Times New Roman" pitchFamily="18" charset="0"/>
                <a:cs typeface="Times New Roman" pitchFamily="18" charset="0"/>
              </a:rPr>
              <a:t>ENSEMBLING TECHNIQUES</a:t>
            </a:r>
            <a:endParaRPr lang="en-IN" sz="3600" u="sng"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2454E86C-8B60-46FA-BFC6-F1DC5C99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67" y="1721645"/>
            <a:ext cx="5948997" cy="3225492"/>
          </a:xfrm>
          <a:prstGeom prst="rect">
            <a:avLst/>
          </a:prstGeom>
        </p:spPr>
      </p:pic>
      <p:pic>
        <p:nvPicPr>
          <p:cNvPr id="7" name="Picture 6">
            <a:extLst>
              <a:ext uri="{FF2B5EF4-FFF2-40B4-BE49-F238E27FC236}">
                <a16:creationId xmlns:a16="http://schemas.microsoft.com/office/drawing/2014/main" xmlns="" id="{D5372E68-8CC9-46B3-9967-B3B69C817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164" y="1760108"/>
            <a:ext cx="5846467" cy="3187029"/>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EE09CF-7EA2-4C01-91AF-9AD9AB41E5E4}"/>
              </a:ext>
            </a:extLst>
          </p:cNvPr>
          <p:cNvSpPr>
            <a:spLocks noGrp="1"/>
          </p:cNvSpPr>
          <p:nvPr>
            <p:ph sz="quarter" idx="1"/>
          </p:nvPr>
        </p:nvSpPr>
        <p:spPr>
          <a:xfrm>
            <a:off x="479394" y="3950563"/>
            <a:ext cx="11301273" cy="2494625"/>
          </a:xfrm>
        </p:spPr>
        <p:txBody>
          <a:bodyPr/>
          <a:lstStyle/>
          <a:p>
            <a:pPr algn="just"/>
            <a:r>
              <a:rPr lang="en-US" sz="1800" b="0" i="0" u="none" strike="noStrike" baseline="0" dirty="0">
                <a:solidFill>
                  <a:schemeClr val="tx1"/>
                </a:solidFill>
                <a:latin typeface="Times New Roman" pitchFamily="18" charset="0"/>
                <a:cs typeface="Times New Roman" pitchFamily="18" charset="0"/>
              </a:rPr>
              <a:t>After applying Ensemble Techniques, we can see that GradientBoostingRegressor is the best performing algorithm among all other algorithms as it is giving a r2_score of </a:t>
            </a:r>
            <a:r>
              <a:rPr lang="en-US" sz="1800" b="0" i="0" u="none" strike="noStrike" baseline="0" dirty="0" smtClean="0">
                <a:solidFill>
                  <a:schemeClr val="tx1"/>
                </a:solidFill>
                <a:latin typeface="Times New Roman" pitchFamily="18" charset="0"/>
                <a:cs typeface="Times New Roman" pitchFamily="18" charset="0"/>
              </a:rPr>
              <a:t> 91.01 </a:t>
            </a:r>
            <a:r>
              <a:rPr lang="en-US" sz="1800" b="0" i="0" u="none" strike="noStrike" baseline="0" dirty="0">
                <a:solidFill>
                  <a:schemeClr val="tx1"/>
                </a:solidFill>
                <a:latin typeface="Times New Roman" pitchFamily="18" charset="0"/>
                <a:cs typeface="Times New Roman" pitchFamily="18" charset="0"/>
              </a:rPr>
              <a:t>and cross validation score of </a:t>
            </a:r>
            <a:r>
              <a:rPr lang="en-US" sz="1800" b="0" i="0" u="none" strike="noStrike" baseline="0" dirty="0" smtClean="0">
                <a:solidFill>
                  <a:schemeClr val="tx1"/>
                </a:solidFill>
                <a:latin typeface="Times New Roman" pitchFamily="18" charset="0"/>
                <a:cs typeface="Times New Roman" pitchFamily="18" charset="0"/>
              </a:rPr>
              <a:t>89.43</a:t>
            </a:r>
            <a:endParaRPr lang="en-IN"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C5186A90-DD2F-4960-B15C-E231AEFBE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031" y="419091"/>
            <a:ext cx="6771842" cy="313226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5BE55-85FE-4869-B839-C0521B4FF877}"/>
              </a:ext>
            </a:extLst>
          </p:cNvPr>
          <p:cNvSpPr>
            <a:spLocks noGrp="1"/>
          </p:cNvSpPr>
          <p:nvPr>
            <p:ph type="title"/>
          </p:nvPr>
        </p:nvSpPr>
        <p:spPr>
          <a:xfrm>
            <a:off x="913795" y="609600"/>
            <a:ext cx="10353762" cy="633274"/>
          </a:xfrm>
        </p:spPr>
        <p:txBody>
          <a:bodyPr>
            <a:noAutofit/>
          </a:bodyPr>
          <a:lstStyle/>
          <a:p>
            <a:pPr algn="l"/>
            <a:r>
              <a:rPr lang="en-US" sz="3600" u="sng" dirty="0" smtClean="0">
                <a:solidFill>
                  <a:schemeClr val="tx1"/>
                </a:solidFill>
                <a:latin typeface="Times New Roman" pitchFamily="18" charset="0"/>
                <a:cs typeface="Times New Roman" pitchFamily="18" charset="0"/>
              </a:rPr>
              <a:t>SAVING </a:t>
            </a:r>
            <a:r>
              <a:rPr lang="en-US" sz="3600" u="sng" dirty="0" smtClean="0">
                <a:solidFill>
                  <a:schemeClr val="tx1"/>
                </a:solidFill>
                <a:latin typeface="Times New Roman" pitchFamily="18" charset="0"/>
                <a:cs typeface="Times New Roman" pitchFamily="18" charset="0"/>
              </a:rPr>
              <a:t>THE BEST </a:t>
            </a:r>
            <a:r>
              <a:rPr lang="en-US" sz="3600" u="sng" dirty="0">
                <a:solidFill>
                  <a:schemeClr val="tx1"/>
                </a:solidFill>
                <a:latin typeface="Times New Roman" pitchFamily="18" charset="0"/>
                <a:cs typeface="Times New Roman" pitchFamily="18" charset="0"/>
              </a:rPr>
              <a:t>MODEL</a:t>
            </a:r>
            <a:endParaRPr lang="en-IN" sz="3600" u="sng"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40DE223-3F87-4F4E-A193-2D7C3E326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116" y="1730284"/>
            <a:ext cx="6845977" cy="3313889"/>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35F06-4351-41AF-9640-1454D7FD2E15}"/>
              </a:ext>
            </a:extLst>
          </p:cNvPr>
          <p:cNvSpPr>
            <a:spLocks noGrp="1"/>
          </p:cNvSpPr>
          <p:nvPr>
            <p:ph type="title"/>
          </p:nvPr>
        </p:nvSpPr>
        <p:spPr/>
        <p:txBody>
          <a:bodyPr>
            <a:normAutofit/>
          </a:bodyPr>
          <a:lstStyle/>
          <a:p>
            <a:pPr algn="l"/>
            <a:r>
              <a:rPr lang="en-US" sz="3600" u="sng" dirty="0">
                <a:solidFill>
                  <a:schemeClr val="tx1"/>
                </a:solidFill>
                <a:latin typeface="Times New Roman" pitchFamily="18" charset="0"/>
                <a:cs typeface="Times New Roman" pitchFamily="18" charset="0"/>
              </a:rPr>
              <a:t>USING THE TEST </a:t>
            </a:r>
            <a:r>
              <a:rPr lang="en-US" sz="3600" u="sng" dirty="0" smtClean="0">
                <a:solidFill>
                  <a:schemeClr val="tx1"/>
                </a:solidFill>
                <a:latin typeface="Times New Roman" pitchFamily="18" charset="0"/>
                <a:cs typeface="Times New Roman" pitchFamily="18" charset="0"/>
              </a:rPr>
              <a:t>DATASET</a:t>
            </a:r>
            <a:endParaRPr lang="en-IN" sz="3600" u="sng" dirty="0">
              <a:solidFill>
                <a:schemeClr val="tx1"/>
              </a:solidFill>
              <a:latin typeface="Times New Roman" pitchFamily="18" charset="0"/>
              <a:cs typeface="Times New Roman" pitchFamily="18" charset="0"/>
            </a:endParaRPr>
          </a:p>
        </p:txBody>
      </p:sp>
      <p:sp>
        <p:nvSpPr>
          <p:cNvPr id="4" name="Text Placeholder 3"/>
          <p:cNvSpPr>
            <a:spLocks noGrp="1"/>
          </p:cNvSpPr>
          <p:nvPr>
            <p:ph type="body" idx="2"/>
          </p:nvPr>
        </p:nvSpPr>
        <p:spPr/>
        <p:txBody>
          <a:bodyPr>
            <a:normAutofit/>
          </a:bodyPr>
          <a:lstStyle/>
          <a:p>
            <a:pPr marL="285750" indent="-285750">
              <a:buFont typeface="Wingdings" panose="05000000000000000000" pitchFamily="2" charset="2"/>
              <a:buChar char="§"/>
            </a:pPr>
            <a:r>
              <a:rPr lang="en-US" dirty="0">
                <a:latin typeface="Times New Roman" pitchFamily="18" charset="0"/>
                <a:cs typeface="Times New Roman" pitchFamily="18" charset="0"/>
              </a:rPr>
              <a:t>Here, we will be doing the same steps as we did for training dataset like handling missing data, dropping unnecessary columns, encoding non-categorical data, treating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etc.</a:t>
            </a:r>
          </a:p>
          <a:p>
            <a:pPr marL="285750" indent="-285750">
              <a:buFont typeface="Wingdings" panose="05000000000000000000" pitchFamily="2" charset="2"/>
              <a:buChar char="§"/>
            </a:pPr>
            <a:endParaRPr lang="en-US" dirty="0">
              <a:latin typeface="Times New Roman" pitchFamily="18" charset="0"/>
              <a:cs typeface="Times New Roman" pitchFamily="18" charset="0"/>
            </a:endParaRPr>
          </a:p>
          <a:p>
            <a:pPr marL="285750" indent="-285750">
              <a:buFont typeface="Wingdings" panose="05000000000000000000" pitchFamily="2" charset="2"/>
              <a:buChar char="§"/>
            </a:pPr>
            <a:r>
              <a:rPr lang="en-US" dirty="0">
                <a:latin typeface="Times New Roman" pitchFamily="18" charset="0"/>
                <a:cs typeface="Times New Roman" pitchFamily="18" charset="0"/>
              </a:rPr>
              <a:t> Then, we will scale the data </a:t>
            </a:r>
            <a:r>
              <a:rPr lang="en-US" dirty="0" smtClean="0">
                <a:latin typeface="Times New Roman" pitchFamily="18" charset="0"/>
                <a:cs typeface="Times New Roman" pitchFamily="18" charset="0"/>
              </a:rPr>
              <a:t>according </a:t>
            </a:r>
            <a:r>
              <a:rPr lang="en-US" dirty="0">
                <a:latin typeface="Times New Roman" pitchFamily="18" charset="0"/>
                <a:cs typeface="Times New Roman" pitchFamily="18" charset="0"/>
              </a:rPr>
              <a:t>to the best model requirements</a:t>
            </a:r>
          </a:p>
        </p:txBody>
      </p:sp>
      <p:sp>
        <p:nvSpPr>
          <p:cNvPr id="3" name="Content Placeholder 2"/>
          <p:cNvSpPr>
            <a:spLocks noGrp="1"/>
          </p:cNvSpPr>
          <p:nvPr>
            <p:ph sz="quarter"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119" y="1664677"/>
            <a:ext cx="7527184" cy="4196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379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5CBE47-7403-4AEA-BC55-283D4822DD22}"/>
              </a:ext>
            </a:extLst>
          </p:cNvPr>
          <p:cNvSpPr>
            <a:spLocks noGrp="1"/>
          </p:cNvSpPr>
          <p:nvPr>
            <p:ph type="title"/>
          </p:nvPr>
        </p:nvSpPr>
        <p:spPr>
          <a:xfrm>
            <a:off x="913795" y="609600"/>
            <a:ext cx="10201048" cy="606641"/>
          </a:xfrm>
        </p:spPr>
        <p:txBody>
          <a:bodyPr>
            <a:noAutofit/>
          </a:bodyPr>
          <a:lstStyle/>
          <a:p>
            <a:pPr algn="l"/>
            <a:r>
              <a:rPr lang="en-US" sz="3600" u="sng" dirty="0">
                <a:solidFill>
                  <a:schemeClr val="tx1"/>
                </a:solidFill>
                <a:latin typeface="Times New Roman" pitchFamily="18" charset="0"/>
                <a:cs typeface="Times New Roman" pitchFamily="18" charset="0"/>
              </a:rPr>
              <a:t>PREDICTING OVER TEST DATA</a:t>
            </a:r>
            <a:endParaRPr lang="en-IN" sz="3600" u="sng"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EDC2C913-D97A-48E3-854A-336DD7133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865" y="1766195"/>
            <a:ext cx="6235658" cy="4447036"/>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0CA4D-6406-434D-B83B-619AB95A4693}"/>
              </a:ext>
            </a:extLst>
          </p:cNvPr>
          <p:cNvSpPr>
            <a:spLocks noGrp="1"/>
          </p:cNvSpPr>
          <p:nvPr>
            <p:ph type="title"/>
          </p:nvPr>
        </p:nvSpPr>
        <p:spPr>
          <a:xfrm>
            <a:off x="644769" y="290004"/>
            <a:ext cx="10516256" cy="1175382"/>
          </a:xfrm>
        </p:spPr>
        <p:txBody>
          <a:bodyPr>
            <a:normAutofit/>
          </a:bodyPr>
          <a:lstStyle/>
          <a:p>
            <a:r>
              <a:rPr lang="en-US" sz="3600" b="1" dirty="0">
                <a:solidFill>
                  <a:schemeClr val="tx1"/>
                </a:solidFill>
                <a:latin typeface="Times New Roman" pitchFamily="18" charset="0"/>
                <a:cs typeface="Times New Roman" pitchFamily="18" charset="0"/>
              </a:rPr>
              <a:t>DATA </a:t>
            </a:r>
            <a:r>
              <a:rPr lang="en-US" sz="3600" b="1" dirty="0" smtClean="0">
                <a:solidFill>
                  <a:schemeClr val="tx1"/>
                </a:solidFill>
                <a:latin typeface="Times New Roman" pitchFamily="18" charset="0"/>
                <a:cs typeface="Times New Roman" pitchFamily="18" charset="0"/>
              </a:rPr>
              <a:t>VISUALIZATION</a:t>
            </a:r>
            <a:r>
              <a:rPr lang="en-US" sz="3600" u="sng" dirty="0" smtClean="0">
                <a:solidFill>
                  <a:schemeClr val="tx1"/>
                </a:solidFill>
                <a:latin typeface="Times New Roman" pitchFamily="18" charset="0"/>
                <a:cs typeface="Times New Roman" pitchFamily="18" charset="0"/>
              </a:rPr>
              <a:t/>
            </a:r>
            <a:br>
              <a:rPr lang="en-US" sz="3600" u="sng" dirty="0" smtClean="0">
                <a:solidFill>
                  <a:schemeClr val="tx1"/>
                </a:solidFill>
                <a:latin typeface="Times New Roman" pitchFamily="18" charset="0"/>
                <a:cs typeface="Times New Roman" pitchFamily="18" charset="0"/>
              </a:rPr>
            </a:br>
            <a:r>
              <a:rPr lang="en-US" sz="2700" u="sng" dirty="0" smtClean="0">
                <a:solidFill>
                  <a:schemeClr val="tx1"/>
                </a:solidFill>
                <a:latin typeface="Times New Roman" pitchFamily="18" charset="0"/>
                <a:cs typeface="Times New Roman" pitchFamily="18" charset="0"/>
              </a:rPr>
              <a:t>PLOTTING </a:t>
            </a:r>
            <a:r>
              <a:rPr lang="en-US" sz="2700" u="sng" dirty="0">
                <a:solidFill>
                  <a:schemeClr val="tx1"/>
                </a:solidFill>
                <a:latin typeface="Times New Roman" pitchFamily="18" charset="0"/>
                <a:cs typeface="Times New Roman" pitchFamily="18" charset="0"/>
              </a:rPr>
              <a:t>GRAPHS FOR CATEGORICAL DATA</a:t>
            </a:r>
            <a:endParaRPr lang="en-IN" sz="27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10AF66C-E704-4800-8EEB-F1AF34834209}"/>
              </a:ext>
            </a:extLst>
          </p:cNvPr>
          <p:cNvSpPr>
            <a:spLocks noGrp="1"/>
          </p:cNvSpPr>
          <p:nvPr>
            <p:ph sz="quarter" idx="1"/>
          </p:nvPr>
        </p:nvSpPr>
        <p:spPr>
          <a:xfrm>
            <a:off x="913795" y="1367161"/>
            <a:ext cx="10353762" cy="4424039"/>
          </a:xfrm>
        </p:spPr>
        <p:txBody>
          <a:bodyPr/>
          <a:lstStyle/>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47D8D22-3B4C-4943-B375-78C3FAADA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97543"/>
            <a:ext cx="4278924" cy="2152481"/>
          </a:xfrm>
          <a:prstGeom prst="rect">
            <a:avLst/>
          </a:prstGeom>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338" y="1497542"/>
            <a:ext cx="4500930" cy="241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558" y="3909396"/>
            <a:ext cx="4154366" cy="2134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739" y="3909395"/>
            <a:ext cx="4500930" cy="2325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817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89708-2B58-488F-AC42-A31CD26CB6F9}"/>
              </a:ext>
            </a:extLst>
          </p:cNvPr>
          <p:cNvSpPr>
            <a:spLocks noGrp="1"/>
          </p:cNvSpPr>
          <p:nvPr>
            <p:ph type="title"/>
          </p:nvPr>
        </p:nvSpPr>
        <p:spPr>
          <a:xfrm>
            <a:off x="913794" y="609600"/>
            <a:ext cx="10875751" cy="801950"/>
          </a:xfrm>
        </p:spPr>
        <p:txBody>
          <a:bodyPr>
            <a:normAutofit/>
          </a:bodyPr>
          <a:lstStyle/>
          <a:p>
            <a:r>
              <a:rPr lang="en-US" sz="3600" u="sng" dirty="0">
                <a:solidFill>
                  <a:schemeClr val="tx1"/>
                </a:solidFill>
                <a:latin typeface="Times New Roman" pitchFamily="18" charset="0"/>
                <a:cs typeface="Times New Roman" pitchFamily="18" charset="0"/>
              </a:rPr>
              <a:t>PLOTTING GRAPHS FOR </a:t>
            </a:r>
            <a:r>
              <a:rPr lang="en-US" sz="3600" u="sng" dirty="0" smtClean="0">
                <a:solidFill>
                  <a:schemeClr val="tx1"/>
                </a:solidFill>
                <a:latin typeface="Times New Roman" pitchFamily="18" charset="0"/>
                <a:cs typeface="Times New Roman" pitchFamily="18" charset="0"/>
              </a:rPr>
              <a:t>CONTINUOUS </a:t>
            </a:r>
            <a:r>
              <a:rPr lang="en-US" sz="3600" u="sng" dirty="0">
                <a:solidFill>
                  <a:schemeClr val="tx1"/>
                </a:solidFill>
                <a:latin typeface="Times New Roman" pitchFamily="18" charset="0"/>
                <a:cs typeface="Times New Roman" pitchFamily="18" charset="0"/>
              </a:rPr>
              <a:t>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AC2B3211-6C23-487C-838C-FFAA00AF8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7" y="1629716"/>
            <a:ext cx="3357501" cy="2324424"/>
          </a:xfrm>
          <a:prstGeom prst="rect">
            <a:avLst/>
          </a:prstGeom>
        </p:spPr>
      </p:pic>
      <p:pic>
        <p:nvPicPr>
          <p:cNvPr id="7" name="Picture 6">
            <a:extLst>
              <a:ext uri="{FF2B5EF4-FFF2-40B4-BE49-F238E27FC236}">
                <a16:creationId xmlns:a16="http://schemas.microsoft.com/office/drawing/2014/main" xmlns="" id="{259D34B6-04F9-4A72-BEBE-8D4D46F7F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238" y="1743416"/>
            <a:ext cx="3582595" cy="2210724"/>
          </a:xfrm>
          <a:prstGeom prst="rect">
            <a:avLst/>
          </a:prstGeom>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199" y="1743417"/>
            <a:ext cx="3414347" cy="222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737" y="4153433"/>
            <a:ext cx="3357501" cy="204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737" y="4174416"/>
            <a:ext cx="2954217" cy="2028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1321" y="3990551"/>
            <a:ext cx="3086101" cy="221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5569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04ED3-E03D-4937-A4F1-D334841DDF93}"/>
              </a:ext>
            </a:extLst>
          </p:cNvPr>
          <p:cNvSpPr>
            <a:spLocks noGrp="1"/>
          </p:cNvSpPr>
          <p:nvPr>
            <p:ph type="title"/>
          </p:nvPr>
        </p:nvSpPr>
        <p:spPr>
          <a:xfrm>
            <a:off x="913795" y="609600"/>
            <a:ext cx="10353762" cy="837460"/>
          </a:xfrm>
        </p:spPr>
        <p:txBody>
          <a:bodyPr>
            <a:normAutofit fontScale="90000"/>
          </a:bodyPr>
          <a:lstStyle/>
          <a:p>
            <a:pPr algn="l"/>
            <a:r>
              <a:rPr lang="en-US" u="sng" dirty="0">
                <a:solidFill>
                  <a:schemeClr val="tx1"/>
                </a:solidFill>
                <a:latin typeface="Times New Roman" pitchFamily="18" charset="0"/>
                <a:cs typeface="Times New Roman" pitchFamily="18" charset="0"/>
              </a:rPr>
              <a:t>BIVARIATE ANALYSIS WITH SALESPRICE FOR </a:t>
            </a:r>
            <a:r>
              <a:rPr lang="en-US" u="sng" dirty="0" smtClean="0">
                <a:solidFill>
                  <a:schemeClr val="tx1"/>
                </a:solidFill>
                <a:latin typeface="Times New Roman" pitchFamily="18" charset="0"/>
                <a:cs typeface="Times New Roman" pitchFamily="18" charset="0"/>
              </a:rPr>
              <a:t>CATEGORICAL &amp; CONTINUOUS </a:t>
            </a:r>
            <a:r>
              <a:rPr lang="en-US" u="sng" dirty="0">
                <a:solidFill>
                  <a:schemeClr val="tx1"/>
                </a:solidFill>
                <a:latin typeface="Times New Roman" pitchFamily="18" charset="0"/>
                <a:cs typeface="Times New Roman" pitchFamily="18" charset="0"/>
              </a:rPr>
              <a:t>DATA</a:t>
            </a:r>
            <a:endParaRPr lang="en-IN" u="sng"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01D99FBA-699E-44EF-A01B-A2CEA60DB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62" y="1612583"/>
            <a:ext cx="3446584" cy="1807491"/>
          </a:xfrm>
          <a:prstGeom prst="rect">
            <a:avLst/>
          </a:prstGeom>
        </p:spPr>
      </p:pic>
      <p:pic>
        <p:nvPicPr>
          <p:cNvPr id="7" name="Picture 6">
            <a:extLst>
              <a:ext uri="{FF2B5EF4-FFF2-40B4-BE49-F238E27FC236}">
                <a16:creationId xmlns:a16="http://schemas.microsoft.com/office/drawing/2014/main" xmlns="" id="{E9E9A6D3-ECD2-43A5-AA87-0AC44056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969" y="1612583"/>
            <a:ext cx="3606961" cy="1721504"/>
          </a:xfrm>
          <a:prstGeom prst="rect">
            <a:avLst/>
          </a:prstGeom>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586" y="1565895"/>
            <a:ext cx="3641620" cy="181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08" y="4082562"/>
            <a:ext cx="3065430" cy="188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9861" y="3976467"/>
            <a:ext cx="2871378" cy="203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6394" y="4131495"/>
            <a:ext cx="2701071" cy="172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7060" y="4171397"/>
            <a:ext cx="2763546" cy="168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200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0BCCD-BBBA-400D-8581-4C551ECD6FD7}"/>
              </a:ext>
            </a:extLst>
          </p:cNvPr>
          <p:cNvSpPr>
            <a:spLocks noGrp="1"/>
          </p:cNvSpPr>
          <p:nvPr>
            <p:ph type="title"/>
          </p:nvPr>
        </p:nvSpPr>
        <p:spPr>
          <a:xfrm>
            <a:off x="913795" y="609600"/>
            <a:ext cx="10353762" cy="562252"/>
          </a:xfrm>
        </p:spPr>
        <p:txBody>
          <a:bodyPr>
            <a:noAutofit/>
          </a:bodyPr>
          <a:lstStyle/>
          <a:p>
            <a:pPr algn="l"/>
            <a:r>
              <a:rPr lang="en-US" sz="3600" u="sng" dirty="0">
                <a:solidFill>
                  <a:schemeClr val="tx1"/>
                </a:solidFill>
                <a:latin typeface="Times New Roman" pitchFamily="18" charset="0"/>
                <a:cs typeface="Times New Roman" pitchFamily="18" charset="0"/>
              </a:rPr>
              <a:t>CONCLUSION</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22B3E275-E8CC-4C0B-8FD1-FF59299727F0}"/>
              </a:ext>
            </a:extLst>
          </p:cNvPr>
          <p:cNvSpPr>
            <a:spLocks noGrp="1"/>
          </p:cNvSpPr>
          <p:nvPr>
            <p:ph sz="quarter" idx="1"/>
          </p:nvPr>
        </p:nvSpPr>
        <p:spPr>
          <a:xfrm>
            <a:off x="275208" y="1384917"/>
            <a:ext cx="11398927" cy="5166803"/>
          </a:xfrm>
        </p:spPr>
        <p:txBody>
          <a:bodyPr>
            <a:normAutofit/>
          </a:bodyPr>
          <a:lstStyle/>
          <a:p>
            <a:pPr algn="just"/>
            <a:r>
              <a:rPr lang="en-US" sz="1800" b="0"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Times New Roman" pitchFamily="18" charset="0"/>
                <a:cs typeface="Times New Roman" pitchFamily="18" charset="0"/>
              </a:rPr>
              <a:t>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Times New Roman" pitchFamily="18" charset="0"/>
                <a:cs typeface="Times New Roman" pitchFamily="18"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Times New Roman" pitchFamily="18" charset="0"/>
                <a:cs typeface="Times New Roman" pitchFamily="18"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Times New Roman" pitchFamily="18" charset="0"/>
                <a:cs typeface="Times New Roman" pitchFamily="18" charset="0"/>
              </a:rPr>
              <a:t> We got Lasso Regressor as the best algorithm among all as it gave more r2_score and </a:t>
            </a:r>
            <a:r>
              <a:rPr lang="en-US" sz="1800" b="0" i="0" u="none" strike="noStrike" baseline="0" dirty="0" err="1">
                <a:solidFill>
                  <a:schemeClr val="tx1"/>
                </a:solidFill>
                <a:latin typeface="Times New Roman" pitchFamily="18" charset="0"/>
                <a:cs typeface="Times New Roman" pitchFamily="18" charset="0"/>
              </a:rPr>
              <a:t>cross_val_score</a:t>
            </a:r>
            <a:r>
              <a:rPr lang="en-US" sz="1800" b="0" i="0" u="none" strike="noStrike" baseline="0" dirty="0">
                <a:solidFill>
                  <a:schemeClr val="tx1"/>
                </a:solidFill>
                <a:latin typeface="Times New Roman" pitchFamily="18" charset="0"/>
                <a:cs typeface="Times New Roman" pitchFamily="18" charset="0"/>
              </a:rPr>
              <a:t>. Then for finding out the best parameter and improving the scores, we performed Hyperparameter Tuning. </a:t>
            </a:r>
          </a:p>
          <a:p>
            <a:pPr algn="just"/>
            <a:r>
              <a:rPr lang="en-US" sz="1800" b="0" i="0" u="none" strike="noStrike" baseline="0" dirty="0">
                <a:solidFill>
                  <a:schemeClr val="tx1"/>
                </a:solidFill>
                <a:latin typeface="Times New Roman" pitchFamily="18" charset="0"/>
                <a:cs typeface="Times New Roman" pitchFamily="18" charset="0"/>
              </a:rPr>
              <a:t> As the scores were not increased, we also tried using Ensemble Techniques like </a:t>
            </a:r>
            <a:r>
              <a:rPr lang="en-US" sz="1800" b="0" i="0" u="none" strike="noStrike" baseline="0" dirty="0" err="1">
                <a:solidFill>
                  <a:schemeClr val="tx1"/>
                </a:solidFill>
                <a:latin typeface="Times New Roman" pitchFamily="18" charset="0"/>
                <a:cs typeface="Times New Roman" pitchFamily="18" charset="0"/>
              </a:rPr>
              <a:t>RandomForestRegressor</a:t>
            </a:r>
            <a:r>
              <a:rPr lang="en-US" sz="1800" b="0" i="0" u="none" strike="noStrike" baseline="0" dirty="0">
                <a:solidFill>
                  <a:schemeClr val="tx1"/>
                </a:solidFill>
                <a:latin typeface="Times New Roman" pitchFamily="18" charset="0"/>
                <a:cs typeface="Times New Roman" pitchFamily="18" charset="0"/>
              </a:rPr>
              <a:t>, </a:t>
            </a:r>
            <a:r>
              <a:rPr lang="en-US" sz="1800" b="0" i="0" u="none" strike="noStrike" baseline="0" dirty="0" err="1">
                <a:solidFill>
                  <a:schemeClr val="tx1"/>
                </a:solidFill>
                <a:latin typeface="Times New Roman" pitchFamily="18" charset="0"/>
                <a:cs typeface="Times New Roman" pitchFamily="18" charset="0"/>
              </a:rPr>
              <a:t>AdaBoostRegressor</a:t>
            </a:r>
            <a:r>
              <a:rPr lang="en-US" sz="1800" b="0" i="0" u="none" strike="noStrike" baseline="0" dirty="0">
                <a:solidFill>
                  <a:schemeClr val="tx1"/>
                </a:solidFill>
                <a:latin typeface="Times New Roman" pitchFamily="18" charset="0"/>
                <a:cs typeface="Times New Roman" pitchFamily="18"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a:t>
            </a:r>
            <a:r>
              <a:rPr lang="en-US" sz="1800" dirty="0">
                <a:latin typeface="Times New Roman" pitchFamily="18" charset="0"/>
                <a:cs typeface="Times New Roman" pitchFamily="18" charset="0"/>
              </a:rPr>
              <a:t>91.01 and cross validation score of </a:t>
            </a:r>
            <a:r>
              <a:rPr lang="en-US" sz="1800" dirty="0" smtClean="0">
                <a:latin typeface="Times New Roman" pitchFamily="18" charset="0"/>
                <a:cs typeface="Times New Roman" pitchFamily="18" charset="0"/>
              </a:rPr>
              <a:t>89.43</a:t>
            </a:r>
            <a:r>
              <a:rPr lang="en-IN" sz="1800" dirty="0" smtClean="0">
                <a:latin typeface="Times New Roman" pitchFamily="18" charset="0"/>
                <a:cs typeface="Times New Roman" pitchFamily="18" charset="0"/>
              </a:rPr>
              <a:t> </a:t>
            </a:r>
            <a:r>
              <a:rPr lang="en-US" sz="1800" b="0" i="0" u="none" strike="noStrike" baseline="0" dirty="0" smtClean="0">
                <a:solidFill>
                  <a:schemeClr val="tx1"/>
                </a:solidFill>
                <a:latin typeface="Times New Roman" pitchFamily="18" charset="0"/>
                <a:cs typeface="Times New Roman" pitchFamily="18" charset="0"/>
              </a:rPr>
              <a:t>which </a:t>
            </a:r>
            <a:r>
              <a:rPr lang="en-US" sz="1800" b="0" i="0" u="none" strike="noStrike" baseline="0" dirty="0">
                <a:solidFill>
                  <a:schemeClr val="tx1"/>
                </a:solidFill>
                <a:latin typeface="Times New Roman" pitchFamily="18" charset="0"/>
                <a:cs typeface="Times New Roman" pitchFamily="18" charset="0"/>
              </a:rPr>
              <a:t>is the highest scores among all. </a:t>
            </a:r>
          </a:p>
          <a:p>
            <a:pPr algn="just"/>
            <a:r>
              <a:rPr lang="en-US" sz="1800" b="0" i="0" u="none" strike="noStrike" baseline="0" dirty="0">
                <a:solidFill>
                  <a:schemeClr val="tx1"/>
                </a:solidFill>
                <a:latin typeface="Times New Roman" pitchFamily="18" charset="0"/>
                <a:cs typeface="Times New Roman" pitchFamily="18" charset="0"/>
              </a:rPr>
              <a:t>We saved the model in a pickle with a filename in order to use whenever we require. </a:t>
            </a:r>
          </a:p>
          <a:p>
            <a:pPr algn="just"/>
            <a:r>
              <a:rPr lang="en-US" sz="1800" b="0" i="0" u="none" strike="noStrike" baseline="0" dirty="0">
                <a:solidFill>
                  <a:schemeClr val="tx1"/>
                </a:solidFill>
                <a:latin typeface="Times New Roman" pitchFamily="18" charset="0"/>
                <a:cs typeface="Times New Roman" pitchFamily="18" charset="0"/>
              </a:rPr>
              <a:t> We predicted the values obtained and saved it separately in a csv file. </a:t>
            </a:r>
          </a:p>
          <a:p>
            <a:pPr algn="just"/>
            <a:r>
              <a:rPr lang="en-US" sz="1800" b="0" i="0" u="none" strike="noStrike" baseline="0" dirty="0">
                <a:solidFill>
                  <a:schemeClr val="tx1"/>
                </a:solidFill>
                <a:latin typeface="Times New Roman" pitchFamily="18" charset="0"/>
                <a:cs typeface="Times New Roman" pitchFamily="18" charset="0"/>
              </a:rPr>
              <a:t> Then we used the test dataset and performed all the pre-processing pipeline methods to it</a:t>
            </a:r>
            <a:r>
              <a:rPr lang="en-US" sz="1800" b="0" i="0" u="none" strike="noStrike" baseline="0" dirty="0" smtClean="0">
                <a:solidFill>
                  <a:schemeClr val="tx1"/>
                </a:solidFill>
                <a:latin typeface="Times New Roman" pitchFamily="18" charset="0"/>
                <a:cs typeface="Times New Roman" pitchFamily="18" charset="0"/>
              </a:rPr>
              <a:t>.</a:t>
            </a:r>
            <a:endParaRPr lang="en-US" sz="1800" b="0" i="0" u="none" strike="noStrike" baseline="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13342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3E0591-6BBC-4219-86DD-992ADDA69EF9}"/>
              </a:ext>
            </a:extLst>
          </p:cNvPr>
          <p:cNvSpPr>
            <a:spLocks noGrp="1"/>
          </p:cNvSpPr>
          <p:nvPr>
            <p:ph sz="quarter" idx="1"/>
          </p:nvPr>
        </p:nvSpPr>
        <p:spPr>
          <a:xfrm>
            <a:off x="644769" y="926123"/>
            <a:ext cx="10984978" cy="5474677"/>
          </a:xfrm>
        </p:spPr>
        <p:txBody>
          <a:bodyPr/>
          <a:lstStyle/>
          <a:p>
            <a:r>
              <a:rPr lang="en-US" sz="1800" b="0" i="0" u="none" strike="noStrike" baseline="0" dirty="0">
                <a:solidFill>
                  <a:schemeClr val="tx1"/>
                </a:solidFill>
                <a:latin typeface="Times New Roman" pitchFamily="18" charset="0"/>
                <a:cs typeface="Times New Roman" pitchFamily="18"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Times New Roman" pitchFamily="18" charset="0"/>
                <a:cs typeface="Times New Roman" pitchFamily="18"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Times New Roman" pitchFamily="18" charset="0"/>
                <a:cs typeface="Times New Roman" pitchFamily="18" charset="0"/>
              </a:rPr>
              <a:t>The final result will be the predictions we get from the new data and saving it separately. </a:t>
            </a:r>
          </a:p>
          <a:p>
            <a:r>
              <a:rPr lang="en-US" sz="1800" b="0" i="0" u="none" strike="noStrike" baseline="0" dirty="0">
                <a:solidFill>
                  <a:schemeClr val="tx1"/>
                </a:solidFill>
                <a:latin typeface="Times New Roman" pitchFamily="18" charset="0"/>
                <a:cs typeface="Times New Roman" pitchFamily="18"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Times New Roman" pitchFamily="18" charset="0"/>
                <a:cs typeface="Times New Roman" pitchFamily="18" charset="0"/>
              </a:rPr>
              <a:t>We can improve the data by adding more features that are positively correlated with the target variable, having less outliers, normally distributed values, etc. </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645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B7809-B2B5-4538-A8F4-0632C620C468}"/>
              </a:ext>
            </a:extLst>
          </p:cNvPr>
          <p:cNvSpPr>
            <a:spLocks noGrp="1"/>
          </p:cNvSpPr>
          <p:nvPr>
            <p:ph type="title"/>
          </p:nvPr>
        </p:nvSpPr>
        <p:spPr>
          <a:xfrm>
            <a:off x="913794" y="346229"/>
            <a:ext cx="10591665" cy="1233821"/>
          </a:xfrm>
        </p:spPr>
        <p:txBody>
          <a:bodyPr>
            <a:normAutofit/>
          </a:bodyPr>
          <a:lstStyle/>
          <a:p>
            <a:r>
              <a:rPr lang="en-US" sz="2800" u="sng" dirty="0">
                <a:solidFill>
                  <a:schemeClr val="tx1"/>
                </a:solidFill>
                <a:latin typeface="Times New Roman" pitchFamily="18" charset="0"/>
                <a:cs typeface="Times New Roman" pitchFamily="18" charset="0"/>
              </a:rPr>
              <a:t>BUSINESS PROBLEM FRAMING</a:t>
            </a:r>
            <a:endParaRPr lang="en-IN" sz="28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393FC48-1E02-4FF6-9A2D-A136A5FFB0F2}"/>
              </a:ext>
            </a:extLst>
          </p:cNvPr>
          <p:cNvSpPr>
            <a:spLocks noGrp="1"/>
          </p:cNvSpPr>
          <p:nvPr>
            <p:ph sz="quarter" idx="1"/>
          </p:nvPr>
        </p:nvSpPr>
        <p:spPr>
          <a:xfrm>
            <a:off x="913794" y="1723571"/>
            <a:ext cx="10769219" cy="4058751"/>
          </a:xfrm>
        </p:spPr>
        <p:txBody>
          <a:bodyPr>
            <a:normAutofit/>
          </a:bodyPr>
          <a:lstStyle/>
          <a:p>
            <a:r>
              <a:rPr lang="en-US" sz="1800" b="0" i="0" u="none" strike="noStrike" baseline="0" dirty="0">
                <a:solidFill>
                  <a:schemeClr val="tx1"/>
                </a:solidFill>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Times New Roman" pitchFamily="18" charset="0"/>
                <a:cs typeface="Times New Roman"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Times New Roman" pitchFamily="18" charset="0"/>
                <a:cs typeface="Times New Roman" pitchFamily="18" charset="0"/>
              </a:rPr>
              <a:t>    </a:t>
            </a:r>
            <a:r>
              <a:rPr lang="en-US" sz="1800" b="0" i="0" u="none" strike="noStrike" baseline="0" dirty="0">
                <a:solidFill>
                  <a:schemeClr val="tx1"/>
                </a:solidFill>
                <a:latin typeface="Times New Roman" pitchFamily="18" charset="0"/>
                <a:cs typeface="Times New Roman" pitchFamily="18" charset="0"/>
              </a:rPr>
              <a:t>• Which variables are important to predict the price of a variable? </a:t>
            </a:r>
          </a:p>
          <a:p>
            <a:pPr marL="36900" indent="0">
              <a:buNone/>
            </a:pPr>
            <a:r>
              <a:rPr lang="en-US" sz="1800" b="0" i="0" u="none" strike="noStrike" baseline="0" dirty="0">
                <a:solidFill>
                  <a:schemeClr val="tx1"/>
                </a:solidFill>
                <a:latin typeface="Times New Roman" pitchFamily="18" charset="0"/>
                <a:cs typeface="Times New Roman" pitchFamily="18" charset="0"/>
              </a:rPr>
              <a:t>    • How do these variables describe the price of the house? </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1230923" y="1698992"/>
            <a:ext cx="10363200" cy="1712424"/>
          </a:xfrm>
        </p:spPr>
        <p:txBody>
          <a:bodyPr>
            <a:normAutofit/>
          </a:bodyPr>
          <a:lstStyle/>
          <a:p>
            <a:pPr algn="ctr"/>
            <a:r>
              <a:rPr lang="en-US" sz="5400" dirty="0" smtClean="0">
                <a:solidFill>
                  <a:schemeClr val="accent2">
                    <a:lumMod val="60000"/>
                    <a:lumOff val="40000"/>
                  </a:schemeClr>
                </a:solidFill>
                <a:latin typeface="Times New Roman" pitchFamily="18" charset="0"/>
                <a:cs typeface="Times New Roman" pitchFamily="18" charset="0"/>
              </a:rPr>
              <a:t>THANK YOU</a:t>
            </a:r>
            <a:endParaRPr lang="en-US" sz="5400" dirty="0">
              <a:solidFill>
                <a:schemeClr val="accent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1972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t>
            </a:r>
            <a:r>
              <a:rPr lang="en-IN" sz="3600" b="1" i="0" u="sng" strike="noStrike" baseline="0" dirty="0">
                <a:solidFill>
                  <a:schemeClr val="tx1"/>
                </a:solidFill>
                <a:latin typeface="Times New Roman" pitchFamily="18" charset="0"/>
                <a:cs typeface="Times New Roman" pitchFamily="18" charset="0"/>
              </a:rPr>
              <a:t>ANALYTICAL PROBLEM FRAMING </a:t>
            </a:r>
            <a:r>
              <a:rPr lang="en-IN" sz="2800" b="0" i="0" u="sng" strike="noStrike" baseline="0" dirty="0">
                <a:solidFill>
                  <a:schemeClr val="tx1"/>
                </a:solidFill>
                <a:latin typeface="quicksand" panose="020B0604020202020204" charset="0"/>
              </a:rPr>
              <a:t/>
            </a:r>
            <a:br>
              <a:rPr lang="en-IN" sz="2800" b="0" i="0" u="sng" strike="noStrike" baseline="0" dirty="0">
                <a:solidFill>
                  <a:schemeClr val="tx1"/>
                </a:solidFill>
                <a:latin typeface="quicksand" panose="020B0604020202020204" charset="0"/>
              </a:rPr>
            </a:br>
            <a:r>
              <a:rPr lang="en-IN" sz="2800" b="0" i="0" u="sng" strike="noStrike" baseline="0" dirty="0">
                <a:solidFill>
                  <a:schemeClr val="tx1"/>
                </a:solidFill>
                <a:latin typeface="quicksand" panose="020B0604020202020204" charset="0"/>
              </a:rPr>
              <a:t/>
            </a:r>
            <a:br>
              <a:rPr lang="en-IN" sz="2800" b="0" i="0" u="sng" strike="noStrike" baseline="0" dirty="0">
                <a:solidFill>
                  <a:schemeClr val="tx1"/>
                </a:solidFill>
                <a:latin typeface="quicksand" panose="020B0604020202020204" charset="0"/>
              </a:rPr>
            </a:br>
            <a:endParaRPr lang="en-IN" sz="2800" u="sng"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E896DD32-A3EA-4AAC-A28A-CF1245652054}"/>
              </a:ext>
            </a:extLst>
          </p:cNvPr>
          <p:cNvSpPr>
            <a:spLocks noGrp="1"/>
          </p:cNvSpPr>
          <p:nvPr>
            <p:ph sz="quarter" idx="1"/>
          </p:nvPr>
        </p:nvSpPr>
        <p:spPr>
          <a:xfrm>
            <a:off x="913794" y="1242646"/>
            <a:ext cx="10804729" cy="5388973"/>
          </a:xfrm>
        </p:spPr>
        <p:txBody>
          <a:bodyPr>
            <a:noAutofit/>
          </a:bodyPr>
          <a:lstStyle/>
          <a:p>
            <a:pPr algn="just"/>
            <a:r>
              <a:rPr lang="en-US" sz="1800" b="0" i="0" u="none" strike="noStrike" baseline="0" dirty="0">
                <a:solidFill>
                  <a:schemeClr val="tx1"/>
                </a:solidFill>
                <a:latin typeface="Times New Roman" pitchFamily="18" charset="0"/>
                <a:cs typeface="Times New Roman" pitchFamily="18"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a:t>
            </a:r>
            <a:r>
              <a:rPr lang="en-US" sz="1800" b="0" i="0" u="none" strike="noStrike" baseline="0" dirty="0" smtClean="0">
                <a:solidFill>
                  <a:schemeClr val="tx1"/>
                </a:solidFill>
                <a:latin typeface="Times New Roman" pitchFamily="18" charset="0"/>
                <a:cs typeface="Times New Roman" pitchFamily="18" charset="0"/>
              </a:rPr>
              <a:t>.</a:t>
            </a:r>
          </a:p>
          <a:p>
            <a:pPr marL="0" indent="0" algn="just">
              <a:buNone/>
            </a:pPr>
            <a:endParaRPr lang="en-US" sz="1800" b="0" i="0" u="none" strike="noStrike" baseline="0" dirty="0" smtClean="0">
              <a:solidFill>
                <a:schemeClr val="tx1"/>
              </a:solidFill>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p>
          <a:p>
            <a:pPr marL="0" indent="0" algn="just">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different Mathematical/Analytical models that are used in this project are as below: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Linear </a:t>
            </a:r>
            <a:r>
              <a:rPr lang="en-US" sz="1800" dirty="0">
                <a:latin typeface="Times New Roman" pitchFamily="18" charset="0"/>
                <a:cs typeface="Times New Roman" pitchFamily="18" charset="0"/>
              </a:rPr>
              <a:t>Regression, Lasso, Ridge, Elastic Net, </a:t>
            </a:r>
            <a:r>
              <a:rPr lang="en-US" sz="1800" dirty="0" err="1">
                <a:latin typeface="Times New Roman" pitchFamily="18" charset="0"/>
                <a:cs typeface="Times New Roman" pitchFamily="18" charset="0"/>
              </a:rPr>
              <a:t>KNeighborsRegressor</a:t>
            </a:r>
            <a:r>
              <a:rPr lang="en-US" sz="1800" dirty="0">
                <a:latin typeface="Times New Roman" pitchFamily="18" charset="0"/>
                <a:cs typeface="Times New Roman" pitchFamily="18" charset="0"/>
              </a:rPr>
              <a:t>, Decision Tree </a:t>
            </a:r>
            <a:r>
              <a:rPr lang="en-US" sz="1800" dirty="0" err="1">
                <a:latin typeface="Times New Roman" pitchFamily="18" charset="0"/>
                <a:cs typeface="Times New Roman" pitchFamily="18" charset="0"/>
              </a:rPr>
              <a:t>Regressor</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RandomForest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Regressor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Adaboost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Regressor</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GradientBoostingRegressor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First, use the train dataset and do the EDA process, fitting the best model and saving the model. </a:t>
            </a:r>
          </a:p>
          <a:p>
            <a:pPr algn="just"/>
            <a:r>
              <a:rPr lang="en-US" sz="1800" dirty="0">
                <a:latin typeface="Times New Roman" pitchFamily="18" charset="0"/>
                <a:cs typeface="Times New Roman" pitchFamily="18" charset="0"/>
              </a:rPr>
              <a:t>Then, use the test dataset, load the saved model and predict the values over the test data. </a:t>
            </a:r>
          </a:p>
          <a:p>
            <a:pPr algn="just"/>
            <a:endParaRPr lang="en-US" sz="1800" b="0" i="0" u="none" strike="noStrike" baseline="0" dirty="0">
              <a:solidFill>
                <a:schemeClr val="tx1"/>
              </a:solidFill>
              <a:latin typeface="quicksand" panose="020B0604020202020204" charset="0"/>
            </a:endParaRP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80" y="2614246"/>
            <a:ext cx="9493589" cy="154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2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58744-AEA0-436B-BEFC-82A1FA605B2D}"/>
              </a:ext>
            </a:extLst>
          </p:cNvPr>
          <p:cNvSpPr>
            <a:spLocks noGrp="1"/>
          </p:cNvSpPr>
          <p:nvPr>
            <p:ph type="title"/>
          </p:nvPr>
        </p:nvSpPr>
        <p:spPr/>
        <p:txBody>
          <a:bodyPr>
            <a:noAutofit/>
          </a:bodyPr>
          <a:lstStyle/>
          <a:p>
            <a:pPr algn="l"/>
            <a:r>
              <a:rPr lang="en-US" sz="3600" u="sng" dirty="0" smtClean="0">
                <a:solidFill>
                  <a:schemeClr val="tx1"/>
                </a:solidFill>
                <a:latin typeface="Times New Roman" pitchFamily="18" charset="0"/>
                <a:cs typeface="Times New Roman" pitchFamily="18" charset="0"/>
              </a:rPr>
              <a:t>DATASET</a:t>
            </a:r>
            <a:endParaRPr lang="en-IN" sz="3600" u="sng" dirty="0">
              <a:solidFill>
                <a:schemeClr val="tx1"/>
              </a:solidFill>
              <a:latin typeface="Times New Roman" pitchFamily="18" charset="0"/>
              <a:cs typeface="Times New Roman" pitchFamily="18" charset="0"/>
            </a:endParaRPr>
          </a:p>
        </p:txBody>
      </p:sp>
      <p:sp>
        <p:nvSpPr>
          <p:cNvPr id="7" name="Text Placeholder 6"/>
          <p:cNvSpPr>
            <a:spLocks noGrp="1"/>
          </p:cNvSpPr>
          <p:nvPr>
            <p:ph type="body" idx="2"/>
          </p:nvPr>
        </p:nvSpPr>
        <p:spPr/>
        <p:txBody>
          <a:bodyPr/>
          <a:lstStyle/>
          <a:p>
            <a:pPr marL="285750" indent="-285750">
              <a:buFont typeface="Arial" pitchFamily="34" charset="0"/>
              <a:buChar char="•"/>
            </a:pPr>
            <a:r>
              <a:rPr lang="en-US" dirty="0" smtClean="0">
                <a:latin typeface="Times New Roman" pitchFamily="18" charset="0"/>
                <a:cs typeface="Times New Roman" pitchFamily="18" charset="0"/>
              </a:rPr>
              <a:t>Dataset has 1168 rows and 81 columns.</a:t>
            </a:r>
          </a:p>
          <a:p>
            <a:pPr marL="285750" indent="-285750">
              <a:buFont typeface="Arial" pitchFamily="34" charset="0"/>
              <a:buChar char="•"/>
            </a:pPr>
            <a:r>
              <a:rPr lang="en-US" dirty="0" smtClean="0">
                <a:latin typeface="Times New Roman" pitchFamily="18" charset="0"/>
                <a:cs typeface="Times New Roman" pitchFamily="18" charset="0"/>
              </a:rPr>
              <a:t>There are null values present in the dataset.</a:t>
            </a:r>
          </a:p>
          <a:p>
            <a:pPr marL="285750" indent="-285750">
              <a:buFont typeface="Arial" pitchFamily="34" charset="0"/>
              <a:buChar char="•"/>
            </a:pPr>
            <a:r>
              <a:rPr lang="en-US" dirty="0" smtClean="0">
                <a:latin typeface="Times New Roman" pitchFamily="18" charset="0"/>
                <a:cs typeface="Times New Roman" pitchFamily="18" charset="0"/>
              </a:rPr>
              <a:t>Dataset contains </a:t>
            </a:r>
            <a:r>
              <a:rPr lang="en-US" dirty="0" err="1" smtClean="0">
                <a:latin typeface="Times New Roman" pitchFamily="18" charset="0"/>
                <a:cs typeface="Times New Roman" pitchFamily="18" charset="0"/>
              </a:rPr>
              <a:t>categorial</a:t>
            </a:r>
            <a:r>
              <a:rPr lang="en-US" dirty="0" smtClean="0">
                <a:latin typeface="Times New Roman" pitchFamily="18" charset="0"/>
                <a:cs typeface="Times New Roman" pitchFamily="18" charset="0"/>
              </a:rPr>
              <a:t> and continuous data.</a:t>
            </a:r>
            <a:endParaRPr lang="en-US" dirty="0">
              <a:latin typeface="Times New Roman" pitchFamily="18" charset="0"/>
              <a:cs typeface="Times New Roman" pitchFamily="18" charset="0"/>
            </a:endParaRPr>
          </a:p>
        </p:txBody>
      </p:sp>
      <p:sp>
        <p:nvSpPr>
          <p:cNvPr id="6" name="Content Placeholder 5"/>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xmlns="" id="{F29FB71A-208D-4F03-937D-2A23FC5F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85212"/>
            <a:ext cx="7514492" cy="4496279"/>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2F95C-8421-4684-971D-9EC369BB3412}"/>
              </a:ext>
            </a:extLst>
          </p:cNvPr>
          <p:cNvSpPr>
            <a:spLocks noGrp="1"/>
          </p:cNvSpPr>
          <p:nvPr>
            <p:ph type="title"/>
          </p:nvPr>
        </p:nvSpPr>
        <p:spPr/>
        <p:txBody>
          <a:bodyPr>
            <a:normAutofit fontScale="90000"/>
          </a:bodyPr>
          <a:lstStyle/>
          <a:p>
            <a:pPr algn="l"/>
            <a:r>
              <a:rPr lang="en-US" u="sng" dirty="0">
                <a:solidFill>
                  <a:schemeClr val="tx1"/>
                </a:solidFill>
                <a:latin typeface="Times New Roman" pitchFamily="18" charset="0"/>
                <a:cs typeface="Times New Roman" pitchFamily="18" charset="0"/>
              </a:rPr>
              <a:t>CHECKING THE NUMBER OF NULL VALUES </a:t>
            </a:r>
            <a:r>
              <a:rPr lang="en-US" u="sng" dirty="0" smtClean="0">
                <a:solidFill>
                  <a:schemeClr val="tx1"/>
                </a:solidFill>
                <a:latin typeface="Times New Roman" pitchFamily="18" charset="0"/>
                <a:cs typeface="Times New Roman" pitchFamily="18" charset="0"/>
              </a:rPr>
              <a:t>&amp; HANDELING THEM:</a:t>
            </a:r>
            <a:endParaRPr lang="en-IN" u="sng"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8417AF2A-752F-4258-ABC4-4BB74E6E2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68" y="1371600"/>
            <a:ext cx="4320726" cy="499738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094" y="1371600"/>
            <a:ext cx="592455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55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9763D-AE09-471E-A910-92C1CD5FA31C}"/>
              </a:ext>
            </a:extLst>
          </p:cNvPr>
          <p:cNvSpPr>
            <a:spLocks noGrp="1"/>
          </p:cNvSpPr>
          <p:nvPr>
            <p:ph type="title"/>
          </p:nvPr>
        </p:nvSpPr>
        <p:spPr>
          <a:xfrm>
            <a:off x="913795" y="609601"/>
            <a:ext cx="10353762" cy="624396"/>
          </a:xfrm>
        </p:spPr>
        <p:txBody>
          <a:bodyPr>
            <a:noAutofit/>
          </a:bodyPr>
          <a:lstStyle/>
          <a:p>
            <a:pPr algn="l"/>
            <a:r>
              <a:rPr lang="en-US" sz="3600" u="sng" dirty="0">
                <a:solidFill>
                  <a:schemeClr val="tx1"/>
                </a:solidFill>
                <a:latin typeface="Times New Roman" pitchFamily="18" charset="0"/>
                <a:cs typeface="Times New Roman" pitchFamily="18" charset="0"/>
              </a:rPr>
              <a:t>STATISTICAL SUMMARY</a:t>
            </a:r>
            <a:endParaRPr lang="en-IN" sz="3600" u="sng" dirty="0">
              <a:solidFill>
                <a:schemeClr val="tx1"/>
              </a:solidFill>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xmlns="" id="{CD3C6109-E51B-48A9-BE8C-2A4E1B345550}"/>
              </a:ext>
            </a:extLst>
          </p:cNvPr>
          <p:cNvSpPr>
            <a:spLocks noGrp="1"/>
          </p:cNvSpPr>
          <p:nvPr>
            <p:ph sz="quarter" idx="1"/>
          </p:nvPr>
        </p:nvSpPr>
        <p:spPr>
          <a:xfrm>
            <a:off x="457199" y="1441938"/>
            <a:ext cx="3221459" cy="4724401"/>
          </a:xfrm>
        </p:spPr>
        <p:txBody>
          <a:bodyPr>
            <a:normAutofit/>
          </a:bodyPr>
          <a:lstStyle/>
          <a:p>
            <a:pPr algn="just"/>
            <a:r>
              <a:rPr lang="en-US" dirty="0" smtClean="0">
                <a:latin typeface="Times New Roman" pitchFamily="18" charset="0"/>
                <a:cs typeface="Times New Roman" pitchFamily="18" charset="0"/>
              </a:rPr>
              <a:t>count </a:t>
            </a:r>
            <a:r>
              <a:rPr lang="en-US" dirty="0">
                <a:latin typeface="Times New Roman" pitchFamily="18" charset="0"/>
                <a:cs typeface="Times New Roman" pitchFamily="18" charset="0"/>
              </a:rPr>
              <a:t>is same for all the columns</a:t>
            </a:r>
          </a:p>
          <a:p>
            <a:pPr algn="just"/>
            <a:r>
              <a:rPr lang="en-US" dirty="0" smtClean="0">
                <a:latin typeface="Times New Roman" pitchFamily="18" charset="0"/>
                <a:cs typeface="Times New Roman" pitchFamily="18" charset="0"/>
              </a:rPr>
              <a:t>For some </a:t>
            </a:r>
            <a:r>
              <a:rPr lang="en-US" dirty="0">
                <a:latin typeface="Times New Roman" pitchFamily="18" charset="0"/>
                <a:cs typeface="Times New Roman" pitchFamily="18" charset="0"/>
              </a:rPr>
              <a:t>columns mean is greater than 50% and for some columns mean is lesser than 50%</a:t>
            </a:r>
          </a:p>
          <a:p>
            <a:pPr algn="just"/>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all the columns there is a difference between max and 75%</a:t>
            </a:r>
            <a:endParaRPr lang="en-IN" dirty="0">
              <a:solidFill>
                <a:schemeClr val="tx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1289EF72-D4CB-4E4F-BF09-434B3B29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659" y="1559170"/>
            <a:ext cx="7587217" cy="4607169"/>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CF6B9-BEDA-460A-9265-730BCEB246CE}"/>
              </a:ext>
            </a:extLst>
          </p:cNvPr>
          <p:cNvSpPr>
            <a:spLocks noGrp="1"/>
          </p:cNvSpPr>
          <p:nvPr>
            <p:ph type="title"/>
          </p:nvPr>
        </p:nvSpPr>
        <p:spPr>
          <a:xfrm>
            <a:off x="913795" y="609600"/>
            <a:ext cx="10353762" cy="766439"/>
          </a:xfrm>
        </p:spPr>
        <p:txBody>
          <a:bodyPr>
            <a:normAutofit/>
          </a:bodyPr>
          <a:lstStyle/>
          <a:p>
            <a:pPr algn="l"/>
            <a:r>
              <a:rPr lang="en-US" sz="3600" u="sng" dirty="0">
                <a:solidFill>
                  <a:schemeClr val="tx1"/>
                </a:solidFill>
                <a:latin typeface="Times New Roman" pitchFamily="18" charset="0"/>
                <a:cs typeface="Times New Roman" pitchFamily="18" charset="0"/>
              </a:rPr>
              <a:t>CORRELATION FACTOR</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C416CA5-2AEB-418F-9CD3-BD38C1859E13}"/>
              </a:ext>
            </a:extLst>
          </p:cNvPr>
          <p:cNvSpPr>
            <a:spLocks noGrp="1"/>
          </p:cNvSpPr>
          <p:nvPr>
            <p:ph sz="quarter" idx="1"/>
          </p:nvPr>
        </p:nvSpPr>
        <p:spPr/>
        <p:txBody>
          <a:bodyPr/>
          <a:lstStyle/>
          <a:p>
            <a:pPr algn="just"/>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OverallQual</a:t>
            </a:r>
            <a:r>
              <a:rPr lang="en-US" sz="1800" dirty="0">
                <a:latin typeface="Times New Roman" pitchFamily="18" charset="0"/>
                <a:cs typeface="Times New Roman" pitchFamily="18" charset="0"/>
              </a:rPr>
              <a:t>' &amp; '</a:t>
            </a:r>
            <a:r>
              <a:rPr lang="en-US" sz="1800" dirty="0" err="1">
                <a:latin typeface="Times New Roman" pitchFamily="18" charset="0"/>
                <a:cs typeface="Times New Roman" pitchFamily="18" charset="0"/>
              </a:rPr>
              <a:t>GrLivArea</a:t>
            </a:r>
            <a:r>
              <a:rPr lang="en-US" sz="1800" dirty="0">
                <a:latin typeface="Times New Roman" pitchFamily="18" charset="0"/>
                <a:cs typeface="Times New Roman" pitchFamily="18" charset="0"/>
              </a:rPr>
              <a:t>' are highly positively correlated with target column</a:t>
            </a:r>
          </a:p>
          <a:p>
            <a:pPr algn="just"/>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EnclosedPorch</a:t>
            </a:r>
            <a:r>
              <a:rPr lang="en-US" sz="1800" dirty="0">
                <a:latin typeface="Times New Roman" pitchFamily="18" charset="0"/>
                <a:cs typeface="Times New Roman" pitchFamily="18" charset="0"/>
              </a:rPr>
              <a:t>' &amp; '</a:t>
            </a:r>
            <a:r>
              <a:rPr lang="en-US" sz="1800" dirty="0" err="1">
                <a:latin typeface="Times New Roman" pitchFamily="18" charset="0"/>
                <a:cs typeface="Times New Roman" pitchFamily="18" charset="0"/>
              </a:rPr>
              <a:t>KitchenAbvGr</a:t>
            </a:r>
            <a:r>
              <a:rPr lang="en-US" sz="1800" dirty="0">
                <a:latin typeface="Times New Roman" pitchFamily="18" charset="0"/>
                <a:cs typeface="Times New Roman" pitchFamily="18" charset="0"/>
              </a:rPr>
              <a:t>' are highly negatively correlated with target column</a:t>
            </a:r>
          </a:p>
          <a:p>
            <a:pPr algn="just"/>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MSSubClass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OverallCond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OverallCond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LowQualFinSF</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BsmtHalfBath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YrSold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MiscVal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MoSold</a:t>
            </a:r>
            <a:r>
              <a:rPr lang="en-US" sz="1800" dirty="0">
                <a:latin typeface="Times New Roman" pitchFamily="18" charset="0"/>
                <a:cs typeface="Times New Roman" pitchFamily="18" charset="0"/>
              </a:rPr>
              <a:t>', '3SsnPorch' are least correlated with the target column</a:t>
            </a:r>
            <a:endParaRPr lang="en-IN"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4FAD0C83-981E-47DE-A096-A55FA79EE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 y="3022277"/>
            <a:ext cx="5734630" cy="355533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153" y="3022277"/>
            <a:ext cx="575639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129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425</TotalTime>
  <Words>1473</Words>
  <Application>Microsoft Office PowerPoint</Application>
  <PresentationFormat>Custom</PresentationFormat>
  <Paragraphs>79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    HOUSE PRICE PREDICTION PROJECT </vt:lpstr>
      <vt:lpstr>                             INTRODUCTION         BUSINESS PROBLEM FRAMING</vt:lpstr>
      <vt:lpstr>BUSINESS PROBLEM FRAMING</vt:lpstr>
      <vt:lpstr>           ANALYTICAL PROBLEM FRAMING   </vt:lpstr>
      <vt:lpstr>PowerPoint Presentation</vt:lpstr>
      <vt:lpstr>DATASET</vt:lpstr>
      <vt:lpstr>CHECKING THE NUMBER OF NULL VALUES &amp; HANDELING THEM:</vt:lpstr>
      <vt:lpstr>STATISTICAL SUMMARY</vt:lpstr>
      <vt:lpstr>CORRELATION FACTOR</vt:lpstr>
      <vt:lpstr>DROPPING UNNECESSARY COLUMNS AND ENCODING NON-NUMERIC DATA USING LABEL ENCODER</vt:lpstr>
      <vt:lpstr>CHECKING SKEWNESS AND PLOTTING DIST PLOT</vt:lpstr>
      <vt:lpstr>CHECKING OUTLIERS</vt:lpstr>
      <vt:lpstr>TREATING SKEWNESS &amp; OUTLIERS</vt:lpstr>
      <vt:lpstr>MODEL DEVELOPMENT</vt:lpstr>
      <vt:lpstr>SCALING THE DATA USING STANDARD SCALER</vt:lpstr>
      <vt:lpstr>CHECKING THE RANDOM STATE</vt:lpstr>
      <vt:lpstr>FINDING THE BEST MODEL</vt:lpstr>
      <vt:lpstr>PowerPoint Presentation</vt:lpstr>
      <vt:lpstr>KEY METRICS FOR SUCCESS IN SOLVING PROBLEM UNDER CONSIDERATION</vt:lpstr>
      <vt:lpstr>PowerPoint Presentation</vt:lpstr>
      <vt:lpstr>PowerPoint Presentation</vt:lpstr>
      <vt:lpstr>SAVING THE BEST MODEL</vt:lpstr>
      <vt:lpstr>USING THE TEST DATASET</vt:lpstr>
      <vt:lpstr>PREDICTING OVER TEST DATA</vt:lpstr>
      <vt:lpstr>DATA VISUALIZATION PLOTTING GRAPHS FOR CATEGORICAL DATA</vt:lpstr>
      <vt:lpstr>PLOTTING GRAPHS FOR CONTINUOUS DATA</vt:lpstr>
      <vt:lpstr>BIVARIATE ANALYSIS WITH SALESPRICE FOR CATEGORICAL &amp; CONTINUOUS DATA</vt:lpstr>
      <vt:lpstr>CONCLUSION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Jerish B</dc:creator>
  <cp:lastModifiedBy>ABC</cp:lastModifiedBy>
  <cp:revision>22</cp:revision>
  <dcterms:created xsi:type="dcterms:W3CDTF">2021-06-04T05:45:58Z</dcterms:created>
  <dcterms:modified xsi:type="dcterms:W3CDTF">2022-11-25T06:20:30Z</dcterms:modified>
</cp:coreProperties>
</file>