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8" r:id="rId3"/>
    <p:sldId id="299" r:id="rId4"/>
    <p:sldId id="301" r:id="rId5"/>
    <p:sldId id="281" r:id="rId6"/>
    <p:sldId id="300" r:id="rId7"/>
    <p:sldId id="261" r:id="rId8"/>
    <p:sldId id="277" r:id="rId9"/>
    <p:sldId id="279" r:id="rId10"/>
    <p:sldId id="276" r:id="rId11"/>
    <p:sldId id="296" r:id="rId12"/>
    <p:sldId id="290" r:id="rId13"/>
    <p:sldId id="303" r:id="rId14"/>
    <p:sldId id="302" r:id="rId15"/>
    <p:sldId id="304" r:id="rId16"/>
    <p:sldId id="305"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p:scale>
          <a:sx n="76" d="100"/>
          <a:sy n="76" d="100"/>
        </p:scale>
        <p:origin x="-1200"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B4D5240-9DF6-4AAF-87E5-2760F65452CD}" type="slidenum">
              <a:rPr lang="en-IN" smtClean="0"/>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3BB4B-0C0C-4E9A-9031-9C81148E60F8}" type="datetimeFigureOut">
              <a:rPr lang="en-IN" smtClean="0"/>
              <a:t>14-11-2022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C63BB4B-0C0C-4E9A-9031-9C81148E60F8}" type="datetimeFigureOut">
              <a:rPr lang="en-IN" smtClean="0"/>
              <a:t>14-11-2022</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4D5240-9DF6-4AAF-87E5-2760F65452C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a:solidFill>
                  <a:schemeClr val="accent2">
                    <a:lumMod val="50000"/>
                  </a:schemeClr>
                </a:solidFill>
              </a:rPr>
              <a:t>E- Commerce Customer Activation and Retention</a:t>
            </a:r>
            <a:endParaRPr lang="en-US" sz="4400" dirty="0"/>
          </a:p>
        </p:txBody>
      </p:sp>
      <p:sp>
        <p:nvSpPr>
          <p:cNvPr id="3" name="Subtitle 2"/>
          <p:cNvSpPr>
            <a:spLocks noGrp="1"/>
          </p:cNvSpPr>
          <p:nvPr>
            <p:ph type="subTitle" idx="1"/>
          </p:nvPr>
        </p:nvSpPr>
        <p:spPr>
          <a:xfrm>
            <a:off x="1403648" y="4077072"/>
            <a:ext cx="6400800" cy="1473200"/>
          </a:xfrm>
        </p:spPr>
        <p:txBody>
          <a:bodyPr/>
          <a:lstStyle/>
          <a:p>
            <a:r>
              <a:rPr lang="en-IN" b="1" dirty="0" smtClean="0">
                <a:solidFill>
                  <a:schemeClr val="tx1"/>
                </a:solidFill>
                <a:latin typeface="Times New Roman" pitchFamily="18" charset="0"/>
                <a:cs typeface="Times New Roman" pitchFamily="18" charset="0"/>
              </a:rPr>
              <a:t>By:</a:t>
            </a:r>
          </a:p>
          <a:p>
            <a:r>
              <a:rPr lang="en-IN" b="1" dirty="0" err="1" smtClean="0">
                <a:solidFill>
                  <a:schemeClr val="tx1"/>
                </a:solidFill>
                <a:latin typeface="Times New Roman" pitchFamily="18" charset="0"/>
                <a:cs typeface="Times New Roman" pitchFamily="18" charset="0"/>
              </a:rPr>
              <a:t>Akanksha</a:t>
            </a:r>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Padhye</a:t>
            </a:r>
            <a:endParaRPr lang="en-IN"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3918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1844824"/>
            <a:ext cx="8229600" cy="2952328"/>
          </a:xfrm>
        </p:spPr>
        <p:txBody>
          <a:bodyPr/>
          <a:lstStyle/>
          <a:p>
            <a:pPr algn="ctr"/>
            <a:r>
              <a:rPr lang="en-US" b="1" dirty="0">
                <a:latin typeface="arial" panose="020B0604020202020204" pitchFamily="34" charset="0"/>
              </a:rPr>
              <a:t>Exploratory Data Analysis</a:t>
            </a:r>
            <a:endParaRPr lang="en-IN" dirty="0">
              <a:solidFill>
                <a:schemeClr val="tx1"/>
              </a:solidFill>
              <a:cs typeface="Times New Roman" pitchFamily="18" charset="0"/>
            </a:endParaRPr>
          </a:p>
        </p:txBody>
      </p:sp>
    </p:spTree>
    <p:extLst>
      <p:ext uri="{BB962C8B-B14F-4D97-AF65-F5344CB8AC3E}">
        <p14:creationId xmlns:p14="http://schemas.microsoft.com/office/powerpoint/2010/main" val="313775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solidFill>
                <a:cs typeface="Times New Roman" pitchFamily="18" charset="0"/>
              </a:rPr>
              <a:t>Dataset:</a:t>
            </a:r>
            <a:endParaRPr lang="en-IN" sz="3200" b="1" dirty="0">
              <a:solidFill>
                <a:schemeClr val="tx1"/>
              </a:solidFill>
              <a:cs typeface="Times New Roman" pitchFamily="18" charset="0"/>
            </a:endParaRPr>
          </a:p>
        </p:txBody>
      </p:sp>
      <p:sp>
        <p:nvSpPr>
          <p:cNvPr id="3" name="TextBox 2"/>
          <p:cNvSpPr txBox="1"/>
          <p:nvPr/>
        </p:nvSpPr>
        <p:spPr>
          <a:xfrm>
            <a:off x="683568" y="2132856"/>
            <a:ext cx="6984776" cy="1323439"/>
          </a:xfrm>
          <a:prstGeom prst="rect">
            <a:avLst/>
          </a:prstGeom>
          <a:noFill/>
        </p:spPr>
        <p:txBody>
          <a:bodyPr wrap="square" rtlCol="0">
            <a:spAutoFit/>
          </a:bodyPr>
          <a:lstStyle/>
          <a:p>
            <a:pPr marL="285750" indent="-285750">
              <a:buFont typeface="Arial" pitchFamily="34" charset="0"/>
              <a:buChar char="•"/>
            </a:pPr>
            <a:r>
              <a:rPr lang="en-IN" sz="2000" dirty="0" smtClean="0">
                <a:cs typeface="Times New Roman" pitchFamily="18" charset="0"/>
              </a:rPr>
              <a:t>The dataset has 269 rows and 71 columns</a:t>
            </a:r>
          </a:p>
          <a:p>
            <a:pPr marL="285750" indent="-285750">
              <a:buFont typeface="Arial" pitchFamily="34" charset="0"/>
              <a:buChar char="•"/>
            </a:pPr>
            <a:r>
              <a:rPr lang="en-IN" sz="2000" dirty="0" smtClean="0">
                <a:cs typeface="Times New Roman" pitchFamily="18" charset="0"/>
              </a:rPr>
              <a:t>It has no null values</a:t>
            </a:r>
          </a:p>
          <a:p>
            <a:pPr marL="285750" indent="-285750">
              <a:buFont typeface="Arial" pitchFamily="34" charset="0"/>
              <a:buChar char="•"/>
            </a:pPr>
            <a:r>
              <a:rPr lang="en-IN" sz="2000" dirty="0" smtClean="0">
                <a:cs typeface="Times New Roman" pitchFamily="18" charset="0"/>
              </a:rPr>
              <a:t>All the features except “pin-code” is object </a:t>
            </a:r>
            <a:r>
              <a:rPr lang="en-IN" sz="2000" dirty="0" smtClean="0">
                <a:cs typeface="Times New Roman" pitchFamily="18" charset="0"/>
              </a:rPr>
              <a:t>data-type.</a:t>
            </a:r>
          </a:p>
          <a:p>
            <a:pPr marL="285750" indent="-285750">
              <a:buFont typeface="Arial" pitchFamily="34" charset="0"/>
              <a:buChar char="•"/>
            </a:pPr>
            <a:r>
              <a:rPr lang="en-IN" sz="2000" dirty="0" smtClean="0">
                <a:cs typeface="Times New Roman" pitchFamily="18" charset="0"/>
              </a:rPr>
              <a:t>There are 177 duplication rows.</a:t>
            </a:r>
            <a:endParaRPr lang="en-IN" sz="2000" dirty="0" smtClean="0">
              <a:cs typeface="Times New Roman" pitchFamily="18" charset="0"/>
            </a:endParaRPr>
          </a:p>
        </p:txBody>
      </p:sp>
    </p:spTree>
    <p:extLst>
      <p:ext uri="{BB962C8B-B14F-4D97-AF65-F5344CB8AC3E}">
        <p14:creationId xmlns:p14="http://schemas.microsoft.com/office/powerpoint/2010/main" val="10654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Observations</a:t>
            </a:r>
            <a:endParaRPr lang="en-IN" dirty="0">
              <a:solidFill>
                <a:schemeClr val="tx1"/>
              </a:solidFill>
            </a:endParaRPr>
          </a:p>
        </p:txBody>
      </p:sp>
      <p:sp>
        <p:nvSpPr>
          <p:cNvPr id="2" name="Content Placeholder 1"/>
          <p:cNvSpPr>
            <a:spLocks noGrp="1"/>
          </p:cNvSpPr>
          <p:nvPr>
            <p:ph idx="1"/>
          </p:nvPr>
        </p:nvSpPr>
        <p:spPr>
          <a:xfrm>
            <a:off x="457200" y="1412776"/>
            <a:ext cx="8229600" cy="5184576"/>
          </a:xfrm>
        </p:spPr>
        <p:txBody>
          <a:bodyPr>
            <a:noAutofit/>
          </a:bodyPr>
          <a:lstStyle/>
          <a:p>
            <a:r>
              <a:rPr lang="en-US" sz="1400" dirty="0">
                <a:cs typeface="Times New Roman" pitchFamily="18" charset="0"/>
              </a:rPr>
              <a:t>1. There are more women respondents than men.</a:t>
            </a:r>
          </a:p>
          <a:p>
            <a:r>
              <a:rPr lang="en-US" sz="1400" dirty="0">
                <a:cs typeface="Times New Roman" pitchFamily="18" charset="0"/>
              </a:rPr>
              <a:t>2. Amongst the respondents, the major class </a:t>
            </a:r>
            <a:r>
              <a:rPr lang="en-US" sz="1400" dirty="0" err="1">
                <a:cs typeface="Times New Roman" pitchFamily="18" charset="0"/>
              </a:rPr>
              <a:t>targetted</a:t>
            </a:r>
            <a:r>
              <a:rPr lang="en-US" sz="1400" dirty="0">
                <a:cs typeface="Times New Roman" pitchFamily="18" charset="0"/>
              </a:rPr>
              <a:t> is between 31-40 years.</a:t>
            </a:r>
          </a:p>
          <a:p>
            <a:r>
              <a:rPr lang="en-US" sz="1400" dirty="0">
                <a:cs typeface="Times New Roman" pitchFamily="18" charset="0"/>
              </a:rPr>
              <a:t>3. The respondents are majorly residing in cities like Delhi, Greater Noida, Noida and Bangalore.</a:t>
            </a:r>
          </a:p>
          <a:p>
            <a:r>
              <a:rPr lang="en-US" sz="1400" dirty="0">
                <a:cs typeface="Times New Roman" pitchFamily="18" charset="0"/>
              </a:rPr>
              <a:t>4. Majority are shopping online for more than 4 years, followed by people shopping for 2-3 years.</a:t>
            </a:r>
          </a:p>
          <a:p>
            <a:r>
              <a:rPr lang="en-US" sz="1400" dirty="0">
                <a:cs typeface="Times New Roman" pitchFamily="18" charset="0"/>
              </a:rPr>
              <a:t>5. We can observe that many have shopped less than 10 times in the past year.</a:t>
            </a:r>
          </a:p>
          <a:p>
            <a:r>
              <a:rPr lang="en-US" sz="1400" dirty="0">
                <a:cs typeface="Times New Roman" pitchFamily="18" charset="0"/>
              </a:rPr>
              <a:t>6. Many of them use mobile to shop online and because of it mobile internet is used </a:t>
            </a:r>
            <a:r>
              <a:rPr lang="en-US" sz="1400" dirty="0" err="1">
                <a:cs typeface="Times New Roman" pitchFamily="18" charset="0"/>
              </a:rPr>
              <a:t>alot</a:t>
            </a:r>
            <a:r>
              <a:rPr lang="en-US" sz="1400" dirty="0">
                <a:cs typeface="Times New Roman" pitchFamily="18" charset="0"/>
              </a:rPr>
              <a:t>.</a:t>
            </a:r>
          </a:p>
          <a:p>
            <a:r>
              <a:rPr lang="en-US" sz="1400" dirty="0">
                <a:cs typeface="Times New Roman" pitchFamily="18" charset="0"/>
              </a:rPr>
              <a:t>7. Google Chrome is majorly used to access the shopping website.</a:t>
            </a:r>
          </a:p>
          <a:p>
            <a:r>
              <a:rPr lang="en-US" sz="1400" dirty="0">
                <a:cs typeface="Times New Roman" pitchFamily="18" charset="0"/>
              </a:rPr>
              <a:t>8. People are becoming customers of their favorite stores by using the search engine.</a:t>
            </a:r>
          </a:p>
          <a:p>
            <a:r>
              <a:rPr lang="en-US" sz="1400" dirty="0">
                <a:cs typeface="Times New Roman" pitchFamily="18" charset="0"/>
              </a:rPr>
              <a:t>9. For repeated visits, people use search engine first, followed by app and direct URL.</a:t>
            </a:r>
          </a:p>
          <a:p>
            <a:r>
              <a:rPr lang="en-US" sz="1400" dirty="0">
                <a:cs typeface="Times New Roman" pitchFamily="18" charset="0"/>
              </a:rPr>
              <a:t>10. Majority of the people spend more than 15 minutes before making a purchase.</a:t>
            </a:r>
          </a:p>
          <a:p>
            <a:r>
              <a:rPr lang="en-US" sz="1400" dirty="0">
                <a:cs typeface="Times New Roman" pitchFamily="18" charset="0"/>
              </a:rPr>
              <a:t>11. The major payment method used by all is credit/debit cards, followed by COD and e-wallets.</a:t>
            </a:r>
          </a:p>
          <a:p>
            <a:r>
              <a:rPr lang="en-US" sz="1400" dirty="0">
                <a:cs typeface="Times New Roman" pitchFamily="18" charset="0"/>
              </a:rPr>
              <a:t>12. People have mentioned that sometimes they would leave the cart without purchasing and the major reason they have mentioned is that they are finding some better alternative offer.</a:t>
            </a:r>
          </a:p>
          <a:p>
            <a:r>
              <a:rPr lang="en-US" sz="1400" dirty="0">
                <a:cs typeface="Times New Roman" pitchFamily="18" charset="0"/>
              </a:rPr>
              <a:t>13. Customers strongly agree that content of website must be easy to read and understandable.</a:t>
            </a:r>
          </a:p>
          <a:p>
            <a:r>
              <a:rPr lang="en-US" sz="1400" dirty="0">
                <a:cs typeface="Times New Roman" pitchFamily="18" charset="0"/>
              </a:rPr>
              <a:t>14. Majority of customers want information of similar products to make purchase.</a:t>
            </a:r>
          </a:p>
          <a:p>
            <a:r>
              <a:rPr lang="en-US" sz="1400" dirty="0">
                <a:cs typeface="Times New Roman" pitchFamily="18" charset="0"/>
              </a:rPr>
              <a:t>15. Majority of the customers want complete information on listed sellers and their products being offered</a:t>
            </a:r>
            <a:r>
              <a:rPr lang="en-US" sz="1400" dirty="0" smtClean="0">
                <a:cs typeface="Times New Roman" pitchFamily="18" charset="0"/>
              </a:rPr>
              <a:t>.</a:t>
            </a:r>
          </a:p>
          <a:p>
            <a:r>
              <a:rPr lang="en-US" sz="1400" dirty="0">
                <a:cs typeface="Times New Roman" pitchFamily="18" charset="0"/>
              </a:rPr>
              <a:t>16. Customers want all relevant information on the listed products and very less customers disagree to that.</a:t>
            </a:r>
          </a:p>
          <a:p>
            <a:r>
              <a:rPr lang="en-US" sz="1400" dirty="0">
                <a:cs typeface="Times New Roman" pitchFamily="18" charset="0"/>
              </a:rPr>
              <a:t>17. The customers wanted the websites to be easily navigated.</a:t>
            </a:r>
            <a:endParaRPr lang="en-IN" sz="1400" dirty="0">
              <a:solidFill>
                <a:schemeClr val="tx1"/>
              </a:solidFill>
              <a:cs typeface="Times New Roman" pitchFamily="18" charset="0"/>
            </a:endParaRPr>
          </a:p>
        </p:txBody>
      </p:sp>
    </p:spTree>
    <p:extLst>
      <p:ext uri="{BB962C8B-B14F-4D97-AF65-F5344CB8AC3E}">
        <p14:creationId xmlns:p14="http://schemas.microsoft.com/office/powerpoint/2010/main" val="1226308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3400"/>
            <a:ext cx="8219256" cy="519336"/>
          </a:xfrm>
        </p:spPr>
        <p:txBody>
          <a:bodyPr>
            <a:normAutofit fontScale="90000"/>
          </a:bodyPr>
          <a:lstStyle/>
          <a:p>
            <a:r>
              <a:rPr lang="en-US" dirty="0" smtClean="0"/>
              <a:t>Observations:</a:t>
            </a:r>
            <a:endParaRPr lang="en-US" dirty="0"/>
          </a:p>
        </p:txBody>
      </p:sp>
      <p:sp>
        <p:nvSpPr>
          <p:cNvPr id="3" name="Content Placeholder 2"/>
          <p:cNvSpPr>
            <a:spLocks noGrp="1"/>
          </p:cNvSpPr>
          <p:nvPr>
            <p:ph idx="1"/>
          </p:nvPr>
        </p:nvSpPr>
        <p:spPr>
          <a:xfrm>
            <a:off x="323528" y="1196752"/>
            <a:ext cx="8363272" cy="5472608"/>
          </a:xfrm>
        </p:spPr>
        <p:txBody>
          <a:bodyPr>
            <a:noAutofit/>
          </a:bodyPr>
          <a:lstStyle/>
          <a:p>
            <a:r>
              <a:rPr lang="en-US" sz="1400" dirty="0"/>
              <a:t>18. 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r>
              <a:rPr lang="en-US" sz="1400" dirty="0"/>
              <a:t>19. People feel that online shopping provides monitory benefits and discounts.</a:t>
            </a:r>
          </a:p>
          <a:p>
            <a:r>
              <a:rPr lang="en-US" sz="1400" dirty="0"/>
              <a:t>20. Customers also feel that shopping online is convenient and flexible.</a:t>
            </a:r>
          </a:p>
          <a:p>
            <a:r>
              <a:rPr lang="en-US" sz="1400" dirty="0"/>
              <a:t>21. Return policy is important for deciding the product purchase to many customers.</a:t>
            </a:r>
          </a:p>
          <a:p>
            <a:r>
              <a:rPr lang="en-US" sz="1400" dirty="0"/>
              <a:t>22. Many customers find shopping through online helps them financially because of cost and discount factors.</a:t>
            </a:r>
          </a:p>
          <a:p>
            <a:r>
              <a:rPr lang="en-US" sz="1400" dirty="0"/>
              <a:t>23. 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r>
              <a:rPr lang="en-US" sz="1400" dirty="0"/>
              <a:t>24. Above 41-50 years and less than 20 years, female and male respondents count difference is not much.</a:t>
            </a:r>
          </a:p>
          <a:p>
            <a:r>
              <a:rPr lang="en-US" sz="1400" dirty="0"/>
              <a:t>25. From Bangalore and Greater Noida, many respondents are female.</a:t>
            </a:r>
          </a:p>
          <a:p>
            <a:r>
              <a:rPr lang="en-US" sz="1400" dirty="0"/>
              <a:t>26. From Noida and Delhi, many respondents are male.</a:t>
            </a:r>
          </a:p>
          <a:p>
            <a:r>
              <a:rPr lang="en-US" sz="1400" dirty="0"/>
              <a:t>27. Both men and women shopping from desktop count are almost same. However, more women shop from either smartphone or laptop.</a:t>
            </a:r>
          </a:p>
          <a:p>
            <a:r>
              <a:rPr lang="en-US" sz="1400" dirty="0"/>
              <a:t>28. Most of the women come back to shopping website by using search engine.</a:t>
            </a:r>
          </a:p>
          <a:p>
            <a:r>
              <a:rPr lang="en-US" sz="1400" dirty="0"/>
              <a:t>29. Many women prefer to use search engine or app, rather than direct URL. However, men prefer to use search engine and </a:t>
            </a:r>
            <a:r>
              <a:rPr lang="en-US" sz="1400" dirty="0" err="1"/>
              <a:t>Url</a:t>
            </a:r>
            <a:r>
              <a:rPr lang="en-US" sz="1400" dirty="0"/>
              <a:t> and app little less. So we can understand that women use app more than men.</a:t>
            </a:r>
          </a:p>
          <a:p>
            <a:r>
              <a:rPr lang="en-US" sz="1400" dirty="0"/>
              <a:t>30. Women spend more time than men during online shopping and the time is mostly more than 15 </a:t>
            </a:r>
            <a:r>
              <a:rPr lang="en-US" sz="1400" dirty="0" err="1"/>
              <a:t>mins</a:t>
            </a:r>
            <a:endParaRPr lang="en-US" sz="1400" dirty="0"/>
          </a:p>
        </p:txBody>
      </p:sp>
    </p:spTree>
    <p:extLst>
      <p:ext uri="{BB962C8B-B14F-4D97-AF65-F5344CB8AC3E}">
        <p14:creationId xmlns:p14="http://schemas.microsoft.com/office/powerpoint/2010/main" val="705869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a:xfrm>
            <a:off x="457200" y="1412776"/>
            <a:ext cx="8363272" cy="5256584"/>
          </a:xfrm>
        </p:spPr>
        <p:txBody>
          <a:bodyPr>
            <a:noAutofit/>
          </a:bodyPr>
          <a:lstStyle/>
          <a:p>
            <a:r>
              <a:rPr lang="en-US" sz="1400" dirty="0"/>
              <a:t>31. Women compare the products with other websites and is one of the reasons to leave the cart without shopping.</a:t>
            </a:r>
          </a:p>
          <a:p>
            <a:r>
              <a:rPr lang="en-US" sz="1400" dirty="0"/>
              <a:t>32. More women disagree that online shopping is a kind of adventure.</a:t>
            </a:r>
          </a:p>
          <a:p>
            <a:r>
              <a:rPr lang="en-US" sz="1400" dirty="0"/>
              <a:t>33. Women </a:t>
            </a:r>
            <a:r>
              <a:rPr lang="en-US" sz="1400" dirty="0" err="1"/>
              <a:t>dont</a:t>
            </a:r>
            <a:r>
              <a:rPr lang="en-US" sz="1400" dirty="0"/>
              <a:t> feel that online shopping fulfills certain roles.</a:t>
            </a:r>
          </a:p>
          <a:p>
            <a:r>
              <a:rPr lang="en-US" sz="1400" dirty="0"/>
              <a:t>34. Amazon and </a:t>
            </a:r>
            <a:r>
              <a:rPr lang="en-US" sz="1400" dirty="0" err="1"/>
              <a:t>flipkart</a:t>
            </a:r>
            <a:r>
              <a:rPr lang="en-US" sz="1400" dirty="0"/>
              <a:t> is easy to use as compare to other websites.</a:t>
            </a:r>
          </a:p>
          <a:p>
            <a:r>
              <a:rPr lang="en-US" sz="1400" dirty="0"/>
              <a:t>35. Amazon and </a:t>
            </a:r>
            <a:r>
              <a:rPr lang="en-US" sz="1400" dirty="0" err="1"/>
              <a:t>flipkart</a:t>
            </a:r>
            <a:r>
              <a:rPr lang="en-US" sz="1400" dirty="0"/>
              <a:t> has great visual appealing as compare to others and then followed by </a:t>
            </a:r>
            <a:r>
              <a:rPr lang="en-US" sz="1400" dirty="0" err="1"/>
              <a:t>myntra</a:t>
            </a:r>
            <a:r>
              <a:rPr lang="en-US" sz="1400" dirty="0"/>
              <a:t>.</a:t>
            </a:r>
          </a:p>
          <a:p>
            <a:r>
              <a:rPr lang="en-US" sz="1400" dirty="0"/>
              <a:t>36. Wild variety of products on offers are seen on amazon and </a:t>
            </a:r>
            <a:r>
              <a:rPr lang="en-US" sz="1400" dirty="0" err="1"/>
              <a:t>flipkart</a:t>
            </a:r>
            <a:r>
              <a:rPr lang="en-US" sz="1400" dirty="0"/>
              <a:t>.</a:t>
            </a:r>
          </a:p>
          <a:p>
            <a:r>
              <a:rPr lang="en-US" sz="1400" dirty="0"/>
              <a:t>37. Amazon provides complete and relevant description information of products to their users.</a:t>
            </a:r>
          </a:p>
          <a:p>
            <a:r>
              <a:rPr lang="en-US" sz="1400" dirty="0"/>
              <a:t>38. Amazon has fast loading speed and then followed by </a:t>
            </a:r>
            <a:r>
              <a:rPr lang="en-US" sz="1400" dirty="0" err="1"/>
              <a:t>snapdeal</a:t>
            </a:r>
            <a:r>
              <a:rPr lang="en-US" sz="1400" dirty="0"/>
              <a:t> and </a:t>
            </a:r>
            <a:r>
              <a:rPr lang="en-US" sz="1400" dirty="0" err="1"/>
              <a:t>flipkart</a:t>
            </a:r>
            <a:r>
              <a:rPr lang="en-US" sz="1400" dirty="0"/>
              <a:t>.</a:t>
            </a:r>
          </a:p>
          <a:p>
            <a:r>
              <a:rPr lang="en-US" sz="1400" dirty="0"/>
              <a:t>39. Amazon takes longer time to get logged in during promotion, followed by </a:t>
            </a:r>
            <a:r>
              <a:rPr lang="en-US" sz="1400" dirty="0" err="1"/>
              <a:t>flipkart</a:t>
            </a:r>
            <a:r>
              <a:rPr lang="en-US" sz="1400" dirty="0"/>
              <a:t>, </a:t>
            </a:r>
            <a:r>
              <a:rPr lang="en-US" sz="1400" dirty="0" err="1"/>
              <a:t>paytm</a:t>
            </a:r>
            <a:r>
              <a:rPr lang="en-US" sz="1400" dirty="0"/>
              <a:t> and </a:t>
            </a:r>
            <a:r>
              <a:rPr lang="en-US" sz="1400" dirty="0" err="1"/>
              <a:t>snapdeal</a:t>
            </a:r>
            <a:r>
              <a:rPr lang="en-US" sz="1400" dirty="0"/>
              <a:t>.</a:t>
            </a:r>
          </a:p>
          <a:p>
            <a:r>
              <a:rPr lang="en-US" sz="1400" dirty="0"/>
              <a:t>40. Amazon takes longer time in displaying graphics and photos followed by </a:t>
            </a:r>
            <a:r>
              <a:rPr lang="en-US" sz="1400" dirty="0" err="1"/>
              <a:t>flipkart</a:t>
            </a:r>
            <a:r>
              <a:rPr lang="en-US" sz="1400" dirty="0"/>
              <a:t> and snapdeal.com.</a:t>
            </a:r>
          </a:p>
          <a:p>
            <a:r>
              <a:rPr lang="en-US" sz="1400" dirty="0"/>
              <a:t>41. </a:t>
            </a:r>
            <a:r>
              <a:rPr lang="en-US" sz="1400" dirty="0" err="1"/>
              <a:t>Myntra</a:t>
            </a:r>
            <a:r>
              <a:rPr lang="en-US" sz="1400" dirty="0"/>
              <a:t> and </a:t>
            </a:r>
            <a:r>
              <a:rPr lang="en-US" sz="1400" dirty="0" err="1"/>
              <a:t>Paytm</a:t>
            </a:r>
            <a:r>
              <a:rPr lang="en-US" sz="1400" dirty="0"/>
              <a:t> makes late declaration of price during promotion.</a:t>
            </a:r>
          </a:p>
          <a:p>
            <a:r>
              <a:rPr lang="en-US" sz="1400" dirty="0"/>
              <a:t>42. </a:t>
            </a:r>
            <a:r>
              <a:rPr lang="en-US" sz="1400" dirty="0" err="1"/>
              <a:t>Paytm</a:t>
            </a:r>
            <a:r>
              <a:rPr lang="en-US" sz="1400" dirty="0"/>
              <a:t> takes longer time to load the page during promotion.</a:t>
            </a:r>
          </a:p>
          <a:p>
            <a:r>
              <a:rPr lang="en-US" sz="1400" dirty="0"/>
              <a:t>43. </a:t>
            </a:r>
            <a:r>
              <a:rPr lang="en-US" sz="1400" dirty="0" err="1"/>
              <a:t>Snapdeal</a:t>
            </a:r>
            <a:r>
              <a:rPr lang="en-US" sz="1400" dirty="0"/>
              <a:t> and Amazon have limited mode of payment on most of products during promotion.</a:t>
            </a:r>
          </a:p>
          <a:p>
            <a:r>
              <a:rPr lang="en-US" sz="1400" dirty="0"/>
              <a:t>44. </a:t>
            </a:r>
            <a:r>
              <a:rPr lang="en-US" sz="1400" dirty="0" err="1"/>
              <a:t>Paytm</a:t>
            </a:r>
            <a:r>
              <a:rPr lang="en-US" sz="1400" dirty="0"/>
              <a:t> and </a:t>
            </a:r>
            <a:r>
              <a:rPr lang="en-US" sz="1400" dirty="0" err="1"/>
              <a:t>Snapdeal</a:t>
            </a:r>
            <a:r>
              <a:rPr lang="en-US" sz="1400" dirty="0"/>
              <a:t> take a longer delivery period, whereas </a:t>
            </a:r>
            <a:r>
              <a:rPr lang="en-US" sz="1400" dirty="0" err="1"/>
              <a:t>Myntra</a:t>
            </a:r>
            <a:r>
              <a:rPr lang="en-US" sz="1400" dirty="0"/>
              <a:t> and Amazon takes lesser delivery period.</a:t>
            </a:r>
          </a:p>
          <a:p>
            <a:r>
              <a:rPr lang="en-US" sz="1400" dirty="0"/>
              <a:t>45. Amazon, </a:t>
            </a:r>
            <a:r>
              <a:rPr lang="en-US" sz="1400" dirty="0" err="1"/>
              <a:t>Snapdeal</a:t>
            </a:r>
            <a:r>
              <a:rPr lang="en-US" sz="1400" dirty="0"/>
              <a:t> and </a:t>
            </a:r>
            <a:r>
              <a:rPr lang="en-US" sz="1400" dirty="0" err="1"/>
              <a:t>Myntra</a:t>
            </a:r>
            <a:r>
              <a:rPr lang="en-US" sz="1400" dirty="0"/>
              <a:t> have frequent </a:t>
            </a:r>
            <a:r>
              <a:rPr lang="en-US" sz="1400" dirty="0" err="1"/>
              <a:t>discrepencies</a:t>
            </a:r>
            <a:r>
              <a:rPr lang="en-US" sz="1400" dirty="0"/>
              <a:t>, when moving from one page to another.</a:t>
            </a:r>
          </a:p>
          <a:p>
            <a:r>
              <a:rPr lang="en-US" sz="1400" dirty="0"/>
              <a:t>46. Many customers have shopped from Amazon and </a:t>
            </a:r>
            <a:r>
              <a:rPr lang="en-US" sz="1400" dirty="0" err="1"/>
              <a:t>Flipkart</a:t>
            </a:r>
            <a:r>
              <a:rPr lang="en-US" sz="1400" dirty="0" smtClean="0"/>
              <a:t>.</a:t>
            </a:r>
            <a:endParaRPr lang="en-US" sz="1400" dirty="0"/>
          </a:p>
        </p:txBody>
      </p:sp>
    </p:spTree>
    <p:extLst>
      <p:ext uri="{BB962C8B-B14F-4D97-AF65-F5344CB8AC3E}">
        <p14:creationId xmlns:p14="http://schemas.microsoft.com/office/powerpoint/2010/main" val="916825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a:xfrm>
            <a:off x="457200" y="1916832"/>
            <a:ext cx="8229600" cy="4104456"/>
          </a:xfrm>
        </p:spPr>
        <p:txBody>
          <a:bodyPr>
            <a:normAutofit/>
          </a:bodyPr>
          <a:lstStyle/>
          <a:p>
            <a:r>
              <a:rPr lang="en-US" sz="1600" dirty="0"/>
              <a:t>47. </a:t>
            </a:r>
            <a:r>
              <a:rPr lang="en-US" sz="1600" dirty="0" err="1"/>
              <a:t>Paytm</a:t>
            </a:r>
            <a:r>
              <a:rPr lang="en-US" sz="1600" dirty="0"/>
              <a:t> and </a:t>
            </a:r>
            <a:r>
              <a:rPr lang="en-US" sz="1600" dirty="0" err="1"/>
              <a:t>Snapdeal</a:t>
            </a:r>
            <a:r>
              <a:rPr lang="en-US" sz="1600" dirty="0"/>
              <a:t> had not been given more marks on availability of wild variety of products.</a:t>
            </a:r>
          </a:p>
          <a:p>
            <a:r>
              <a:rPr lang="en-US" sz="1600" dirty="0"/>
              <a:t>48. Amazon and </a:t>
            </a:r>
            <a:r>
              <a:rPr lang="en-US" sz="1600" dirty="0" err="1"/>
              <a:t>Flipkart</a:t>
            </a:r>
            <a:r>
              <a:rPr lang="en-US" sz="1600" dirty="0"/>
              <a:t> have got more positive feedbacks than other websites with relevant to Complete, Reliability of website, quickness to complete purchase, availability of several payment options, speedy order delivery, privacy of customers information, security of customer financial information, etc.</a:t>
            </a:r>
          </a:p>
          <a:p>
            <a:r>
              <a:rPr lang="en-US" sz="1600" dirty="0"/>
              <a:t>49. </a:t>
            </a:r>
            <a:r>
              <a:rPr lang="en-US" sz="1600" dirty="0" err="1"/>
              <a:t>Paytm</a:t>
            </a:r>
            <a:r>
              <a:rPr lang="en-US" sz="1600" dirty="0"/>
              <a:t> has got less feedbacks in perceived trustworthiness, presence of online assistance through multi-channel, speed order delivery.</a:t>
            </a:r>
          </a:p>
          <a:p>
            <a:r>
              <a:rPr lang="en-US" sz="1600" dirty="0"/>
              <a:t>50. Snapdeal.com has got less number of feedbacks in change of website/application design.</a:t>
            </a:r>
          </a:p>
          <a:p>
            <a:r>
              <a:rPr lang="en-US" sz="1600" dirty="0"/>
              <a:t>51. </a:t>
            </a:r>
            <a:r>
              <a:rPr lang="en-US" sz="1600" dirty="0" err="1"/>
              <a:t>Myntra</a:t>
            </a:r>
            <a:r>
              <a:rPr lang="en-US" sz="1600" dirty="0"/>
              <a:t> has got the least feedbacks in website as efficient as before, followed by </a:t>
            </a:r>
            <a:r>
              <a:rPr lang="en-US" sz="1600" dirty="0" err="1"/>
              <a:t>Snapdeal</a:t>
            </a:r>
            <a:r>
              <a:rPr lang="en-US" sz="1600" dirty="0"/>
              <a:t>.</a:t>
            </a:r>
          </a:p>
          <a:p>
            <a:r>
              <a:rPr lang="en-US" sz="1600" dirty="0"/>
              <a:t>52. Many people will recommend amazon and </a:t>
            </a:r>
            <a:r>
              <a:rPr lang="en-US" sz="1600" dirty="0" err="1"/>
              <a:t>flipkart</a:t>
            </a:r>
            <a:r>
              <a:rPr lang="en-US" sz="1600" dirty="0"/>
              <a:t> to others.</a:t>
            </a:r>
          </a:p>
        </p:txBody>
      </p:sp>
    </p:spTree>
    <p:extLst>
      <p:ext uri="{BB962C8B-B14F-4D97-AF65-F5344CB8AC3E}">
        <p14:creationId xmlns:p14="http://schemas.microsoft.com/office/powerpoint/2010/main" val="2737683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lvl="0"/>
            <a:r>
              <a:rPr lang="en-IN" dirty="0" smtClean="0">
                <a:ea typeface="Segoe UI" pitchFamily="2"/>
                <a:cs typeface="Tahoma" pitchFamily="2"/>
              </a:rPr>
              <a:t>This Data is very useful for Indian Online Retailer to sale there Goods.</a:t>
            </a:r>
          </a:p>
          <a:p>
            <a:pPr lvl="0"/>
            <a:r>
              <a:rPr lang="en-IN" dirty="0" smtClean="0">
                <a:ea typeface="Segoe UI" pitchFamily="2"/>
                <a:cs typeface="Tahoma" pitchFamily="2"/>
              </a:rPr>
              <a:t>They can easily target customer with this data.</a:t>
            </a:r>
          </a:p>
          <a:p>
            <a:pPr lvl="0"/>
            <a:r>
              <a:rPr lang="en-IN" dirty="0" smtClean="0">
                <a:ea typeface="Segoe UI" pitchFamily="2"/>
                <a:cs typeface="Tahoma" pitchFamily="2"/>
              </a:rPr>
              <a:t>They can choose Trustworthy Platform to sale their goods.</a:t>
            </a:r>
          </a:p>
          <a:p>
            <a:pPr lvl="0"/>
            <a:r>
              <a:rPr lang="en-IN" dirty="0" smtClean="0">
                <a:ea typeface="Segoe UI" pitchFamily="2"/>
                <a:cs typeface="Tahoma" pitchFamily="2"/>
              </a:rPr>
              <a:t>Also they can understand their customer and make some changes according to customer need.</a:t>
            </a:r>
          </a:p>
          <a:p>
            <a:endParaRPr lang="en-US" dirty="0"/>
          </a:p>
        </p:txBody>
      </p:sp>
    </p:spTree>
    <p:extLst>
      <p:ext uri="{BB962C8B-B14F-4D97-AF65-F5344CB8AC3E}">
        <p14:creationId xmlns:p14="http://schemas.microsoft.com/office/powerpoint/2010/main" val="1975788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068960"/>
            <a:ext cx="8229600" cy="1252728"/>
          </a:xfrm>
        </p:spPr>
        <p:txBody>
          <a:bodyPr>
            <a:normAutofit/>
          </a:bodyPr>
          <a:lstStyle/>
          <a:p>
            <a:r>
              <a:rPr lang="en-IN" sz="5400" b="1" dirty="0" smtClean="0">
                <a:solidFill>
                  <a:schemeClr val="tx1"/>
                </a:solidFill>
                <a:latin typeface="Times New Roman" pitchFamily="18" charset="0"/>
                <a:cs typeface="Times New Roman" pitchFamily="18" charset="0"/>
              </a:rPr>
              <a:t>Thank </a:t>
            </a:r>
            <a:r>
              <a:rPr lang="en-IN" sz="5400" b="1" dirty="0" smtClean="0">
                <a:solidFill>
                  <a:schemeClr val="tx1"/>
                </a:solidFill>
                <a:latin typeface="Times New Roman" pitchFamily="18" charset="0"/>
                <a:cs typeface="Times New Roman" pitchFamily="18" charset="0"/>
              </a:rPr>
              <a:t>You</a:t>
            </a:r>
            <a:endParaRPr lang="en-IN" sz="5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3215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7664" y="404664"/>
            <a:ext cx="5544616" cy="577023"/>
          </a:xfrm>
        </p:spPr>
        <p:txBody>
          <a:bodyPr/>
          <a:lstStyle/>
          <a:p>
            <a:pPr algn="ctr"/>
            <a:r>
              <a:rPr lang="en-IN" sz="2800" b="1" dirty="0" smtClean="0">
                <a:solidFill>
                  <a:schemeClr val="tx1"/>
                </a:solidFill>
                <a:latin typeface="Times New Roman" pitchFamily="18" charset="0"/>
                <a:cs typeface="Times New Roman" pitchFamily="18" charset="0"/>
              </a:rPr>
              <a:t>	Introduction</a:t>
            </a:r>
            <a:endParaRPr lang="en-IN" sz="2800" b="1" dirty="0">
              <a:solidFill>
                <a:schemeClr val="tx1"/>
              </a:solidFill>
              <a:latin typeface="Times New Roman" pitchFamily="18" charset="0"/>
              <a:cs typeface="Times New Roman" pitchFamily="18" charset="0"/>
            </a:endParaRPr>
          </a:p>
        </p:txBody>
      </p:sp>
      <p:sp>
        <p:nvSpPr>
          <p:cNvPr id="2" name="Content Placeholder 1"/>
          <p:cNvSpPr>
            <a:spLocks noGrp="1"/>
          </p:cNvSpPr>
          <p:nvPr>
            <p:ph type="body" sz="half" idx="2"/>
          </p:nvPr>
        </p:nvSpPr>
        <p:spPr>
          <a:xfrm>
            <a:off x="4427984" y="1556792"/>
            <a:ext cx="4258816" cy="4752528"/>
          </a:xfrm>
        </p:spPr>
        <p:txBody>
          <a:bodyPr>
            <a:normAutofit fontScale="25000" lnSpcReduction="20000"/>
          </a:bodyPr>
          <a:lstStyle/>
          <a:p>
            <a:r>
              <a:rPr lang="en-US" sz="7200" dirty="0" smtClean="0">
                <a:solidFill>
                  <a:schemeClr val="tx1"/>
                </a:solidFill>
                <a:latin typeface="+mj-lt"/>
                <a:cs typeface="Times New Roman" pitchFamily="18" charset="0"/>
              </a:rPr>
              <a:t>The </a:t>
            </a:r>
            <a:r>
              <a:rPr lang="en-US" sz="7200" dirty="0">
                <a:solidFill>
                  <a:schemeClr val="tx1"/>
                </a:solidFill>
                <a:latin typeface="+mj-lt"/>
                <a:cs typeface="Times New Roman" pitchFamily="18" charset="0"/>
              </a:rPr>
              <a:t>rapid growth of </a:t>
            </a:r>
            <a:r>
              <a:rPr lang="en-US" sz="7200" dirty="0" smtClean="0">
                <a:solidFill>
                  <a:schemeClr val="tx1"/>
                </a:solidFill>
                <a:latin typeface="+mj-lt"/>
                <a:cs typeface="Times New Roman" pitchFamily="18" charset="0"/>
              </a:rPr>
              <a:t>e-commerce, which </a:t>
            </a:r>
            <a:r>
              <a:rPr lang="en-US" sz="7200" dirty="0">
                <a:solidFill>
                  <a:schemeClr val="tx1"/>
                </a:solidFill>
                <a:latin typeface="+mj-lt"/>
                <a:cs typeface="Times New Roman" pitchFamily="18" charset="0"/>
              </a:rPr>
              <a:t>is a result of the remarkable advancement of the Internet and technology, presents a new paradigm for conducting business </a:t>
            </a:r>
            <a:r>
              <a:rPr lang="en-US" sz="7200" dirty="0" smtClean="0">
                <a:solidFill>
                  <a:schemeClr val="tx1"/>
                </a:solidFill>
                <a:latin typeface="+mj-lt"/>
                <a:cs typeface="Times New Roman" pitchFamily="18" charset="0"/>
              </a:rPr>
              <a:t>worldwide.</a:t>
            </a:r>
          </a:p>
          <a:p>
            <a:pPr marL="0" indent="0">
              <a:buNone/>
            </a:pPr>
            <a:endParaRPr lang="en-US" sz="7200" dirty="0">
              <a:solidFill>
                <a:schemeClr val="tx1"/>
              </a:solidFill>
              <a:latin typeface="+mj-lt"/>
              <a:cs typeface="Times New Roman" pitchFamily="18" charset="0"/>
            </a:endParaRPr>
          </a:p>
          <a:p>
            <a:pPr marL="0" indent="0">
              <a:buNone/>
            </a:pPr>
            <a:r>
              <a:rPr lang="en-US" sz="7200" dirty="0">
                <a:solidFill>
                  <a:schemeClr val="tx1"/>
                </a:solidFill>
                <a:latin typeface="+mj-lt"/>
                <a:cs typeface="Times New Roman" pitchFamily="18" charset="0"/>
              </a:rPr>
              <a:t>Online shopping has become one of the main channels of shopping due to its </a:t>
            </a:r>
            <a:r>
              <a:rPr lang="en-US" sz="7200" dirty="0" smtClean="0">
                <a:solidFill>
                  <a:schemeClr val="tx1"/>
                </a:solidFill>
                <a:latin typeface="+mj-lt"/>
                <a:cs typeface="Times New Roman" pitchFamily="18" charset="0"/>
              </a:rPr>
              <a:t>advantages like:</a:t>
            </a:r>
          </a:p>
          <a:p>
            <a:pPr marL="0" indent="0">
              <a:buNone/>
            </a:pPr>
            <a:r>
              <a:rPr lang="en-IN" sz="7200" dirty="0" smtClean="0">
                <a:solidFill>
                  <a:schemeClr val="tx1"/>
                </a:solidFill>
                <a:latin typeface="+mj-lt"/>
                <a:cs typeface="Times New Roman" pitchFamily="18" charset="0"/>
              </a:rPr>
              <a:t>1) Availability of variety </a:t>
            </a:r>
            <a:r>
              <a:rPr lang="en-IN" sz="7200" dirty="0">
                <a:solidFill>
                  <a:schemeClr val="tx1"/>
                </a:solidFill>
                <a:latin typeface="+mj-lt"/>
                <a:cs typeface="Times New Roman" pitchFamily="18" charset="0"/>
              </a:rPr>
              <a:t>of services and products according to </a:t>
            </a:r>
            <a:r>
              <a:rPr lang="en-IN" sz="7200" dirty="0" smtClean="0">
                <a:solidFill>
                  <a:schemeClr val="tx1"/>
                </a:solidFill>
                <a:latin typeface="+mj-lt"/>
                <a:cs typeface="Times New Roman" pitchFamily="18" charset="0"/>
              </a:rPr>
              <a:t> preferences.</a:t>
            </a:r>
          </a:p>
          <a:p>
            <a:pPr marL="0" indent="0">
              <a:buNone/>
            </a:pPr>
            <a:r>
              <a:rPr lang="en-IN" sz="7200" dirty="0" smtClean="0">
                <a:solidFill>
                  <a:schemeClr val="tx1"/>
                </a:solidFill>
                <a:latin typeface="+mj-lt"/>
                <a:cs typeface="Times New Roman" pitchFamily="18" charset="0"/>
              </a:rPr>
              <a:t>2) Convenience</a:t>
            </a:r>
          </a:p>
          <a:p>
            <a:pPr marL="0" indent="0">
              <a:buNone/>
            </a:pPr>
            <a:r>
              <a:rPr lang="en-IN" sz="7200" dirty="0" smtClean="0">
                <a:solidFill>
                  <a:schemeClr val="tx1"/>
                </a:solidFill>
                <a:latin typeface="+mj-lt"/>
                <a:cs typeface="Times New Roman" pitchFamily="18" charset="0"/>
              </a:rPr>
              <a:t>3)</a:t>
            </a:r>
            <a:r>
              <a:rPr lang="en-IN" sz="7200" dirty="0">
                <a:solidFill>
                  <a:schemeClr val="tx1"/>
                </a:solidFill>
                <a:latin typeface="+mj-lt"/>
                <a:cs typeface="Times New Roman" pitchFamily="18" charset="0"/>
              </a:rPr>
              <a:t> R</a:t>
            </a:r>
            <a:r>
              <a:rPr lang="en-IN" sz="7200" dirty="0" smtClean="0">
                <a:solidFill>
                  <a:schemeClr val="tx1"/>
                </a:solidFill>
                <a:latin typeface="+mj-lt"/>
                <a:cs typeface="Times New Roman" pitchFamily="18" charset="0"/>
              </a:rPr>
              <a:t>ound </a:t>
            </a:r>
            <a:r>
              <a:rPr lang="en-IN" sz="7200" dirty="0">
                <a:solidFill>
                  <a:schemeClr val="tx1"/>
                </a:solidFill>
                <a:latin typeface="+mj-lt"/>
                <a:cs typeface="Times New Roman" pitchFamily="18" charset="0"/>
              </a:rPr>
              <a:t>the clock availability, </a:t>
            </a:r>
            <a:endParaRPr lang="en-IN" sz="7200" dirty="0" smtClean="0">
              <a:solidFill>
                <a:schemeClr val="tx1"/>
              </a:solidFill>
              <a:latin typeface="+mj-lt"/>
              <a:cs typeface="Times New Roman" pitchFamily="18" charset="0"/>
            </a:endParaRPr>
          </a:p>
          <a:p>
            <a:pPr marL="0" indent="0">
              <a:buNone/>
            </a:pPr>
            <a:r>
              <a:rPr lang="en-IN" sz="7200" dirty="0" smtClean="0">
                <a:solidFill>
                  <a:schemeClr val="tx1"/>
                </a:solidFill>
                <a:latin typeface="+mj-lt"/>
                <a:cs typeface="Times New Roman" pitchFamily="18" charset="0"/>
              </a:rPr>
              <a:t>4) Flexible pricings and  </a:t>
            </a:r>
            <a:r>
              <a:rPr lang="en-IN" sz="7200" dirty="0">
                <a:solidFill>
                  <a:schemeClr val="tx1"/>
                </a:solidFill>
                <a:latin typeface="+mj-lt"/>
                <a:cs typeface="Times New Roman" pitchFamily="18" charset="0"/>
              </a:rPr>
              <a:t>discounts </a:t>
            </a:r>
            <a:endParaRPr lang="en-IN" sz="7200" dirty="0" smtClean="0">
              <a:solidFill>
                <a:schemeClr val="tx1"/>
              </a:solidFill>
              <a:latin typeface="+mj-lt"/>
              <a:cs typeface="Times New Roman" pitchFamily="18" charset="0"/>
            </a:endParaRPr>
          </a:p>
          <a:p>
            <a:pPr marL="0" indent="0">
              <a:buNone/>
            </a:pPr>
            <a:r>
              <a:rPr lang="en-IN" sz="7200" dirty="0" smtClean="0">
                <a:solidFill>
                  <a:schemeClr val="tx1"/>
                </a:solidFill>
                <a:latin typeface="+mj-lt"/>
                <a:cs typeface="Times New Roman" pitchFamily="18" charset="0"/>
              </a:rPr>
              <a:t>5) Free </a:t>
            </a:r>
            <a:r>
              <a:rPr lang="en-IN" sz="7200" dirty="0">
                <a:solidFill>
                  <a:schemeClr val="tx1"/>
                </a:solidFill>
                <a:latin typeface="+mj-lt"/>
                <a:cs typeface="Times New Roman" pitchFamily="18" charset="0"/>
              </a:rPr>
              <a:t>door step delivery</a:t>
            </a:r>
            <a:endParaRPr lang="en-US" sz="7200" dirty="0" smtClean="0">
              <a:solidFill>
                <a:schemeClr val="tx1"/>
              </a:solidFill>
              <a:latin typeface="+mj-lt"/>
              <a:cs typeface="Times New Roman" pitchFamily="18" charset="0"/>
            </a:endParaRPr>
          </a:p>
          <a:p>
            <a:pPr marL="0" indent="0">
              <a:buNone/>
            </a:pP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28800"/>
            <a:ext cx="3744416" cy="4368485"/>
          </a:xfrm>
          <a:prstGeom prst="rect">
            <a:avLst/>
          </a:prstGeom>
        </p:spPr>
      </p:pic>
    </p:spTree>
    <p:extLst>
      <p:ext uri="{BB962C8B-B14F-4D97-AF65-F5344CB8AC3E}">
        <p14:creationId xmlns:p14="http://schemas.microsoft.com/office/powerpoint/2010/main" val="206007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IN" sz="20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r>
              <a:rPr lang="en-IN" sz="2000" dirty="0" smtClean="0"/>
              <a:t>Five major </a:t>
            </a:r>
            <a:r>
              <a:rPr lang="en-IN" sz="2000" dirty="0"/>
              <a:t>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IN" sz="2000" dirty="0" smtClean="0"/>
              <a:t>.</a:t>
            </a:r>
            <a:endParaRPr lang="en-US" sz="2000" dirty="0"/>
          </a:p>
        </p:txBody>
      </p:sp>
    </p:spTree>
    <p:extLst>
      <p:ext uri="{BB962C8B-B14F-4D97-AF65-F5344CB8AC3E}">
        <p14:creationId xmlns:p14="http://schemas.microsoft.com/office/powerpoint/2010/main" val="1272029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Customer </a:t>
            </a:r>
            <a:r>
              <a:rPr lang="en-IN" b="1" dirty="0">
                <a:solidFill>
                  <a:schemeClr val="tx1"/>
                </a:solidFill>
                <a:latin typeface="Times New Roman" pitchFamily="18" charset="0"/>
                <a:cs typeface="Times New Roman" pitchFamily="18" charset="0"/>
              </a:rPr>
              <a:t>activation model</a:t>
            </a:r>
            <a:endParaRPr lang="en-US" dirty="0"/>
          </a:p>
        </p:txBody>
      </p:sp>
      <p:sp>
        <p:nvSpPr>
          <p:cNvPr id="4" name="Content Placeholder 3"/>
          <p:cNvSpPr>
            <a:spLocks noGrp="1"/>
          </p:cNvSpPr>
          <p:nvPr>
            <p:ph idx="1"/>
          </p:nvPr>
        </p:nvSpPr>
        <p:spPr/>
        <p:txBody>
          <a:bodyPr>
            <a:normAutofit/>
          </a:bodyPr>
          <a:lstStyle/>
          <a:p>
            <a:pPr marL="0" indent="0">
              <a:buNone/>
            </a:pPr>
            <a:r>
              <a:rPr lang="en-US" sz="1800" dirty="0" smtClean="0"/>
              <a:t>The model adopts 3 qualities:</a:t>
            </a:r>
          </a:p>
          <a:p>
            <a:pPr marL="342900" indent="-342900">
              <a:buAutoNum type="arabicPeriod"/>
            </a:pPr>
            <a:r>
              <a:rPr lang="en-US" sz="1800" dirty="0" smtClean="0"/>
              <a:t>System Quality</a:t>
            </a:r>
          </a:p>
          <a:p>
            <a:pPr marL="342900" indent="-342900">
              <a:buAutoNum type="arabicPeriod"/>
            </a:pPr>
            <a:r>
              <a:rPr lang="en-US" sz="1800" dirty="0" smtClean="0"/>
              <a:t>Information Quality</a:t>
            </a:r>
          </a:p>
          <a:p>
            <a:pPr marL="342900" indent="-342900">
              <a:buAutoNum type="arabicPeriod"/>
            </a:pPr>
            <a:r>
              <a:rPr lang="en-US" sz="1800" dirty="0" smtClean="0"/>
              <a:t>Service Quality</a:t>
            </a:r>
          </a:p>
        </p:txBody>
      </p:sp>
      <p:pic>
        <p:nvPicPr>
          <p:cNvPr id="6" name="Picture 5"/>
          <p:cNvPicPr/>
          <p:nvPr/>
        </p:nvPicPr>
        <p:blipFill rotWithShape="1">
          <a:blip r:embed="rId2"/>
          <a:srcRect l="19769" t="14965" r="21175" b="20409"/>
          <a:stretch/>
        </p:blipFill>
        <p:spPr bwMode="auto">
          <a:xfrm>
            <a:off x="3491880" y="2204864"/>
            <a:ext cx="5040559" cy="4176464"/>
          </a:xfrm>
          <a:prstGeom prst="rect">
            <a:avLst/>
          </a:prstGeom>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79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0648"/>
            <a:ext cx="8229600" cy="1252728"/>
          </a:xfrm>
        </p:spPr>
        <p:txBody>
          <a:bodyPr>
            <a:normAutofit/>
          </a:bodyPr>
          <a:lstStyle/>
          <a:p>
            <a:r>
              <a:rPr lang="en-IN" sz="2800" b="1" dirty="0">
                <a:solidFill>
                  <a:schemeClr val="tx1"/>
                </a:solidFill>
                <a:latin typeface="Times New Roman" pitchFamily="18" charset="0"/>
                <a:cs typeface="Times New Roman" pitchFamily="18" charset="0"/>
              </a:rPr>
              <a:t>Understanding customer </a:t>
            </a:r>
            <a:r>
              <a:rPr lang="en-IN" sz="2800" b="1" dirty="0" smtClean="0">
                <a:solidFill>
                  <a:schemeClr val="tx1"/>
                </a:solidFill>
                <a:latin typeface="Times New Roman" pitchFamily="18" charset="0"/>
                <a:cs typeface="Times New Roman" pitchFamily="18" charset="0"/>
              </a:rPr>
              <a:t>activation </a:t>
            </a:r>
            <a:r>
              <a:rPr lang="en-IN" sz="2800" b="1" dirty="0">
                <a:solidFill>
                  <a:schemeClr val="tx1"/>
                </a:solidFill>
                <a:latin typeface="Times New Roman" pitchFamily="18" charset="0"/>
                <a:cs typeface="Times New Roman" pitchFamily="18" charset="0"/>
              </a:rPr>
              <a:t>model</a:t>
            </a:r>
            <a:endParaRPr lang="en-IN" sz="2800" dirty="0">
              <a:solidFill>
                <a:schemeClr val="tx1"/>
              </a:solidFill>
              <a:latin typeface="Times New Roman" pitchFamily="18" charset="0"/>
              <a:cs typeface="Times New Roman" pitchFamily="18" charset="0"/>
            </a:endParaRPr>
          </a:p>
        </p:txBody>
      </p:sp>
      <p:sp>
        <p:nvSpPr>
          <p:cNvPr id="6" name="Content Placeholder 5"/>
          <p:cNvSpPr>
            <a:spLocks noGrp="1"/>
          </p:cNvSpPr>
          <p:nvPr>
            <p:ph idx="1"/>
          </p:nvPr>
        </p:nvSpPr>
        <p:spPr>
          <a:xfrm>
            <a:off x="467544" y="1556792"/>
            <a:ext cx="7812857" cy="4608512"/>
          </a:xfrm>
        </p:spPr>
        <p:txBody>
          <a:bodyPr>
            <a:noAutofit/>
          </a:bodyPr>
          <a:lstStyle/>
          <a:p>
            <a:r>
              <a:rPr lang="en-US" sz="1800" b="1" dirty="0" smtClean="0">
                <a:solidFill>
                  <a:schemeClr val="tx1"/>
                </a:solidFill>
                <a:cs typeface="Times New Roman" pitchFamily="18" charset="0"/>
              </a:rPr>
              <a:t>User </a:t>
            </a:r>
            <a:r>
              <a:rPr lang="en-US" sz="1800" b="1" dirty="0" smtClean="0">
                <a:solidFill>
                  <a:schemeClr val="tx1"/>
                </a:solidFill>
                <a:cs typeface="Times New Roman" pitchFamily="18" charset="0"/>
              </a:rPr>
              <a:t>satisfaction: </a:t>
            </a:r>
            <a:r>
              <a:rPr lang="en-US" sz="1800" dirty="0" smtClean="0">
                <a:solidFill>
                  <a:schemeClr val="tx1"/>
                </a:solidFill>
                <a:cs typeface="Times New Roman" pitchFamily="18" charset="0"/>
              </a:rPr>
              <a:t>It is defined </a:t>
            </a:r>
            <a:r>
              <a:rPr lang="en-US" sz="1800" dirty="0">
                <a:solidFill>
                  <a:schemeClr val="tx1"/>
                </a:solidFill>
                <a:cs typeface="Times New Roman" pitchFamily="18" charset="0"/>
              </a:rPr>
              <a:t>as a personal feeling of contentment or pleasure, as a result of comparing the actual outcome of shopping online as against their expectation </a:t>
            </a:r>
            <a:r>
              <a:rPr lang="en-US" sz="1800" dirty="0" smtClean="0">
                <a:solidFill>
                  <a:schemeClr val="tx1"/>
                </a:solidFill>
                <a:cs typeface="Times New Roman" pitchFamily="18" charset="0"/>
              </a:rPr>
              <a:t>Satisfaction </a:t>
            </a:r>
            <a:r>
              <a:rPr lang="en-US" sz="1800" dirty="0">
                <a:solidFill>
                  <a:schemeClr val="tx1"/>
                </a:solidFill>
                <a:cs typeface="Times New Roman" pitchFamily="18" charset="0"/>
              </a:rPr>
              <a:t>of online customers will positively impact their future intention (repeat purchase) directly or </a:t>
            </a:r>
            <a:r>
              <a:rPr lang="en-US" sz="1800" dirty="0" smtClean="0">
                <a:solidFill>
                  <a:schemeClr val="tx1"/>
                </a:solidFill>
                <a:cs typeface="Times New Roman" pitchFamily="18" charset="0"/>
              </a:rPr>
              <a:t>indirectly.</a:t>
            </a:r>
            <a:endParaRPr lang="en-US" sz="1800" dirty="0" smtClean="0">
              <a:solidFill>
                <a:schemeClr val="tx1"/>
              </a:solidFill>
              <a:cs typeface="Times New Roman" pitchFamily="18" charset="0"/>
            </a:endParaRPr>
          </a:p>
          <a:p>
            <a:r>
              <a:rPr lang="en-US" sz="1800" b="1" dirty="0" smtClean="0">
                <a:solidFill>
                  <a:schemeClr val="tx1"/>
                </a:solidFill>
                <a:cs typeface="Times New Roman" pitchFamily="18" charset="0"/>
              </a:rPr>
              <a:t>Net </a:t>
            </a:r>
            <a:r>
              <a:rPr lang="en-US" sz="1800" b="1" dirty="0">
                <a:solidFill>
                  <a:schemeClr val="tx1"/>
                </a:solidFill>
                <a:cs typeface="Times New Roman" pitchFamily="18" charset="0"/>
              </a:rPr>
              <a:t>benefits </a:t>
            </a:r>
            <a:r>
              <a:rPr lang="en-US" sz="1800" b="1" dirty="0" smtClean="0">
                <a:solidFill>
                  <a:schemeClr val="tx1"/>
                </a:solidFill>
                <a:cs typeface="Times New Roman" pitchFamily="18" charset="0"/>
              </a:rPr>
              <a:t>:</a:t>
            </a:r>
            <a:r>
              <a:rPr lang="en-US" sz="1800" dirty="0" smtClean="0">
                <a:solidFill>
                  <a:schemeClr val="tx1"/>
                </a:solidFill>
                <a:cs typeface="Times New Roman" pitchFamily="18" charset="0"/>
              </a:rPr>
              <a:t>This </a:t>
            </a:r>
            <a:r>
              <a:rPr lang="en-US" sz="1800" dirty="0">
                <a:solidFill>
                  <a:schemeClr val="tx1"/>
                </a:solidFill>
                <a:cs typeface="Times New Roman" pitchFamily="18" charset="0"/>
              </a:rPr>
              <a:t>is used to describe the total benefits </a:t>
            </a:r>
            <a:r>
              <a:rPr lang="en-US" sz="1800" dirty="0" smtClean="0">
                <a:solidFill>
                  <a:schemeClr val="tx1"/>
                </a:solidFill>
                <a:cs typeface="Times New Roman" pitchFamily="18" charset="0"/>
              </a:rPr>
              <a:t>received while </a:t>
            </a:r>
            <a:r>
              <a:rPr lang="en-US" sz="1800" dirty="0">
                <a:solidFill>
                  <a:schemeClr val="tx1"/>
                </a:solidFill>
                <a:cs typeface="Times New Roman" pitchFamily="18" charset="0"/>
              </a:rPr>
              <a:t>shopping online </a:t>
            </a:r>
            <a:r>
              <a:rPr lang="en-US" sz="1800" dirty="0" smtClean="0">
                <a:solidFill>
                  <a:schemeClr val="tx1"/>
                </a:solidFill>
                <a:cs typeface="Times New Roman" pitchFamily="18" charset="0"/>
              </a:rPr>
              <a:t>as </a:t>
            </a:r>
            <a:r>
              <a:rPr lang="en-US" sz="1800" dirty="0">
                <a:solidFill>
                  <a:schemeClr val="tx1"/>
                </a:solidFill>
                <a:cs typeface="Times New Roman" pitchFamily="18" charset="0"/>
              </a:rPr>
              <a:t>against the costs (for example, effort, money and time</a:t>
            </a:r>
            <a:r>
              <a:rPr lang="en-US" sz="1800" dirty="0" smtClean="0">
                <a:solidFill>
                  <a:schemeClr val="tx1"/>
                </a:solidFill>
                <a:cs typeface="Times New Roman" pitchFamily="18" charset="0"/>
              </a:rPr>
              <a:t>).</a:t>
            </a:r>
          </a:p>
          <a:p>
            <a:r>
              <a:rPr lang="en-US" sz="1800" b="1" dirty="0">
                <a:cs typeface="Times New Roman" pitchFamily="18" charset="0"/>
              </a:rPr>
              <a:t>Trust</a:t>
            </a:r>
            <a:r>
              <a:rPr lang="en-US" sz="1800" dirty="0">
                <a:cs typeface="Times New Roman" pitchFamily="18" charset="0"/>
              </a:rPr>
              <a:t> </a:t>
            </a:r>
            <a:r>
              <a:rPr lang="en-US" sz="1800" dirty="0" smtClean="0">
                <a:cs typeface="Times New Roman" pitchFamily="18" charset="0"/>
              </a:rPr>
              <a:t>: This is </a:t>
            </a:r>
            <a:r>
              <a:rPr lang="en-US" sz="1800" dirty="0">
                <a:cs typeface="Times New Roman" pitchFamily="18" charset="0"/>
              </a:rPr>
              <a:t>the perception of a consumer that the merchant will transact with all ethically, capability, and efficient standard. trust produces a positive feelings toward the online retailers; this increases the chances of customer’s intention to buy a products, or use a </a:t>
            </a:r>
            <a:r>
              <a:rPr lang="en-US" sz="1800" dirty="0" smtClean="0">
                <a:cs typeface="Times New Roman" pitchFamily="18" charset="0"/>
              </a:rPr>
              <a:t>service.</a:t>
            </a:r>
          </a:p>
          <a:p>
            <a:r>
              <a:rPr lang="en-US" sz="1800" b="1" dirty="0">
                <a:cs typeface="Times New Roman" pitchFamily="18" charset="0"/>
              </a:rPr>
              <a:t>Purchase/repurchase intention </a:t>
            </a:r>
            <a:r>
              <a:rPr lang="en-US" sz="1800" dirty="0" smtClean="0">
                <a:cs typeface="Times New Roman" pitchFamily="18" charset="0"/>
              </a:rPr>
              <a:t>: It can </a:t>
            </a:r>
            <a:r>
              <a:rPr lang="en-US" sz="1800" dirty="0">
                <a:cs typeface="Times New Roman" pitchFamily="18" charset="0"/>
              </a:rPr>
              <a:t>be defined as the likelihood that an online customer is going to buy a product and continue to purchase products from the same online </a:t>
            </a:r>
            <a:r>
              <a:rPr lang="en-US" sz="1800" dirty="0" smtClean="0">
                <a:cs typeface="Times New Roman" pitchFamily="18" charset="0"/>
              </a:rPr>
              <a:t>retailer.</a:t>
            </a:r>
            <a:endParaRPr lang="en-IN" sz="1800" dirty="0"/>
          </a:p>
          <a:p>
            <a:endParaRPr lang="en-US" sz="1800" dirty="0" smtClean="0">
              <a:solidFill>
                <a:schemeClr val="tx1"/>
              </a:solidFill>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9994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Proposed model for customer retention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732" y="2461992"/>
            <a:ext cx="6344536" cy="3153215"/>
          </a:xfrm>
        </p:spPr>
      </p:pic>
    </p:spTree>
    <p:extLst>
      <p:ext uri="{BB962C8B-B14F-4D97-AF65-F5344CB8AC3E}">
        <p14:creationId xmlns:p14="http://schemas.microsoft.com/office/powerpoint/2010/main" val="1199420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b="1" dirty="0">
                <a:solidFill>
                  <a:schemeClr val="tx1"/>
                </a:solidFill>
                <a:cs typeface="Times New Roman" pitchFamily="18" charset="0"/>
              </a:rPr>
              <a:t>Understanding customer retention model</a:t>
            </a:r>
            <a:endParaRPr lang="en-IN" sz="3200" b="1" dirty="0">
              <a:solidFill>
                <a:schemeClr val="tx1"/>
              </a:solidFill>
              <a:cs typeface="Times New Roman" pitchFamily="18" charset="0"/>
            </a:endParaRPr>
          </a:p>
        </p:txBody>
      </p:sp>
      <p:sp>
        <p:nvSpPr>
          <p:cNvPr id="2" name="Content Placeholder 1"/>
          <p:cNvSpPr>
            <a:spLocks noGrp="1"/>
          </p:cNvSpPr>
          <p:nvPr>
            <p:ph idx="1"/>
          </p:nvPr>
        </p:nvSpPr>
        <p:spPr>
          <a:xfrm>
            <a:off x="899592" y="2276872"/>
            <a:ext cx="7524825" cy="4248472"/>
          </a:xfrm>
        </p:spPr>
        <p:txBody>
          <a:bodyPr>
            <a:normAutofit/>
          </a:bodyPr>
          <a:lstStyle/>
          <a:p>
            <a:r>
              <a:rPr lang="en-US" sz="1800" dirty="0">
                <a:solidFill>
                  <a:schemeClr val="tx1"/>
                </a:solidFill>
                <a:cs typeface="Times New Roman" pitchFamily="18" charset="0"/>
              </a:rPr>
              <a:t>Hedonistic values represent the excitement, and pleasurable experiences derived from shopping </a:t>
            </a:r>
            <a:r>
              <a:rPr lang="en-US" sz="1800" dirty="0" smtClean="0">
                <a:solidFill>
                  <a:schemeClr val="tx1"/>
                </a:solidFill>
                <a:cs typeface="Times New Roman" pitchFamily="18" charset="0"/>
              </a:rPr>
              <a:t>online.</a:t>
            </a:r>
            <a:r>
              <a:rPr lang="en-US" sz="1800" dirty="0">
                <a:cs typeface="Times New Roman" pitchFamily="18" charset="0"/>
              </a:rPr>
              <a:t> The hedonic component can be measured by using scales like 'pleasing/annoying', 'happy/sad', 'beautiful/ugly‘.</a:t>
            </a:r>
          </a:p>
          <a:p>
            <a:endParaRPr lang="en-US" sz="1800" dirty="0" smtClean="0">
              <a:solidFill>
                <a:schemeClr val="tx1"/>
              </a:solidFill>
              <a:cs typeface="Times New Roman" pitchFamily="18" charset="0"/>
            </a:endParaRPr>
          </a:p>
          <a:p>
            <a:pPr marL="0" indent="0">
              <a:buNone/>
            </a:pPr>
            <a:endParaRPr lang="en-US" sz="1800" dirty="0">
              <a:cs typeface="Times New Roman" pitchFamily="18" charset="0"/>
            </a:endParaRPr>
          </a:p>
          <a:p>
            <a:r>
              <a:rPr lang="en-US" sz="1800" dirty="0" smtClean="0">
                <a:solidFill>
                  <a:schemeClr val="tx1"/>
                </a:solidFill>
                <a:cs typeface="Times New Roman" pitchFamily="18" charset="0"/>
              </a:rPr>
              <a:t>Utilitarian </a:t>
            </a:r>
            <a:r>
              <a:rPr lang="en-US" sz="1800" dirty="0">
                <a:solidFill>
                  <a:schemeClr val="tx1"/>
                </a:solidFill>
                <a:cs typeface="Times New Roman" pitchFamily="18" charset="0"/>
              </a:rPr>
              <a:t>value is associated with effective, task-specific and economic facets of the products or </a:t>
            </a:r>
            <a:r>
              <a:rPr lang="en-US" sz="1800" dirty="0" smtClean="0">
                <a:solidFill>
                  <a:schemeClr val="tx1"/>
                </a:solidFill>
                <a:cs typeface="Times New Roman" pitchFamily="18" charset="0"/>
              </a:rPr>
              <a:t>services.</a:t>
            </a:r>
            <a:r>
              <a:rPr lang="en-US" sz="1800" dirty="0">
                <a:cs typeface="Times New Roman" pitchFamily="18" charset="0"/>
              </a:rPr>
              <a:t> The utilitarian component by using scales like 'valuable/worthless', 'foolish/wise', 'rational/irrational', </a:t>
            </a:r>
            <a:r>
              <a:rPr lang="en-US" sz="1800" dirty="0" smtClean="0">
                <a:cs typeface="Times New Roman" pitchFamily="18" charset="0"/>
              </a:rPr>
              <a:t>profit/loss.</a:t>
            </a:r>
            <a:endParaRPr lang="en-IN" sz="1800" dirty="0">
              <a:solidFill>
                <a:schemeClr val="tx1"/>
              </a:solidFill>
              <a:cs typeface="Times New Roman" pitchFamily="18" charset="0"/>
            </a:endParaRPr>
          </a:p>
          <a:p>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62414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591344"/>
          </a:xfrm>
        </p:spPr>
        <p:txBody>
          <a:bodyPr>
            <a:noAutofit/>
          </a:bodyPr>
          <a:lstStyle/>
          <a:p>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endParaRPr lang="en-IN" sz="2800" dirty="0">
              <a:solidFill>
                <a:schemeClr val="tx1"/>
              </a:solidFill>
            </a:endParaRPr>
          </a:p>
        </p:txBody>
      </p:sp>
      <p:sp>
        <p:nvSpPr>
          <p:cNvPr id="6" name="Content Placeholder 5"/>
          <p:cNvSpPr>
            <a:spLocks noGrp="1"/>
          </p:cNvSpPr>
          <p:nvPr>
            <p:ph idx="1"/>
          </p:nvPr>
        </p:nvSpPr>
        <p:spPr>
          <a:xfrm>
            <a:off x="467544" y="764704"/>
            <a:ext cx="8352928" cy="5616624"/>
          </a:xfrm>
        </p:spPr>
        <p:txBody>
          <a:bodyPr>
            <a:noAutofit/>
          </a:bodyPr>
          <a:lstStyle/>
          <a:p>
            <a:pPr marL="0" indent="0">
              <a:buNone/>
            </a:pPr>
            <a:r>
              <a:rPr lang="en-US" sz="2000" b="1" u="sng" dirty="0" smtClean="0">
                <a:solidFill>
                  <a:schemeClr val="tx1"/>
                </a:solidFill>
                <a:latin typeface="+mj-lt"/>
                <a:cs typeface="Times New Roman" pitchFamily="18" charset="0"/>
              </a:rPr>
              <a:t>Dimension </a:t>
            </a:r>
            <a:r>
              <a:rPr lang="en-US" sz="2000" b="1" u="sng" dirty="0">
                <a:solidFill>
                  <a:schemeClr val="tx1"/>
                </a:solidFill>
                <a:latin typeface="+mj-lt"/>
                <a:cs typeface="Times New Roman" pitchFamily="18" charset="0"/>
              </a:rPr>
              <a:t>of hedonic values </a:t>
            </a:r>
            <a:r>
              <a:rPr lang="en-US" sz="2000" b="1" u="sng" dirty="0" smtClean="0">
                <a:solidFill>
                  <a:schemeClr val="tx1"/>
                </a:solidFill>
                <a:latin typeface="+mj-lt"/>
                <a:cs typeface="Times New Roman" pitchFamily="18" charset="0"/>
              </a:rPr>
              <a:t>includes</a:t>
            </a:r>
            <a:r>
              <a:rPr lang="en-US" sz="2000" b="1" u="sng" dirty="0">
                <a:latin typeface="+mj-lt"/>
                <a:cs typeface="Times New Roman" pitchFamily="18" charset="0"/>
              </a:rPr>
              <a:t>:</a:t>
            </a:r>
            <a:endParaRPr lang="en-US" sz="2000" b="1" u="sng" dirty="0" smtClean="0">
              <a:solidFill>
                <a:schemeClr val="tx1"/>
              </a:solidFill>
              <a:latin typeface="+mj-lt"/>
              <a:cs typeface="Times New Roman" pitchFamily="18" charset="0"/>
            </a:endParaRPr>
          </a:p>
          <a:p>
            <a:pPr marL="0" indent="0">
              <a:buNone/>
            </a:pPr>
            <a:endParaRPr lang="en-US" sz="2000" b="1" dirty="0" smtClean="0">
              <a:solidFill>
                <a:schemeClr val="tx1"/>
              </a:solidFill>
              <a:latin typeface="Times New Roman" pitchFamily="18" charset="0"/>
              <a:cs typeface="Times New Roman" pitchFamily="18" charset="0"/>
            </a:endParaRPr>
          </a:p>
          <a:p>
            <a:r>
              <a:rPr lang="en-US" sz="1800" b="1" dirty="0" smtClean="0">
                <a:solidFill>
                  <a:schemeClr val="tx1"/>
                </a:solidFill>
                <a:cs typeface="Times New Roman" pitchFamily="18" charset="0"/>
              </a:rPr>
              <a:t>Role </a:t>
            </a:r>
            <a:r>
              <a:rPr lang="en-US" sz="1800" b="1" dirty="0" smtClean="0">
                <a:solidFill>
                  <a:schemeClr val="tx1"/>
                </a:solidFill>
                <a:cs typeface="Times New Roman" pitchFamily="18" charset="0"/>
              </a:rPr>
              <a:t>shopping: </a:t>
            </a:r>
            <a:r>
              <a:rPr lang="en-US" sz="1800" dirty="0" smtClean="0">
                <a:solidFill>
                  <a:schemeClr val="tx1"/>
                </a:solidFill>
                <a:cs typeface="Times New Roman" pitchFamily="18" charset="0"/>
              </a:rPr>
              <a:t>refers </a:t>
            </a:r>
            <a:r>
              <a:rPr lang="en-US" sz="1800" dirty="0">
                <a:solidFill>
                  <a:schemeClr val="tx1"/>
                </a:solidFill>
                <a:cs typeface="Times New Roman" pitchFamily="18" charset="0"/>
              </a:rPr>
              <a:t>to the online customers who shop to gain pleasure and self-approval when shopping under a different identity to perform a specific role at given </a:t>
            </a:r>
            <a:r>
              <a:rPr lang="en-US" sz="1800" dirty="0" smtClean="0">
                <a:solidFill>
                  <a:schemeClr val="tx1"/>
                </a:solidFill>
                <a:cs typeface="Times New Roman" pitchFamily="18" charset="0"/>
              </a:rPr>
              <a:t>time.</a:t>
            </a:r>
          </a:p>
          <a:p>
            <a:r>
              <a:rPr lang="en-US" sz="1800" b="1" dirty="0" smtClean="0">
                <a:solidFill>
                  <a:schemeClr val="tx1"/>
                </a:solidFill>
                <a:cs typeface="Times New Roman" pitchFamily="18" charset="0"/>
              </a:rPr>
              <a:t>Value shopping</a:t>
            </a:r>
            <a:r>
              <a:rPr lang="en-US" sz="1800" dirty="0" smtClean="0">
                <a:cs typeface="Times New Roman" pitchFamily="18" charset="0"/>
              </a:rPr>
              <a:t>: </a:t>
            </a:r>
            <a:r>
              <a:rPr lang="en-US" sz="1800" dirty="0" smtClean="0">
                <a:solidFill>
                  <a:schemeClr val="tx1"/>
                </a:solidFill>
                <a:cs typeface="Times New Roman" pitchFamily="18" charset="0"/>
              </a:rPr>
              <a:t>One </a:t>
            </a:r>
            <a:r>
              <a:rPr lang="en-US" sz="1800" dirty="0">
                <a:solidFill>
                  <a:schemeClr val="tx1"/>
                </a:solidFill>
                <a:cs typeface="Times New Roman" pitchFamily="18" charset="0"/>
              </a:rPr>
              <a:t>major benefit of shopping online is the ability to compare </a:t>
            </a:r>
            <a:r>
              <a:rPr lang="en-US" sz="1800" dirty="0" smtClean="0">
                <a:solidFill>
                  <a:schemeClr val="tx1"/>
                </a:solidFill>
                <a:cs typeface="Times New Roman" pitchFamily="18" charset="0"/>
              </a:rPr>
              <a:t>it </a:t>
            </a:r>
            <a:r>
              <a:rPr lang="en-US" sz="1800" dirty="0">
                <a:solidFill>
                  <a:schemeClr val="tx1"/>
                </a:solidFill>
                <a:cs typeface="Times New Roman" pitchFamily="18" charset="0"/>
              </a:rPr>
              <a:t>observed that pleasure is also derived during the process of browsing for good deal, and listed it as also part of motives of customers shopping online</a:t>
            </a:r>
            <a:r>
              <a:rPr lang="en-US" sz="1800" dirty="0" smtClean="0">
                <a:solidFill>
                  <a:schemeClr val="tx1"/>
                </a:solidFill>
                <a:cs typeface="Times New Roman" pitchFamily="18" charset="0"/>
              </a:rPr>
              <a:t>.</a:t>
            </a:r>
          </a:p>
          <a:p>
            <a:r>
              <a:rPr lang="en-US" sz="1800" b="1" dirty="0">
                <a:cs typeface="Times New Roman" pitchFamily="18" charset="0"/>
              </a:rPr>
              <a:t>Social shopping</a:t>
            </a:r>
            <a:r>
              <a:rPr lang="en-US" sz="1800" dirty="0">
                <a:cs typeface="Times New Roman" pitchFamily="18" charset="0"/>
              </a:rPr>
              <a:t>: reflects the online retail customer propensity to strive for recognition and even friendliness through interpersonal relationships</a:t>
            </a:r>
            <a:r>
              <a:rPr lang="en-US" sz="1800" dirty="0" smtClean="0">
                <a:cs typeface="Times New Roman" pitchFamily="18" charset="0"/>
              </a:rPr>
              <a:t>.</a:t>
            </a:r>
          </a:p>
          <a:p>
            <a:r>
              <a:rPr lang="en-US" sz="1800" b="1" dirty="0">
                <a:cs typeface="Times New Roman" pitchFamily="18" charset="0"/>
              </a:rPr>
              <a:t>Adventure shopping:</a:t>
            </a:r>
            <a:r>
              <a:rPr lang="en-US" sz="1800" dirty="0">
                <a:cs typeface="Times New Roman" pitchFamily="18" charset="0"/>
              </a:rPr>
              <a:t> This type of shopping is engaged in by an online customer who is looking to escape bored therefore requires stimulation to get out of </a:t>
            </a:r>
            <a:r>
              <a:rPr lang="en-US" sz="1800" dirty="0" smtClean="0">
                <a:cs typeface="Times New Roman" pitchFamily="18" charset="0"/>
              </a:rPr>
              <a:t>depression.</a:t>
            </a:r>
          </a:p>
          <a:p>
            <a:r>
              <a:rPr lang="en-US" sz="1800" b="1" dirty="0">
                <a:cs typeface="Times New Roman" pitchFamily="18" charset="0"/>
              </a:rPr>
              <a:t>Gratification:</a:t>
            </a:r>
            <a:r>
              <a:rPr lang="en-US" sz="1800" dirty="0">
                <a:cs typeface="Times New Roman" pitchFamily="18" charset="0"/>
              </a:rPr>
              <a:t> </a:t>
            </a:r>
            <a:r>
              <a:rPr lang="en-US" sz="1800" dirty="0" smtClean="0">
                <a:cs typeface="Times New Roman" pitchFamily="18" charset="0"/>
              </a:rPr>
              <a:t>it is </a:t>
            </a:r>
            <a:r>
              <a:rPr lang="en-US" sz="1800" dirty="0">
                <a:cs typeface="Times New Roman" pitchFamily="18" charset="0"/>
              </a:rPr>
              <a:t>a strong motive to shop online; it also improves the chances of buyer returning for a repeat purchase other products from the same e-retailer. It is the degree to which an e-store is entertaining and fun to the online </a:t>
            </a:r>
            <a:r>
              <a:rPr lang="en-US" sz="1800" dirty="0" smtClean="0">
                <a:cs typeface="Times New Roman" pitchFamily="18" charset="0"/>
              </a:rPr>
              <a:t>customers.</a:t>
            </a:r>
            <a:endParaRPr lang="en-IN" sz="1800" dirty="0">
              <a:cs typeface="Times New Roman" pitchFamily="18" charset="0"/>
            </a:endParaRPr>
          </a:p>
          <a:p>
            <a:endParaRPr lang="en-US" sz="1800" dirty="0">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87157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6712"/>
            <a:ext cx="8229600" cy="687288"/>
          </a:xfrm>
        </p:spPr>
        <p:txBody>
          <a:bodyPr>
            <a:noAutofit/>
          </a:bodyPr>
          <a:lstStyle/>
          <a:p>
            <a:r>
              <a:rPr lang="en-IN" sz="2800" b="1" u="sng" dirty="0">
                <a:solidFill>
                  <a:schemeClr val="tx1"/>
                </a:solidFill>
                <a:cs typeface="Times New Roman" pitchFamily="18" charset="0"/>
              </a:rPr>
              <a:t>Dimensions of utilitarian values:</a:t>
            </a:r>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endParaRPr lang="en-IN" sz="2800" dirty="0">
              <a:solidFill>
                <a:schemeClr val="tx1"/>
              </a:solidFill>
            </a:endParaRPr>
          </a:p>
        </p:txBody>
      </p:sp>
      <p:sp>
        <p:nvSpPr>
          <p:cNvPr id="2" name="Content Placeholder 1"/>
          <p:cNvSpPr>
            <a:spLocks noGrp="1"/>
          </p:cNvSpPr>
          <p:nvPr>
            <p:ph idx="1"/>
          </p:nvPr>
        </p:nvSpPr>
        <p:spPr>
          <a:xfrm>
            <a:off x="467544" y="1556792"/>
            <a:ext cx="8064896" cy="4680520"/>
          </a:xfrm>
        </p:spPr>
        <p:txBody>
          <a:bodyPr>
            <a:noAutofit/>
          </a:bodyPr>
          <a:lstStyle/>
          <a:p>
            <a:pPr marL="0" indent="0">
              <a:buNone/>
            </a:pPr>
            <a:r>
              <a:rPr lang="en-US" sz="1800" b="1" dirty="0" smtClean="0">
                <a:solidFill>
                  <a:schemeClr val="tx1"/>
                </a:solidFill>
                <a:cs typeface="Times New Roman" pitchFamily="18" charset="0"/>
              </a:rPr>
              <a:t>Product </a:t>
            </a:r>
            <a:r>
              <a:rPr lang="en-US" sz="1800" b="1" dirty="0">
                <a:solidFill>
                  <a:schemeClr val="tx1"/>
                </a:solidFill>
                <a:cs typeface="Times New Roman" pitchFamily="18" charset="0"/>
              </a:rPr>
              <a:t>offerings: </a:t>
            </a:r>
            <a:r>
              <a:rPr lang="en-US" sz="1800" dirty="0">
                <a:solidFill>
                  <a:schemeClr val="tx1"/>
                </a:solidFill>
                <a:cs typeface="Times New Roman" pitchFamily="18" charset="0"/>
              </a:rPr>
              <a:t>This is described as the complete information on products or services offered for purchase to a customer by an online </a:t>
            </a:r>
            <a:r>
              <a:rPr lang="en-US" sz="1800" dirty="0" smtClean="0">
                <a:solidFill>
                  <a:schemeClr val="tx1"/>
                </a:solidFill>
                <a:cs typeface="Times New Roman" pitchFamily="18" charset="0"/>
              </a:rPr>
              <a:t>retailer</a:t>
            </a:r>
            <a:r>
              <a:rPr lang="en-US" sz="1800" dirty="0" smtClean="0">
                <a:cs typeface="Times New Roman" pitchFamily="18" charset="0"/>
              </a:rPr>
              <a:t>.</a:t>
            </a:r>
          </a:p>
          <a:p>
            <a:pPr marL="0" indent="0">
              <a:buNone/>
            </a:pPr>
            <a:r>
              <a:rPr lang="en-US" sz="1800" b="1" dirty="0" smtClean="0">
                <a:solidFill>
                  <a:schemeClr val="tx1"/>
                </a:solidFill>
                <a:cs typeface="Times New Roman" pitchFamily="18" charset="0"/>
              </a:rPr>
              <a:t>Product </a:t>
            </a:r>
            <a:r>
              <a:rPr lang="en-US" sz="1800" b="1" dirty="0">
                <a:solidFill>
                  <a:schemeClr val="tx1"/>
                </a:solidFill>
                <a:cs typeface="Times New Roman" pitchFamily="18" charset="0"/>
              </a:rPr>
              <a:t>information: </a:t>
            </a:r>
            <a:r>
              <a:rPr lang="en-US" sz="1800" dirty="0">
                <a:solidFill>
                  <a:schemeClr val="tx1"/>
                </a:solidFill>
                <a:cs typeface="Times New Roman" pitchFamily="18" charset="0"/>
              </a:rPr>
              <a:t>The information quality of products </a:t>
            </a:r>
            <a:r>
              <a:rPr lang="en-US" sz="1800" dirty="0" smtClean="0">
                <a:solidFill>
                  <a:schemeClr val="tx1"/>
                </a:solidFill>
                <a:cs typeface="Times New Roman" pitchFamily="18" charset="0"/>
              </a:rPr>
              <a:t>displayed </a:t>
            </a:r>
            <a:r>
              <a:rPr lang="en-US" sz="1800" dirty="0">
                <a:solidFill>
                  <a:schemeClr val="tx1"/>
                </a:solidFill>
                <a:cs typeface="Times New Roman" pitchFamily="18" charset="0"/>
              </a:rPr>
              <a:t>by an online retailer has to be detailed enough to enhance the customer decision in making a purchase or </a:t>
            </a:r>
            <a:r>
              <a:rPr lang="en-US" sz="1800" dirty="0" smtClean="0">
                <a:solidFill>
                  <a:schemeClr val="tx1"/>
                </a:solidFill>
                <a:cs typeface="Times New Roman" pitchFamily="18" charset="0"/>
              </a:rPr>
              <a:t>not</a:t>
            </a:r>
            <a:r>
              <a:rPr lang="en-US" sz="1800" dirty="0" smtClean="0">
                <a:solidFill>
                  <a:schemeClr val="tx1"/>
                </a:solidFill>
                <a:cs typeface="Times New Roman" pitchFamily="18" charset="0"/>
              </a:rPr>
              <a:t>.</a:t>
            </a:r>
          </a:p>
          <a:p>
            <a:pPr marL="0" indent="0">
              <a:buNone/>
            </a:pPr>
            <a:r>
              <a:rPr lang="en-US" sz="1800" b="1" dirty="0">
                <a:cs typeface="Times New Roman" pitchFamily="18" charset="0"/>
              </a:rPr>
              <a:t>Monetary savings: </a:t>
            </a:r>
            <a:r>
              <a:rPr lang="en-US" sz="1800" dirty="0">
                <a:cs typeface="Times New Roman" pitchFamily="18" charset="0"/>
              </a:rPr>
              <a:t>one of the major reasons of shopping online is to get value for money, in other words, spend less on products thereby saving more </a:t>
            </a:r>
            <a:r>
              <a:rPr lang="en-US" sz="1800" dirty="0" smtClean="0">
                <a:cs typeface="Times New Roman" pitchFamily="18" charset="0"/>
              </a:rPr>
              <a:t>money.</a:t>
            </a:r>
          </a:p>
          <a:p>
            <a:pPr marL="0" indent="0">
              <a:buNone/>
            </a:pPr>
            <a:r>
              <a:rPr lang="en-US" sz="1800" b="1" dirty="0" smtClean="0">
                <a:cs typeface="Times New Roman" pitchFamily="18" charset="0"/>
              </a:rPr>
              <a:t>Convenience</a:t>
            </a:r>
            <a:r>
              <a:rPr lang="en-US" sz="1800" b="1" dirty="0">
                <a:cs typeface="Times New Roman" pitchFamily="18" charset="0"/>
              </a:rPr>
              <a:t>:</a:t>
            </a:r>
            <a:r>
              <a:rPr lang="en-US" sz="1800" dirty="0">
                <a:cs typeface="Times New Roman" pitchFamily="18" charset="0"/>
              </a:rPr>
              <a:t> Online shopping is very effective because of it convenience, a lot of time and effort is saved when a consumer decides to shop online</a:t>
            </a:r>
            <a:r>
              <a:rPr lang="en-US" sz="1800" dirty="0" smtClean="0">
                <a:cs typeface="Times New Roman" pitchFamily="18" charset="0"/>
              </a:rPr>
              <a:t>.</a:t>
            </a:r>
          </a:p>
          <a:p>
            <a:pPr marL="0" indent="0">
              <a:buNone/>
            </a:pPr>
            <a:r>
              <a:rPr lang="en-US" sz="1800" b="1" dirty="0">
                <a:cs typeface="Times New Roman" pitchFamily="18" charset="0"/>
              </a:rPr>
              <a:t>Perceived </a:t>
            </a:r>
            <a:r>
              <a:rPr lang="en-US" sz="1800" b="1" dirty="0" smtClean="0">
                <a:cs typeface="Times New Roman" pitchFamily="18" charset="0"/>
              </a:rPr>
              <a:t>risk</a:t>
            </a:r>
            <a:r>
              <a:rPr lang="en-US" sz="1800" dirty="0" smtClean="0">
                <a:cs typeface="Times New Roman" pitchFamily="18" charset="0"/>
              </a:rPr>
              <a:t>: </a:t>
            </a:r>
            <a:r>
              <a:rPr lang="en-US" sz="1800" dirty="0">
                <a:cs typeface="Times New Roman" pitchFamily="18" charset="0"/>
              </a:rPr>
              <a:t>is an important factor in determining purchase intention, repurchase intention and even to become a loyal customer. Whenever buyers are faced with uncertainty and consequences that are not desirable as a result of a purchase made, they perceive </a:t>
            </a:r>
            <a:r>
              <a:rPr lang="en-US" sz="1800" dirty="0" smtClean="0">
                <a:cs typeface="Times New Roman" pitchFamily="18" charset="0"/>
              </a:rPr>
              <a:t>risk.</a:t>
            </a:r>
            <a:endParaRPr lang="en-IN" sz="1800" dirty="0">
              <a:solidFill>
                <a:schemeClr val="tx1"/>
              </a:solidFill>
              <a:cs typeface="Times New Roman" pitchFamily="18" charset="0"/>
            </a:endParaRPr>
          </a:p>
        </p:txBody>
      </p:sp>
    </p:spTree>
    <p:extLst>
      <p:ext uri="{BB962C8B-B14F-4D97-AF65-F5344CB8AC3E}">
        <p14:creationId xmlns:p14="http://schemas.microsoft.com/office/powerpoint/2010/main" val="4227824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1019</TotalTime>
  <Words>1900</Words>
  <Application>Microsoft Office PowerPoint</Application>
  <PresentationFormat>On-screen Show (4:3)</PresentationFormat>
  <Paragraphs>113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E- Commerce Customer Activation and Retention</vt:lpstr>
      <vt:lpstr> Introduction</vt:lpstr>
      <vt:lpstr>Problem Statement:</vt:lpstr>
      <vt:lpstr>Customer activation model</vt:lpstr>
      <vt:lpstr>Understanding customer activation model</vt:lpstr>
      <vt:lpstr>Proposed model for customer retention</vt:lpstr>
      <vt:lpstr>Understanding customer retention model</vt:lpstr>
      <vt:lpstr> </vt:lpstr>
      <vt:lpstr>Dimensions of utilitarian values:  </vt:lpstr>
      <vt:lpstr>Exploratory Data Analysis</vt:lpstr>
      <vt:lpstr>Dataset:</vt:lpstr>
      <vt:lpstr>Observations</vt:lpstr>
      <vt:lpstr>Observations:</vt:lpstr>
      <vt:lpstr>Observations:</vt:lpstr>
      <vt:lpstr>Observations: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E-retail factors for customer activation and retention (Indian e-retailers)</dc:title>
  <dc:creator>Windows User</dc:creator>
  <cp:lastModifiedBy>ABC</cp:lastModifiedBy>
  <cp:revision>56</cp:revision>
  <dcterms:created xsi:type="dcterms:W3CDTF">2021-05-21T06:38:44Z</dcterms:created>
  <dcterms:modified xsi:type="dcterms:W3CDTF">2022-11-14T14:23:31Z</dcterms:modified>
</cp:coreProperties>
</file>