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4.jpg" ContentType="image/png"/>
  <Override PartName="/ppt/notesSlides/notesSlide13.xml" ContentType="application/vnd.openxmlformats-officedocument.presentationml.notesSlide+xml"/>
  <Override PartName="/ppt/media/image5.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8" r:id="rId3"/>
    <p:sldId id="259" r:id="rId4"/>
    <p:sldId id="260" r:id="rId5"/>
    <p:sldId id="261" r:id="rId6"/>
    <p:sldId id="295" r:id="rId7"/>
    <p:sldId id="296" r:id="rId8"/>
    <p:sldId id="297" r:id="rId9"/>
    <p:sldId id="262" r:id="rId10"/>
    <p:sldId id="298" r:id="rId11"/>
    <p:sldId id="300" r:id="rId12"/>
    <p:sldId id="301" r:id="rId13"/>
    <p:sldId id="302" r:id="rId14"/>
    <p:sldId id="303" r:id="rId15"/>
    <p:sldId id="269" r:id="rId16"/>
    <p:sldId id="304" r:id="rId17"/>
    <p:sldId id="305" r:id="rId18"/>
    <p:sldId id="277" r:id="rId19"/>
    <p:sldId id="307" r:id="rId20"/>
    <p:sldId id="308" r:id="rId21"/>
    <p:sldId id="309" r:id="rId22"/>
    <p:sldId id="310" r:id="rId23"/>
    <p:sldId id="311" r:id="rId24"/>
    <p:sldId id="312" r:id="rId25"/>
    <p:sldId id="313" r:id="rId26"/>
    <p:sldId id="279" r:id="rId27"/>
    <p:sldId id="278"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Dosis" pitchFamily="2" charset="0"/>
      <p:regular r:id="rId35"/>
      <p:bold r:id="rId36"/>
    </p:embeddedFont>
    <p:embeddedFont>
      <p:font typeface="Dosis ExtraLight" pitchFamily="2" charset="0"/>
      <p:regular r:id="rId37"/>
      <p:bold r:id="rId38"/>
    </p:embeddedFont>
    <p:embeddedFont>
      <p:font typeface="Titillium Web" panose="00000500000000000000" pitchFamily="2" charset="0"/>
      <p:regular r:id="rId39"/>
      <p:bold r:id="rId40"/>
      <p:italic r:id="rId41"/>
      <p:boldItalic r:id="rId42"/>
    </p:embeddedFont>
    <p:embeddedFont>
      <p:font typeface="Titillium Web Light" panose="000004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90" d="100"/>
          <a:sy n="90" d="100"/>
        </p:scale>
        <p:origin x="8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516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953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06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08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48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23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25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65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14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847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78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72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59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ambria Math" panose="02040503050406030204" pitchFamily="18" charset="0"/>
                <a:ea typeface="Cambria Math" panose="02040503050406030204" pitchFamily="18" charset="0"/>
              </a:rPr>
              <a:t>PERSONAL</a:t>
            </a:r>
            <a:br>
              <a:rPr lang="en" b="1" dirty="0">
                <a:latin typeface="Cambria Math" panose="02040503050406030204" pitchFamily="18" charset="0"/>
                <a:ea typeface="Cambria Math" panose="02040503050406030204" pitchFamily="18" charset="0"/>
              </a:rPr>
            </a:br>
            <a:r>
              <a:rPr lang="en" b="1" dirty="0">
                <a:latin typeface="Cambria Math" panose="02040503050406030204" pitchFamily="18" charset="0"/>
                <a:ea typeface="Cambria Math" panose="02040503050406030204" pitchFamily="18" charset="0"/>
              </a:rPr>
              <a:t>PROJECT</a:t>
            </a:r>
            <a:br>
              <a:rPr lang="en" b="1" dirty="0">
                <a:latin typeface="Cambria Math" panose="02040503050406030204" pitchFamily="18" charset="0"/>
                <a:ea typeface="Cambria Math" panose="02040503050406030204" pitchFamily="18" charset="0"/>
              </a:rPr>
            </a:br>
            <a:r>
              <a:rPr lang="en" b="1" dirty="0">
                <a:latin typeface="Cambria Math" panose="02040503050406030204" pitchFamily="18" charset="0"/>
                <a:ea typeface="Cambria Math" panose="02040503050406030204" pitchFamily="18" charset="0"/>
              </a:rPr>
              <a:t>MANAGEMENT</a:t>
            </a:r>
            <a:br>
              <a:rPr lang="en" b="1" dirty="0">
                <a:latin typeface="Cambria Math" panose="02040503050406030204" pitchFamily="18" charset="0"/>
                <a:ea typeface="Cambria Math" panose="02040503050406030204" pitchFamily="18" charset="0"/>
              </a:rPr>
            </a:br>
            <a:r>
              <a:rPr lang="en" b="1" dirty="0">
                <a:latin typeface="Cambria Math" panose="02040503050406030204" pitchFamily="18" charset="0"/>
                <a:ea typeface="Cambria Math" panose="02040503050406030204" pitchFamily="18" charset="0"/>
              </a:rPr>
              <a:t>TOOL</a:t>
            </a:r>
            <a:br>
              <a:rPr lang="en" b="1" dirty="0">
                <a:latin typeface="Cambria Math" panose="02040503050406030204" pitchFamily="18" charset="0"/>
                <a:ea typeface="Cambria Math" panose="02040503050406030204" pitchFamily="18" charset="0"/>
              </a:rPr>
            </a:br>
            <a:endParaRPr b="1" dirty="0">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5A20CC6B-A769-4661-B150-75CD11561540}"/>
              </a:ext>
            </a:extLst>
          </p:cNvPr>
          <p:cNvSpPr txBox="1"/>
          <p:nvPr/>
        </p:nvSpPr>
        <p:spPr>
          <a:xfrm>
            <a:off x="3200400" y="3970021"/>
            <a:ext cx="3168503" cy="954107"/>
          </a:xfrm>
          <a:prstGeom prst="rect">
            <a:avLst/>
          </a:prstGeom>
          <a:noFill/>
        </p:spPr>
        <p:txBody>
          <a:bodyPr wrap="square" rtlCol="0">
            <a:spAutoFit/>
          </a:bodyPr>
          <a:lstStyle/>
          <a:p>
            <a:r>
              <a:rPr lang="en-US" dirty="0">
                <a:solidFill>
                  <a:schemeClr val="tx1">
                    <a:lumMod val="50000"/>
                    <a:lumOff val="50000"/>
                  </a:schemeClr>
                </a:solidFill>
              </a:rPr>
              <a:t>Made By--</a:t>
            </a:r>
          </a:p>
          <a:p>
            <a:r>
              <a:rPr lang="en-US" dirty="0">
                <a:solidFill>
                  <a:schemeClr val="tx1">
                    <a:lumMod val="50000"/>
                    <a:lumOff val="50000"/>
                  </a:schemeClr>
                </a:solidFill>
              </a:rPr>
              <a:t>1139_AkankshaPatil</a:t>
            </a:r>
          </a:p>
          <a:p>
            <a:r>
              <a:rPr lang="en-US" dirty="0">
                <a:solidFill>
                  <a:schemeClr val="tx1">
                    <a:lumMod val="50000"/>
                    <a:lumOff val="50000"/>
                  </a:schemeClr>
                </a:solidFill>
              </a:rPr>
              <a:t>1047_RuchaDhamdhere</a:t>
            </a:r>
          </a:p>
          <a:p>
            <a:endParaRPr lang="en-IN" dirty="0"/>
          </a:p>
        </p:txBody>
      </p:sp>
      <p:pic>
        <p:nvPicPr>
          <p:cNvPr id="4" name="image2.jpeg" descr="ATC_new_logo_2009">
            <a:extLst>
              <a:ext uri="{FF2B5EF4-FFF2-40B4-BE49-F238E27FC236}">
                <a16:creationId xmlns:a16="http://schemas.microsoft.com/office/drawing/2014/main" id="{A4D60C1F-7CEF-4DCA-95B4-32AC6EA1CE21}"/>
              </a:ext>
            </a:extLst>
          </p:cNvPr>
          <p:cNvPicPr/>
          <p:nvPr/>
        </p:nvPicPr>
        <p:blipFill>
          <a:blip r:embed="rId3" cstate="print"/>
          <a:stretch>
            <a:fillRect/>
          </a:stretch>
        </p:blipFill>
        <p:spPr>
          <a:xfrm>
            <a:off x="4816549" y="340892"/>
            <a:ext cx="1189990" cy="485140"/>
          </a:xfrm>
          <a:prstGeom prst="rect">
            <a:avLst/>
          </a:prstGeom>
        </p:spPr>
      </p:pic>
      <p:pic>
        <p:nvPicPr>
          <p:cNvPr id="5" name="image1.jpeg">
            <a:extLst>
              <a:ext uri="{FF2B5EF4-FFF2-40B4-BE49-F238E27FC236}">
                <a16:creationId xmlns:a16="http://schemas.microsoft.com/office/drawing/2014/main" id="{A23B2A11-C227-4BBA-9851-BF11F1C3FFCF}"/>
              </a:ext>
            </a:extLst>
          </p:cNvPr>
          <p:cNvPicPr/>
          <p:nvPr/>
        </p:nvPicPr>
        <p:blipFill>
          <a:blip r:embed="rId4" cstate="print"/>
          <a:stretch>
            <a:fillRect/>
          </a:stretch>
        </p:blipFill>
        <p:spPr>
          <a:xfrm>
            <a:off x="5087059" y="1181565"/>
            <a:ext cx="648970" cy="9664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54A7-42FA-4C42-A2D6-FE519D6B10ED}"/>
              </a:ext>
            </a:extLst>
          </p:cNvPr>
          <p:cNvSpPr>
            <a:spLocks noGrp="1"/>
          </p:cNvSpPr>
          <p:nvPr>
            <p:ph type="title"/>
          </p:nvPr>
        </p:nvSpPr>
        <p:spPr/>
        <p:txBody>
          <a:bodyPr/>
          <a:lstStyle/>
          <a:p>
            <a:r>
              <a:rPr lang="en-US" dirty="0"/>
              <a:t>RESTful API:</a:t>
            </a:r>
            <a:endParaRPr lang="en-IN" dirty="0"/>
          </a:p>
        </p:txBody>
      </p:sp>
      <p:sp>
        <p:nvSpPr>
          <p:cNvPr id="3" name="Text Placeholder 2">
            <a:extLst>
              <a:ext uri="{FF2B5EF4-FFF2-40B4-BE49-F238E27FC236}">
                <a16:creationId xmlns:a16="http://schemas.microsoft.com/office/drawing/2014/main" id="{E842C112-E3BC-4670-943B-527071F11ACE}"/>
              </a:ext>
            </a:extLst>
          </p:cNvPr>
          <p:cNvSpPr>
            <a:spLocks noGrp="1"/>
          </p:cNvSpPr>
          <p:nvPr>
            <p:ph type="body" idx="1"/>
          </p:nvPr>
        </p:nvSpPr>
        <p:spPr/>
        <p:txBody>
          <a:bodyPr/>
          <a:lstStyle/>
          <a:p>
            <a:pPr marL="76200" indent="0">
              <a:buNone/>
            </a:pPr>
            <a:r>
              <a:rPr lang="en-US" sz="1800" dirty="0"/>
              <a:t>When a client request is made via a RESTful API, it transfers a representation of the state of the resource to the requester or endpoint. This information, or representation, is delivered in one of several formats via HTTP: JSON (</a:t>
            </a:r>
            <a:r>
              <a:rPr lang="en-US" sz="1800" dirty="0" err="1"/>
              <a:t>Javascript</a:t>
            </a:r>
            <a:r>
              <a:rPr lang="en-US" sz="1800" dirty="0"/>
              <a:t> Object Notation), HTML, XLT, Python, PHP, or plain text. JSON is the most generally popular file format to use because, despite its name, it’s language-agnostic, as well as readable by both humans and machines</a:t>
            </a:r>
            <a:r>
              <a:rPr lang="en-US" dirty="0"/>
              <a:t>. </a:t>
            </a:r>
          </a:p>
          <a:p>
            <a:pPr marL="76200" indent="0">
              <a:buNone/>
            </a:pPr>
            <a:endParaRPr lang="en-IN" dirty="0"/>
          </a:p>
        </p:txBody>
      </p:sp>
      <p:sp>
        <p:nvSpPr>
          <p:cNvPr id="4" name="Slide Number Placeholder 3">
            <a:extLst>
              <a:ext uri="{FF2B5EF4-FFF2-40B4-BE49-F238E27FC236}">
                <a16:creationId xmlns:a16="http://schemas.microsoft.com/office/drawing/2014/main" id="{7FF83BDC-C407-4BCC-BC6F-ED544E09BC2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64187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CRUD OPERATIONS</a:t>
            </a:r>
            <a:endParaRPr sz="7200" dirty="0">
              <a:solidFill>
                <a:srgbClr val="D3EBD5"/>
              </a:solidFill>
            </a:endParaRPr>
          </a:p>
        </p:txBody>
      </p:sp>
      <p:sp>
        <p:nvSpPr>
          <p:cNvPr id="3878" name="Google Shape;3878;p19"/>
          <p:cNvSpPr txBox="1">
            <a:spLocks noGrp="1"/>
          </p:cNvSpPr>
          <p:nvPr>
            <p:ph type="subTitle" idx="4294967295"/>
          </p:nvPr>
        </p:nvSpPr>
        <p:spPr>
          <a:xfrm>
            <a:off x="685800" y="34877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rgbClr val="80BFB7"/>
                </a:solidFill>
              </a:rPr>
              <a:t>C</a:t>
            </a:r>
            <a:r>
              <a:rPr lang="en-IN" dirty="0" err="1">
                <a:solidFill>
                  <a:srgbClr val="80BFB7"/>
                </a:solidFill>
              </a:rPr>
              <a:t>reate</a:t>
            </a:r>
            <a:r>
              <a:rPr lang="en-IN" dirty="0">
                <a:solidFill>
                  <a:srgbClr val="80BFB7"/>
                </a:solidFill>
              </a:rPr>
              <a:t>, Read, Update, Delete</a:t>
            </a:r>
            <a:endParaRPr dirty="0">
              <a:solidFill>
                <a:srgbClr val="80BFB7"/>
              </a:solidFill>
            </a:endParaRPr>
          </a:p>
        </p:txBody>
      </p:sp>
      <p:sp>
        <p:nvSpPr>
          <p:cNvPr id="3879" name="Google Shape;3879;p19"/>
          <p:cNvSpPr/>
          <p:nvPr/>
        </p:nvSpPr>
        <p:spPr>
          <a:xfrm>
            <a:off x="5910050" y="1741208"/>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6180900" y="12312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6579841" y="1959060"/>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4645586" y="50379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5473280" y="47156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6520038" y="137409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5484516" y="1279954"/>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5159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AF6A-E777-4DF6-8F6A-913FCDD32837}"/>
              </a:ext>
            </a:extLst>
          </p:cNvPr>
          <p:cNvSpPr>
            <a:spLocks noGrp="1"/>
          </p:cNvSpPr>
          <p:nvPr>
            <p:ph type="title"/>
          </p:nvPr>
        </p:nvSpPr>
        <p:spPr/>
        <p:txBody>
          <a:bodyPr/>
          <a:lstStyle/>
          <a:p>
            <a:r>
              <a:rPr lang="en-US" dirty="0"/>
              <a:t>CRUD Operations:</a:t>
            </a:r>
            <a:endParaRPr lang="en-IN" dirty="0"/>
          </a:p>
        </p:txBody>
      </p:sp>
      <p:sp>
        <p:nvSpPr>
          <p:cNvPr id="3" name="Text Placeholder 2">
            <a:extLst>
              <a:ext uri="{FF2B5EF4-FFF2-40B4-BE49-F238E27FC236}">
                <a16:creationId xmlns:a16="http://schemas.microsoft.com/office/drawing/2014/main" id="{5CFFABC6-8DD6-40D2-8494-6FE834638DE4}"/>
              </a:ext>
            </a:extLst>
          </p:cNvPr>
          <p:cNvSpPr>
            <a:spLocks noGrp="1"/>
          </p:cNvSpPr>
          <p:nvPr>
            <p:ph type="body" idx="1"/>
          </p:nvPr>
        </p:nvSpPr>
        <p:spPr/>
        <p:txBody>
          <a:bodyPr/>
          <a:lstStyle/>
          <a:p>
            <a:pPr marL="76200" indent="0">
              <a:buNone/>
            </a:pPr>
            <a:endParaRPr lang="en-IN" dirty="0"/>
          </a:p>
        </p:txBody>
      </p:sp>
      <p:sp>
        <p:nvSpPr>
          <p:cNvPr id="4" name="Slide Number Placeholder 3">
            <a:extLst>
              <a:ext uri="{FF2B5EF4-FFF2-40B4-BE49-F238E27FC236}">
                <a16:creationId xmlns:a16="http://schemas.microsoft.com/office/drawing/2014/main" id="{12479979-CE4A-48B6-9BBB-C06A84C30BD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graphicFrame>
        <p:nvGraphicFramePr>
          <p:cNvPr id="5" name="Table 4">
            <a:extLst>
              <a:ext uri="{FF2B5EF4-FFF2-40B4-BE49-F238E27FC236}">
                <a16:creationId xmlns:a16="http://schemas.microsoft.com/office/drawing/2014/main" id="{EEE59109-F30A-4E8A-A362-2CB7F009BC1E}"/>
              </a:ext>
            </a:extLst>
          </p:cNvPr>
          <p:cNvGraphicFramePr>
            <a:graphicFrameLocks noGrp="1"/>
          </p:cNvGraphicFramePr>
          <p:nvPr>
            <p:extLst>
              <p:ext uri="{D42A27DB-BD31-4B8C-83A1-F6EECF244321}">
                <p14:modId xmlns:p14="http://schemas.microsoft.com/office/powerpoint/2010/main" val="551971251"/>
              </p:ext>
            </p:extLst>
          </p:nvPr>
        </p:nvGraphicFramePr>
        <p:xfrm>
          <a:off x="717550" y="1733550"/>
          <a:ext cx="6761162" cy="2980500"/>
        </p:xfrm>
        <a:graphic>
          <a:graphicData uri="http://schemas.openxmlformats.org/drawingml/2006/table">
            <a:tbl>
              <a:tblPr/>
              <a:tblGrid>
                <a:gridCol w="3380581">
                  <a:extLst>
                    <a:ext uri="{9D8B030D-6E8A-4147-A177-3AD203B41FA5}">
                      <a16:colId xmlns:a16="http://schemas.microsoft.com/office/drawing/2014/main" val="1667201651"/>
                    </a:ext>
                  </a:extLst>
                </a:gridCol>
                <a:gridCol w="3380581">
                  <a:extLst>
                    <a:ext uri="{9D8B030D-6E8A-4147-A177-3AD203B41FA5}">
                      <a16:colId xmlns:a16="http://schemas.microsoft.com/office/drawing/2014/main" val="2344653694"/>
                    </a:ext>
                  </a:extLst>
                </a:gridCol>
              </a:tblGrid>
              <a:tr h="815610">
                <a:tc>
                  <a:txBody>
                    <a:bodyPr/>
                    <a:lstStyle/>
                    <a:p>
                      <a:r>
                        <a:rPr lang="en-IN" sz="1300" dirty="0">
                          <a:effectLst/>
                        </a:rPr>
                        <a:t>CREATE</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This is a form view to create a new record in the database</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1552007"/>
                  </a:ext>
                </a:extLst>
              </a:tr>
              <a:tr h="815610">
                <a:tc>
                  <a:txBody>
                    <a:bodyPr/>
                    <a:lstStyle/>
                    <a:p>
                      <a:r>
                        <a:rPr lang="en-IN" sz="1300">
                          <a:effectLst/>
                        </a:rPr>
                        <a:t>READ</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Reads the table records based on the primary key within the input parameter.</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14612098"/>
                  </a:ext>
                </a:extLst>
              </a:tr>
              <a:tr h="815610">
                <a:tc>
                  <a:txBody>
                    <a:bodyPr/>
                    <a:lstStyle/>
                    <a:p>
                      <a:r>
                        <a:rPr lang="en-IN" sz="1300">
                          <a:effectLst/>
                        </a:rPr>
                        <a:t>UPDATE</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Updates the content of the table based on the specified primary key for a record.</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99743952"/>
                  </a:ext>
                </a:extLst>
              </a:tr>
              <a:tr h="533670">
                <a:tc>
                  <a:txBody>
                    <a:bodyPr/>
                    <a:lstStyle/>
                    <a:p>
                      <a:r>
                        <a:rPr lang="en-IN" sz="1300">
                          <a:effectLst/>
                        </a:rPr>
                        <a:t>DELETE</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Deletes a specified row in the table.</a:t>
                      </a:r>
                    </a:p>
                  </a:txBody>
                  <a:tcPr marL="137673" marR="137673" marT="91782" marB="917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66582985"/>
                  </a:ext>
                </a:extLst>
              </a:tr>
            </a:tbl>
          </a:graphicData>
        </a:graphic>
      </p:graphicFrame>
    </p:spTree>
    <p:extLst>
      <p:ext uri="{BB962C8B-B14F-4D97-AF65-F5344CB8AC3E}">
        <p14:creationId xmlns:p14="http://schemas.microsoft.com/office/powerpoint/2010/main" val="281156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5DE-98AB-4E8A-95D9-28CA74F61CA8}"/>
              </a:ext>
            </a:extLst>
          </p:cNvPr>
          <p:cNvSpPr>
            <a:spLocks noGrp="1"/>
          </p:cNvSpPr>
          <p:nvPr>
            <p:ph type="title"/>
          </p:nvPr>
        </p:nvSpPr>
        <p:spPr/>
        <p:txBody>
          <a:bodyPr/>
          <a:lstStyle/>
          <a:p>
            <a:r>
              <a:rPr lang="en-US" dirty="0"/>
              <a:t>CRUD and REST</a:t>
            </a:r>
            <a:endParaRPr lang="en-IN" dirty="0"/>
          </a:p>
        </p:txBody>
      </p:sp>
      <p:sp>
        <p:nvSpPr>
          <p:cNvPr id="3" name="Text Placeholder 2">
            <a:extLst>
              <a:ext uri="{FF2B5EF4-FFF2-40B4-BE49-F238E27FC236}">
                <a16:creationId xmlns:a16="http://schemas.microsoft.com/office/drawing/2014/main" id="{108106AF-A63F-45F2-BE8B-D7742DDA84FB}"/>
              </a:ext>
            </a:extLst>
          </p:cNvPr>
          <p:cNvSpPr>
            <a:spLocks noGrp="1"/>
          </p:cNvSpPr>
          <p:nvPr>
            <p:ph type="body" idx="1"/>
          </p:nvPr>
        </p:nvSpPr>
        <p:spPr>
          <a:xfrm>
            <a:off x="718300" y="1423625"/>
            <a:ext cx="6761100" cy="2980500"/>
          </a:xfrm>
        </p:spPr>
        <p:txBody>
          <a:bodyPr/>
          <a:lstStyle/>
          <a:p>
            <a:pPr marL="76200" indent="0" algn="l">
              <a:buNone/>
            </a:pPr>
            <a:r>
              <a:rPr lang="en-US" sz="1600" b="0" i="0" dirty="0">
                <a:solidFill>
                  <a:srgbClr val="10162F"/>
                </a:solidFill>
                <a:effectLst/>
                <a:latin typeface="Titillium Web Light" panose="00000400000000000000" pitchFamily="2" charset="0"/>
              </a:rPr>
              <a:t>In a REST environment, CRUD often corresponds to the HTTP methods POST, GET, PUT, and DELETE, respectively. These are the fundamental elements of a persistent storage system.</a:t>
            </a:r>
          </a:p>
          <a:p>
            <a:pPr marL="76200" indent="0" algn="l">
              <a:buNone/>
            </a:pPr>
            <a:r>
              <a:rPr lang="en-US" sz="1600" b="0" i="0" dirty="0">
                <a:solidFill>
                  <a:srgbClr val="10162F"/>
                </a:solidFill>
                <a:effectLst/>
                <a:latin typeface="Titillium Web Light" panose="00000400000000000000" pitchFamily="2" charset="0"/>
              </a:rPr>
              <a:t>Throughout the rest of the article, we will recommend standards and response codes that are typically followed by developers when creating RESTful applications. Conventions may differ so feel free to experiment with different return values and codes as you become comfortable with the CRUD paradigm.</a:t>
            </a:r>
          </a:p>
          <a:p>
            <a:pPr marL="76200" indent="0" algn="l">
              <a:buNone/>
            </a:pPr>
            <a:r>
              <a:rPr lang="en-US" sz="1600" b="0" i="0" dirty="0">
                <a:solidFill>
                  <a:srgbClr val="10162F"/>
                </a:solidFill>
                <a:effectLst/>
                <a:latin typeface="Titillium Web Light" panose="00000400000000000000" pitchFamily="2" charset="0"/>
              </a:rPr>
              <a:t>Imagine we are working with a system that is keeping track of meals and their corresponding prices for a restaurant. Let’s look at how we would implement CRUD operations.</a:t>
            </a:r>
          </a:p>
          <a:p>
            <a:pPr marL="76200" indent="0">
              <a:buNone/>
            </a:pPr>
            <a:endParaRPr lang="en-IN" dirty="0"/>
          </a:p>
        </p:txBody>
      </p:sp>
      <p:sp>
        <p:nvSpPr>
          <p:cNvPr id="4" name="Slide Number Placeholder 3">
            <a:extLst>
              <a:ext uri="{FF2B5EF4-FFF2-40B4-BE49-F238E27FC236}">
                <a16:creationId xmlns:a16="http://schemas.microsoft.com/office/drawing/2014/main" id="{EF45B0A4-F38C-4103-8A49-0FB013DA883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3058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a:t>
            </a:r>
            <a:br>
              <a:rPr lang="en" dirty="0"/>
            </a:br>
            <a:r>
              <a:rPr lang="en" dirty="0"/>
              <a:t>DIAGRAMS</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610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5" name="Google Shape;3945;p26"/>
          <p:cNvSpPr txBox="1">
            <a:spLocks noGrp="1"/>
          </p:cNvSpPr>
          <p:nvPr>
            <p:ph type="title" idx="4294967295"/>
          </p:nvPr>
        </p:nvSpPr>
        <p:spPr>
          <a:xfrm>
            <a:off x="640231" y="85278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D3EBD5"/>
                </a:solidFill>
              </a:rPr>
              <a:t>Use Case</a:t>
            </a:r>
            <a:br>
              <a:rPr lang="en" dirty="0">
                <a:solidFill>
                  <a:srgbClr val="D3EBD5"/>
                </a:solidFill>
              </a:rPr>
            </a:br>
            <a:r>
              <a:rPr lang="en" dirty="0">
                <a:solidFill>
                  <a:srgbClr val="D3EBD5"/>
                </a:solidFill>
              </a:rPr>
              <a:t> Diagram:</a:t>
            </a:r>
            <a:endParaRPr dirty="0">
              <a:solidFill>
                <a:srgbClr val="D3EBD5"/>
              </a:solidFill>
            </a:endParaRPr>
          </a:p>
        </p:txBody>
      </p:sp>
      <p:sp>
        <p:nvSpPr>
          <p:cNvPr id="3946" name="Google Shape;3946;p26"/>
          <p:cNvSpPr/>
          <p:nvPr/>
        </p:nvSpPr>
        <p:spPr>
          <a:xfrm>
            <a:off x="1985850" y="1830500"/>
            <a:ext cx="718200" cy="202500"/>
          </a:xfrm>
          <a:prstGeom prst="wedgeRectCallout">
            <a:avLst>
              <a:gd name="adj1" fmla="val -21428"/>
              <a:gd name="adj2" fmla="val 84287"/>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003B55"/>
                </a:solidFill>
                <a:latin typeface="Titillium Web Light"/>
                <a:ea typeface="Titillium Web Light"/>
                <a:cs typeface="Titillium Web Light"/>
                <a:sym typeface="Titillium Web Light"/>
              </a:rPr>
              <a:t>our office</a:t>
            </a:r>
            <a:endParaRPr sz="1000">
              <a:solidFill>
                <a:srgbClr val="003B55"/>
              </a:solidFill>
              <a:latin typeface="Titillium Web Light"/>
              <a:ea typeface="Titillium Web Light"/>
              <a:cs typeface="Titillium Web Light"/>
              <a:sym typeface="Titillium Web Light"/>
            </a:endParaRPr>
          </a:p>
        </p:txBody>
      </p:sp>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F1940E39-5A18-47B7-B917-B83ED5AB5CAD}"/>
              </a:ext>
            </a:extLst>
          </p:cNvPr>
          <p:cNvPicPr>
            <a:picLocks noChangeAspect="1"/>
          </p:cNvPicPr>
          <p:nvPr/>
        </p:nvPicPr>
        <p:blipFill>
          <a:blip r:embed="rId3"/>
          <a:stretch>
            <a:fillRect/>
          </a:stretch>
        </p:blipFill>
        <p:spPr>
          <a:xfrm>
            <a:off x="2871900" y="204787"/>
            <a:ext cx="4286250" cy="4733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5" name="Google Shape;3945;p26"/>
          <p:cNvSpPr txBox="1">
            <a:spLocks noGrp="1"/>
          </p:cNvSpPr>
          <p:nvPr>
            <p:ph type="title" idx="4294967295"/>
          </p:nvPr>
        </p:nvSpPr>
        <p:spPr>
          <a:xfrm>
            <a:off x="28935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D3EBD5"/>
                </a:solidFill>
              </a:rPr>
              <a:t>ER Diagram:</a:t>
            </a:r>
            <a:endParaRPr dirty="0">
              <a:solidFill>
                <a:srgbClr val="D3EBD5"/>
              </a:solidFill>
            </a:endParaRPr>
          </a:p>
        </p:txBody>
      </p:sp>
      <p:sp>
        <p:nvSpPr>
          <p:cNvPr id="3946" name="Google Shape;3946;p26"/>
          <p:cNvSpPr/>
          <p:nvPr/>
        </p:nvSpPr>
        <p:spPr>
          <a:xfrm>
            <a:off x="1985850" y="1830500"/>
            <a:ext cx="718200" cy="202500"/>
          </a:xfrm>
          <a:prstGeom prst="wedgeRectCallout">
            <a:avLst>
              <a:gd name="adj1" fmla="val -21428"/>
              <a:gd name="adj2" fmla="val 84287"/>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003B55"/>
                </a:solidFill>
                <a:latin typeface="Titillium Web Light"/>
                <a:ea typeface="Titillium Web Light"/>
                <a:cs typeface="Titillium Web Light"/>
                <a:sym typeface="Titillium Web Light"/>
              </a:rPr>
              <a:t>our office</a:t>
            </a:r>
            <a:endParaRPr sz="1000">
              <a:solidFill>
                <a:srgbClr val="003B55"/>
              </a:solidFill>
              <a:latin typeface="Titillium Web Light"/>
              <a:ea typeface="Titillium Web Light"/>
              <a:cs typeface="Titillium Web Light"/>
              <a:sym typeface="Titillium Web Light"/>
            </a:endParaRPr>
          </a:p>
        </p:txBody>
      </p:sp>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D2A2D7D2-2E1C-43F0-98D9-8BE33AFEF882}"/>
              </a:ext>
            </a:extLst>
          </p:cNvPr>
          <p:cNvPicPr>
            <a:picLocks noChangeAspect="1"/>
          </p:cNvPicPr>
          <p:nvPr/>
        </p:nvPicPr>
        <p:blipFill>
          <a:blip r:embed="rId3"/>
          <a:stretch>
            <a:fillRect/>
          </a:stretch>
        </p:blipFill>
        <p:spPr>
          <a:xfrm>
            <a:off x="1010093" y="350874"/>
            <a:ext cx="6921795" cy="4665753"/>
          </a:xfrm>
          <a:prstGeom prst="rect">
            <a:avLst/>
          </a:prstGeom>
        </p:spPr>
      </p:pic>
    </p:spTree>
    <p:extLst>
      <p:ext uri="{BB962C8B-B14F-4D97-AF65-F5344CB8AC3E}">
        <p14:creationId xmlns:p14="http://schemas.microsoft.com/office/powerpoint/2010/main" val="144512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5.</a:t>
            </a:r>
            <a:br>
              <a:rPr lang="en-US" dirty="0"/>
            </a:br>
            <a:r>
              <a:rPr lang="en-US" dirty="0"/>
              <a:t>SCREENSHOTS</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799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34"/>
          <p:cNvSpPr txBox="1">
            <a:spLocks noGrp="1"/>
          </p:cNvSpPr>
          <p:nvPr>
            <p:ph type="body" idx="4294967295"/>
          </p:nvPr>
        </p:nvSpPr>
        <p:spPr>
          <a:xfrm>
            <a:off x="640231" y="203413"/>
            <a:ext cx="2747700" cy="851727"/>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DASHBOARD</a:t>
            </a:r>
          </a:p>
        </p:txBody>
      </p:sp>
      <p:sp>
        <p:nvSpPr>
          <p:cNvPr id="4048" name="Google Shape;4048;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grpSp>
        <p:nvGrpSpPr>
          <p:cNvPr id="4049" name="Google Shape;4049;p34"/>
          <p:cNvGrpSpPr/>
          <p:nvPr/>
        </p:nvGrpSpPr>
        <p:grpSpPr>
          <a:xfrm>
            <a:off x="1839433" y="1241128"/>
            <a:ext cx="5712021" cy="3256443"/>
            <a:chOff x="1177450" y="241631"/>
            <a:chExt cx="6173152" cy="3616776"/>
          </a:xfrm>
        </p:grpSpPr>
        <p:sp>
          <p:nvSpPr>
            <p:cNvPr id="4050" name="Google Shape;405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EECEE7E6-668E-4748-9741-BCE37592175A}"/>
              </a:ext>
            </a:extLst>
          </p:cNvPr>
          <p:cNvPicPr>
            <a:picLocks noChangeAspect="1"/>
          </p:cNvPicPr>
          <p:nvPr/>
        </p:nvPicPr>
        <p:blipFill>
          <a:blip r:embed="rId3"/>
          <a:stretch>
            <a:fillRect/>
          </a:stretch>
        </p:blipFill>
        <p:spPr>
          <a:xfrm>
            <a:off x="2488018" y="1424763"/>
            <a:ext cx="4433777" cy="27325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34"/>
          <p:cNvSpPr txBox="1">
            <a:spLocks noGrp="1"/>
          </p:cNvSpPr>
          <p:nvPr>
            <p:ph type="body" idx="4294967295"/>
          </p:nvPr>
        </p:nvSpPr>
        <p:spPr>
          <a:xfrm>
            <a:off x="685800" y="838850"/>
            <a:ext cx="2747700" cy="851727"/>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SIGN UP </a:t>
            </a:r>
          </a:p>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PAGE</a:t>
            </a:r>
          </a:p>
        </p:txBody>
      </p:sp>
      <p:sp>
        <p:nvSpPr>
          <p:cNvPr id="4048" name="Google Shape;4048;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grpSp>
        <p:nvGrpSpPr>
          <p:cNvPr id="4049" name="Google Shape;4049;p34"/>
          <p:cNvGrpSpPr/>
          <p:nvPr/>
        </p:nvGrpSpPr>
        <p:grpSpPr>
          <a:xfrm>
            <a:off x="1839433" y="1241128"/>
            <a:ext cx="5712021" cy="3256443"/>
            <a:chOff x="1177450" y="241631"/>
            <a:chExt cx="6173152" cy="3616776"/>
          </a:xfrm>
        </p:grpSpPr>
        <p:sp>
          <p:nvSpPr>
            <p:cNvPr id="4050" name="Google Shape;405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8F92F69B-31F2-4CDF-923E-01F2DEC9FEDF}"/>
              </a:ext>
            </a:extLst>
          </p:cNvPr>
          <p:cNvPicPr>
            <a:picLocks noChangeAspect="1"/>
          </p:cNvPicPr>
          <p:nvPr/>
        </p:nvPicPr>
        <p:blipFill>
          <a:blip r:embed="rId3"/>
          <a:stretch>
            <a:fillRect/>
          </a:stretch>
        </p:blipFill>
        <p:spPr>
          <a:xfrm>
            <a:off x="2498650" y="1435395"/>
            <a:ext cx="4412513" cy="2732568"/>
          </a:xfrm>
          <a:prstGeom prst="rect">
            <a:avLst/>
          </a:prstGeom>
        </p:spPr>
      </p:pic>
    </p:spTree>
    <p:extLst>
      <p:ext uri="{BB962C8B-B14F-4D97-AF65-F5344CB8AC3E}">
        <p14:creationId xmlns:p14="http://schemas.microsoft.com/office/powerpoint/2010/main" val="254323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319625" y="6689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CONTENTS:</a:t>
            </a:r>
            <a:endParaRPr sz="6000" dirty="0"/>
          </a:p>
        </p:txBody>
      </p:sp>
      <p:sp>
        <p:nvSpPr>
          <p:cNvPr id="3851" name="Google Shape;3851;p15"/>
          <p:cNvSpPr txBox="1">
            <a:spLocks noGrp="1"/>
          </p:cNvSpPr>
          <p:nvPr>
            <p:ph type="subTitle" idx="4294967295"/>
          </p:nvPr>
        </p:nvSpPr>
        <p:spPr>
          <a:xfrm>
            <a:off x="3319625" y="1968723"/>
            <a:ext cx="3731400" cy="24876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 typeface="+mj-lt"/>
              <a:buAutoNum type="arabicPeriod"/>
            </a:pPr>
            <a:r>
              <a:rPr lang="en" b="1" dirty="0">
                <a:latin typeface="Titillium Web"/>
                <a:ea typeface="Titillium Web"/>
                <a:cs typeface="Titillium Web"/>
                <a:sym typeface="Titillium Web"/>
              </a:rPr>
              <a:t>Introduction</a:t>
            </a:r>
          </a:p>
          <a:p>
            <a:pPr lvl="0" indent="-457200" algn="l" rtl="0">
              <a:spcBef>
                <a:spcPts val="600"/>
              </a:spcBef>
              <a:spcAft>
                <a:spcPts val="0"/>
              </a:spcAft>
              <a:buFont typeface="+mj-lt"/>
              <a:buAutoNum type="arabicPeriod"/>
            </a:pPr>
            <a:r>
              <a:rPr lang="en" b="1" dirty="0">
                <a:latin typeface="Titillium Web"/>
                <a:ea typeface="Titillium Web"/>
                <a:cs typeface="Titillium Web"/>
                <a:sym typeface="Titillium Web"/>
              </a:rPr>
              <a:t>Project Objective</a:t>
            </a:r>
          </a:p>
          <a:p>
            <a:pPr lvl="0" indent="-457200" algn="l" rtl="0">
              <a:spcBef>
                <a:spcPts val="600"/>
              </a:spcBef>
              <a:spcAft>
                <a:spcPts val="0"/>
              </a:spcAft>
              <a:buFont typeface="+mj-lt"/>
              <a:buAutoNum type="arabicPeriod"/>
            </a:pPr>
            <a:r>
              <a:rPr lang="en" b="1" dirty="0">
                <a:latin typeface="Titillium Web"/>
                <a:ea typeface="Titillium Web"/>
                <a:cs typeface="Titillium Web"/>
                <a:sym typeface="Titillium Web"/>
              </a:rPr>
              <a:t>Methodology</a:t>
            </a:r>
          </a:p>
          <a:p>
            <a:pPr lvl="0" indent="-457200" algn="l" rtl="0">
              <a:spcBef>
                <a:spcPts val="600"/>
              </a:spcBef>
              <a:spcAft>
                <a:spcPts val="0"/>
              </a:spcAft>
              <a:buFont typeface="+mj-lt"/>
              <a:buAutoNum type="arabicPeriod"/>
            </a:pPr>
            <a:r>
              <a:rPr lang="en" b="1" dirty="0">
                <a:latin typeface="Titillium Web"/>
                <a:ea typeface="Titillium Web"/>
                <a:cs typeface="Titillium Web"/>
                <a:sym typeface="Titillium Web"/>
              </a:rPr>
              <a:t>Diagrams</a:t>
            </a:r>
          </a:p>
          <a:p>
            <a:pPr lvl="0" indent="-457200" algn="l" rtl="0">
              <a:spcBef>
                <a:spcPts val="600"/>
              </a:spcBef>
              <a:spcAft>
                <a:spcPts val="0"/>
              </a:spcAft>
              <a:buFont typeface="+mj-lt"/>
              <a:buAutoNum type="arabicPeriod"/>
            </a:pPr>
            <a:r>
              <a:rPr lang="en" b="1" dirty="0">
                <a:latin typeface="Titillium Web"/>
                <a:ea typeface="Titillium Web"/>
                <a:cs typeface="Titillium Web"/>
                <a:sym typeface="Titillium Web"/>
              </a:rPr>
              <a:t>Screenshots</a:t>
            </a:r>
          </a:p>
          <a:p>
            <a:pPr lvl="0" indent="-457200" algn="l" rtl="0">
              <a:spcBef>
                <a:spcPts val="600"/>
              </a:spcBef>
              <a:spcAft>
                <a:spcPts val="0"/>
              </a:spcAft>
              <a:buFont typeface="+mj-lt"/>
              <a:buAutoNum type="arabicPeriod"/>
            </a:pPr>
            <a:r>
              <a:rPr lang="en" b="1" dirty="0">
                <a:latin typeface="Titillium Web"/>
                <a:ea typeface="Titillium Web"/>
                <a:cs typeface="Titillium Web"/>
                <a:sym typeface="Titillium Web"/>
              </a:rPr>
              <a:t>Future Scope</a:t>
            </a:r>
            <a:endParaRPr b="1" dirty="0">
              <a:latin typeface="Titillium Web"/>
              <a:ea typeface="Titillium Web"/>
              <a:cs typeface="Titillium Web"/>
              <a:sym typeface="Titillium Web"/>
            </a:endParaRPr>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34"/>
          <p:cNvSpPr txBox="1">
            <a:spLocks noGrp="1"/>
          </p:cNvSpPr>
          <p:nvPr>
            <p:ph type="body" idx="4294967295"/>
          </p:nvPr>
        </p:nvSpPr>
        <p:spPr>
          <a:xfrm>
            <a:off x="685800" y="838850"/>
            <a:ext cx="2747700" cy="851727"/>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LOGIN</a:t>
            </a:r>
          </a:p>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PAGE</a:t>
            </a:r>
          </a:p>
        </p:txBody>
      </p:sp>
      <p:sp>
        <p:nvSpPr>
          <p:cNvPr id="4048" name="Google Shape;4048;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grpSp>
        <p:nvGrpSpPr>
          <p:cNvPr id="4049" name="Google Shape;4049;p34"/>
          <p:cNvGrpSpPr/>
          <p:nvPr/>
        </p:nvGrpSpPr>
        <p:grpSpPr>
          <a:xfrm>
            <a:off x="1839433" y="1241128"/>
            <a:ext cx="5712021" cy="3256443"/>
            <a:chOff x="1177450" y="241631"/>
            <a:chExt cx="6173152" cy="3616776"/>
          </a:xfrm>
        </p:grpSpPr>
        <p:sp>
          <p:nvSpPr>
            <p:cNvPr id="4050" name="Google Shape;405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6098F629-2BFE-402D-880E-D06F679C65CB}"/>
              </a:ext>
            </a:extLst>
          </p:cNvPr>
          <p:cNvPicPr>
            <a:picLocks noChangeAspect="1"/>
          </p:cNvPicPr>
          <p:nvPr/>
        </p:nvPicPr>
        <p:blipFill>
          <a:blip r:embed="rId3"/>
          <a:stretch>
            <a:fillRect/>
          </a:stretch>
        </p:blipFill>
        <p:spPr>
          <a:xfrm>
            <a:off x="2498652" y="1435395"/>
            <a:ext cx="4423144" cy="2721935"/>
          </a:xfrm>
          <a:prstGeom prst="rect">
            <a:avLst/>
          </a:prstGeom>
        </p:spPr>
      </p:pic>
    </p:spTree>
    <p:extLst>
      <p:ext uri="{BB962C8B-B14F-4D97-AF65-F5344CB8AC3E}">
        <p14:creationId xmlns:p14="http://schemas.microsoft.com/office/powerpoint/2010/main" val="346095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34"/>
          <p:cNvSpPr txBox="1">
            <a:spLocks noGrp="1"/>
          </p:cNvSpPr>
          <p:nvPr>
            <p:ph type="body" idx="4294967295"/>
          </p:nvPr>
        </p:nvSpPr>
        <p:spPr>
          <a:xfrm>
            <a:off x="464710" y="933028"/>
            <a:ext cx="2747700" cy="851727"/>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CREATE </a:t>
            </a:r>
            <a:br>
              <a:rPr lang="en" sz="3000" dirty="0">
                <a:solidFill>
                  <a:srgbClr val="0B87A1"/>
                </a:solidFill>
                <a:latin typeface="Dosis ExtraLight"/>
                <a:ea typeface="Dosis ExtraLight"/>
                <a:cs typeface="Dosis ExtraLight"/>
                <a:sym typeface="Dosis ExtraLight"/>
              </a:rPr>
            </a:br>
            <a:r>
              <a:rPr lang="en" sz="3000" dirty="0">
                <a:solidFill>
                  <a:srgbClr val="0B87A1"/>
                </a:solidFill>
                <a:latin typeface="Dosis ExtraLight"/>
                <a:ea typeface="Dosis ExtraLight"/>
                <a:cs typeface="Dosis ExtraLight"/>
                <a:sym typeface="Dosis ExtraLight"/>
              </a:rPr>
              <a:t>PROJECT</a:t>
            </a:r>
          </a:p>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FORM</a:t>
            </a:r>
          </a:p>
        </p:txBody>
      </p:sp>
      <p:sp>
        <p:nvSpPr>
          <p:cNvPr id="4048" name="Google Shape;4048;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grpSp>
        <p:nvGrpSpPr>
          <p:cNvPr id="4049" name="Google Shape;4049;p34"/>
          <p:cNvGrpSpPr/>
          <p:nvPr/>
        </p:nvGrpSpPr>
        <p:grpSpPr>
          <a:xfrm>
            <a:off x="1839433" y="1241128"/>
            <a:ext cx="5712021" cy="3256443"/>
            <a:chOff x="1177450" y="241631"/>
            <a:chExt cx="6173152" cy="3616776"/>
          </a:xfrm>
        </p:grpSpPr>
        <p:sp>
          <p:nvSpPr>
            <p:cNvPr id="4050" name="Google Shape;405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A37C03AA-67F4-4D1E-AF0F-2DE8D27FCC6E}"/>
              </a:ext>
            </a:extLst>
          </p:cNvPr>
          <p:cNvPicPr>
            <a:picLocks noChangeAspect="1"/>
          </p:cNvPicPr>
          <p:nvPr/>
        </p:nvPicPr>
        <p:blipFill>
          <a:blip r:embed="rId3"/>
          <a:stretch>
            <a:fillRect/>
          </a:stretch>
        </p:blipFill>
        <p:spPr>
          <a:xfrm>
            <a:off x="2488019" y="1435395"/>
            <a:ext cx="4444410" cy="2721935"/>
          </a:xfrm>
          <a:prstGeom prst="rect">
            <a:avLst/>
          </a:prstGeom>
        </p:spPr>
      </p:pic>
    </p:spTree>
    <p:extLst>
      <p:ext uri="{BB962C8B-B14F-4D97-AF65-F5344CB8AC3E}">
        <p14:creationId xmlns:p14="http://schemas.microsoft.com/office/powerpoint/2010/main" val="23798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34"/>
          <p:cNvSpPr txBox="1">
            <a:spLocks noGrp="1"/>
          </p:cNvSpPr>
          <p:nvPr>
            <p:ph type="body" idx="4294967295"/>
          </p:nvPr>
        </p:nvSpPr>
        <p:spPr>
          <a:xfrm>
            <a:off x="464710" y="933028"/>
            <a:ext cx="2747700" cy="851727"/>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ADD TASK</a:t>
            </a:r>
          </a:p>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FORM</a:t>
            </a:r>
          </a:p>
        </p:txBody>
      </p:sp>
      <p:sp>
        <p:nvSpPr>
          <p:cNvPr id="4048" name="Google Shape;4048;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grpSp>
        <p:nvGrpSpPr>
          <p:cNvPr id="4049" name="Google Shape;4049;p34"/>
          <p:cNvGrpSpPr/>
          <p:nvPr/>
        </p:nvGrpSpPr>
        <p:grpSpPr>
          <a:xfrm>
            <a:off x="1839433" y="1241128"/>
            <a:ext cx="5712021" cy="3256443"/>
            <a:chOff x="1177450" y="241631"/>
            <a:chExt cx="6173152" cy="3616776"/>
          </a:xfrm>
        </p:grpSpPr>
        <p:sp>
          <p:nvSpPr>
            <p:cNvPr id="4050" name="Google Shape;405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7FB24843-6207-43BF-B60F-FADE1A54E4D0}"/>
              </a:ext>
            </a:extLst>
          </p:cNvPr>
          <p:cNvPicPr>
            <a:picLocks noChangeAspect="1"/>
          </p:cNvPicPr>
          <p:nvPr/>
        </p:nvPicPr>
        <p:blipFill>
          <a:blip r:embed="rId3"/>
          <a:stretch>
            <a:fillRect/>
          </a:stretch>
        </p:blipFill>
        <p:spPr>
          <a:xfrm>
            <a:off x="2488019" y="1424763"/>
            <a:ext cx="4444409" cy="2785709"/>
          </a:xfrm>
          <a:prstGeom prst="rect">
            <a:avLst/>
          </a:prstGeom>
        </p:spPr>
      </p:pic>
    </p:spTree>
    <p:extLst>
      <p:ext uri="{BB962C8B-B14F-4D97-AF65-F5344CB8AC3E}">
        <p14:creationId xmlns:p14="http://schemas.microsoft.com/office/powerpoint/2010/main" val="219007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34"/>
          <p:cNvSpPr txBox="1">
            <a:spLocks noGrp="1"/>
          </p:cNvSpPr>
          <p:nvPr>
            <p:ph type="body" idx="4294967295"/>
          </p:nvPr>
        </p:nvSpPr>
        <p:spPr>
          <a:xfrm>
            <a:off x="464710" y="933028"/>
            <a:ext cx="2747700" cy="851727"/>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TASKS </a:t>
            </a:r>
          </a:p>
          <a:p>
            <a:pPr marL="0" lvl="0" indent="0" algn="l" rtl="0">
              <a:spcBef>
                <a:spcPts val="600"/>
              </a:spcBef>
              <a:spcAft>
                <a:spcPts val="0"/>
              </a:spcAft>
              <a:buNone/>
            </a:pPr>
            <a:r>
              <a:rPr lang="en" sz="3000" dirty="0">
                <a:solidFill>
                  <a:srgbClr val="0B87A1"/>
                </a:solidFill>
                <a:latin typeface="Dosis ExtraLight"/>
                <a:ea typeface="Dosis ExtraLight"/>
                <a:cs typeface="Dosis ExtraLight"/>
                <a:sym typeface="Dosis ExtraLight"/>
              </a:rPr>
              <a:t>BOARD</a:t>
            </a:r>
          </a:p>
        </p:txBody>
      </p:sp>
      <p:sp>
        <p:nvSpPr>
          <p:cNvPr id="4048" name="Google Shape;4048;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grpSp>
        <p:nvGrpSpPr>
          <p:cNvPr id="4049" name="Google Shape;4049;p34"/>
          <p:cNvGrpSpPr/>
          <p:nvPr/>
        </p:nvGrpSpPr>
        <p:grpSpPr>
          <a:xfrm>
            <a:off x="1839433" y="1241128"/>
            <a:ext cx="5712021" cy="3256443"/>
            <a:chOff x="1177450" y="241631"/>
            <a:chExt cx="6173152" cy="3616776"/>
          </a:xfrm>
        </p:grpSpPr>
        <p:sp>
          <p:nvSpPr>
            <p:cNvPr id="4050" name="Google Shape;405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40A83EC5-C0A2-499D-81EB-6FE1B724AF69}"/>
              </a:ext>
            </a:extLst>
          </p:cNvPr>
          <p:cNvPicPr>
            <a:picLocks noChangeAspect="1"/>
          </p:cNvPicPr>
          <p:nvPr/>
        </p:nvPicPr>
        <p:blipFill>
          <a:blip r:embed="rId3"/>
          <a:stretch>
            <a:fillRect/>
          </a:stretch>
        </p:blipFill>
        <p:spPr>
          <a:xfrm>
            <a:off x="2477386" y="1408258"/>
            <a:ext cx="4433777" cy="2802214"/>
          </a:xfrm>
          <a:prstGeom prst="rect">
            <a:avLst/>
          </a:prstGeom>
        </p:spPr>
      </p:pic>
    </p:spTree>
    <p:extLst>
      <p:ext uri="{BB962C8B-B14F-4D97-AF65-F5344CB8AC3E}">
        <p14:creationId xmlns:p14="http://schemas.microsoft.com/office/powerpoint/2010/main" val="4143304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6.</a:t>
            </a:r>
            <a:br>
              <a:rPr lang="en-US" dirty="0"/>
            </a:br>
            <a:r>
              <a:rPr lang="en-US" dirty="0"/>
              <a:t>FUTURE SCOPE</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71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5DE-98AB-4E8A-95D9-28CA74F61CA8}"/>
              </a:ext>
            </a:extLst>
          </p:cNvPr>
          <p:cNvSpPr>
            <a:spLocks noGrp="1"/>
          </p:cNvSpPr>
          <p:nvPr>
            <p:ph type="title"/>
          </p:nvPr>
        </p:nvSpPr>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108106AF-A63F-45F2-BE8B-D7742DDA84FB}"/>
              </a:ext>
            </a:extLst>
          </p:cNvPr>
          <p:cNvSpPr>
            <a:spLocks noGrp="1"/>
          </p:cNvSpPr>
          <p:nvPr>
            <p:ph type="body" idx="1"/>
          </p:nvPr>
        </p:nvSpPr>
        <p:spPr>
          <a:xfrm>
            <a:off x="718300" y="1423625"/>
            <a:ext cx="6761100" cy="2980500"/>
          </a:xfrm>
        </p:spPr>
        <p:txBody>
          <a:bodyPr/>
          <a:lstStyle/>
          <a:p>
            <a:pPr marL="76200" indent="0">
              <a:buNone/>
            </a:pPr>
            <a:r>
              <a:rPr lang="en-US" sz="1800" dirty="0"/>
              <a:t>This project can be done on company level where employees of various fields can use this web app for different projects of the organization they are working for.</a:t>
            </a:r>
          </a:p>
          <a:p>
            <a:pPr marL="76200" indent="0">
              <a:buNone/>
            </a:pPr>
            <a:r>
              <a:rPr lang="en-US" sz="1800" dirty="0"/>
              <a:t>We can even add features like Emails, Alert messages, and Forgot </a:t>
            </a:r>
          </a:p>
          <a:p>
            <a:pPr marL="76200" indent="0">
              <a:buNone/>
            </a:pPr>
            <a:r>
              <a:rPr lang="en-US" sz="1800" dirty="0"/>
              <a:t>Password to this web application.</a:t>
            </a:r>
            <a:endParaRPr lang="en-IN" sz="1800" dirty="0"/>
          </a:p>
        </p:txBody>
      </p:sp>
      <p:sp>
        <p:nvSpPr>
          <p:cNvPr id="4" name="Slide Number Placeholder 3">
            <a:extLst>
              <a:ext uri="{FF2B5EF4-FFF2-40B4-BE49-F238E27FC236}">
                <a16:creationId xmlns:a16="http://schemas.microsoft.com/office/drawing/2014/main" id="{EF45B0A4-F38C-4103-8A49-0FB013DA883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078038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3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4068" name="Google Shape;4068;p3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Project Guide: Kashinath Patil Sir</a:t>
            </a:r>
          </a:p>
          <a:p>
            <a:pPr marL="0" lvl="0" indent="0" algn="l" rtl="0">
              <a:spcBef>
                <a:spcPts val="600"/>
              </a:spcBef>
              <a:spcAft>
                <a:spcPts val="0"/>
              </a:spcAft>
              <a:buNone/>
            </a:pPr>
            <a:r>
              <a:rPr lang="en" sz="2400" dirty="0"/>
              <a:t>Mentor: Snehal Sapkal Ma’am</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Made By--</a:t>
            </a:r>
          </a:p>
          <a:p>
            <a:pPr marL="0" lvl="0" indent="0" algn="l" rtl="0">
              <a:spcBef>
                <a:spcPts val="600"/>
              </a:spcBef>
              <a:spcAft>
                <a:spcPts val="0"/>
              </a:spcAft>
              <a:buNone/>
            </a:pPr>
            <a:r>
              <a:rPr lang="en" dirty="0"/>
              <a:t>1139_AkankshaPatil</a:t>
            </a:r>
          </a:p>
          <a:p>
            <a:pPr marL="0" lvl="0" indent="0" algn="l" rtl="0">
              <a:spcBef>
                <a:spcPts val="600"/>
              </a:spcBef>
              <a:spcAft>
                <a:spcPts val="0"/>
              </a:spcAft>
              <a:buNone/>
            </a:pPr>
            <a:r>
              <a:rPr lang="en" dirty="0"/>
              <a:t>1047_RuchaDhamdhere</a:t>
            </a:r>
          </a:p>
          <a:p>
            <a:pPr marL="0" lvl="0" indent="0" algn="l" rtl="0">
              <a:spcBef>
                <a:spcPts val="600"/>
              </a:spcBef>
              <a:spcAft>
                <a:spcPts val="0"/>
              </a:spcAft>
              <a:buNone/>
            </a:pPr>
            <a:endParaRPr sz="2400" dirty="0"/>
          </a:p>
        </p:txBody>
      </p:sp>
      <p:sp>
        <p:nvSpPr>
          <p:cNvPr id="4069" name="Google Shape;4069;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60" name="Google Shape;4060;p35"/>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61" name="Google Shape;4061;p35"/>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D3EBD5"/>
                </a:solidFill>
              </a:rPr>
              <a:t>You can find us at:</a:t>
            </a:r>
            <a:endParaRPr dirty="0">
              <a:solidFill>
                <a:srgbClr val="D3EBD5"/>
              </a:solidFill>
            </a:endParaRPr>
          </a:p>
          <a:p>
            <a:pPr marL="0" lvl="0" indent="0" algn="l" rtl="0">
              <a:spcBef>
                <a:spcPts val="600"/>
              </a:spcBef>
              <a:spcAft>
                <a:spcPts val="0"/>
              </a:spcAft>
              <a:buNone/>
            </a:pPr>
            <a:r>
              <a:rPr lang="en" dirty="0">
                <a:solidFill>
                  <a:srgbClr val="D3EBD5"/>
                </a:solidFill>
              </a:rPr>
              <a:t>r.dhamdhere.rd@gmail.com</a:t>
            </a:r>
            <a:endParaRPr dirty="0">
              <a:solidFill>
                <a:srgbClr val="D3EBD5"/>
              </a:solidFill>
            </a:endParaRPr>
          </a:p>
          <a:p>
            <a:pPr marL="0" lvl="0" indent="0" algn="l" rtl="0">
              <a:spcBef>
                <a:spcPts val="600"/>
              </a:spcBef>
              <a:spcAft>
                <a:spcPts val="0"/>
              </a:spcAft>
              <a:buNone/>
            </a:pPr>
            <a:r>
              <a:rPr lang="en-IN" dirty="0">
                <a:solidFill>
                  <a:srgbClr val="D3EBD5"/>
                </a:solidFill>
              </a:rPr>
              <a:t>a</a:t>
            </a:r>
            <a:r>
              <a:rPr lang="en" dirty="0">
                <a:solidFill>
                  <a:srgbClr val="D3EBD5"/>
                </a:solidFill>
              </a:rPr>
              <a:t>kankshapatil2015@gmail.com</a:t>
            </a:r>
            <a:endParaRPr dirty="0">
              <a:solidFill>
                <a:srgbClr val="D3EBD5"/>
              </a:solidFill>
            </a:endParaRP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br>
              <a:rPr lang="en" dirty="0"/>
            </a:br>
            <a:r>
              <a:rPr lang="en" dirty="0"/>
              <a:t>INTRODUCTION</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b="1" dirty="0"/>
              <a:t>The tragedy in life doesn’t lie in not reaching your goal. The tragedy lies in having no goal to reach.”</a:t>
            </a:r>
            <a:endParaRPr sz="3600" b="1"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US" dirty="0"/>
              <a:t>INTRODUCTION:</a:t>
            </a:r>
            <a:endParaRPr dirty="0"/>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800" dirty="0"/>
              <a:t>Project management is the process of planning, scheduling, resource management, requirement analysis, designing and testing to achieve project goals and objectives. Without project management it is difficult to complete projects in given time. Therefore, project management is required to remove such barriers in project development and to achieve specific goals.</a:t>
            </a:r>
          </a:p>
          <a:p>
            <a:pPr marL="76200" lvl="0" indent="0" algn="l" rtl="0">
              <a:spcBef>
                <a:spcPts val="600"/>
              </a:spcBef>
              <a:spcAft>
                <a:spcPts val="0"/>
              </a:spcAft>
              <a:buSzPts val="2400"/>
              <a:buNone/>
            </a:pPr>
            <a:r>
              <a:rPr lang="en-US" sz="1800" dirty="0"/>
              <a:t>You can add different projects and assign them different status</a:t>
            </a:r>
          </a:p>
          <a:p>
            <a:pPr marL="76200" lvl="0" indent="0" algn="l" rtl="0">
              <a:spcBef>
                <a:spcPts val="600"/>
              </a:spcBef>
              <a:spcAft>
                <a:spcPts val="0"/>
              </a:spcAft>
              <a:buSzPts val="2400"/>
              <a:buNone/>
            </a:pPr>
            <a:endParaRPr lang="en-IN" sz="1200" dirty="0"/>
          </a:p>
          <a:p>
            <a:pPr lvl="0" algn="l" rtl="0">
              <a:spcBef>
                <a:spcPts val="600"/>
              </a:spcBef>
              <a:spcAft>
                <a:spcPts val="0"/>
              </a:spcAft>
              <a:buSzPts val="2400"/>
              <a:buFont typeface="Wingdings" panose="05000000000000000000" pitchFamily="2" charset="2"/>
              <a:buChar char="§"/>
            </a:pP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a:t>
            </a:r>
            <a:br>
              <a:rPr lang="en" dirty="0"/>
            </a:br>
            <a:r>
              <a:rPr lang="en" dirty="0"/>
              <a:t>PROJECT OBJECTIVE</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44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US" dirty="0"/>
              <a:t>Project Objective:</a:t>
            </a:r>
            <a:endParaRPr dirty="0"/>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800" dirty="0"/>
              <a:t>Existing system for a project is based on our traditional way keeping records and details on paper and registers. Access of these details and papers are not granted to common member in absence of the authority. It is hard to manage all the project system with pen and paper. It gets really hard to maintain the records and then keep track of past tasks. Hence this system is proposed to overcome the flaws of the existing system and giving power to the person so that he/she will be able to manage the project easily on personal level</a:t>
            </a:r>
            <a:r>
              <a:rPr lang="en-US" sz="1600" dirty="0"/>
              <a:t>.</a:t>
            </a:r>
            <a:endParaRPr lang="en-IN" sz="16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87712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a:t>
            </a:r>
            <a:br>
              <a:rPr lang="en" dirty="0"/>
            </a:br>
            <a:r>
              <a:rPr lang="en" dirty="0"/>
              <a:t>METHODOLOGY</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348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REST API</a:t>
            </a:r>
            <a:endParaRPr sz="7200" dirty="0">
              <a:solidFill>
                <a:srgbClr val="D3EBD5"/>
              </a:solidFill>
            </a:endParaRPr>
          </a:p>
        </p:txBody>
      </p:sp>
      <p:sp>
        <p:nvSpPr>
          <p:cNvPr id="3878" name="Google Shape;3878;p19"/>
          <p:cNvSpPr txBox="1">
            <a:spLocks noGrp="1"/>
          </p:cNvSpPr>
          <p:nvPr>
            <p:ph type="subTitle" idx="4294967295"/>
          </p:nvPr>
        </p:nvSpPr>
        <p:spPr>
          <a:xfrm>
            <a:off x="685800" y="34877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solidFill>
                  <a:srgbClr val="80BFB7"/>
                </a:solidFill>
              </a:rPr>
              <a:t>Representational State Transfer API</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684</Words>
  <Application>Microsoft Office PowerPoint</Application>
  <PresentationFormat>On-screen Show (16:9)</PresentationFormat>
  <Paragraphs>94</Paragraphs>
  <Slides>27</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Titillium Web Light</vt:lpstr>
      <vt:lpstr>Wingdings</vt:lpstr>
      <vt:lpstr>Cambria Math</vt:lpstr>
      <vt:lpstr>Arial</vt:lpstr>
      <vt:lpstr>Dosis</vt:lpstr>
      <vt:lpstr>Calibri</vt:lpstr>
      <vt:lpstr>Titillium Web</vt:lpstr>
      <vt:lpstr>Dosis ExtraLight</vt:lpstr>
      <vt:lpstr>Mowbray template</vt:lpstr>
      <vt:lpstr>PERSONAL PROJECT MANAGEMENT TOOL </vt:lpstr>
      <vt:lpstr>CONTENTS:</vt:lpstr>
      <vt:lpstr>1. INTRODUCTION</vt:lpstr>
      <vt:lpstr>PowerPoint Presentation</vt:lpstr>
      <vt:lpstr>INTRODUCTION:</vt:lpstr>
      <vt:lpstr>2. PROJECT OBJECTIVE</vt:lpstr>
      <vt:lpstr>Project Objective:</vt:lpstr>
      <vt:lpstr>3. METHODOLOGY</vt:lpstr>
      <vt:lpstr>REST API</vt:lpstr>
      <vt:lpstr>RESTful API:</vt:lpstr>
      <vt:lpstr>CRUD OPERATIONS</vt:lpstr>
      <vt:lpstr>CRUD Operations:</vt:lpstr>
      <vt:lpstr>CRUD and REST</vt:lpstr>
      <vt:lpstr>4. DIAGRAMS</vt:lpstr>
      <vt:lpstr>Use Case  Diagram:</vt:lpstr>
      <vt:lpstr>ER Diagram:</vt:lpstr>
      <vt:lpstr>5. SCREENSHOTS</vt:lpstr>
      <vt:lpstr>PowerPoint Presentation</vt:lpstr>
      <vt:lpstr>PowerPoint Presentation</vt:lpstr>
      <vt:lpstr>PowerPoint Presentation</vt:lpstr>
      <vt:lpstr>PowerPoint Presentation</vt:lpstr>
      <vt:lpstr>PowerPoint Presentation</vt:lpstr>
      <vt:lpstr>PowerPoint Presentation</vt:lpstr>
      <vt:lpstr>6. FUTURE SCOPE</vt:lpstr>
      <vt:lpstr>Future Scope:</vt:lpstr>
      <vt:lpstr>CREDITS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PROJECT MANAGEMENT TOOL</dc:title>
  <dc:creator>RUCHA</dc:creator>
  <cp:lastModifiedBy>Rucha Dhamdhere</cp:lastModifiedBy>
  <cp:revision>20</cp:revision>
  <dcterms:modified xsi:type="dcterms:W3CDTF">2021-09-30T17:42:08Z</dcterms:modified>
</cp:coreProperties>
</file>