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png" ContentType="image/png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65829" y="358875"/>
            <a:ext cx="2212340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21212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21212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66666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21212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21212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71929" y="358875"/>
            <a:ext cx="6200140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21212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0347" y="2243824"/>
            <a:ext cx="7803304" cy="1838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666666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429000"/>
            <a:ext cx="9144000" cy="1714500"/>
          </a:xfrm>
          <a:custGeom>
            <a:avLst/>
            <a:gdLst/>
            <a:ahLst/>
            <a:cxnLst/>
            <a:rect l="l" t="t" r="r" b="b"/>
            <a:pathLst>
              <a:path w="9144000" h="1714500">
                <a:moveTo>
                  <a:pt x="0" y="1714500"/>
                </a:moveTo>
                <a:lnTo>
                  <a:pt x="9144000" y="1714500"/>
                </a:lnTo>
                <a:lnTo>
                  <a:pt x="9144000" y="0"/>
                </a:lnTo>
                <a:lnTo>
                  <a:pt x="0" y="0"/>
                </a:lnTo>
                <a:lnTo>
                  <a:pt x="0" y="1714500"/>
                </a:lnTo>
                <a:close/>
              </a:path>
            </a:pathLst>
          </a:custGeom>
          <a:solidFill>
            <a:srgbClr val="00FD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9000"/>
                </a:lnTo>
                <a:lnTo>
                  <a:pt x="9144000" y="3429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41525" y="467349"/>
            <a:ext cx="5048250" cy="2463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33400">
              <a:lnSpc>
                <a:spcPct val="100000"/>
              </a:lnSpc>
              <a:spcBef>
                <a:spcPts val="100"/>
              </a:spcBef>
            </a:pPr>
            <a:r>
              <a:rPr dirty="0" sz="8000" spc="10" b="1">
                <a:solidFill>
                  <a:srgbClr val="212121"/>
                </a:solidFill>
                <a:latin typeface="Times New Roman"/>
                <a:cs typeface="Times New Roman"/>
              </a:rPr>
              <a:t>Artificial </a:t>
            </a:r>
            <a:r>
              <a:rPr dirty="0" sz="8000" spc="15" b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8000" spc="-15" b="1">
                <a:solidFill>
                  <a:srgbClr val="212121"/>
                </a:solidFill>
                <a:latin typeface="Times New Roman"/>
                <a:cs typeface="Times New Roman"/>
              </a:rPr>
              <a:t>I</a:t>
            </a:r>
            <a:r>
              <a:rPr dirty="0" sz="8000" spc="-50" b="1">
                <a:solidFill>
                  <a:srgbClr val="212121"/>
                </a:solidFill>
                <a:latin typeface="Times New Roman"/>
                <a:cs typeface="Times New Roman"/>
              </a:rPr>
              <a:t>n</a:t>
            </a:r>
            <a:r>
              <a:rPr dirty="0" sz="8000" spc="35" b="1">
                <a:solidFill>
                  <a:srgbClr val="212121"/>
                </a:solidFill>
                <a:latin typeface="Times New Roman"/>
                <a:cs typeface="Times New Roman"/>
              </a:rPr>
              <a:t>t</a:t>
            </a:r>
            <a:r>
              <a:rPr dirty="0" sz="8000" spc="45" b="1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dirty="0" sz="8000" spc="-25" b="1">
                <a:solidFill>
                  <a:srgbClr val="212121"/>
                </a:solidFill>
                <a:latin typeface="Times New Roman"/>
                <a:cs typeface="Times New Roman"/>
              </a:rPr>
              <a:t>lli</a:t>
            </a:r>
            <a:r>
              <a:rPr dirty="0" sz="8000" b="1">
                <a:solidFill>
                  <a:srgbClr val="212121"/>
                </a:solidFill>
                <a:latin typeface="Times New Roman"/>
                <a:cs typeface="Times New Roman"/>
              </a:rPr>
              <a:t>g</a:t>
            </a:r>
            <a:r>
              <a:rPr dirty="0" sz="8000" spc="45" b="1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r>
              <a:rPr dirty="0" sz="8000" spc="-50" b="1">
                <a:solidFill>
                  <a:srgbClr val="212121"/>
                </a:solidFill>
                <a:latin typeface="Times New Roman"/>
                <a:cs typeface="Times New Roman"/>
              </a:rPr>
              <a:t>n</a:t>
            </a:r>
            <a:r>
              <a:rPr dirty="0" sz="8000" spc="45" b="1">
                <a:solidFill>
                  <a:srgbClr val="212121"/>
                </a:solidFill>
                <a:latin typeface="Times New Roman"/>
                <a:cs typeface="Times New Roman"/>
              </a:rPr>
              <a:t>c</a:t>
            </a:r>
            <a:r>
              <a:rPr dirty="0" sz="8000" b="1">
                <a:solidFill>
                  <a:srgbClr val="212121"/>
                </a:solidFill>
                <a:latin typeface="Times New Roman"/>
                <a:cs typeface="Times New Roman"/>
              </a:rPr>
              <a:t>e</a:t>
            </a:r>
            <a:endParaRPr sz="8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6025" y="4058079"/>
            <a:ext cx="417639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5" b="1">
                <a:solidFill>
                  <a:srgbClr val="212121"/>
                </a:solidFill>
                <a:latin typeface="Times New Roman"/>
                <a:cs typeface="Times New Roman"/>
              </a:rPr>
              <a:t>By</a:t>
            </a:r>
            <a:r>
              <a:rPr dirty="0" sz="2100" spc="5" b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100" spc="10" b="1">
                <a:solidFill>
                  <a:srgbClr val="212121"/>
                </a:solidFill>
                <a:latin typeface="Times New Roman"/>
                <a:cs typeface="Times New Roman"/>
              </a:rPr>
              <a:t>Anna</a:t>
            </a:r>
            <a:r>
              <a:rPr dirty="0" sz="2100" spc="-90" b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100" spc="10" b="1">
                <a:solidFill>
                  <a:srgbClr val="212121"/>
                </a:solidFill>
                <a:latin typeface="Times New Roman"/>
                <a:cs typeface="Times New Roman"/>
              </a:rPr>
              <a:t>Fryling</a:t>
            </a:r>
            <a:r>
              <a:rPr dirty="0" sz="2100" spc="-90" b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100" spc="25" b="1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dirty="0" sz="2100" spc="-105" b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100" spc="15" b="1">
                <a:solidFill>
                  <a:srgbClr val="212121"/>
                </a:solidFill>
                <a:latin typeface="Times New Roman"/>
                <a:cs typeface="Times New Roman"/>
              </a:rPr>
              <a:t>Kayla</a:t>
            </a:r>
            <a:r>
              <a:rPr dirty="0" sz="2100" spc="-90" b="1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2100" spc="5" b="1">
                <a:solidFill>
                  <a:srgbClr val="212121"/>
                </a:solidFill>
                <a:latin typeface="Times New Roman"/>
                <a:cs typeface="Times New Roman"/>
              </a:rPr>
              <a:t>Akombi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3056" y="358875"/>
            <a:ext cx="392874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AI </a:t>
            </a:r>
            <a:r>
              <a:rPr dirty="0"/>
              <a:t>Controversies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7881" y="1904769"/>
            <a:ext cx="2607716" cy="200706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30493" y="1676144"/>
            <a:ext cx="1583690" cy="2400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Potential</a:t>
            </a:r>
            <a:r>
              <a:rPr dirty="0" sz="1400" spc="-6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job</a:t>
            </a:r>
            <a:r>
              <a:rPr dirty="0" sz="1400" spc="1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666666"/>
                </a:solidFill>
                <a:latin typeface="Times New Roman"/>
                <a:cs typeface="Times New Roman"/>
              </a:rPr>
              <a:t>takeover</a:t>
            </a:r>
            <a:endParaRPr sz="1400">
              <a:latin typeface="Times New Roman"/>
              <a:cs typeface="Times New Roman"/>
            </a:endParaRPr>
          </a:p>
          <a:p>
            <a:pPr algn="ctr" marL="190500" marR="160020">
              <a:lnSpc>
                <a:spcPct val="231400"/>
              </a:lnSpc>
              <a:spcBef>
                <a:spcPts val="95"/>
              </a:spcBef>
            </a:pPr>
            <a:r>
              <a:rPr dirty="0" sz="1400" spc="-15">
                <a:solidFill>
                  <a:srgbClr val="666666"/>
                </a:solidFill>
                <a:latin typeface="Times New Roman"/>
                <a:cs typeface="Times New Roman"/>
              </a:rPr>
              <a:t>G</a:t>
            </a:r>
            <a:r>
              <a:rPr dirty="0" sz="1400" spc="3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o</a:t>
            </a:r>
            <a:r>
              <a:rPr dirty="0" sz="1400" spc="-15">
                <a:solidFill>
                  <a:srgbClr val="666666"/>
                </a:solidFill>
                <a:latin typeface="Times New Roman"/>
                <a:cs typeface="Times New Roman"/>
              </a:rPr>
              <a:t>w</a:t>
            </a:r>
            <a:r>
              <a:rPr dirty="0" sz="1400" spc="10">
                <a:solidFill>
                  <a:srgbClr val="666666"/>
                </a:solidFill>
                <a:latin typeface="Times New Roman"/>
                <a:cs typeface="Times New Roman"/>
              </a:rPr>
              <a:t>i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ng</a:t>
            </a:r>
            <a:r>
              <a:rPr dirty="0" sz="1400" spc="-5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10">
                <a:solidFill>
                  <a:srgbClr val="666666"/>
                </a:solidFill>
                <a:latin typeface="Times New Roman"/>
                <a:cs typeface="Times New Roman"/>
              </a:rPr>
              <a:t>l</a:t>
            </a:r>
            <a:r>
              <a:rPr dirty="0" sz="1400" spc="-25">
                <a:solidFill>
                  <a:srgbClr val="666666"/>
                </a:solidFill>
                <a:latin typeface="Times New Roman"/>
                <a:cs typeface="Times New Roman"/>
              </a:rPr>
              <a:t>az</a:t>
            </a:r>
            <a:r>
              <a:rPr dirty="0" sz="1400" spc="10">
                <a:solidFill>
                  <a:srgbClr val="666666"/>
                </a:solidFill>
                <a:latin typeface="Times New Roman"/>
                <a:cs typeface="Times New Roman"/>
              </a:rPr>
              <a:t>i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n</a:t>
            </a:r>
            <a:r>
              <a:rPr dirty="0" sz="1400" spc="-25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dirty="0" sz="1400" spc="-45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s  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Growing</a:t>
            </a:r>
            <a:r>
              <a:rPr dirty="0" sz="1400" spc="-6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666666"/>
                </a:solidFill>
                <a:latin typeface="Times New Roman"/>
                <a:cs typeface="Times New Roman"/>
              </a:rPr>
              <a:t>Cost</a:t>
            </a:r>
            <a:endParaRPr sz="1400">
              <a:latin typeface="Times New Roman"/>
              <a:cs typeface="Times New Roman"/>
            </a:endParaRPr>
          </a:p>
          <a:p>
            <a:pPr algn="ctr" marL="38100" marR="22860" indent="8255">
              <a:lnSpc>
                <a:spcPct val="267200"/>
              </a:lnSpc>
              <a:spcBef>
                <a:spcPts val="170"/>
              </a:spcBef>
            </a:pPr>
            <a:r>
              <a:rPr dirty="0" sz="1400" spc="10">
                <a:solidFill>
                  <a:srgbClr val="666666"/>
                </a:solidFill>
                <a:latin typeface="Times New Roman"/>
                <a:cs typeface="Times New Roman"/>
              </a:rPr>
              <a:t>Priority 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Argument </a:t>
            </a:r>
            <a:r>
              <a:rPr dirty="0" sz="14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666666"/>
                </a:solidFill>
                <a:latin typeface="Times New Roman"/>
                <a:cs typeface="Times New Roman"/>
              </a:rPr>
              <a:t>Robot</a:t>
            </a:r>
            <a:r>
              <a:rPr dirty="0" sz="1400" spc="-1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666666"/>
                </a:solidFill>
                <a:latin typeface="Times New Roman"/>
                <a:cs typeface="Times New Roman"/>
              </a:rPr>
              <a:t>Relationships?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3525" y="358875"/>
            <a:ext cx="353504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Why</a:t>
            </a:r>
            <a:r>
              <a:rPr dirty="0"/>
              <a:t> </a:t>
            </a:r>
            <a:r>
              <a:rPr dirty="0" spc="15"/>
              <a:t>it</a:t>
            </a:r>
            <a:r>
              <a:rPr dirty="0" spc="-95"/>
              <a:t> </a:t>
            </a:r>
            <a:r>
              <a:rPr dirty="0" spc="15"/>
              <a:t>Matters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5350" y="1172574"/>
            <a:ext cx="4806950" cy="2810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spc="15">
                <a:solidFill>
                  <a:srgbClr val="666666"/>
                </a:solidFill>
                <a:latin typeface="Times New Roman"/>
                <a:cs typeface="Times New Roman"/>
              </a:rPr>
              <a:t>In</a:t>
            </a:r>
            <a:r>
              <a:rPr dirty="0" sz="1400" spc="-6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the</a:t>
            </a:r>
            <a:r>
              <a:rPr dirty="0" sz="1400" spc="2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10">
                <a:solidFill>
                  <a:srgbClr val="666666"/>
                </a:solidFill>
                <a:latin typeface="Times New Roman"/>
                <a:cs typeface="Times New Roman"/>
              </a:rPr>
              <a:t>future</a:t>
            </a:r>
            <a:r>
              <a:rPr dirty="0" sz="1400" spc="-8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666666"/>
                </a:solidFill>
                <a:latin typeface="Times New Roman"/>
                <a:cs typeface="Times New Roman"/>
              </a:rPr>
              <a:t>AI</a:t>
            </a:r>
            <a:r>
              <a:rPr dirty="0" sz="1400" spc="-2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5">
                <a:solidFill>
                  <a:srgbClr val="666666"/>
                </a:solidFill>
                <a:latin typeface="Times New Roman"/>
                <a:cs typeface="Times New Roman"/>
              </a:rPr>
              <a:t>is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 going</a:t>
            </a:r>
            <a:r>
              <a:rPr dirty="0" sz="1400" spc="-6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5">
                <a:solidFill>
                  <a:srgbClr val="666666"/>
                </a:solidFill>
                <a:latin typeface="Times New Roman"/>
                <a:cs typeface="Times New Roman"/>
              </a:rPr>
              <a:t>to</a:t>
            </a:r>
            <a:r>
              <a:rPr dirty="0" sz="1400" spc="4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be</a:t>
            </a:r>
            <a:r>
              <a:rPr dirty="0" sz="1400" spc="-8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666666"/>
                </a:solidFill>
                <a:latin typeface="Times New Roman"/>
                <a:cs typeface="Times New Roman"/>
              </a:rPr>
              <a:t>everywhere.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algn="ctr" marR="4445">
              <a:lnSpc>
                <a:spcPct val="100000"/>
              </a:lnSpc>
            </a:pPr>
            <a:r>
              <a:rPr dirty="0" sz="1400" spc="15">
                <a:solidFill>
                  <a:srgbClr val="666666"/>
                </a:solidFill>
                <a:latin typeface="Times New Roman"/>
                <a:cs typeface="Times New Roman"/>
              </a:rPr>
              <a:t>It</a:t>
            </a:r>
            <a:r>
              <a:rPr dirty="0" sz="1400" spc="-4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5">
                <a:solidFill>
                  <a:srgbClr val="666666"/>
                </a:solidFill>
                <a:latin typeface="Times New Roman"/>
                <a:cs typeface="Times New Roman"/>
              </a:rPr>
              <a:t>is 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important</a:t>
            </a:r>
            <a:r>
              <a:rPr dirty="0" sz="1400" spc="-4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5">
                <a:solidFill>
                  <a:srgbClr val="666666"/>
                </a:solidFill>
                <a:latin typeface="Times New Roman"/>
                <a:cs typeface="Times New Roman"/>
              </a:rPr>
              <a:t>to</a:t>
            </a:r>
            <a:r>
              <a:rPr dirty="0" sz="1400" spc="-5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know</a:t>
            </a:r>
            <a:r>
              <a:rPr dirty="0" sz="1400" spc="3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666666"/>
                </a:solidFill>
                <a:latin typeface="Times New Roman"/>
                <a:cs typeface="Times New Roman"/>
              </a:rPr>
              <a:t>about</a:t>
            </a:r>
            <a:r>
              <a:rPr dirty="0" sz="1400" spc="-4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5">
                <a:solidFill>
                  <a:srgbClr val="666666"/>
                </a:solidFill>
                <a:latin typeface="Times New Roman"/>
                <a:cs typeface="Times New Roman"/>
              </a:rPr>
              <a:t>it</a:t>
            </a:r>
            <a:r>
              <a:rPr dirty="0" sz="1400" spc="6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666666"/>
                </a:solidFill>
                <a:latin typeface="Times New Roman"/>
                <a:cs typeface="Times New Roman"/>
              </a:rPr>
              <a:t>and</a:t>
            </a:r>
            <a:r>
              <a:rPr dirty="0" sz="1400" spc="-5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666666"/>
                </a:solidFill>
                <a:latin typeface="Times New Roman"/>
                <a:cs typeface="Times New Roman"/>
              </a:rPr>
              <a:t>understand</a:t>
            </a:r>
            <a:r>
              <a:rPr dirty="0" sz="1400" spc="5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5">
                <a:solidFill>
                  <a:srgbClr val="666666"/>
                </a:solidFill>
                <a:latin typeface="Times New Roman"/>
                <a:cs typeface="Times New Roman"/>
              </a:rPr>
              <a:t>it.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400" spc="10">
                <a:solidFill>
                  <a:srgbClr val="666666"/>
                </a:solidFill>
                <a:latin typeface="Times New Roman"/>
                <a:cs typeface="Times New Roman"/>
              </a:rPr>
              <a:t>This</a:t>
            </a:r>
            <a:r>
              <a:rPr dirty="0" sz="1400" spc="-9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5">
                <a:solidFill>
                  <a:srgbClr val="666666"/>
                </a:solidFill>
                <a:latin typeface="Times New Roman"/>
                <a:cs typeface="Times New Roman"/>
              </a:rPr>
              <a:t>is </a:t>
            </a:r>
            <a:r>
              <a:rPr dirty="0" sz="1400" spc="-20">
                <a:solidFill>
                  <a:srgbClr val="666666"/>
                </a:solidFill>
                <a:latin typeface="Times New Roman"/>
                <a:cs typeface="Times New Roman"/>
              </a:rPr>
              <a:t>because</a:t>
            </a:r>
            <a:r>
              <a:rPr dirty="0" sz="1400" spc="12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666666"/>
                </a:solidFill>
                <a:latin typeface="Times New Roman"/>
                <a:cs typeface="Times New Roman"/>
              </a:rPr>
              <a:t>we</a:t>
            </a:r>
            <a:r>
              <a:rPr dirty="0" sz="1400" spc="2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666666"/>
                </a:solidFill>
                <a:latin typeface="Times New Roman"/>
                <a:cs typeface="Times New Roman"/>
              </a:rPr>
              <a:t>may</a:t>
            </a:r>
            <a:r>
              <a:rPr dirty="0" sz="1400" spc="5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be</a:t>
            </a:r>
            <a:r>
              <a:rPr dirty="0" sz="1400" spc="2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666666"/>
                </a:solidFill>
                <a:latin typeface="Times New Roman"/>
                <a:cs typeface="Times New Roman"/>
              </a:rPr>
              <a:t>interacting</a:t>
            </a:r>
            <a:r>
              <a:rPr dirty="0" sz="1400" spc="-5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with</a:t>
            </a:r>
            <a:r>
              <a:rPr dirty="0" sz="1400" spc="-5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5">
                <a:solidFill>
                  <a:srgbClr val="666666"/>
                </a:solidFill>
                <a:latin typeface="Times New Roman"/>
                <a:cs typeface="Times New Roman"/>
              </a:rPr>
              <a:t>it</a:t>
            </a:r>
            <a:r>
              <a:rPr dirty="0" sz="1400" spc="6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on</a:t>
            </a:r>
            <a:r>
              <a:rPr dirty="0" sz="1400" spc="-4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dirty="0" sz="1400" spc="2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666666"/>
                </a:solidFill>
                <a:latin typeface="Times New Roman"/>
                <a:cs typeface="Times New Roman"/>
              </a:rPr>
              <a:t>day</a:t>
            </a:r>
            <a:r>
              <a:rPr dirty="0" sz="1400" spc="5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5">
                <a:solidFill>
                  <a:srgbClr val="666666"/>
                </a:solidFill>
                <a:latin typeface="Times New Roman"/>
                <a:cs typeface="Times New Roman"/>
              </a:rPr>
              <a:t>to</a:t>
            </a:r>
            <a:r>
              <a:rPr dirty="0" sz="1400" spc="-5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666666"/>
                </a:solidFill>
                <a:latin typeface="Times New Roman"/>
                <a:cs typeface="Times New Roman"/>
              </a:rPr>
              <a:t>day</a:t>
            </a:r>
            <a:r>
              <a:rPr dirty="0" sz="1400" spc="5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666666"/>
                </a:solidFill>
                <a:latin typeface="Times New Roman"/>
                <a:cs typeface="Times New Roman"/>
              </a:rPr>
              <a:t>basis.</a:t>
            </a:r>
            <a:endParaRPr sz="1400">
              <a:latin typeface="Times New Roman"/>
              <a:cs typeface="Times New Roman"/>
            </a:endParaRPr>
          </a:p>
          <a:p>
            <a:pPr algn="ctr" marL="266700" marR="256540">
              <a:lnSpc>
                <a:spcPts val="5360"/>
              </a:lnSpc>
            </a:pPr>
            <a:r>
              <a:rPr dirty="0" sz="1400" spc="-25">
                <a:solidFill>
                  <a:srgbClr val="666666"/>
                </a:solidFill>
                <a:latin typeface="Times New Roman"/>
                <a:cs typeface="Times New Roman"/>
              </a:rPr>
              <a:t>W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dirty="0" sz="1400" spc="2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10">
                <a:solidFill>
                  <a:srgbClr val="666666"/>
                </a:solidFill>
                <a:latin typeface="Times New Roman"/>
                <a:cs typeface="Times New Roman"/>
              </a:rPr>
              <a:t>l</a:t>
            </a:r>
            <a:r>
              <a:rPr dirty="0" sz="1400" spc="-25">
                <a:solidFill>
                  <a:srgbClr val="666666"/>
                </a:solidFill>
                <a:latin typeface="Times New Roman"/>
                <a:cs typeface="Times New Roman"/>
              </a:rPr>
              <a:t>ea</a:t>
            </a:r>
            <a:r>
              <a:rPr dirty="0" sz="1400" spc="3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n</a:t>
            </a:r>
            <a:r>
              <a:rPr dirty="0" sz="1400" spc="-25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d</a:t>
            </a:r>
            <a:r>
              <a:rPr dirty="0" sz="1400" spc="5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dirty="0" sz="1400" spc="-4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dirty="0" sz="1400" spc="3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dirty="0" sz="1400" spc="10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dirty="0" sz="1400" spc="-25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dirty="0" sz="1400" spc="10">
                <a:solidFill>
                  <a:srgbClr val="666666"/>
                </a:solidFill>
                <a:latin typeface="Times New Roman"/>
                <a:cs typeface="Times New Roman"/>
              </a:rPr>
              <a:t>mi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dirty="0" sz="14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bout</a:t>
            </a:r>
            <a:r>
              <a:rPr dirty="0" sz="1400" spc="6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10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he</a:t>
            </a:r>
            <a:r>
              <a:rPr dirty="0" sz="1400" spc="-7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d</a:t>
            </a:r>
            <a:r>
              <a:rPr dirty="0" sz="1400" spc="10">
                <a:solidFill>
                  <a:srgbClr val="666666"/>
                </a:solidFill>
                <a:latin typeface="Times New Roman"/>
                <a:cs typeface="Times New Roman"/>
              </a:rPr>
              <a:t>i</a:t>
            </a:r>
            <a:r>
              <a:rPr dirty="0" sz="1400" spc="30">
                <a:solidFill>
                  <a:srgbClr val="666666"/>
                </a:solidFill>
                <a:latin typeface="Times New Roman"/>
                <a:cs typeface="Times New Roman"/>
              </a:rPr>
              <a:t>ff</a:t>
            </a:r>
            <a:r>
              <a:rPr dirty="0" sz="1400" spc="-25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dirty="0" sz="1400" spc="3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dirty="0" sz="1400" spc="-25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nt</a:t>
            </a:r>
            <a:r>
              <a:rPr dirty="0" sz="1400" spc="-4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3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obo</a:t>
            </a:r>
            <a:r>
              <a:rPr dirty="0" sz="1400" spc="10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dirty="0" sz="1400" spc="-9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10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h</a:t>
            </a:r>
            <a:r>
              <a:rPr dirty="0" sz="1400" spc="-25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dirty="0" sz="1400" spc="6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u</a:t>
            </a:r>
            <a:r>
              <a:rPr dirty="0" sz="1400" spc="-45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dirty="0" sz="1400" spc="2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I  </a:t>
            </a:r>
            <a:r>
              <a:rPr dirty="0" sz="1400" spc="-25">
                <a:solidFill>
                  <a:srgbClr val="666666"/>
                </a:solidFill>
                <a:latin typeface="Times New Roman"/>
                <a:cs typeface="Times New Roman"/>
              </a:rPr>
              <a:t>W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dirty="0" sz="1400" spc="2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dirty="0" sz="1400" spc="10">
                <a:solidFill>
                  <a:srgbClr val="666666"/>
                </a:solidFill>
                <a:latin typeface="Times New Roman"/>
                <a:cs typeface="Times New Roman"/>
              </a:rPr>
              <a:t>l</a:t>
            </a:r>
            <a:r>
              <a:rPr dirty="0" sz="1400" spc="-45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o</a:t>
            </a:r>
            <a:r>
              <a:rPr dirty="0" sz="1400" spc="5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10">
                <a:solidFill>
                  <a:srgbClr val="666666"/>
                </a:solidFill>
                <a:latin typeface="Times New Roman"/>
                <a:cs typeface="Times New Roman"/>
              </a:rPr>
              <a:t>l</a:t>
            </a:r>
            <a:r>
              <a:rPr dirty="0" sz="1400" spc="-25">
                <a:solidFill>
                  <a:srgbClr val="666666"/>
                </a:solidFill>
                <a:latin typeface="Times New Roman"/>
                <a:cs typeface="Times New Roman"/>
              </a:rPr>
              <a:t>ea</a:t>
            </a:r>
            <a:r>
              <a:rPr dirty="0" sz="1400" spc="3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n</a:t>
            </a:r>
            <a:r>
              <a:rPr dirty="0" sz="1400" spc="-25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d</a:t>
            </a:r>
            <a:r>
              <a:rPr dirty="0" sz="1400" spc="5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666666"/>
                </a:solidFill>
                <a:latin typeface="Times New Roman"/>
                <a:cs typeface="Times New Roman"/>
              </a:rPr>
              <a:t>w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h</a:t>
            </a:r>
            <a:r>
              <a:rPr dirty="0" sz="1400" spc="-25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n</a:t>
            </a:r>
            <a:r>
              <a:rPr dirty="0" sz="1400" spc="5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3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obo</a:t>
            </a:r>
            <a:r>
              <a:rPr dirty="0" sz="1400" spc="10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dirty="0" sz="1400" spc="-9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n</a:t>
            </a:r>
            <a:r>
              <a:rPr dirty="0" sz="1400" spc="-25">
                <a:solidFill>
                  <a:srgbClr val="666666"/>
                </a:solidFill>
                <a:latin typeface="Times New Roman"/>
                <a:cs typeface="Times New Roman"/>
              </a:rPr>
              <a:t>ee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d</a:t>
            </a:r>
            <a:r>
              <a:rPr dirty="0" sz="1400" spc="5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I</a:t>
            </a:r>
            <a:r>
              <a:rPr dirty="0" sz="1400" spc="8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nd</a:t>
            </a:r>
            <a:r>
              <a:rPr dirty="0" sz="1400" spc="-5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666666"/>
                </a:solidFill>
                <a:latin typeface="Times New Roman"/>
                <a:cs typeface="Times New Roman"/>
              </a:rPr>
              <a:t>w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h</a:t>
            </a:r>
            <a:r>
              <a:rPr dirty="0" sz="1400" spc="-25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n</a:t>
            </a:r>
            <a:r>
              <a:rPr dirty="0" sz="1400" spc="5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10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h</a:t>
            </a:r>
            <a:r>
              <a:rPr dirty="0" sz="1400" spc="-25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y</a:t>
            </a:r>
            <a:r>
              <a:rPr dirty="0" sz="1400" spc="5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don</a:t>
            </a:r>
            <a:r>
              <a:rPr dirty="0" sz="1400" spc="30">
                <a:solidFill>
                  <a:srgbClr val="666666"/>
                </a:solidFill>
                <a:latin typeface="Times New Roman"/>
                <a:cs typeface="Times New Roman"/>
              </a:rPr>
              <a:t>’</a:t>
            </a:r>
            <a:r>
              <a:rPr dirty="0" sz="1400" spc="10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7424" y="358875"/>
            <a:ext cx="297180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Thank</a:t>
            </a:r>
            <a:r>
              <a:rPr dirty="0" spc="30"/>
              <a:t> </a:t>
            </a:r>
            <a:r>
              <a:rPr dirty="0" spc="-15"/>
              <a:t>You!!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9100" y="1346200"/>
            <a:ext cx="322580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125" y="346175"/>
            <a:ext cx="4551045" cy="1493520"/>
          </a:xfrm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50800" marR="5080" indent="-38100">
              <a:lnSpc>
                <a:spcPct val="100699"/>
              </a:lnSpc>
              <a:spcBef>
                <a:spcPts val="60"/>
              </a:spcBef>
            </a:pPr>
            <a:r>
              <a:rPr dirty="0" sz="4800" spc="5"/>
              <a:t>What</a:t>
            </a:r>
            <a:r>
              <a:rPr dirty="0" sz="4800" spc="-40"/>
              <a:t> </a:t>
            </a:r>
            <a:r>
              <a:rPr dirty="0" sz="4800" spc="-20"/>
              <a:t>is</a:t>
            </a:r>
            <a:r>
              <a:rPr dirty="0" sz="4800" spc="-10"/>
              <a:t> </a:t>
            </a:r>
            <a:r>
              <a:rPr dirty="0" sz="4800" spc="-15"/>
              <a:t>Artificial </a:t>
            </a:r>
            <a:r>
              <a:rPr dirty="0" sz="4800" spc="-1185"/>
              <a:t> </a:t>
            </a:r>
            <a:r>
              <a:rPr dirty="0" sz="4800" spc="-15"/>
              <a:t>Intelligence?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394286" y="1897512"/>
            <a:ext cx="6394450" cy="779145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5"/>
              </a:spcBef>
            </a:pPr>
            <a:r>
              <a:rPr dirty="0" sz="1800" spc="-5">
                <a:solidFill>
                  <a:srgbClr val="666666"/>
                </a:solidFill>
                <a:latin typeface="Times New Roman"/>
                <a:cs typeface="Times New Roman"/>
              </a:rPr>
              <a:t>Answer:</a:t>
            </a:r>
            <a:r>
              <a:rPr dirty="0" sz="1800" spc="5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666666"/>
                </a:solidFill>
                <a:latin typeface="Times New Roman"/>
                <a:cs typeface="Times New Roman"/>
              </a:rPr>
              <a:t>The</a:t>
            </a:r>
            <a:r>
              <a:rPr dirty="0" sz="1800" spc="-5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666666"/>
                </a:solidFill>
                <a:latin typeface="Times New Roman"/>
                <a:cs typeface="Times New Roman"/>
              </a:rPr>
              <a:t>power</a:t>
            </a:r>
            <a:r>
              <a:rPr dirty="0" sz="1800" spc="5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666666"/>
                </a:solidFill>
                <a:latin typeface="Times New Roman"/>
                <a:cs typeface="Times New Roman"/>
              </a:rPr>
              <a:t>of</a:t>
            </a:r>
            <a:r>
              <a:rPr dirty="0" sz="1800" spc="-4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dirty="0" sz="1800" spc="5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666666"/>
                </a:solidFill>
                <a:latin typeface="Times New Roman"/>
                <a:cs typeface="Times New Roman"/>
              </a:rPr>
              <a:t>machine</a:t>
            </a:r>
            <a:r>
              <a:rPr dirty="0" sz="1800" spc="-4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666666"/>
                </a:solidFill>
                <a:latin typeface="Times New Roman"/>
                <a:cs typeface="Times New Roman"/>
              </a:rPr>
              <a:t>to</a:t>
            </a:r>
            <a:r>
              <a:rPr dirty="0" sz="1800" spc="5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666666"/>
                </a:solidFill>
                <a:latin typeface="Times New Roman"/>
                <a:cs typeface="Times New Roman"/>
              </a:rPr>
              <a:t>copy</a:t>
            </a:r>
            <a:r>
              <a:rPr dirty="0" sz="1800" spc="-4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666666"/>
                </a:solidFill>
                <a:latin typeface="Times New Roman"/>
                <a:cs typeface="Times New Roman"/>
              </a:rPr>
              <a:t>intelligent</a:t>
            </a:r>
            <a:r>
              <a:rPr dirty="0" sz="1800" spc="5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666666"/>
                </a:solidFill>
                <a:latin typeface="Times New Roman"/>
                <a:cs typeface="Times New Roman"/>
              </a:rPr>
              <a:t>human</a:t>
            </a:r>
            <a:r>
              <a:rPr dirty="0" sz="1800" spc="-4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666666"/>
                </a:solidFill>
                <a:latin typeface="Times New Roman"/>
                <a:cs typeface="Times New Roman"/>
              </a:rPr>
              <a:t>behavior.</a:t>
            </a:r>
            <a:endParaRPr sz="1800">
              <a:latin typeface="Times New Roman"/>
              <a:cs typeface="Times New Roman"/>
            </a:endParaRPr>
          </a:p>
          <a:p>
            <a:pPr algn="ctr" marR="26034">
              <a:lnSpc>
                <a:spcPct val="100000"/>
              </a:lnSpc>
              <a:spcBef>
                <a:spcPts val="805"/>
              </a:spcBef>
            </a:pPr>
            <a:r>
              <a:rPr dirty="0" sz="1800" spc="-5">
                <a:solidFill>
                  <a:srgbClr val="666666"/>
                </a:solidFill>
                <a:latin typeface="Times New Roman"/>
                <a:cs typeface="Times New Roman"/>
              </a:rPr>
              <a:t>Right???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8852" y="2984500"/>
            <a:ext cx="759968" cy="13081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28125" y="3152648"/>
            <a:ext cx="949300" cy="14066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000" y="2933700"/>
            <a:ext cx="1727200" cy="9652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98640" y="158865"/>
            <a:ext cx="1727200" cy="108804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75200" y="3073400"/>
            <a:ext cx="1790700" cy="1130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6025" y="358875"/>
            <a:ext cx="418274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Robots</a:t>
            </a:r>
            <a:r>
              <a:rPr dirty="0" spc="85"/>
              <a:t> </a:t>
            </a:r>
            <a:r>
              <a:rPr dirty="0"/>
              <a:t>at</a:t>
            </a:r>
            <a:r>
              <a:rPr dirty="0" spc="-75"/>
              <a:t> </a:t>
            </a:r>
            <a:r>
              <a:rPr dirty="0" spc="5"/>
              <a:t>Artemis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7800" y="1092200"/>
            <a:ext cx="1168400" cy="11684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1219200"/>
            <a:ext cx="1358900" cy="914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23100" y="1092200"/>
            <a:ext cx="1215850" cy="11684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257581" y="2406874"/>
            <a:ext cx="2611120" cy="608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100"/>
              </a:spcBef>
            </a:pPr>
            <a:r>
              <a:rPr dirty="0" sz="1100" spc="5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dirty="0" sz="1100" spc="3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dirty="0" sz="1100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dirty="0" sz="1100" spc="-6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dirty="0" sz="1100" spc="45">
                <a:solidFill>
                  <a:srgbClr val="666666"/>
                </a:solidFill>
                <a:latin typeface="Times New Roman"/>
                <a:cs typeface="Times New Roman"/>
              </a:rPr>
              <a:t>h</a:t>
            </a:r>
            <a:r>
              <a:rPr dirty="0" sz="1100" spc="10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dirty="0" sz="1100">
                <a:solidFill>
                  <a:srgbClr val="666666"/>
                </a:solidFill>
                <a:latin typeface="Times New Roman"/>
                <a:cs typeface="Times New Roman"/>
              </a:rPr>
              <a:t>y</a:t>
            </a:r>
            <a:r>
              <a:rPr dirty="0" sz="1100" spc="-3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100" spc="3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dirty="0" sz="1100" spc="10">
                <a:solidFill>
                  <a:srgbClr val="666666"/>
                </a:solidFill>
                <a:latin typeface="Times New Roman"/>
                <a:cs typeface="Times New Roman"/>
              </a:rPr>
              <a:t>ea</a:t>
            </a:r>
            <a:r>
              <a:rPr dirty="0" sz="1100" spc="-10">
                <a:solidFill>
                  <a:srgbClr val="666666"/>
                </a:solidFill>
                <a:latin typeface="Times New Roman"/>
                <a:cs typeface="Times New Roman"/>
              </a:rPr>
              <a:t>ll</a:t>
            </a:r>
            <a:r>
              <a:rPr dirty="0" sz="1100">
                <a:solidFill>
                  <a:srgbClr val="666666"/>
                </a:solidFill>
                <a:latin typeface="Times New Roman"/>
                <a:cs typeface="Times New Roman"/>
              </a:rPr>
              <a:t>y</a:t>
            </a:r>
            <a:r>
              <a:rPr dirty="0" sz="1100" spc="-3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666666"/>
                </a:solidFill>
                <a:latin typeface="Times New Roman"/>
                <a:cs typeface="Times New Roman"/>
              </a:rPr>
              <a:t>i</a:t>
            </a:r>
            <a:r>
              <a:rPr dirty="0" sz="1100" spc="45">
                <a:solidFill>
                  <a:srgbClr val="666666"/>
                </a:solidFill>
                <a:latin typeface="Times New Roman"/>
                <a:cs typeface="Times New Roman"/>
              </a:rPr>
              <a:t>n</a:t>
            </a:r>
            <a:r>
              <a:rPr dirty="0" sz="1100" spc="-10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dirty="0" sz="1100" spc="10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dirty="0" sz="1100" spc="-10">
                <a:solidFill>
                  <a:srgbClr val="666666"/>
                </a:solidFill>
                <a:latin typeface="Times New Roman"/>
                <a:cs typeface="Times New Roman"/>
              </a:rPr>
              <a:t>lli</a:t>
            </a:r>
            <a:r>
              <a:rPr dirty="0" sz="1100" spc="45">
                <a:solidFill>
                  <a:srgbClr val="666666"/>
                </a:solidFill>
                <a:latin typeface="Times New Roman"/>
                <a:cs typeface="Times New Roman"/>
              </a:rPr>
              <a:t>g</a:t>
            </a:r>
            <a:r>
              <a:rPr dirty="0" sz="1100" spc="10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dirty="0" sz="1100" spc="45">
                <a:solidFill>
                  <a:srgbClr val="666666"/>
                </a:solidFill>
                <a:latin typeface="Times New Roman"/>
                <a:cs typeface="Times New Roman"/>
              </a:rPr>
              <a:t>n</a:t>
            </a:r>
            <a:r>
              <a:rPr dirty="0" sz="1100" spc="-10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dirty="0" sz="1100">
                <a:solidFill>
                  <a:srgbClr val="666666"/>
                </a:solidFill>
                <a:latin typeface="Times New Roman"/>
                <a:cs typeface="Times New Roman"/>
              </a:rPr>
              <a:t>?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dirty="0" sz="1100" spc="30">
                <a:solidFill>
                  <a:srgbClr val="666666"/>
                </a:solidFill>
                <a:latin typeface="Times New Roman"/>
                <a:cs typeface="Times New Roman"/>
              </a:rPr>
              <a:t> r</a:t>
            </a:r>
            <a:r>
              <a:rPr dirty="0" sz="1100" spc="45">
                <a:solidFill>
                  <a:srgbClr val="666666"/>
                </a:solidFill>
                <a:latin typeface="Times New Roman"/>
                <a:cs typeface="Times New Roman"/>
              </a:rPr>
              <a:t>obo</a:t>
            </a:r>
            <a:r>
              <a:rPr dirty="0" sz="1100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dirty="0" sz="1100" spc="-8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666666"/>
                </a:solidFill>
                <a:latin typeface="Times New Roman"/>
                <a:cs typeface="Times New Roman"/>
              </a:rPr>
              <a:t>i</a:t>
            </a:r>
            <a:r>
              <a:rPr dirty="0" sz="110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dirty="0" sz="1100" spc="-10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100" spc="45">
                <a:solidFill>
                  <a:srgbClr val="666666"/>
                </a:solidFill>
                <a:latin typeface="Times New Roman"/>
                <a:cs typeface="Times New Roman"/>
              </a:rPr>
              <a:t>on</a:t>
            </a:r>
            <a:r>
              <a:rPr dirty="0" sz="1100" spc="-10">
                <a:solidFill>
                  <a:srgbClr val="666666"/>
                </a:solidFill>
                <a:latin typeface="Times New Roman"/>
                <a:cs typeface="Times New Roman"/>
              </a:rPr>
              <a:t>l</a:t>
            </a:r>
            <a:r>
              <a:rPr dirty="0" sz="1100">
                <a:solidFill>
                  <a:srgbClr val="666666"/>
                </a:solidFill>
                <a:latin typeface="Times New Roman"/>
                <a:cs typeface="Times New Roman"/>
              </a:rPr>
              <a:t>y</a:t>
            </a:r>
            <a:r>
              <a:rPr dirty="0" sz="1100" spc="-3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100" spc="10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dirty="0" sz="110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dirty="0" sz="1100" spc="-10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100" spc="-3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dirty="0" sz="1100" spc="40">
                <a:solidFill>
                  <a:srgbClr val="666666"/>
                </a:solidFill>
                <a:latin typeface="Times New Roman"/>
                <a:cs typeface="Times New Roman"/>
              </a:rPr>
              <a:t>m</a:t>
            </a:r>
            <a:r>
              <a:rPr dirty="0" sz="1100" spc="10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dirty="0" sz="1100" spc="3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dirty="0" sz="1100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dirty="0" sz="1100" spc="-8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100" spc="10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dirty="0" sz="110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dirty="0" sz="1100" spc="-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666666"/>
                </a:solidFill>
                <a:latin typeface="Times New Roman"/>
                <a:cs typeface="Times New Roman"/>
              </a:rPr>
              <a:t>it</a:t>
            </a:r>
            <a:r>
              <a:rPr dirty="0" sz="110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dirty="0" sz="1100" spc="-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666666"/>
                </a:solidFill>
                <a:latin typeface="Times New Roman"/>
                <a:cs typeface="Times New Roman"/>
              </a:rPr>
              <a:t>i</a:t>
            </a:r>
            <a:r>
              <a:rPr dirty="0" sz="1100" spc="45">
                <a:solidFill>
                  <a:srgbClr val="666666"/>
                </a:solidFill>
                <a:latin typeface="Times New Roman"/>
                <a:cs typeface="Times New Roman"/>
              </a:rPr>
              <a:t>n</a:t>
            </a:r>
            <a:r>
              <a:rPr dirty="0" sz="1100" spc="-10">
                <a:solidFill>
                  <a:srgbClr val="666666"/>
                </a:solidFill>
                <a:latin typeface="Times New Roman"/>
                <a:cs typeface="Times New Roman"/>
              </a:rPr>
              <a:t>iti</a:t>
            </a:r>
            <a:r>
              <a:rPr dirty="0" sz="1100" spc="10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dirty="0" sz="1100">
                <a:solidFill>
                  <a:srgbClr val="666666"/>
                </a:solidFill>
                <a:latin typeface="Times New Roman"/>
                <a:cs typeface="Times New Roman"/>
              </a:rPr>
              <a:t>l</a:t>
            </a:r>
            <a:r>
              <a:rPr dirty="0" sz="1100" spc="-8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100" spc="45">
                <a:solidFill>
                  <a:srgbClr val="666666"/>
                </a:solidFill>
                <a:latin typeface="Times New Roman"/>
                <a:cs typeface="Times New Roman"/>
              </a:rPr>
              <a:t>p</a:t>
            </a:r>
            <a:r>
              <a:rPr dirty="0" sz="1100" spc="3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dirty="0" sz="1100" spc="45">
                <a:solidFill>
                  <a:srgbClr val="666666"/>
                </a:solidFill>
                <a:latin typeface="Times New Roman"/>
                <a:cs typeface="Times New Roman"/>
              </a:rPr>
              <a:t>og</a:t>
            </a:r>
            <a:r>
              <a:rPr dirty="0" sz="1100" spc="3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dirty="0" sz="1100" spc="10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dirty="0" sz="1100" spc="40">
                <a:solidFill>
                  <a:srgbClr val="666666"/>
                </a:solidFill>
                <a:latin typeface="Times New Roman"/>
                <a:cs typeface="Times New Roman"/>
              </a:rPr>
              <a:t>m</a:t>
            </a:r>
            <a:r>
              <a:rPr dirty="0" sz="1100">
                <a:solidFill>
                  <a:srgbClr val="666666"/>
                </a:solidFill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24031" y="4580699"/>
            <a:ext cx="48323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5">
                <a:solidFill>
                  <a:srgbClr val="666666"/>
                </a:solidFill>
                <a:latin typeface="Times New Roman"/>
                <a:cs typeface="Times New Roman"/>
              </a:rPr>
              <a:t>Answer:</a:t>
            </a:r>
            <a:r>
              <a:rPr dirty="0" sz="1100" spc="-8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Times New Roman"/>
                <a:cs typeface="Times New Roman"/>
              </a:rPr>
              <a:t>The</a:t>
            </a:r>
            <a:r>
              <a:rPr dirty="0" sz="1100" spc="-6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Times New Roman"/>
                <a:cs typeface="Times New Roman"/>
              </a:rPr>
              <a:t>power</a:t>
            </a:r>
            <a:r>
              <a:rPr dirty="0" sz="1100" spc="-4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Times New Roman"/>
                <a:cs typeface="Times New Roman"/>
              </a:rPr>
              <a:t>of</a:t>
            </a:r>
            <a:r>
              <a:rPr dirty="0" sz="1100" spc="-4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dirty="0" sz="1100" spc="-6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Times New Roman"/>
                <a:cs typeface="Times New Roman"/>
              </a:rPr>
              <a:t>machine</a:t>
            </a:r>
            <a:r>
              <a:rPr dirty="0" sz="1100" spc="-6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666666"/>
                </a:solidFill>
                <a:latin typeface="Times New Roman"/>
                <a:cs typeface="Times New Roman"/>
              </a:rPr>
              <a:t>to</a:t>
            </a:r>
            <a:r>
              <a:rPr dirty="0" sz="1100" spc="-3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100" spc="25">
                <a:solidFill>
                  <a:srgbClr val="666666"/>
                </a:solidFill>
                <a:latin typeface="Times New Roman"/>
                <a:cs typeface="Times New Roman"/>
              </a:rPr>
              <a:t>copy</a:t>
            </a:r>
            <a:r>
              <a:rPr dirty="0" sz="1100" spc="-2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100" spc="15">
                <a:solidFill>
                  <a:srgbClr val="666666"/>
                </a:solidFill>
                <a:latin typeface="Times New Roman"/>
                <a:cs typeface="Times New Roman"/>
              </a:rPr>
              <a:t>and</a:t>
            </a:r>
            <a:r>
              <a:rPr dirty="0" sz="1100" spc="-3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666666"/>
                </a:solidFill>
                <a:latin typeface="Times New Roman"/>
                <a:cs typeface="Times New Roman"/>
              </a:rPr>
              <a:t>learn</a:t>
            </a:r>
            <a:r>
              <a:rPr dirty="0" sz="1100" spc="-13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100" spc="25">
                <a:solidFill>
                  <a:srgbClr val="666666"/>
                </a:solidFill>
                <a:latin typeface="Times New Roman"/>
                <a:cs typeface="Times New Roman"/>
              </a:rPr>
              <a:t>from</a:t>
            </a:r>
            <a:r>
              <a:rPr dirty="0" sz="1100" spc="17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666666"/>
                </a:solidFill>
                <a:latin typeface="Times New Roman"/>
                <a:cs typeface="Times New Roman"/>
              </a:rPr>
              <a:t>intelligent</a:t>
            </a:r>
            <a:r>
              <a:rPr dirty="0" sz="1100" spc="-8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666666"/>
                </a:solidFill>
                <a:latin typeface="Times New Roman"/>
                <a:cs typeface="Times New Roman"/>
              </a:rPr>
              <a:t>human</a:t>
            </a:r>
            <a:r>
              <a:rPr dirty="0" sz="1100" spc="-3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666666"/>
                </a:solidFill>
                <a:latin typeface="Times New Roman"/>
                <a:cs typeface="Times New Roman"/>
              </a:rPr>
              <a:t>behavior.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30600" y="3149600"/>
            <a:ext cx="2082800" cy="1244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6825" y="358875"/>
            <a:ext cx="732790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Artificial</a:t>
            </a:r>
            <a:r>
              <a:rPr dirty="0" spc="-235"/>
              <a:t> </a:t>
            </a:r>
            <a:r>
              <a:rPr dirty="0" spc="5"/>
              <a:t>Intelligence</a:t>
            </a:r>
            <a:r>
              <a:rPr dirty="0" spc="-135"/>
              <a:t> </a:t>
            </a:r>
            <a:r>
              <a:rPr dirty="0" spc="-25"/>
              <a:t>VS.</a:t>
            </a:r>
            <a:r>
              <a:rPr dirty="0" spc="80"/>
              <a:t> </a:t>
            </a:r>
            <a:r>
              <a:rPr dirty="0" spc="-15"/>
              <a:t>Robot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1100" y="1478465"/>
            <a:ext cx="280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AI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29725" y="1478465"/>
            <a:ext cx="622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Ro</a:t>
            </a:r>
            <a:r>
              <a:rPr dirty="0" sz="1800" spc="-5" b="1">
                <a:solidFill>
                  <a:srgbClr val="666666"/>
                </a:solidFill>
                <a:latin typeface="Times New Roman"/>
                <a:cs typeface="Times New Roman"/>
              </a:rPr>
              <a:t>b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ot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6068" y="2227845"/>
            <a:ext cx="15367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>
                <a:solidFill>
                  <a:srgbClr val="666666"/>
                </a:solidFill>
                <a:latin typeface="Times New Roman"/>
                <a:cs typeface="Times New Roman"/>
              </a:rPr>
              <a:t>Programmed</a:t>
            </a:r>
            <a:r>
              <a:rPr dirty="0" sz="1400" spc="-8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5">
                <a:solidFill>
                  <a:srgbClr val="666666"/>
                </a:solidFill>
                <a:latin typeface="Times New Roman"/>
                <a:cs typeface="Times New Roman"/>
              </a:rPr>
              <a:t>to</a:t>
            </a:r>
            <a:r>
              <a:rPr dirty="0" sz="1400" spc="-8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think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4093" y="2227845"/>
            <a:ext cx="1346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0">
                <a:solidFill>
                  <a:srgbClr val="666666"/>
                </a:solidFill>
                <a:latin typeface="Times New Roman"/>
                <a:cs typeface="Times New Roman"/>
              </a:rPr>
              <a:t>P</a:t>
            </a:r>
            <a:r>
              <a:rPr dirty="0" sz="1400" spc="3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og</a:t>
            </a:r>
            <a:r>
              <a:rPr dirty="0" sz="1400" spc="3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dirty="0" sz="1400" spc="-25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dirty="0" sz="1400" spc="10">
                <a:solidFill>
                  <a:srgbClr val="666666"/>
                </a:solidFill>
                <a:latin typeface="Times New Roman"/>
                <a:cs typeface="Times New Roman"/>
              </a:rPr>
              <a:t>mm</a:t>
            </a:r>
            <a:r>
              <a:rPr dirty="0" sz="1400" spc="-25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d</a:t>
            </a:r>
            <a:r>
              <a:rPr dirty="0" sz="1400" spc="-5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10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o</a:t>
            </a:r>
            <a:r>
              <a:rPr dirty="0" sz="1400" spc="-5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do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3068" y="2940569"/>
            <a:ext cx="12954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666666"/>
                </a:solidFill>
                <a:latin typeface="Times New Roman"/>
                <a:cs typeface="Times New Roman"/>
              </a:rPr>
              <a:t>Social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 Interaction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72525" y="2940569"/>
            <a:ext cx="15494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0">
                <a:solidFill>
                  <a:srgbClr val="666666"/>
                </a:solidFill>
                <a:latin typeface="Times New Roman"/>
                <a:cs typeface="Times New Roman"/>
              </a:rPr>
              <a:t>Low</a:t>
            </a:r>
            <a:r>
              <a:rPr dirty="0" sz="1400" spc="-8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666666"/>
                </a:solidFill>
                <a:latin typeface="Times New Roman"/>
                <a:cs typeface="Times New Roman"/>
              </a:rPr>
              <a:t>level</a:t>
            </a:r>
            <a:r>
              <a:rPr dirty="0" sz="1400" spc="4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666666"/>
                </a:solidFill>
                <a:latin typeface="Times New Roman"/>
                <a:cs typeface="Times New Roman"/>
              </a:rPr>
              <a:t>interaction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36768" y="3757069"/>
            <a:ext cx="5137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40">
                <a:solidFill>
                  <a:srgbClr val="666666"/>
                </a:solidFill>
                <a:latin typeface="Times New Roman"/>
                <a:cs typeface="Times New Roman"/>
              </a:rPr>
              <a:t>L</a:t>
            </a:r>
            <a:r>
              <a:rPr dirty="0" sz="1400" spc="-25">
                <a:solidFill>
                  <a:srgbClr val="666666"/>
                </a:solidFill>
                <a:latin typeface="Times New Roman"/>
                <a:cs typeface="Times New Roman"/>
              </a:rPr>
              <a:t>ea</a:t>
            </a:r>
            <a:r>
              <a:rPr dirty="0" sz="1400" spc="3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ns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07425" y="3757069"/>
            <a:ext cx="18656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666666"/>
                </a:solidFill>
                <a:latin typeface="Times New Roman"/>
                <a:cs typeface="Times New Roman"/>
              </a:rPr>
              <a:t>Only</a:t>
            </a:r>
            <a:r>
              <a:rPr dirty="0" sz="1400" spc="3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666666"/>
                </a:solidFill>
                <a:latin typeface="Times New Roman"/>
                <a:cs typeface="Times New Roman"/>
              </a:rPr>
              <a:t>as</a:t>
            </a:r>
            <a:r>
              <a:rPr dirty="0" sz="1400" spc="-10">
                <a:solidFill>
                  <a:srgbClr val="666666"/>
                </a:solidFill>
                <a:latin typeface="Times New Roman"/>
                <a:cs typeface="Times New Roman"/>
              </a:rPr>
              <a:t> smart</a:t>
            </a:r>
            <a:r>
              <a:rPr dirty="0" sz="1400" spc="-5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666666"/>
                </a:solidFill>
                <a:latin typeface="Times New Roman"/>
                <a:cs typeface="Times New Roman"/>
              </a:rPr>
              <a:t>as</a:t>
            </a:r>
            <a:r>
              <a:rPr dirty="0" sz="1400" spc="9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5">
                <a:solidFill>
                  <a:srgbClr val="666666"/>
                </a:solidFill>
                <a:latin typeface="Times New Roman"/>
                <a:cs typeface="Times New Roman"/>
              </a:rPr>
              <a:t>program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5900" y="2070100"/>
            <a:ext cx="762000" cy="133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Artificial</a:t>
            </a:r>
            <a:r>
              <a:rPr dirty="0" spc="-140"/>
              <a:t> </a:t>
            </a:r>
            <a:r>
              <a:rPr dirty="0" spc="5"/>
              <a:t>Intelligence</a:t>
            </a:r>
            <a:r>
              <a:rPr dirty="0" spc="-130"/>
              <a:t> </a:t>
            </a:r>
            <a:r>
              <a:rPr dirty="0" spc="-5"/>
              <a:t>Tests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11625" y="1307400"/>
            <a:ext cx="9232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666666"/>
                </a:solidFill>
                <a:latin typeface="Times New Roman"/>
                <a:cs typeface="Times New Roman"/>
              </a:rPr>
              <a:t>Turing </a:t>
            </a:r>
            <a:r>
              <a:rPr dirty="0" sz="1400" spc="-30" b="1">
                <a:solidFill>
                  <a:srgbClr val="666666"/>
                </a:solidFill>
                <a:latin typeface="Times New Roman"/>
                <a:cs typeface="Times New Roman"/>
              </a:rPr>
              <a:t>Test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7653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Developed</a:t>
            </a:r>
            <a:r>
              <a:rPr dirty="0" spc="35"/>
              <a:t> </a:t>
            </a:r>
            <a:r>
              <a:rPr dirty="0"/>
              <a:t>by</a:t>
            </a:r>
            <a:r>
              <a:rPr dirty="0" spc="35"/>
              <a:t> </a:t>
            </a:r>
            <a:r>
              <a:rPr dirty="0" spc="-10"/>
              <a:t>Alan</a:t>
            </a:r>
            <a:r>
              <a:rPr dirty="0" spc="35"/>
              <a:t> </a:t>
            </a:r>
            <a:r>
              <a:rPr dirty="0" spc="10"/>
              <a:t>Turing</a:t>
            </a:r>
          </a:p>
          <a:p>
            <a:pPr marL="177165">
              <a:lnSpc>
                <a:spcPct val="100000"/>
              </a:lnSpc>
              <a:spcBef>
                <a:spcPts val="20"/>
              </a:spcBef>
            </a:pPr>
            <a:endParaRPr sz="1650"/>
          </a:p>
          <a:p>
            <a:pPr algn="ctr" marL="177800">
              <a:lnSpc>
                <a:spcPct val="100000"/>
              </a:lnSpc>
            </a:pPr>
            <a:r>
              <a:rPr dirty="0"/>
              <a:t>Involves </a:t>
            </a:r>
            <a:r>
              <a:rPr dirty="0" spc="-15"/>
              <a:t>an</a:t>
            </a:r>
            <a:r>
              <a:rPr dirty="0" spc="50"/>
              <a:t> </a:t>
            </a:r>
            <a:r>
              <a:rPr dirty="0"/>
              <a:t>interpreter,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75"/>
              <a:t> </a:t>
            </a:r>
            <a:r>
              <a:rPr dirty="0" spc="-5"/>
              <a:t>human,</a:t>
            </a:r>
            <a:r>
              <a:rPr dirty="0"/>
              <a:t> </a:t>
            </a:r>
            <a:r>
              <a:rPr dirty="0" spc="-10"/>
              <a:t>and</a:t>
            </a:r>
            <a:r>
              <a:rPr dirty="0" spc="-55"/>
              <a:t> </a:t>
            </a:r>
            <a:r>
              <a:rPr dirty="0"/>
              <a:t>a</a:t>
            </a:r>
            <a:r>
              <a:rPr dirty="0" spc="25"/>
              <a:t> </a:t>
            </a:r>
            <a:r>
              <a:rPr dirty="0"/>
              <a:t>computer.</a:t>
            </a:r>
          </a:p>
          <a:p>
            <a:pPr marL="177165">
              <a:lnSpc>
                <a:spcPct val="100000"/>
              </a:lnSpc>
              <a:spcBef>
                <a:spcPts val="40"/>
              </a:spcBef>
            </a:pPr>
            <a:endParaRPr sz="1550"/>
          </a:p>
          <a:p>
            <a:pPr algn="ctr" marL="177800">
              <a:lnSpc>
                <a:spcPct val="100000"/>
              </a:lnSpc>
            </a:pPr>
            <a:r>
              <a:rPr dirty="0" spc="10"/>
              <a:t>The</a:t>
            </a:r>
            <a:r>
              <a:rPr dirty="0" spc="-70"/>
              <a:t> </a:t>
            </a:r>
            <a:r>
              <a:rPr dirty="0" spc="-5"/>
              <a:t>computer</a:t>
            </a:r>
            <a:r>
              <a:rPr dirty="0" spc="85"/>
              <a:t> </a:t>
            </a:r>
            <a:r>
              <a:rPr dirty="0" spc="-10"/>
              <a:t>and</a:t>
            </a:r>
            <a:r>
              <a:rPr dirty="0" spc="-45"/>
              <a:t> </a:t>
            </a:r>
            <a:r>
              <a:rPr dirty="0" spc="-5"/>
              <a:t>human</a:t>
            </a:r>
            <a:r>
              <a:rPr dirty="0" spc="60"/>
              <a:t> </a:t>
            </a:r>
            <a:r>
              <a:rPr dirty="0" spc="-10"/>
              <a:t>have</a:t>
            </a:r>
            <a:r>
              <a:rPr dirty="0" spc="30"/>
              <a:t> </a:t>
            </a:r>
            <a:r>
              <a:rPr dirty="0" spc="-10"/>
              <a:t>separate</a:t>
            </a:r>
            <a:r>
              <a:rPr dirty="0" spc="135"/>
              <a:t> </a:t>
            </a:r>
            <a:r>
              <a:rPr dirty="0" spc="-10"/>
              <a:t>conversations</a:t>
            </a:r>
            <a:r>
              <a:rPr dirty="0" spc="10"/>
              <a:t> </a:t>
            </a:r>
            <a:r>
              <a:rPr dirty="0"/>
              <a:t>with</a:t>
            </a:r>
            <a:r>
              <a:rPr dirty="0" spc="60"/>
              <a:t> </a:t>
            </a:r>
            <a:r>
              <a:rPr dirty="0"/>
              <a:t>the</a:t>
            </a:r>
            <a:r>
              <a:rPr dirty="0" spc="-70"/>
              <a:t> </a:t>
            </a:r>
            <a:r>
              <a:rPr dirty="0"/>
              <a:t>interpreter.</a:t>
            </a:r>
          </a:p>
          <a:p>
            <a:pPr marL="177165">
              <a:lnSpc>
                <a:spcPct val="100000"/>
              </a:lnSpc>
              <a:spcBef>
                <a:spcPts val="35"/>
              </a:spcBef>
            </a:pPr>
            <a:endParaRPr sz="1550"/>
          </a:p>
          <a:p>
            <a:pPr algn="ctr" marL="177165">
              <a:lnSpc>
                <a:spcPct val="100000"/>
              </a:lnSpc>
            </a:pPr>
            <a:r>
              <a:rPr dirty="0" spc="15"/>
              <a:t>If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75"/>
              <a:t> </a:t>
            </a:r>
            <a:r>
              <a:rPr dirty="0"/>
              <a:t>interpreter</a:t>
            </a:r>
            <a:r>
              <a:rPr dirty="0" spc="-15"/>
              <a:t> </a:t>
            </a:r>
            <a:r>
              <a:rPr dirty="0" spc="-5"/>
              <a:t>can’t</a:t>
            </a:r>
            <a:r>
              <a:rPr dirty="0" spc="60"/>
              <a:t> </a:t>
            </a:r>
            <a:r>
              <a:rPr dirty="0" spc="-15"/>
              <a:t>guess</a:t>
            </a:r>
            <a:r>
              <a:rPr dirty="0" spc="10"/>
              <a:t> </a:t>
            </a:r>
            <a:r>
              <a:rPr dirty="0" spc="-10"/>
              <a:t>which</a:t>
            </a:r>
            <a:r>
              <a:rPr dirty="0" spc="55"/>
              <a:t> </a:t>
            </a:r>
            <a:r>
              <a:rPr dirty="0" spc="5"/>
              <a:t>is </a:t>
            </a:r>
            <a:r>
              <a:rPr dirty="0"/>
              <a:t>the</a:t>
            </a:r>
            <a:r>
              <a:rPr dirty="0" spc="30"/>
              <a:t> </a:t>
            </a:r>
            <a:r>
              <a:rPr dirty="0" spc="-5"/>
              <a:t>computer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15"/>
              <a:t> </a:t>
            </a:r>
            <a:r>
              <a:rPr dirty="0" spc="5"/>
              <a:t>if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30"/>
              <a:t> </a:t>
            </a:r>
            <a:r>
              <a:rPr dirty="0"/>
              <a:t>interpreter</a:t>
            </a:r>
            <a:r>
              <a:rPr dirty="0" spc="-20"/>
              <a:t> </a:t>
            </a:r>
            <a:r>
              <a:rPr dirty="0" spc="-5"/>
              <a:t>gets</a:t>
            </a:r>
            <a:r>
              <a:rPr dirty="0" spc="10"/>
              <a:t> </a:t>
            </a:r>
            <a:r>
              <a:rPr dirty="0" spc="5"/>
              <a:t>it</a:t>
            </a:r>
            <a:r>
              <a:rPr dirty="0" spc="-40"/>
              <a:t> </a:t>
            </a:r>
            <a:r>
              <a:rPr dirty="0"/>
              <a:t>wrong</a:t>
            </a:r>
            <a:r>
              <a:rPr dirty="0" spc="-50"/>
              <a:t> </a:t>
            </a:r>
            <a:r>
              <a:rPr dirty="0" spc="-5"/>
              <a:t>then</a:t>
            </a:r>
            <a:r>
              <a:rPr dirty="0" spc="55"/>
              <a:t> </a:t>
            </a:r>
            <a:r>
              <a:rPr dirty="0"/>
              <a:t>the</a:t>
            </a:r>
            <a:r>
              <a:rPr dirty="0" spc="-75"/>
              <a:t> </a:t>
            </a:r>
            <a:r>
              <a:rPr dirty="0" spc="-5"/>
              <a:t>computer</a:t>
            </a:r>
            <a:r>
              <a:rPr dirty="0" spc="85"/>
              <a:t> </a:t>
            </a:r>
            <a:r>
              <a:rPr dirty="0" spc="-10"/>
              <a:t>has</a:t>
            </a:r>
          </a:p>
          <a:p>
            <a:pPr algn="ctr" marL="482600">
              <a:lnSpc>
                <a:spcPct val="100000"/>
              </a:lnSpc>
              <a:spcBef>
                <a:spcPts val="320"/>
              </a:spcBef>
            </a:pPr>
            <a:r>
              <a:rPr dirty="0"/>
              <a:t>Artificial</a:t>
            </a:r>
            <a:r>
              <a:rPr dirty="0" spc="-55"/>
              <a:t> </a:t>
            </a:r>
            <a:r>
              <a:rPr dirty="0" spc="-5"/>
              <a:t>Intelligence.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Artificial</a:t>
            </a:r>
            <a:r>
              <a:rPr dirty="0" spc="-140"/>
              <a:t> </a:t>
            </a:r>
            <a:r>
              <a:rPr dirty="0" spc="5"/>
              <a:t>Intelligence</a:t>
            </a:r>
            <a:r>
              <a:rPr dirty="0" spc="-130"/>
              <a:t> </a:t>
            </a:r>
            <a:r>
              <a:rPr dirty="0" spc="-5"/>
              <a:t>Tests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89225" y="2156224"/>
            <a:ext cx="3892550" cy="2486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476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Involves</a:t>
            </a:r>
            <a:r>
              <a:rPr dirty="0" sz="1400" spc="-2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666666"/>
                </a:solidFill>
                <a:latin typeface="Times New Roman"/>
                <a:cs typeface="Times New Roman"/>
              </a:rPr>
              <a:t>two</a:t>
            </a:r>
            <a:r>
              <a:rPr dirty="0" sz="1400" spc="-7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666666"/>
                </a:solidFill>
                <a:latin typeface="Times New Roman"/>
                <a:cs typeface="Times New Roman"/>
              </a:rPr>
              <a:t>tests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First</a:t>
            </a:r>
            <a:r>
              <a:rPr dirty="0" sz="1400" spc="-4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666666"/>
                </a:solidFill>
                <a:latin typeface="Times New Roman"/>
                <a:cs typeface="Times New Roman"/>
              </a:rPr>
              <a:t>test</a:t>
            </a:r>
            <a:r>
              <a:rPr dirty="0" sz="1400" spc="6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666666"/>
                </a:solidFill>
                <a:latin typeface="Times New Roman"/>
                <a:cs typeface="Times New Roman"/>
              </a:rPr>
              <a:t>involves</a:t>
            </a:r>
            <a:r>
              <a:rPr dirty="0" sz="1400" spc="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666666"/>
                </a:solidFill>
                <a:latin typeface="Times New Roman"/>
                <a:cs typeface="Times New Roman"/>
              </a:rPr>
              <a:t>an</a:t>
            </a:r>
            <a:r>
              <a:rPr dirty="0" sz="1400" spc="5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interpreter,</a:t>
            </a:r>
            <a:r>
              <a:rPr dirty="0" sz="14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dirty="0" sz="1400" spc="-7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666666"/>
                </a:solidFill>
                <a:latin typeface="Times New Roman"/>
                <a:cs typeface="Times New Roman"/>
              </a:rPr>
              <a:t>male,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666666"/>
                </a:solidFill>
                <a:latin typeface="Times New Roman"/>
                <a:cs typeface="Times New Roman"/>
              </a:rPr>
              <a:t>and</a:t>
            </a:r>
            <a:r>
              <a:rPr dirty="0" sz="1400" spc="5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dirty="0" sz="1400" spc="3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666666"/>
                </a:solidFill>
                <a:latin typeface="Times New Roman"/>
                <a:cs typeface="Times New Roman"/>
              </a:rPr>
              <a:t>female.</a:t>
            </a:r>
            <a:endParaRPr sz="1400">
              <a:latin typeface="Times New Roman"/>
              <a:cs typeface="Times New Roman"/>
            </a:endParaRPr>
          </a:p>
          <a:p>
            <a:pPr marL="508000" marR="493395" indent="469900">
              <a:lnSpc>
                <a:spcPct val="208300"/>
              </a:lnSpc>
            </a:pPr>
            <a:r>
              <a:rPr dirty="0" sz="1400" spc="-5">
                <a:solidFill>
                  <a:srgbClr val="666666"/>
                </a:solidFill>
                <a:latin typeface="Times New Roman"/>
                <a:cs typeface="Times New Roman"/>
              </a:rPr>
              <a:t>Female</a:t>
            </a:r>
            <a:r>
              <a:rPr dirty="0" sz="1400" spc="2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666666"/>
                </a:solidFill>
                <a:latin typeface="Times New Roman"/>
                <a:cs typeface="Times New Roman"/>
              </a:rPr>
              <a:t>pretends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5">
                <a:solidFill>
                  <a:srgbClr val="666666"/>
                </a:solidFill>
                <a:latin typeface="Times New Roman"/>
                <a:cs typeface="Times New Roman"/>
              </a:rPr>
              <a:t>to</a:t>
            </a:r>
            <a:r>
              <a:rPr dirty="0" sz="1400" spc="-5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be</a:t>
            </a:r>
            <a:r>
              <a:rPr dirty="0" sz="1400" spc="2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666666"/>
                </a:solidFill>
                <a:latin typeface="Times New Roman"/>
                <a:cs typeface="Times New Roman"/>
              </a:rPr>
              <a:t>male 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30">
                <a:solidFill>
                  <a:srgbClr val="666666"/>
                </a:solidFill>
                <a:latin typeface="Times New Roman"/>
                <a:cs typeface="Times New Roman"/>
              </a:rPr>
              <a:t>I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n</a:t>
            </a:r>
            <a:r>
              <a:rPr dirty="0" sz="1400" spc="10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dirty="0" sz="1400" spc="-25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dirty="0" sz="1400" spc="3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p</a:t>
            </a:r>
            <a:r>
              <a:rPr dirty="0" sz="1400" spc="3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dirty="0" sz="1400" spc="-25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dirty="0" sz="1400" spc="10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dirty="0" sz="1400" spc="-25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dirty="0" sz="1400" spc="-2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10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dirty="0" sz="1400" spc="3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dirty="0" sz="1400" spc="10">
                <a:solidFill>
                  <a:srgbClr val="666666"/>
                </a:solidFill>
                <a:latin typeface="Times New Roman"/>
                <a:cs typeface="Times New Roman"/>
              </a:rPr>
              <a:t>i</a:t>
            </a:r>
            <a:r>
              <a:rPr dirty="0" sz="1400" spc="-25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dirty="0" sz="1400" spc="-9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10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o</a:t>
            </a:r>
            <a:r>
              <a:rPr dirty="0" sz="1400" spc="5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30">
                <a:solidFill>
                  <a:srgbClr val="666666"/>
                </a:solidFill>
                <a:latin typeface="Times New Roman"/>
                <a:cs typeface="Times New Roman"/>
              </a:rPr>
              <a:t>f</a:t>
            </a:r>
            <a:r>
              <a:rPr dirty="0" sz="1400" spc="10">
                <a:solidFill>
                  <a:srgbClr val="666666"/>
                </a:solidFill>
                <a:latin typeface="Times New Roman"/>
                <a:cs typeface="Times New Roman"/>
              </a:rPr>
              <a:t>i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gu</a:t>
            </a:r>
            <a:r>
              <a:rPr dirty="0" sz="1400" spc="3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dirty="0" sz="1400" spc="-7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out</a:t>
            </a:r>
            <a:r>
              <a:rPr dirty="0" sz="1400" spc="-4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666666"/>
                </a:solidFill>
                <a:latin typeface="Times New Roman"/>
                <a:cs typeface="Times New Roman"/>
              </a:rPr>
              <a:t>w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ho</a:t>
            </a:r>
            <a:r>
              <a:rPr dirty="0" sz="1400" spc="-5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10">
                <a:solidFill>
                  <a:srgbClr val="666666"/>
                </a:solidFill>
                <a:latin typeface="Times New Roman"/>
                <a:cs typeface="Times New Roman"/>
              </a:rPr>
              <a:t>i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dirty="0" sz="14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666666"/>
                </a:solidFill>
                <a:latin typeface="Times New Roman"/>
                <a:cs typeface="Times New Roman"/>
              </a:rPr>
              <a:t>w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ho</a:t>
            </a:r>
            <a:endParaRPr sz="1400">
              <a:latin typeface="Times New Roman"/>
              <a:cs typeface="Times New Roman"/>
            </a:endParaRPr>
          </a:p>
          <a:p>
            <a:pPr marL="1231900" marR="711200" indent="-508000">
              <a:lnSpc>
                <a:spcPct val="208300"/>
              </a:lnSpc>
              <a:spcBef>
                <a:spcPts val="100"/>
              </a:spcBef>
            </a:pPr>
            <a:r>
              <a:rPr dirty="0" sz="1400" spc="-5">
                <a:solidFill>
                  <a:srgbClr val="666666"/>
                </a:solidFill>
                <a:latin typeface="Times New Roman"/>
                <a:cs typeface="Times New Roman"/>
              </a:rPr>
              <a:t>Second</a:t>
            </a:r>
            <a:r>
              <a:rPr dirty="0" sz="1400" spc="3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666666"/>
                </a:solidFill>
                <a:latin typeface="Times New Roman"/>
                <a:cs typeface="Times New Roman"/>
              </a:rPr>
              <a:t>test</a:t>
            </a:r>
            <a:r>
              <a:rPr dirty="0" sz="1400" spc="4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5">
                <a:solidFill>
                  <a:srgbClr val="666666"/>
                </a:solidFill>
                <a:latin typeface="Times New Roman"/>
                <a:cs typeface="Times New Roman"/>
              </a:rPr>
              <a:t>is</a:t>
            </a:r>
            <a:r>
              <a:rPr dirty="0" sz="1400" spc="-1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666666"/>
                </a:solidFill>
                <a:latin typeface="Times New Roman"/>
                <a:cs typeface="Times New Roman"/>
              </a:rPr>
              <a:t>similar</a:t>
            </a:r>
            <a:r>
              <a:rPr dirty="0" sz="1400" spc="-3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5">
                <a:solidFill>
                  <a:srgbClr val="666666"/>
                </a:solidFill>
                <a:latin typeface="Times New Roman"/>
                <a:cs typeface="Times New Roman"/>
              </a:rPr>
              <a:t>to</a:t>
            </a:r>
            <a:r>
              <a:rPr dirty="0" sz="1400" spc="-6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5">
                <a:solidFill>
                  <a:srgbClr val="666666"/>
                </a:solidFill>
                <a:latin typeface="Times New Roman"/>
                <a:cs typeface="Times New Roman"/>
              </a:rPr>
              <a:t>turing</a:t>
            </a:r>
            <a:r>
              <a:rPr dirty="0" sz="1400" spc="-6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666666"/>
                </a:solidFill>
                <a:latin typeface="Times New Roman"/>
                <a:cs typeface="Times New Roman"/>
              </a:rPr>
              <a:t>test </a:t>
            </a:r>
            <a:r>
              <a:rPr dirty="0" sz="1400" spc="-33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666666"/>
                </a:solidFill>
                <a:latin typeface="Times New Roman"/>
                <a:cs typeface="Times New Roman"/>
              </a:rPr>
              <a:t>Compares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 both</a:t>
            </a:r>
            <a:r>
              <a:rPr dirty="0" sz="1400" spc="4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666666"/>
                </a:solidFill>
                <a:latin typeface="Times New Roman"/>
                <a:cs typeface="Times New Roman"/>
              </a:rPr>
              <a:t>tests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6556" y="1327449"/>
            <a:ext cx="12477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45" b="1">
                <a:solidFill>
                  <a:srgbClr val="666666"/>
                </a:solidFill>
                <a:latin typeface="Times New Roman"/>
                <a:cs typeface="Times New Roman"/>
              </a:rPr>
              <a:t>I</a:t>
            </a:r>
            <a:r>
              <a:rPr dirty="0" sz="1400" spc="30" b="1">
                <a:solidFill>
                  <a:srgbClr val="666666"/>
                </a:solidFill>
                <a:latin typeface="Times New Roman"/>
                <a:cs typeface="Times New Roman"/>
              </a:rPr>
              <a:t>m</a:t>
            </a:r>
            <a:r>
              <a:rPr dirty="0" sz="1400" spc="10" b="1">
                <a:solidFill>
                  <a:srgbClr val="666666"/>
                </a:solidFill>
                <a:latin typeface="Times New Roman"/>
                <a:cs typeface="Times New Roman"/>
              </a:rPr>
              <a:t>i</a:t>
            </a:r>
            <a:r>
              <a:rPr dirty="0" sz="1400" spc="30" b="1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dirty="0" sz="1400" spc="30" b="1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dirty="0" sz="1400" spc="10" b="1">
                <a:solidFill>
                  <a:srgbClr val="666666"/>
                </a:solidFill>
                <a:latin typeface="Times New Roman"/>
                <a:cs typeface="Times New Roman"/>
              </a:rPr>
              <a:t>i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on</a:t>
            </a:r>
            <a:r>
              <a:rPr dirty="0" sz="1400" spc="-3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10" b="1">
                <a:solidFill>
                  <a:srgbClr val="666666"/>
                </a:solidFill>
                <a:latin typeface="Times New Roman"/>
                <a:cs typeface="Times New Roman"/>
              </a:rPr>
              <a:t>G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dirty="0" sz="1400" spc="30" b="1">
                <a:solidFill>
                  <a:srgbClr val="666666"/>
                </a:solidFill>
                <a:latin typeface="Times New Roman"/>
                <a:cs typeface="Times New Roman"/>
              </a:rPr>
              <a:t>m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dirty="0" spc="10"/>
              <a:t>Artificial</a:t>
            </a:r>
            <a:r>
              <a:rPr dirty="0" spc="-140"/>
              <a:t> </a:t>
            </a:r>
            <a:r>
              <a:rPr dirty="0" spc="5"/>
              <a:t>Intelligence</a:t>
            </a:r>
            <a:r>
              <a:rPr dirty="0" spc="-130"/>
              <a:t> </a:t>
            </a:r>
            <a:r>
              <a:rPr dirty="0" spc="-5"/>
              <a:t>Tests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7187" y="1306590"/>
            <a:ext cx="5589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14470" algn="l"/>
              </a:tabLst>
            </a:pPr>
            <a:r>
              <a:rPr dirty="0" sz="1800" spc="-5" b="1">
                <a:solidFill>
                  <a:srgbClr val="666666"/>
                </a:solidFill>
                <a:latin typeface="Times New Roman"/>
                <a:cs typeface="Times New Roman"/>
              </a:rPr>
              <a:t>Turing</a:t>
            </a:r>
            <a:r>
              <a:rPr dirty="0" sz="1800" spc="55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666666"/>
                </a:solidFill>
                <a:latin typeface="Times New Roman"/>
                <a:cs typeface="Times New Roman"/>
              </a:rPr>
              <a:t>Test	Imitation</a:t>
            </a:r>
            <a:r>
              <a:rPr dirty="0" sz="18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666666"/>
                </a:solidFill>
                <a:latin typeface="Times New Roman"/>
                <a:cs typeface="Times New Roman"/>
              </a:rPr>
              <a:t>Game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8161" y="2444174"/>
            <a:ext cx="2865755" cy="441959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786765" marR="5080" indent="-774700">
              <a:lnSpc>
                <a:spcPts val="1600"/>
              </a:lnSpc>
              <a:spcBef>
                <a:spcPts val="219"/>
              </a:spcBef>
            </a:pPr>
            <a:r>
              <a:rPr dirty="0" sz="1400" spc="10">
                <a:solidFill>
                  <a:srgbClr val="666666"/>
                </a:solidFill>
                <a:latin typeface="Times New Roman"/>
                <a:cs typeface="Times New Roman"/>
              </a:rPr>
              <a:t>Turing </a:t>
            </a:r>
            <a:r>
              <a:rPr dirty="0" sz="1400" spc="-15">
                <a:solidFill>
                  <a:srgbClr val="666666"/>
                </a:solidFill>
                <a:latin typeface="Times New Roman"/>
                <a:cs typeface="Times New Roman"/>
              </a:rPr>
              <a:t>test 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the </a:t>
            </a:r>
            <a:r>
              <a:rPr dirty="0" sz="1400" spc="-5">
                <a:solidFill>
                  <a:srgbClr val="666666"/>
                </a:solidFill>
                <a:latin typeface="Times New Roman"/>
                <a:cs typeface="Times New Roman"/>
              </a:rPr>
              <a:t>computer results </a:t>
            </a:r>
            <a:r>
              <a:rPr dirty="0" sz="1400" spc="5">
                <a:solidFill>
                  <a:srgbClr val="666666"/>
                </a:solidFill>
                <a:latin typeface="Times New Roman"/>
                <a:cs typeface="Times New Roman"/>
              </a:rPr>
              <a:t>to </a:t>
            </a:r>
            <a:r>
              <a:rPr dirty="0" sz="1400" spc="-10">
                <a:solidFill>
                  <a:srgbClr val="666666"/>
                </a:solidFill>
                <a:latin typeface="Times New Roman"/>
                <a:cs typeface="Times New Roman"/>
              </a:rPr>
              <a:t>itself </a:t>
            </a:r>
            <a:r>
              <a:rPr dirty="0" sz="1400" spc="-33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666666"/>
                </a:solidFill>
                <a:latin typeface="Times New Roman"/>
                <a:cs typeface="Times New Roman"/>
              </a:rPr>
              <a:t>and</a:t>
            </a:r>
            <a:r>
              <a:rPr dirty="0" sz="1400" spc="4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not</a:t>
            </a:r>
            <a:r>
              <a:rPr dirty="0" sz="1400" spc="-4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5">
                <a:solidFill>
                  <a:srgbClr val="666666"/>
                </a:solidFill>
                <a:latin typeface="Times New Roman"/>
                <a:cs typeface="Times New Roman"/>
              </a:rPr>
              <a:t>to</a:t>
            </a:r>
            <a:r>
              <a:rPr dirty="0" sz="1400" spc="4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666666"/>
                </a:solidFill>
                <a:latin typeface="Times New Roman"/>
                <a:cs typeface="Times New Roman"/>
              </a:rPr>
              <a:t>humans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88719" y="2444174"/>
            <a:ext cx="3091815" cy="441959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952500" marR="5080" indent="-939800">
              <a:lnSpc>
                <a:spcPts val="1600"/>
              </a:lnSpc>
              <a:spcBef>
                <a:spcPts val="219"/>
              </a:spcBef>
            </a:pPr>
            <a:r>
              <a:rPr dirty="0" sz="1400" spc="30">
                <a:solidFill>
                  <a:srgbClr val="666666"/>
                </a:solidFill>
                <a:latin typeface="Times New Roman"/>
                <a:cs typeface="Times New Roman"/>
              </a:rPr>
              <a:t>I</a:t>
            </a:r>
            <a:r>
              <a:rPr dirty="0" sz="1400" spc="10">
                <a:solidFill>
                  <a:srgbClr val="666666"/>
                </a:solidFill>
                <a:latin typeface="Times New Roman"/>
                <a:cs typeface="Times New Roman"/>
              </a:rPr>
              <a:t>mit</a:t>
            </a:r>
            <a:r>
              <a:rPr dirty="0" sz="1400" spc="-25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dirty="0" sz="1400" spc="10">
                <a:solidFill>
                  <a:srgbClr val="666666"/>
                </a:solidFill>
                <a:latin typeface="Times New Roman"/>
                <a:cs typeface="Times New Roman"/>
              </a:rPr>
              <a:t>ti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on</a:t>
            </a:r>
            <a:r>
              <a:rPr dirty="0" sz="1400" spc="-5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g</a:t>
            </a:r>
            <a:r>
              <a:rPr dirty="0" sz="1400" spc="-25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dirty="0" sz="1400" spc="10">
                <a:solidFill>
                  <a:srgbClr val="666666"/>
                </a:solidFill>
                <a:latin typeface="Times New Roman"/>
                <a:cs typeface="Times New Roman"/>
              </a:rPr>
              <a:t>m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dirty="0" sz="1400" spc="2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666666"/>
                </a:solidFill>
                <a:latin typeface="Times New Roman"/>
                <a:cs typeface="Times New Roman"/>
              </a:rPr>
              <a:t>c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o</a:t>
            </a:r>
            <a:r>
              <a:rPr dirty="0" sz="1400" spc="10">
                <a:solidFill>
                  <a:srgbClr val="666666"/>
                </a:solidFill>
                <a:latin typeface="Times New Roman"/>
                <a:cs typeface="Times New Roman"/>
              </a:rPr>
              <a:t>m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p</a:t>
            </a:r>
            <a:r>
              <a:rPr dirty="0" sz="1400" spc="-25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dirty="0" sz="1400" spc="3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dirty="0" sz="1400" spc="-25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dirty="0" sz="1400" spc="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10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he</a:t>
            </a:r>
            <a:r>
              <a:rPr dirty="0" sz="1400" spc="2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3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obo</a:t>
            </a:r>
            <a:r>
              <a:rPr dirty="0" sz="1400" spc="10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dirty="0" sz="1400" spc="-9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3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dirty="0" sz="1400" spc="-25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dirty="0" sz="1400" spc="-45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u</a:t>
            </a:r>
            <a:r>
              <a:rPr dirty="0" sz="1400" spc="10">
                <a:solidFill>
                  <a:srgbClr val="666666"/>
                </a:solidFill>
                <a:latin typeface="Times New Roman"/>
                <a:cs typeface="Times New Roman"/>
              </a:rPr>
              <a:t>lt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s  </a:t>
            </a:r>
            <a:r>
              <a:rPr dirty="0" sz="1400" spc="5">
                <a:solidFill>
                  <a:srgbClr val="666666"/>
                </a:solidFill>
                <a:latin typeface="Times New Roman"/>
                <a:cs typeface="Times New Roman"/>
              </a:rPr>
              <a:t>to</a:t>
            </a:r>
            <a:r>
              <a:rPr dirty="0" sz="1400" spc="-5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666666"/>
                </a:solidFill>
                <a:latin typeface="Times New Roman"/>
                <a:cs typeface="Times New Roman"/>
              </a:rPr>
              <a:t>human</a:t>
            </a:r>
            <a:r>
              <a:rPr dirty="0" sz="1400" spc="4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666666"/>
                </a:solidFill>
                <a:latin typeface="Times New Roman"/>
                <a:cs typeface="Times New Roman"/>
              </a:rPr>
              <a:t>results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1225" y="358875"/>
            <a:ext cx="225234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</a:t>
            </a:r>
            <a:r>
              <a:rPr dirty="0"/>
              <a:t>xam</a:t>
            </a:r>
            <a:r>
              <a:rPr dirty="0" spc="-40"/>
              <a:t>p</a:t>
            </a:r>
            <a:r>
              <a:rPr dirty="0" spc="30"/>
              <a:t>l</a:t>
            </a:r>
            <a:r>
              <a:rPr dirty="0" spc="35"/>
              <a:t>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45605" y="1287500"/>
            <a:ext cx="8877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666666"/>
                </a:solidFill>
                <a:latin typeface="Times New Roman"/>
                <a:cs typeface="Times New Roman"/>
              </a:rPr>
              <a:t>1.CleverBot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9937" y="3284950"/>
            <a:ext cx="6788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3</a:t>
            </a:r>
            <a:r>
              <a:rPr dirty="0" sz="1400" spc="50">
                <a:solidFill>
                  <a:srgbClr val="666666"/>
                </a:solidFill>
                <a:latin typeface="Times New Roman"/>
                <a:cs typeface="Times New Roman"/>
              </a:rPr>
              <a:t>.</a:t>
            </a:r>
            <a:r>
              <a:rPr dirty="0" sz="1400" spc="-15">
                <a:solidFill>
                  <a:srgbClr val="666666"/>
                </a:solidFill>
                <a:latin typeface="Times New Roman"/>
                <a:cs typeface="Times New Roman"/>
              </a:rPr>
              <a:t>D</a:t>
            </a:r>
            <a:r>
              <a:rPr dirty="0" sz="1400" spc="3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on</a:t>
            </a:r>
            <a:r>
              <a:rPr dirty="0" sz="1400" spc="-25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5730" y="1223900"/>
            <a:ext cx="14408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2</a:t>
            </a:r>
            <a:r>
              <a:rPr dirty="0" sz="1400" spc="50">
                <a:solidFill>
                  <a:srgbClr val="666666"/>
                </a:solidFill>
                <a:latin typeface="Times New Roman"/>
                <a:cs typeface="Times New Roman"/>
              </a:rPr>
              <a:t>.</a:t>
            </a:r>
            <a:r>
              <a:rPr dirty="0" sz="1400" spc="-15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u</a:t>
            </a:r>
            <a:r>
              <a:rPr dirty="0" sz="1400" spc="10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ono</a:t>
            </a:r>
            <a:r>
              <a:rPr dirty="0" sz="1400" spc="10">
                <a:solidFill>
                  <a:srgbClr val="666666"/>
                </a:solidFill>
                <a:latin typeface="Times New Roman"/>
                <a:cs typeface="Times New Roman"/>
              </a:rPr>
              <a:t>m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ous</a:t>
            </a:r>
            <a:r>
              <a:rPr dirty="0" sz="1400" spc="-9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35">
                <a:solidFill>
                  <a:srgbClr val="666666"/>
                </a:solidFill>
                <a:latin typeface="Times New Roman"/>
                <a:cs typeface="Times New Roman"/>
              </a:rPr>
              <a:t>C</a:t>
            </a:r>
            <a:r>
              <a:rPr dirty="0" sz="1400" spc="-25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dirty="0" sz="1400" spc="3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74030" y="3284950"/>
            <a:ext cx="6985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4</a:t>
            </a:r>
            <a:r>
              <a:rPr dirty="0" sz="1400" spc="50">
                <a:solidFill>
                  <a:srgbClr val="666666"/>
                </a:solidFill>
                <a:latin typeface="Times New Roman"/>
                <a:cs typeface="Times New Roman"/>
              </a:rPr>
              <a:t>.</a:t>
            </a:r>
            <a:r>
              <a:rPr dirty="0" sz="1400" spc="-25">
                <a:solidFill>
                  <a:srgbClr val="666666"/>
                </a:solidFill>
                <a:latin typeface="Times New Roman"/>
                <a:cs typeface="Times New Roman"/>
              </a:rPr>
              <a:t>Wa</a:t>
            </a:r>
            <a:r>
              <a:rPr dirty="0" sz="1400" spc="10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dirty="0" sz="1400" spc="-45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on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1300" y="1962347"/>
            <a:ext cx="1574800" cy="76290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76900" y="1790700"/>
            <a:ext cx="1879600" cy="11684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2400" y="3594100"/>
            <a:ext cx="1739900" cy="12953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97500" y="3632200"/>
            <a:ext cx="24511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dirty="0" spc="30"/>
              <a:t>P</a:t>
            </a:r>
            <a:r>
              <a:rPr dirty="0" spc="35"/>
              <a:t>r</a:t>
            </a:r>
            <a:r>
              <a:rPr dirty="0"/>
              <a:t>o</a:t>
            </a:r>
            <a:r>
              <a:rPr dirty="0" spc="-40"/>
              <a:t>b</a:t>
            </a:r>
            <a:r>
              <a:rPr dirty="0" spc="30"/>
              <a:t>l</a:t>
            </a:r>
            <a:r>
              <a:rPr dirty="0" spc="35"/>
              <a:t>e</a:t>
            </a:r>
            <a:r>
              <a:rPr dirty="0"/>
              <a:t>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86050" y="1288699"/>
            <a:ext cx="37655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Although</a:t>
            </a:r>
            <a:r>
              <a:rPr dirty="0" sz="1400" spc="-5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666666"/>
                </a:solidFill>
                <a:latin typeface="Times New Roman"/>
                <a:cs typeface="Times New Roman"/>
              </a:rPr>
              <a:t>AI</a:t>
            </a:r>
            <a:r>
              <a:rPr dirty="0" sz="1400" spc="8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5">
                <a:solidFill>
                  <a:srgbClr val="666666"/>
                </a:solidFill>
                <a:latin typeface="Times New Roman"/>
                <a:cs typeface="Times New Roman"/>
              </a:rPr>
              <a:t>is </a:t>
            </a:r>
            <a:r>
              <a:rPr dirty="0" sz="1400" spc="-10">
                <a:solidFill>
                  <a:srgbClr val="666666"/>
                </a:solidFill>
                <a:latin typeface="Times New Roman"/>
                <a:cs typeface="Times New Roman"/>
              </a:rPr>
              <a:t>advancing</a:t>
            </a:r>
            <a:r>
              <a:rPr dirty="0" sz="1400" spc="5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5">
                <a:solidFill>
                  <a:srgbClr val="666666"/>
                </a:solidFill>
                <a:latin typeface="Times New Roman"/>
                <a:cs typeface="Times New Roman"/>
              </a:rPr>
              <a:t>it</a:t>
            </a:r>
            <a:r>
              <a:rPr dirty="0" sz="1400" spc="-3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666666"/>
                </a:solidFill>
                <a:latin typeface="Times New Roman"/>
                <a:cs typeface="Times New Roman"/>
              </a:rPr>
              <a:t>can</a:t>
            </a:r>
            <a:r>
              <a:rPr dirty="0" sz="1400" spc="5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666666"/>
                </a:solidFill>
                <a:latin typeface="Times New Roman"/>
                <a:cs typeface="Times New Roman"/>
              </a:rPr>
              <a:t>still</a:t>
            </a:r>
            <a:r>
              <a:rPr dirty="0" sz="1400" spc="-4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666666"/>
                </a:solidFill>
                <a:latin typeface="Times New Roman"/>
                <a:cs typeface="Times New Roman"/>
              </a:rPr>
              <a:t>be</a:t>
            </a:r>
            <a:r>
              <a:rPr dirty="0" sz="1400" spc="2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666666"/>
                </a:solidFill>
                <a:latin typeface="Times New Roman"/>
                <a:cs typeface="Times New Roman"/>
              </a:rPr>
              <a:t>problematic.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9200" y="1638300"/>
            <a:ext cx="4165600" cy="3124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2023-11-29T09:36:56Z</dcterms:created>
  <dcterms:modified xsi:type="dcterms:W3CDTF">2023-11-29T09:36:56Z</dcterms:modified>
</cp:coreProperties>
</file>