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3"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45" y="2390140"/>
            <a:ext cx="10940415" cy="2410460"/>
          </a:xfrm>
        </p:spPr>
        <p:txBody>
          <a:bodyPr>
            <a:scene3d>
              <a:camera prst="orthographicFront"/>
              <a:lightRig rig="threePt" dir="t"/>
            </a:scene3d>
          </a:bodyPr>
          <a:lstStyle/>
          <a:p>
            <a:r>
              <a:rPr lang="en-IN" altLang="en-US" sz="6600" b="1">
                <a:ln w="9525">
                  <a:solidFill>
                    <a:schemeClr val="bg1"/>
                  </a:solidFill>
                  <a:prstDash val="solid"/>
                </a:ln>
                <a:solidFill>
                  <a:schemeClr val="tx1"/>
                </a:solidFill>
                <a:effectLst>
                  <a:outerShdw blurRad="12700" dist="38100" dir="2700000" algn="tl" rotWithShape="0">
                    <a:schemeClr val="bg1">
                      <a:lumMod val="50000"/>
                    </a:schemeClr>
                  </a:outerShdw>
                </a:effectLst>
                <a:latin typeface="Yu Gothic Medium" panose="020B0500000000000000" charset="-128"/>
                <a:ea typeface="Yu Gothic Medium" panose="020B0500000000000000" charset="-128"/>
                <a:sym typeface="+mn-ea"/>
              </a:rPr>
              <a:t>M</a:t>
            </a:r>
            <a:r>
              <a:rPr lang="en-US" sz="6600" b="1">
                <a:ln w="9525">
                  <a:solidFill>
                    <a:schemeClr val="bg1"/>
                  </a:solidFill>
                  <a:prstDash val="solid"/>
                </a:ln>
                <a:solidFill>
                  <a:schemeClr val="tx1"/>
                </a:solidFill>
                <a:effectLst>
                  <a:outerShdw blurRad="12700" dist="38100" dir="2700000" algn="tl" rotWithShape="0">
                    <a:schemeClr val="bg1">
                      <a:lumMod val="50000"/>
                    </a:schemeClr>
                  </a:outerShdw>
                </a:effectLst>
                <a:latin typeface="Yu Gothic Medium" panose="020B0500000000000000" charset="-128"/>
                <a:ea typeface="Yu Gothic Medium" panose="020B0500000000000000" charset="-128"/>
                <a:sym typeface="+mn-ea"/>
              </a:rPr>
              <a:t>ovie recommendation system</a:t>
            </a:r>
            <a:br>
              <a:rPr lang="en-US" sz="6600" b="1">
                <a:ln w="9525">
                  <a:solidFill>
                    <a:schemeClr val="bg1"/>
                  </a:solidFill>
                  <a:prstDash val="solid"/>
                </a:ln>
                <a:solidFill>
                  <a:schemeClr val="tx1"/>
                </a:solidFill>
                <a:effectLst>
                  <a:outerShdw blurRad="12700" dist="38100" dir="2700000" algn="tl" rotWithShape="0">
                    <a:schemeClr val="bg1">
                      <a:lumMod val="50000"/>
                    </a:schemeClr>
                  </a:outerShdw>
                </a:effectLst>
                <a:latin typeface="Yu Gothic Medium" panose="020B0500000000000000" charset="-128"/>
                <a:ea typeface="Yu Gothic Medium" panose="020B0500000000000000" charset="-128"/>
              </a:rPr>
            </a:br>
            <a:endParaRPr lang="en-US" sz="6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Yu Gothic Medium" panose="020B0500000000000000" charset="-128"/>
              <a:ea typeface="Yu Gothic Medium" panose="020B0500000000000000" charset="-128"/>
            </a:endParaRPr>
          </a:p>
        </p:txBody>
      </p:sp>
      <p:sp>
        <p:nvSpPr>
          <p:cNvPr id="3" name="Subtitle 2"/>
          <p:cNvSpPr>
            <a:spLocks noGrp="1"/>
          </p:cNvSpPr>
          <p:nvPr>
            <p:ph type="subTitle" idx="1"/>
          </p:nvPr>
        </p:nvSpPr>
        <p:spPr/>
        <p:txBody>
          <a:bodyPr/>
          <a:lstStyle/>
          <a:p>
            <a:r>
              <a:rPr lang="en-IN" altLang="en-US"/>
              <a:t>Made by:Akanksha Singh</a:t>
            </a:r>
            <a:endParaRPr lang="en-IN" altLang="en-US"/>
          </a:p>
          <a:p>
            <a:r>
              <a:rPr lang="en-IN" altLang="en-US"/>
              <a:t>K19JC</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039495" y="243840"/>
            <a:ext cx="10314305" cy="744855"/>
          </a:xfrm>
        </p:spPr>
        <p:txBody>
          <a:bodyPr>
            <a:noAutofit/>
          </a:bodyPr>
          <a:p>
            <a:r>
              <a:rPr lang="en-IN" altLang="en-US" sz="5400" b="1">
                <a:latin typeface="MingLiU_HKSCS-ExtB" panose="02020500000000000000" charset="-120"/>
                <a:ea typeface="MingLiU_HKSCS-ExtB" panose="02020500000000000000" charset="-120"/>
              </a:rPr>
              <a:t>M</a:t>
            </a:r>
            <a:r>
              <a:rPr lang="en-US" sz="5400" b="1">
                <a:latin typeface="MingLiU_HKSCS-ExtB" panose="02020500000000000000" charset="-120"/>
                <a:ea typeface="MingLiU_HKSCS-ExtB" panose="02020500000000000000" charset="-120"/>
              </a:rPr>
              <a:t>ovie recommendation system</a:t>
            </a:r>
            <a:endParaRPr lang="en-US" sz="5400" b="1">
              <a:latin typeface="MingLiU_HKSCS-ExtB" panose="02020500000000000000" charset="-120"/>
              <a:ea typeface="MingLiU_HKSCS-ExtB" panose="02020500000000000000" charset="-120"/>
            </a:endParaRPr>
          </a:p>
        </p:txBody>
      </p:sp>
      <p:sp>
        <p:nvSpPr>
          <p:cNvPr id="3" name="Content Placeholder 2"/>
          <p:cNvSpPr>
            <a:spLocks noGrp="1"/>
          </p:cNvSpPr>
          <p:nvPr>
            <p:ph sz="half" idx="1"/>
          </p:nvPr>
        </p:nvSpPr>
        <p:spPr>
          <a:xfrm>
            <a:off x="245745" y="988060"/>
            <a:ext cx="5833745" cy="5870575"/>
          </a:xfrm>
        </p:spPr>
        <p:txBody>
          <a:bodyPr>
            <a:normAutofit fontScale="70000"/>
          </a:bodyPr>
          <a:p>
            <a:r>
              <a:rPr lang="en-US"/>
              <a:t>What is a recommender system?</a:t>
            </a:r>
            <a:endParaRPr lang="en-US"/>
          </a:p>
          <a:p>
            <a:r>
              <a:rPr lang="en-US"/>
              <a:t>A recommender system is a simple algorithm whose aim is to provide the most relevant information to a user by discovering patterns in a dataset. The algorithm rates the items and shows the user the items that they would rate highly. An example of recommendation in action is when you visit Amazon and you notice that some items are being recommended to you or when Netflix recommends certain movies to you. They are also used by Music streaming applications such as Spotify and Deezer to recommend music that you might like.</a:t>
            </a:r>
            <a:endParaRPr lang="en-US"/>
          </a:p>
          <a:p>
            <a:endParaRPr lang="en-US"/>
          </a:p>
        </p:txBody>
      </p:sp>
      <p:pic>
        <p:nvPicPr>
          <p:cNvPr id="4" name="Picture 1" descr="https://cdn-images-1.medium.com/max/1600/1*yYFoZKYpp7MT_iAqoE1lRw.png"/>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6079490" y="2141220"/>
            <a:ext cx="5974080" cy="31597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459)"/>
          <p:cNvPicPr>
            <a:picLocks noChangeAspect="1"/>
          </p:cNvPicPr>
          <p:nvPr>
            <p:ph idx="1"/>
          </p:nvPr>
        </p:nvPicPr>
        <p:blipFill>
          <a:blip r:embed="rId1"/>
          <a:stretch>
            <a:fillRect/>
          </a:stretch>
        </p:blipFill>
        <p:spPr>
          <a:xfrm>
            <a:off x="143510" y="273050"/>
            <a:ext cx="12123420" cy="6366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Different types of recommendation engines</a:t>
            </a:r>
            <a:endParaRPr lang="en-US"/>
          </a:p>
        </p:txBody>
      </p:sp>
      <p:pic>
        <p:nvPicPr>
          <p:cNvPr id="4" name="Content Placeholder 3" descr="Screenshot (460)"/>
          <p:cNvPicPr>
            <a:picLocks noChangeAspect="1"/>
          </p:cNvPicPr>
          <p:nvPr>
            <p:ph idx="1"/>
          </p:nvPr>
        </p:nvPicPr>
        <p:blipFill>
          <a:blip r:embed="rId1"/>
          <a:stretch>
            <a:fillRect/>
          </a:stretch>
        </p:blipFill>
        <p:spPr>
          <a:xfrm>
            <a:off x="1261745" y="1536065"/>
            <a:ext cx="9687560" cy="4787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20345" y="81280"/>
            <a:ext cx="11690985" cy="1392555"/>
          </a:xfrm>
        </p:spPr>
        <p:txBody>
          <a:bodyPr/>
          <a:p>
            <a:r>
              <a:rPr lang="en-US"/>
              <a:t></a:t>
            </a:r>
            <a:r>
              <a:rPr lang="en-US" b="1"/>
              <a:t>User-based collaborative filtering</a:t>
            </a:r>
            <a:r>
              <a:rPr lang="en-US"/>
              <a:t>: In this model, products are recommended to a user based on the fact that the products have been liked by users similar to the user. For example, if Derrick and Dennis like the same movies and a new movie come out that Derick like, then we can recommend that movie to Dennis because Derrick and Dennis seem to like the same movies.</a:t>
            </a:r>
            <a:endParaRPr lang="en-US"/>
          </a:p>
          <a:p>
            <a:r>
              <a:rPr lang="en-US" b="1"/>
              <a:t>Item-based collaborative filtering</a:t>
            </a:r>
            <a:r>
              <a:rPr lang="en-US"/>
              <a:t>: These systems identify similar items based on users’ previous ratings. For example, if users A, B, and C gave a 5-star rating to books X and Y then when a user D buys book Y they also get a recommendation to purchase book X because the system identifies book X and Y as similar based on the ratings of users A, B, and C.</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465)"/>
          <p:cNvPicPr>
            <a:picLocks noChangeAspect="1"/>
          </p:cNvPicPr>
          <p:nvPr>
            <p:ph idx="1"/>
          </p:nvPr>
        </p:nvPicPr>
        <p:blipFill>
          <a:blip r:embed="rId1"/>
          <a:stretch>
            <a:fillRect/>
          </a:stretch>
        </p:blipFill>
        <p:spPr>
          <a:xfrm>
            <a:off x="228600" y="396875"/>
            <a:ext cx="11645900" cy="6400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1310" y="415925"/>
            <a:ext cx="11559540" cy="6045200"/>
          </a:xfrm>
        </p:spPr>
        <p:txBody>
          <a:bodyPr>
            <a:normAutofit fontScale="60000"/>
          </a:bodyPr>
          <a:p>
            <a:r>
              <a:rPr lang="en-US" sz="9000" b="1">
                <a:latin typeface="MingLiU_HKSCS-ExtB" panose="02020500000000000000" charset="-120"/>
                <a:ea typeface="MingLiU_HKSCS-ExtB" panose="02020500000000000000" charset="-120"/>
              </a:rPr>
              <a:t>Recommendation System Benefits</a:t>
            </a:r>
            <a:r>
              <a:rPr lang="en-US"/>
              <a:t>.</a:t>
            </a:r>
            <a:endParaRPr lang="en-US"/>
          </a:p>
          <a:p>
            <a:r>
              <a:rPr lang="en-US" b="1"/>
              <a:t>Deliver Relevant Content</a:t>
            </a:r>
            <a:r>
              <a:rPr lang="en-IN" altLang="en-US" b="1"/>
              <a:t>:</a:t>
            </a:r>
            <a:endParaRPr lang="en-US" b="1"/>
          </a:p>
          <a:p>
            <a:r>
              <a:rPr lang="en-US"/>
              <a:t>By analyzing the customer’s current site usage and his previous browsing history, a recommendation engine can deliver relevant product recommendations as he shops. The data is collected in real-time so the software can react as his shopping habits change.</a:t>
            </a:r>
            <a:endParaRPr lang="en-US"/>
          </a:p>
          <a:p>
            <a:r>
              <a:rPr lang="en-US" b="1"/>
              <a:t>Engage Shoppers</a:t>
            </a:r>
            <a:r>
              <a:rPr lang="en-IN" altLang="en-US" b="1"/>
              <a:t>:</a:t>
            </a:r>
            <a:endParaRPr lang="en-US" b="1"/>
          </a:p>
          <a:p>
            <a:r>
              <a:rPr lang="en-US"/>
              <a:t>Shoppers become more engaged in the site when personalized product recommendations are made. They are able to delve more deeply into the product line without having to perform search after search.</a:t>
            </a:r>
            <a:endParaRPr lang="en-US"/>
          </a:p>
          <a:p>
            <a:r>
              <a:rPr lang="en-US" b="1"/>
              <a:t>Convert Shoppers to Customers</a:t>
            </a:r>
            <a:r>
              <a:rPr lang="en-IN" altLang="en-US" b="1"/>
              <a:t>:</a:t>
            </a:r>
            <a:endParaRPr lang="en-US"/>
          </a:p>
          <a:p>
            <a:r>
              <a:rPr lang="en-US"/>
              <a:t>Converting shoppers into customers takes a special touch. Personalized interactions from a recommendation engine show your customer that he is valued as an individual. In turn, this engenders his loyalty.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RESULT</a:t>
            </a:r>
            <a:endParaRPr lang="en-IN" altLang="en-US"/>
          </a:p>
        </p:txBody>
      </p:sp>
      <p:pic>
        <p:nvPicPr>
          <p:cNvPr id="4" name="Content Placeholder 3" descr="Screenshot (469)"/>
          <p:cNvPicPr>
            <a:picLocks noChangeAspect="1"/>
          </p:cNvPicPr>
          <p:nvPr>
            <p:ph idx="1"/>
          </p:nvPr>
        </p:nvPicPr>
        <p:blipFill>
          <a:blip r:embed="rId1"/>
          <a:stretch>
            <a:fillRect/>
          </a:stretch>
        </p:blipFill>
        <p:spPr>
          <a:xfrm>
            <a:off x="676275" y="773430"/>
            <a:ext cx="10905490" cy="5748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470)"/>
          <p:cNvPicPr>
            <a:picLocks noChangeAspect="1"/>
          </p:cNvPicPr>
          <p:nvPr>
            <p:ph idx="1"/>
          </p:nvPr>
        </p:nvPicPr>
        <p:blipFill>
          <a:blip r:embed="rId1"/>
          <a:stretch>
            <a:fillRect/>
          </a:stretch>
        </p:blipFill>
        <p:spPr>
          <a:xfrm>
            <a:off x="537210" y="192405"/>
            <a:ext cx="11176635" cy="6287135"/>
          </a:xfrm>
          <a:prstGeom prst="rect">
            <a:avLst/>
          </a:prstGeom>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2162</Words>
  <Application>WPS Presentation</Application>
  <PresentationFormat>Widescreen</PresentationFormat>
  <Paragraphs>27</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Yu Gothic Medium</vt:lpstr>
      <vt:lpstr>MingLiU_HKSCS-ExtB</vt:lpstr>
      <vt:lpstr>Microsoft YaHei</vt:lpstr>
      <vt:lpstr>Arial Unicode MS</vt:lpstr>
      <vt:lpstr>Calibri</vt:lpstr>
      <vt:lpstr>Green Color</vt:lpstr>
      <vt:lpstr>Movie recommendation system </vt:lpstr>
      <vt:lpstr>Movie recommendation system</vt:lpstr>
      <vt:lpstr>PowerPoint 演示文稿</vt:lpstr>
      <vt:lpstr>Different types of recommendation engines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akank</cp:lastModifiedBy>
  <cp:revision>4</cp:revision>
  <dcterms:created xsi:type="dcterms:W3CDTF">2020-11-06T15:19:00Z</dcterms:created>
  <dcterms:modified xsi:type="dcterms:W3CDTF">2020-11-07T14:35:10Z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