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 id="2147483718" r:id="rId2"/>
    <p:sldMasterId id="2147483748" r:id="rId3"/>
    <p:sldMasterId id="2147483766" r:id="rId4"/>
    <p:sldMasterId id="2147483783" r:id="rId5"/>
  </p:sldMasterIdLst>
  <p:notesMasterIdLst>
    <p:notesMasterId r:id="rId29"/>
  </p:notesMasterIdLst>
  <p:sldIdLst>
    <p:sldId id="274" r:id="rId6"/>
    <p:sldId id="276" r:id="rId7"/>
    <p:sldId id="277" r:id="rId8"/>
    <p:sldId id="280" r:id="rId9"/>
    <p:sldId id="278" r:id="rId10"/>
    <p:sldId id="281" r:id="rId11"/>
    <p:sldId id="283" r:id="rId12"/>
    <p:sldId id="287" r:id="rId13"/>
    <p:sldId id="284" r:id="rId14"/>
    <p:sldId id="288" r:id="rId15"/>
    <p:sldId id="289" r:id="rId16"/>
    <p:sldId id="290" r:id="rId17"/>
    <p:sldId id="291" r:id="rId18"/>
    <p:sldId id="292" r:id="rId19"/>
    <p:sldId id="293" r:id="rId20"/>
    <p:sldId id="295" r:id="rId21"/>
    <p:sldId id="279" r:id="rId22"/>
    <p:sldId id="296" r:id="rId23"/>
    <p:sldId id="297" r:id="rId24"/>
    <p:sldId id="298" r:id="rId25"/>
    <p:sldId id="299" r:id="rId26"/>
    <p:sldId id="300" r:id="rId27"/>
    <p:sldId id="272" r:id="rId28"/>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0BF28989-6435-488C-B59B-0DD6E12B01B8}">
          <p14:sldIdLst>
            <p14:sldId id="274"/>
            <p14:sldId id="276"/>
            <p14:sldId id="277"/>
            <p14:sldId id="280"/>
            <p14:sldId id="278"/>
            <p14:sldId id="281"/>
            <p14:sldId id="283"/>
            <p14:sldId id="287"/>
            <p14:sldId id="284"/>
            <p14:sldId id="288"/>
            <p14:sldId id="289"/>
            <p14:sldId id="290"/>
            <p14:sldId id="291"/>
            <p14:sldId id="292"/>
            <p14:sldId id="293"/>
            <p14:sldId id="295"/>
            <p14:sldId id="279"/>
            <p14:sldId id="296"/>
            <p14:sldId id="297"/>
            <p14:sldId id="298"/>
            <p14:sldId id="299"/>
            <p14:sldId id="300"/>
            <p14:sldId id="272"/>
          </p14:sldIdLst>
        </p14:section>
      </p14:sectionLst>
    </p:ex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nksha singh" initials="as" lastIdx="1" clrIdx="0">
    <p:extLst>
      <p:ext uri="{19B8F6BF-5375-455C-9EA6-DF929625EA0E}">
        <p15:presenceInfo xmlns:p15="http://schemas.microsoft.com/office/powerpoint/2012/main" userId="46dfd4d650b09f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BB6CB-D99A-418F-AEE0-185B3034F87F}">
  <a:tblStyle styleId="{6A4BB6CB-D99A-418F-AEE0-185B3034F87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5394" autoAdjust="0"/>
  </p:normalViewPr>
  <p:slideViewPr>
    <p:cSldViewPr snapToGrid="0">
      <p:cViewPr varScale="1">
        <p:scale>
          <a:sx n="57" d="100"/>
          <a:sy n="57" d="100"/>
        </p:scale>
        <p:origin x="394" y="72"/>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7738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874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022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611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37218" y="3920914"/>
            <a:ext cx="13901290" cy="3528262"/>
          </a:xfrm>
        </p:spPr>
        <p:txBody>
          <a:bodyPr anchor="b">
            <a:normAutofit/>
          </a:bodyPr>
          <a:lstStyle>
            <a:lvl1pPr>
              <a:defRPr sz="8420"/>
            </a:lvl1pPr>
          </a:lstStyle>
          <a:p>
            <a:r>
              <a:rPr lang="en-US" smtClean="0"/>
              <a:t>Click to edit Master title style</a:t>
            </a:r>
            <a:endParaRPr lang="en-US" dirty="0"/>
          </a:p>
        </p:txBody>
      </p:sp>
      <p:sp>
        <p:nvSpPr>
          <p:cNvPr id="3" name="Subtitle 2"/>
          <p:cNvSpPr>
            <a:spLocks noGrp="1"/>
          </p:cNvSpPr>
          <p:nvPr>
            <p:ph type="subTitle" idx="1"/>
          </p:nvPr>
        </p:nvSpPr>
        <p:spPr>
          <a:xfrm>
            <a:off x="4037218" y="7449173"/>
            <a:ext cx="13901290" cy="1756167"/>
          </a:xfrm>
        </p:spPr>
        <p:txBody>
          <a:bodyPr anchor="t"/>
          <a:lstStyle>
            <a:lvl1pPr marL="0" indent="0" algn="l">
              <a:buNone/>
              <a:defRPr>
                <a:solidFill>
                  <a:schemeClr val="tx1">
                    <a:lumMod val="65000"/>
                    <a:lumOff val="35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741942"/>
            <a:ext cx="2720340" cy="121402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829226" y="7062728"/>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81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950525"/>
            <a:ext cx="13901290" cy="4860273"/>
          </a:xfrm>
        </p:spPr>
        <p:txBody>
          <a:bodyPr anchor="ctr">
            <a:normAutofit/>
          </a:bodyPr>
          <a:lstStyle>
            <a:lvl1pPr algn="l">
              <a:defRPr sz="748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23367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5106545" y="5465515"/>
            <a:ext cx="11751333" cy="594078"/>
          </a:xfrm>
        </p:spPr>
        <p:txBody>
          <a:bodyPr anchor="ctr">
            <a:noAutofit/>
          </a:bodyPr>
          <a:lstStyle>
            <a:lvl1pPr marL="0" indent="0">
              <a:buFontTx/>
              <a:buNone/>
              <a:defRPr sz="2495">
                <a:solidFill>
                  <a:schemeClr val="tx1">
                    <a:lumMod val="50000"/>
                    <a:lumOff val="50000"/>
                  </a:schemeClr>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5" name="TextBox 14"/>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943489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37217" y="3802098"/>
            <a:ext cx="13901291" cy="4248740"/>
          </a:xfrm>
        </p:spPr>
        <p:txBody>
          <a:bodyPr anchor="b">
            <a:normAutofit/>
          </a:bodyPr>
          <a:lstStyle>
            <a:lvl1pPr algn="l">
              <a:defRPr sz="7484" b="0"/>
            </a:lvl1pPr>
          </a:lstStyle>
          <a:p>
            <a:r>
              <a:rPr lang="en-US" smtClean="0"/>
              <a:t>Click to edit Master title style</a:t>
            </a:r>
            <a:endParaRPr lang="en-US" dirty="0"/>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260974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8" name="TextBox 17"/>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27265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37216" y="978290"/>
            <a:ext cx="13901290" cy="4490698"/>
          </a:xfrm>
        </p:spPr>
        <p:txBody>
          <a:bodyPr anchor="ctr">
            <a:normAutofit/>
          </a:bodyPr>
          <a:lstStyle>
            <a:lvl1pPr algn="l">
              <a:defRPr sz="7484"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7988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4190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492889" y="978288"/>
            <a:ext cx="3442190" cy="823884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37215" y="978288"/>
            <a:ext cx="10099229" cy="82388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0405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67567" y="1183403"/>
            <a:ext cx="14685467" cy="6301977"/>
          </a:xfrm>
        </p:spPr>
        <p:txBody>
          <a:bodyPr anchor="b">
            <a:normAutofit/>
          </a:bodyPr>
          <a:lstStyle>
            <a:lvl1pPr algn="l">
              <a:lnSpc>
                <a:spcPct val="85000"/>
              </a:lnSpc>
              <a:defRPr sz="11226"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67567" y="7485380"/>
            <a:ext cx="14685467" cy="2637705"/>
          </a:xfrm>
        </p:spPr>
        <p:txBody>
          <a:bodyPr>
            <a:normAutofit/>
          </a:bodyPr>
          <a:lstStyle>
            <a:lvl1pPr marL="0" indent="0" algn="l">
              <a:buNone/>
              <a:defRPr sz="3430" baseline="0">
                <a:solidFill>
                  <a:schemeClr val="tx1">
                    <a:lumMod val="75000"/>
                  </a:schemeClr>
                </a:solidFill>
              </a:defRPr>
            </a:lvl1pPr>
            <a:lvl2pPr marL="712866" indent="0" algn="ctr">
              <a:buNone/>
              <a:defRPr sz="3430"/>
            </a:lvl2pPr>
            <a:lvl3pPr marL="1425732" indent="0" algn="ctr">
              <a:buNone/>
              <a:defRPr sz="3430"/>
            </a:lvl3pPr>
            <a:lvl4pPr marL="2138599" indent="0" algn="ctr">
              <a:buNone/>
              <a:defRPr sz="3118"/>
            </a:lvl4pPr>
            <a:lvl5pPr marL="2851465" indent="0" algn="ctr">
              <a:buNone/>
              <a:defRPr sz="3118"/>
            </a:lvl5pPr>
            <a:lvl6pPr marL="3564331" indent="0" algn="ctr">
              <a:buNone/>
              <a:defRPr sz="3118"/>
            </a:lvl6pPr>
            <a:lvl7pPr marL="4277197" indent="0" algn="ctr">
              <a:buNone/>
              <a:defRPr sz="3118"/>
            </a:lvl7pPr>
            <a:lvl8pPr marL="4990064" indent="0" algn="ctr">
              <a:buNone/>
              <a:defRPr sz="3118"/>
            </a:lvl8pPr>
            <a:lvl9pPr marL="5702930" indent="0" algn="ctr">
              <a:buNone/>
              <a:defRPr sz="3118"/>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p:nvPr/>
        </p:nvSpPr>
        <p:spPr>
          <a:xfrm>
            <a:off x="0" y="0"/>
            <a:ext cx="712887" cy="1069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87567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905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7567" y="1183403"/>
            <a:ext cx="14685467" cy="6301977"/>
          </a:xfrm>
        </p:spPr>
        <p:txBody>
          <a:bodyPr anchor="b">
            <a:normAutofit/>
          </a:bodyPr>
          <a:lstStyle>
            <a:lvl1pPr>
              <a:lnSpc>
                <a:spcPct val="85000"/>
              </a:lnSpc>
              <a:defRPr sz="11226" b="0"/>
            </a:lvl1pPr>
          </a:lstStyle>
          <a:p>
            <a:r>
              <a:rPr lang="en-US" smtClean="0"/>
              <a:t>Click to edit Master title style</a:t>
            </a:r>
            <a:endParaRPr lang="en-US" dirty="0"/>
          </a:p>
        </p:txBody>
      </p:sp>
      <p:sp>
        <p:nvSpPr>
          <p:cNvPr id="3" name="Text Placeholder 2"/>
          <p:cNvSpPr>
            <a:spLocks noGrp="1"/>
          </p:cNvSpPr>
          <p:nvPr>
            <p:ph type="body" idx="1"/>
          </p:nvPr>
        </p:nvSpPr>
        <p:spPr>
          <a:xfrm>
            <a:off x="1967567" y="7485380"/>
            <a:ext cx="14685467" cy="2637705"/>
          </a:xfrm>
        </p:spPr>
        <p:txBody>
          <a:bodyPr anchor="t">
            <a:normAutofit/>
          </a:bodyPr>
          <a:lstStyle>
            <a:lvl1pPr marL="0" indent="0">
              <a:buNone/>
              <a:defRPr sz="3430">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p:nvPr/>
        </p:nvSpPr>
        <p:spPr>
          <a:xfrm>
            <a:off x="0" y="0"/>
            <a:ext cx="712887" cy="1069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503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3006" y="973149"/>
            <a:ext cx="13895502" cy="199724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37216" y="3326836"/>
            <a:ext cx="13901291" cy="5890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5016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67567" y="2851574"/>
            <a:ext cx="6986290" cy="6784863"/>
          </a:xfrm>
        </p:spPr>
        <p:txBody>
          <a:bodyPr/>
          <a:lstStyle>
            <a:lvl1pPr>
              <a:defRPr sz="2807"/>
            </a:lvl1pPr>
            <a:lvl2pPr>
              <a:defRPr sz="2495"/>
            </a:lvl2pPr>
            <a:lvl3pPr>
              <a:defRPr sz="2183"/>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552682" y="2851574"/>
            <a:ext cx="6986290" cy="6784863"/>
          </a:xfrm>
        </p:spPr>
        <p:txBody>
          <a:bodyPr/>
          <a:lstStyle>
            <a:lvl1pPr>
              <a:defRPr sz="2807"/>
            </a:lvl1pPr>
            <a:lvl2pPr>
              <a:defRPr sz="2495"/>
            </a:lvl2pPr>
            <a:lvl3pPr>
              <a:defRPr sz="2183"/>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6227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67567" y="2672033"/>
            <a:ext cx="6986290" cy="1140629"/>
          </a:xfrm>
        </p:spPr>
        <p:txBody>
          <a:bodyPr anchor="b">
            <a:normAutofit/>
          </a:bodyPr>
          <a:lstStyle>
            <a:lvl1pPr marL="0" indent="0">
              <a:spcBef>
                <a:spcPts val="0"/>
              </a:spcBef>
              <a:buNone/>
              <a:defRPr sz="3118" b="0">
                <a:solidFill>
                  <a:schemeClr val="tx2"/>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1967567" y="3909921"/>
            <a:ext cx="6986290" cy="5714139"/>
          </a:xfrm>
        </p:spPr>
        <p:txBody>
          <a:bodyPr/>
          <a:lstStyle>
            <a:lvl1pPr>
              <a:defRPr sz="2807"/>
            </a:lvl1pPr>
            <a:lvl2pPr>
              <a:defRPr sz="2495"/>
            </a:lvl2pPr>
            <a:lvl3pPr>
              <a:defRPr sz="2183"/>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552682" y="2672033"/>
            <a:ext cx="6986290" cy="1140629"/>
          </a:xfrm>
        </p:spPr>
        <p:txBody>
          <a:bodyPr anchor="b">
            <a:normAutofit/>
          </a:bodyPr>
          <a:lstStyle>
            <a:lvl1pPr marL="0" indent="0">
              <a:lnSpc>
                <a:spcPct val="95000"/>
              </a:lnSpc>
              <a:spcBef>
                <a:spcPts val="0"/>
              </a:spcBef>
              <a:buNone/>
              <a:defRPr lang="en-US" sz="3118" b="0" kern="1200" dirty="0">
                <a:solidFill>
                  <a:schemeClr val="tx2"/>
                </a:solidFill>
                <a:latin typeface="+mn-lt"/>
                <a:ea typeface="+mn-ea"/>
                <a:cs typeface="+mn-cs"/>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marL="0" lvl="0" indent="0" algn="l" defTabSz="1425732" rtl="0" eaLnBrk="1" latinLnBrk="0" hangingPunct="1">
              <a:lnSpc>
                <a:spcPct val="90000"/>
              </a:lnSpc>
              <a:spcBef>
                <a:spcPts val="3118"/>
              </a:spcBef>
              <a:buFontTx/>
              <a:buNone/>
            </a:pPr>
            <a:r>
              <a:rPr lang="en-US" smtClean="0"/>
              <a:t>Click to edit Master text styles</a:t>
            </a:r>
          </a:p>
        </p:txBody>
      </p:sp>
      <p:sp>
        <p:nvSpPr>
          <p:cNvPr id="6" name="Content Placeholder 5"/>
          <p:cNvSpPr>
            <a:spLocks noGrp="1"/>
          </p:cNvSpPr>
          <p:nvPr>
            <p:ph sz="quarter" idx="4"/>
          </p:nvPr>
        </p:nvSpPr>
        <p:spPr>
          <a:xfrm>
            <a:off x="9552682" y="3909921"/>
            <a:ext cx="6986290" cy="5714139"/>
          </a:xfrm>
        </p:spPr>
        <p:txBody>
          <a:bodyPr/>
          <a:lstStyle>
            <a:lvl1pPr>
              <a:defRPr sz="2807"/>
            </a:lvl1pPr>
            <a:lvl2pPr>
              <a:defRPr sz="2495"/>
            </a:lvl2pPr>
            <a:lvl3pPr>
              <a:defRPr sz="2183"/>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432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20543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192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11712" y="712894"/>
            <a:ext cx="4990207" cy="2495122"/>
          </a:xfrm>
        </p:spPr>
        <p:txBody>
          <a:bodyPr anchor="b">
            <a:normAutofit/>
          </a:bodyPr>
          <a:lstStyle>
            <a:lvl1pPr>
              <a:defRPr sz="4989" b="0" baseline="0"/>
            </a:lvl1pPr>
          </a:lstStyle>
          <a:p>
            <a:r>
              <a:rPr lang="en-US" smtClean="0"/>
              <a:t>Click to edit Master title style</a:t>
            </a:r>
            <a:endParaRPr lang="en-US" dirty="0"/>
          </a:p>
        </p:txBody>
      </p:sp>
      <p:sp>
        <p:nvSpPr>
          <p:cNvPr id="3" name="Content Placeholder 2"/>
          <p:cNvSpPr>
            <a:spLocks noGrp="1"/>
          </p:cNvSpPr>
          <p:nvPr>
            <p:ph idx="1"/>
          </p:nvPr>
        </p:nvSpPr>
        <p:spPr>
          <a:xfrm>
            <a:off x="7023255" y="1069340"/>
            <a:ext cx="9478752" cy="8554720"/>
          </a:xfrm>
        </p:spPr>
        <p:txBody>
          <a:bodyPr/>
          <a:lstStyle>
            <a:lvl1pPr>
              <a:defRPr sz="3118"/>
            </a:lvl1pPr>
            <a:lvl2pPr>
              <a:defRPr sz="2807"/>
            </a:lvl2pPr>
            <a:lvl3pPr>
              <a:defRPr sz="2495"/>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11712" y="3274031"/>
            <a:ext cx="4990207" cy="5940779"/>
          </a:xfrm>
        </p:spPr>
        <p:txBody>
          <a:bodyPr>
            <a:normAutofit/>
          </a:bodyPr>
          <a:lstStyle>
            <a:lvl1pPr marL="0" indent="0">
              <a:lnSpc>
                <a:spcPct val="114000"/>
              </a:lnSpc>
              <a:spcBef>
                <a:spcPts val="1247"/>
              </a:spcBef>
              <a:buNone/>
              <a:defRPr sz="202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9693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7960642"/>
            <a:ext cx="17608302" cy="273275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25773" y="8198273"/>
            <a:ext cx="15564694" cy="1425787"/>
          </a:xfrm>
        </p:spPr>
        <p:txBody>
          <a:bodyPr anchor="b">
            <a:normAutofit/>
          </a:bodyPr>
          <a:lstStyle>
            <a:lvl1pPr>
              <a:defRPr sz="4366"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7608302" cy="7997321"/>
          </a:xfrm>
          <a:solidFill>
            <a:schemeClr val="accent1"/>
          </a:solidFill>
        </p:spPr>
        <p:txBody>
          <a:bodyPr anchor="t"/>
          <a:lstStyle>
            <a:lvl1pPr marL="0" indent="0">
              <a:buNone/>
              <a:defRPr sz="4989">
                <a:solidFill>
                  <a:schemeClr val="bg1"/>
                </a:solidFill>
              </a:defRPr>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425773" y="9524875"/>
            <a:ext cx="15564694" cy="930895"/>
          </a:xfrm>
        </p:spPr>
        <p:txBody>
          <a:bodyPr>
            <a:normAutofit/>
          </a:bodyPr>
          <a:lstStyle>
            <a:lvl1pPr marL="0" indent="0">
              <a:lnSpc>
                <a:spcPct val="100000"/>
              </a:lnSpc>
              <a:spcBef>
                <a:spcPts val="1247"/>
              </a:spcBef>
              <a:buNone/>
              <a:defRPr sz="2027">
                <a:solidFill>
                  <a:schemeClr val="bg1">
                    <a:lumMod val="85000"/>
                  </a:schemeClr>
                </a:solidFill>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9706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1929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85441" y="594078"/>
            <a:ext cx="3861470" cy="919582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88145" y="594078"/>
            <a:ext cx="12059667" cy="91958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8108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9010313" cy="106934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800857" y="3274028"/>
            <a:ext cx="13761362" cy="4175147"/>
          </a:xfrm>
        </p:spPr>
        <p:txBody>
          <a:bodyPr anchor="b"/>
          <a:lstStyle>
            <a:lvl1pPr>
              <a:defRPr sz="8420"/>
            </a:lvl1pPr>
          </a:lstStyle>
          <a:p>
            <a:r>
              <a:rPr lang="en-US" smtClean="0"/>
              <a:t>Click to edit Master title style</a:t>
            </a:r>
            <a:endParaRPr lang="en-US" dirty="0"/>
          </a:p>
        </p:txBody>
      </p:sp>
      <p:sp>
        <p:nvSpPr>
          <p:cNvPr id="3" name="Subtitle 2"/>
          <p:cNvSpPr>
            <a:spLocks noGrp="1"/>
          </p:cNvSpPr>
          <p:nvPr>
            <p:ph type="subTitle" idx="1"/>
          </p:nvPr>
        </p:nvSpPr>
        <p:spPr>
          <a:xfrm>
            <a:off x="1800857" y="7449174"/>
            <a:ext cx="13761362" cy="1343177"/>
          </a:xfrm>
        </p:spPr>
        <p:txBody>
          <a:bodyPr anchor="t"/>
          <a:lstStyle>
            <a:lvl1pPr marL="0" indent="0" algn="l">
              <a:buNone/>
              <a:defRPr cap="all">
                <a:solidFill>
                  <a:schemeClr val="accent1"/>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5867304" y="2794543"/>
            <a:ext cx="1544601" cy="475256"/>
          </a:xfrm>
        </p:spPr>
        <p:txBody>
          <a:bodyPr anchor="t"/>
          <a:lstStyle>
            <a:lvl1pPr algn="l">
              <a:defRPr b="0" i="0">
                <a:solidFill>
                  <a:schemeClr val="bg1"/>
                </a:solidFill>
              </a:defRPr>
            </a:lvl1pPr>
          </a:lstStyle>
          <a:p>
            <a:endParaRPr lang="en-US"/>
          </a:p>
        </p:txBody>
      </p:sp>
      <p:sp>
        <p:nvSpPr>
          <p:cNvPr id="5" name="Footer Placeholder 4"/>
          <p:cNvSpPr>
            <a:spLocks noGrp="1"/>
          </p:cNvSpPr>
          <p:nvPr>
            <p:ph type="ftr" sz="quarter" idx="11"/>
          </p:nvPr>
        </p:nvSpPr>
        <p:spPr bwMode="gray">
          <a:xfrm rot="5400000">
            <a:off x="13976381" y="5031452"/>
            <a:ext cx="6018421" cy="475259"/>
          </a:xfrm>
        </p:spPr>
        <p:txBody>
          <a:bodyPr anchor="b"/>
          <a:lstStyle>
            <a:lvl1pPr>
              <a:defRPr b="0" i="0">
                <a:solidFill>
                  <a:schemeClr val="bg1"/>
                </a:solidFill>
              </a:defRPr>
            </a:lvl1pPr>
          </a:lstStyle>
          <a:p>
            <a:endParaRPr lang="en-US"/>
          </a:p>
        </p:txBody>
      </p:sp>
      <p:sp>
        <p:nvSpPr>
          <p:cNvPr id="17" name="Rectangle 16"/>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6139757" y="456253"/>
            <a:ext cx="1306957" cy="1197023"/>
          </a:xfrm>
        </p:spPr>
        <p:txBody>
          <a:bodyPr/>
          <a:lstStyle>
            <a:lvl1pPr>
              <a:defRPr sz="4366" b="0" i="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3052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800857" y="1478053"/>
            <a:ext cx="13661188" cy="113588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52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7216" y="3210125"/>
            <a:ext cx="13901290" cy="2290240"/>
          </a:xfrm>
        </p:spPr>
        <p:txBody>
          <a:bodyPr anchor="b"/>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5504386"/>
            <a:ext cx="13901290" cy="1341587"/>
          </a:xfrm>
        </p:spPr>
        <p:txBody>
          <a:bodyPr anchor="t"/>
          <a:lstStyle>
            <a:lvl1pPr marL="0" indent="0" algn="l">
              <a:buNone/>
              <a:defRPr sz="3118">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185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9010313" cy="106934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60" y="4175142"/>
            <a:ext cx="6784310" cy="3561072"/>
          </a:xfrm>
        </p:spPr>
        <p:txBody>
          <a:bodyPr anchor="ctr"/>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0751865" y="4175141"/>
            <a:ext cx="5858933" cy="3561074"/>
          </a:xfrm>
        </p:spPr>
        <p:txBody>
          <a:bodyPr anchor="ctr"/>
          <a:lstStyle>
            <a:lvl1pPr marL="0" indent="0" algn="l">
              <a:buNone/>
              <a:defRPr sz="3118" cap="all">
                <a:solidFill>
                  <a:schemeClr val="accent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77802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95265" y="4059532"/>
            <a:ext cx="7529194" cy="53268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680901" y="4059532"/>
            <a:ext cx="7523604" cy="526671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6342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800856" y="4110306"/>
            <a:ext cx="7523603"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1800856" y="5008849"/>
            <a:ext cx="7523603" cy="437758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680900" y="4059531"/>
            <a:ext cx="7523606" cy="949316"/>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9680903" y="5008851"/>
            <a:ext cx="7523604" cy="437758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2062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84105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02503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9010313" cy="106934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56" y="2019864"/>
            <a:ext cx="4355217" cy="2495127"/>
          </a:xfrm>
        </p:spPr>
        <p:txBody>
          <a:bodyPr anchor="b"/>
          <a:lstStyle>
            <a:lvl1pPr algn="l">
              <a:defRPr sz="3742" b="0"/>
            </a:lvl1pPr>
          </a:lstStyle>
          <a:p>
            <a:r>
              <a:rPr lang="en-US" smtClean="0"/>
              <a:t>Click to edit Master title style</a:t>
            </a:r>
            <a:endParaRPr lang="en-US" dirty="0"/>
          </a:p>
        </p:txBody>
      </p:sp>
      <p:sp>
        <p:nvSpPr>
          <p:cNvPr id="3" name="Content Placeholder 2"/>
          <p:cNvSpPr>
            <a:spLocks noGrp="1"/>
          </p:cNvSpPr>
          <p:nvPr>
            <p:ph idx="1"/>
          </p:nvPr>
        </p:nvSpPr>
        <p:spPr>
          <a:xfrm>
            <a:off x="9014223" y="2257496"/>
            <a:ext cx="8092582" cy="712893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800858" y="4879359"/>
            <a:ext cx="4355217" cy="4514990"/>
          </a:xfrm>
        </p:spPr>
        <p:txBody>
          <a:bodyPr/>
          <a:lstStyle>
            <a:lvl1pPr marL="0" indent="0">
              <a:buNone/>
              <a:defRPr sz="2183">
                <a:solidFill>
                  <a:schemeClr val="accent1"/>
                </a:solidFill>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9922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9010313" cy="106934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99224" y="2640344"/>
            <a:ext cx="6019089" cy="2706356"/>
          </a:xfrm>
        </p:spPr>
        <p:txBody>
          <a:bodyPr anchor="b">
            <a:normAutofit/>
          </a:bodyPr>
          <a:lstStyle>
            <a:lvl1pPr algn="l">
              <a:defRPr sz="561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09736" y="1782234"/>
            <a:ext cx="5031982" cy="71289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800858" y="5703147"/>
            <a:ext cx="6017456" cy="2138680"/>
          </a:xfrm>
        </p:spPr>
        <p:txBody>
          <a:bodyPr>
            <a:normAutofit/>
          </a:bodyPr>
          <a:lstStyle>
            <a:lvl1pPr marL="0" indent="0">
              <a:buNone/>
              <a:defRPr sz="2183">
                <a:solidFill>
                  <a:schemeClr val="accent1"/>
                </a:solidFill>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93890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9010313" cy="106934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60" y="7743196"/>
            <a:ext cx="13761360" cy="883691"/>
          </a:xfrm>
        </p:spPr>
        <p:txBody>
          <a:bodyPr anchor="b">
            <a:normAutofit/>
          </a:bodyPr>
          <a:lstStyle>
            <a:lvl1pPr algn="l">
              <a:defRPr sz="374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00857" y="1069340"/>
            <a:ext cx="13761362" cy="53467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800859" y="8626887"/>
            <a:ext cx="13761359" cy="769825"/>
          </a:xfrm>
        </p:spPr>
        <p:txBody>
          <a:bodyPr>
            <a:normAutofit/>
          </a:bodyPr>
          <a:lstStyle>
            <a:lvl1pPr marL="0" indent="0">
              <a:buNone/>
              <a:defRPr sz="1871">
                <a:solidFill>
                  <a:schemeClr val="accent1"/>
                </a:solidFill>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2641911"/>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9010313" cy="106934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57" y="1658142"/>
            <a:ext cx="13761363" cy="2151396"/>
          </a:xfrm>
        </p:spPr>
        <p:txBody>
          <a:bodyPr anchor="ctr"/>
          <a:lstStyle>
            <a:lvl1pPr>
              <a:defRPr sz="6237"/>
            </a:lvl1pPr>
          </a:lstStyle>
          <a:p>
            <a:r>
              <a:rPr lang="en-US" smtClean="0"/>
              <a:t>Click to edit Master title style</a:t>
            </a:r>
            <a:endParaRPr lang="en-US" dirty="0"/>
          </a:p>
        </p:txBody>
      </p:sp>
      <p:sp>
        <p:nvSpPr>
          <p:cNvPr id="8" name="Text Placeholder 3"/>
          <p:cNvSpPr>
            <a:spLocks noGrp="1"/>
          </p:cNvSpPr>
          <p:nvPr>
            <p:ph type="body" sz="half" idx="2"/>
          </p:nvPr>
        </p:nvSpPr>
        <p:spPr>
          <a:xfrm>
            <a:off x="1800857" y="5524923"/>
            <a:ext cx="13761363" cy="3861506"/>
          </a:xfrm>
        </p:spPr>
        <p:txBody>
          <a:bodyPr anchor="ctr">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224237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9010313" cy="106934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1400662" y="941152"/>
            <a:ext cx="1250377" cy="239572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14968" dirty="0"/>
              <a:t>“</a:t>
            </a:r>
          </a:p>
        </p:txBody>
      </p:sp>
      <p:sp>
        <p:nvSpPr>
          <p:cNvPr id="13" name="TextBox 12"/>
          <p:cNvSpPr txBox="1"/>
          <p:nvPr/>
        </p:nvSpPr>
        <p:spPr bwMode="gray">
          <a:xfrm>
            <a:off x="15132685" y="4075571"/>
            <a:ext cx="1250377" cy="239572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14968" dirty="0"/>
              <a:t>”</a:t>
            </a:r>
          </a:p>
        </p:txBody>
      </p:sp>
      <p:sp>
        <p:nvSpPr>
          <p:cNvPr id="2" name="Title 1"/>
          <p:cNvSpPr>
            <a:spLocks noGrp="1"/>
          </p:cNvSpPr>
          <p:nvPr>
            <p:ph type="title"/>
          </p:nvPr>
        </p:nvSpPr>
        <p:spPr>
          <a:xfrm>
            <a:off x="2455501" y="1528880"/>
            <a:ext cx="13192744" cy="4217849"/>
          </a:xfrm>
        </p:spPr>
        <p:txBody>
          <a:bodyPr anchor="ctr"/>
          <a:lstStyle>
            <a:lvl1pPr>
              <a:defRPr sz="6237"/>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3034205" y="5748233"/>
            <a:ext cx="12046370" cy="533538"/>
          </a:xfrm>
        </p:spPr>
        <p:txBody>
          <a:bodyPr anchor="t">
            <a:normAutofit/>
          </a:bodyPr>
          <a:lstStyle>
            <a:lvl1pPr marL="0" indent="0">
              <a:buNone/>
              <a:defRPr lang="en-US" sz="2183" b="0" i="0" kern="1200" cap="small" dirty="0">
                <a:solidFill>
                  <a:schemeClr val="accent1"/>
                </a:solidFill>
                <a:latin typeface="+mn-lt"/>
                <a:ea typeface="+mn-ea"/>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10" name="Text Placeholder 3"/>
          <p:cNvSpPr>
            <a:spLocks noGrp="1"/>
          </p:cNvSpPr>
          <p:nvPr>
            <p:ph type="body" sz="half" idx="2"/>
          </p:nvPr>
        </p:nvSpPr>
        <p:spPr>
          <a:xfrm>
            <a:off x="1800857" y="7818739"/>
            <a:ext cx="13761363" cy="1579006"/>
          </a:xfrm>
        </p:spPr>
        <p:txBody>
          <a:bodyPr anchor="ctr">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21886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37216" y="3326836"/>
            <a:ext cx="6726370" cy="58902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212135" y="3315331"/>
            <a:ext cx="6726370" cy="58902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829226" y="1228357"/>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3045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9010313" cy="106934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58" y="3749203"/>
            <a:ext cx="13761363" cy="2789053"/>
          </a:xfrm>
        </p:spPr>
        <p:txBody>
          <a:bodyPr anchor="b"/>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75336" y="7835226"/>
            <a:ext cx="13761362" cy="1341587"/>
          </a:xfrm>
        </p:spPr>
        <p:txBody>
          <a:bodyPr anchor="t"/>
          <a:lstStyle>
            <a:lvl1pPr marL="0" indent="0" algn="l">
              <a:buNone/>
              <a:defRPr sz="3118" cap="none">
                <a:solidFill>
                  <a:schemeClr val="accent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804344"/>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800857" y="1478053"/>
            <a:ext cx="13661188" cy="113588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800856" y="4071224"/>
            <a:ext cx="4879139"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16" name="Text Placeholder 3"/>
          <p:cNvSpPr>
            <a:spLocks noGrp="1"/>
          </p:cNvSpPr>
          <p:nvPr>
            <p:ph type="body" sz="half" idx="15"/>
          </p:nvPr>
        </p:nvSpPr>
        <p:spPr>
          <a:xfrm>
            <a:off x="1800856" y="4969766"/>
            <a:ext cx="4879139" cy="4427978"/>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Text Placeholder 4"/>
          <p:cNvSpPr>
            <a:spLocks noGrp="1"/>
          </p:cNvSpPr>
          <p:nvPr>
            <p:ph type="body" sz="quarter" idx="3"/>
          </p:nvPr>
        </p:nvSpPr>
        <p:spPr>
          <a:xfrm>
            <a:off x="7036437" y="4071224"/>
            <a:ext cx="4904418"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19" name="Text Placeholder 3"/>
          <p:cNvSpPr>
            <a:spLocks noGrp="1"/>
          </p:cNvSpPr>
          <p:nvPr>
            <p:ph type="body" sz="half" idx="16"/>
          </p:nvPr>
        </p:nvSpPr>
        <p:spPr>
          <a:xfrm>
            <a:off x="7036437" y="4969767"/>
            <a:ext cx="4904418" cy="4427977"/>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14" name="Text Placeholder 4"/>
          <p:cNvSpPr>
            <a:spLocks noGrp="1"/>
          </p:cNvSpPr>
          <p:nvPr>
            <p:ph type="body" sz="quarter" idx="13"/>
          </p:nvPr>
        </p:nvSpPr>
        <p:spPr>
          <a:xfrm>
            <a:off x="12297298" y="4059532"/>
            <a:ext cx="4923234" cy="898540"/>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20" name="Text Placeholder 3"/>
          <p:cNvSpPr>
            <a:spLocks noGrp="1"/>
          </p:cNvSpPr>
          <p:nvPr>
            <p:ph type="body" sz="half" idx="17"/>
          </p:nvPr>
        </p:nvSpPr>
        <p:spPr>
          <a:xfrm>
            <a:off x="12297297" y="4969766"/>
            <a:ext cx="4928818" cy="4427975"/>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cxnSp>
        <p:nvCxnSpPr>
          <p:cNvPr id="22" name="Straight Connector 21"/>
          <p:cNvCxnSpPr/>
          <p:nvPr/>
        </p:nvCxnSpPr>
        <p:spPr>
          <a:xfrm>
            <a:off x="6866869" y="4006725"/>
            <a:ext cx="0" cy="544571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2119076" y="4006725"/>
            <a:ext cx="0" cy="544571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2629215"/>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5613"/>
            </a:lvl1pPr>
          </a:lstStyle>
          <a:p>
            <a:r>
              <a:rPr lang="en-US" smtClean="0"/>
              <a:t>Click to edit Master title style</a:t>
            </a:r>
            <a:endParaRPr lang="en-US" dirty="0"/>
          </a:p>
        </p:txBody>
      </p:sp>
      <p:sp>
        <p:nvSpPr>
          <p:cNvPr id="3" name="Text Placeholder 2"/>
          <p:cNvSpPr>
            <a:spLocks noGrp="1"/>
          </p:cNvSpPr>
          <p:nvPr>
            <p:ph type="body" idx="1"/>
          </p:nvPr>
        </p:nvSpPr>
        <p:spPr>
          <a:xfrm>
            <a:off x="1800856" y="7067880"/>
            <a:ext cx="4710079" cy="898543"/>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29" name="Picture Placeholder 2"/>
          <p:cNvSpPr>
            <a:spLocks noGrp="1" noChangeAspect="1"/>
          </p:cNvSpPr>
          <p:nvPr>
            <p:ph type="pic" idx="15"/>
          </p:nvPr>
        </p:nvSpPr>
        <p:spPr>
          <a:xfrm>
            <a:off x="2080893" y="4071609"/>
            <a:ext cx="4196305" cy="24694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22" name="Text Placeholder 3"/>
          <p:cNvSpPr>
            <a:spLocks noGrp="1"/>
          </p:cNvSpPr>
          <p:nvPr>
            <p:ph type="body" sz="half" idx="18"/>
          </p:nvPr>
        </p:nvSpPr>
        <p:spPr>
          <a:xfrm>
            <a:off x="1800855" y="7966423"/>
            <a:ext cx="4710081" cy="1431320"/>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Text Placeholder 4"/>
          <p:cNvSpPr>
            <a:spLocks noGrp="1"/>
          </p:cNvSpPr>
          <p:nvPr>
            <p:ph type="body" sz="quarter" idx="3"/>
          </p:nvPr>
        </p:nvSpPr>
        <p:spPr>
          <a:xfrm>
            <a:off x="7123979" y="7067880"/>
            <a:ext cx="4756380"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30" name="Picture Placeholder 2"/>
          <p:cNvSpPr>
            <a:spLocks noGrp="1" noChangeAspect="1"/>
          </p:cNvSpPr>
          <p:nvPr>
            <p:ph type="pic" idx="21"/>
          </p:nvPr>
        </p:nvSpPr>
        <p:spPr>
          <a:xfrm>
            <a:off x="7404016" y="4120873"/>
            <a:ext cx="4196305" cy="242023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23" name="Text Placeholder 3"/>
          <p:cNvSpPr>
            <a:spLocks noGrp="1"/>
          </p:cNvSpPr>
          <p:nvPr>
            <p:ph type="body" sz="half" idx="19"/>
          </p:nvPr>
        </p:nvSpPr>
        <p:spPr>
          <a:xfrm>
            <a:off x="7123979" y="7966423"/>
            <a:ext cx="4756380" cy="1436716"/>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14" name="Text Placeholder 4"/>
          <p:cNvSpPr>
            <a:spLocks noGrp="1"/>
          </p:cNvSpPr>
          <p:nvPr>
            <p:ph type="body" sz="quarter" idx="13"/>
          </p:nvPr>
        </p:nvSpPr>
        <p:spPr>
          <a:xfrm>
            <a:off x="12448128" y="7067880"/>
            <a:ext cx="4756380"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31" name="Picture Placeholder 2"/>
          <p:cNvSpPr>
            <a:spLocks noGrp="1" noChangeAspect="1"/>
          </p:cNvSpPr>
          <p:nvPr>
            <p:ph type="pic" idx="22"/>
          </p:nvPr>
        </p:nvSpPr>
        <p:spPr>
          <a:xfrm>
            <a:off x="12728164" y="4083687"/>
            <a:ext cx="4196305" cy="24574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24" name="Text Placeholder 3"/>
          <p:cNvSpPr>
            <a:spLocks noGrp="1"/>
          </p:cNvSpPr>
          <p:nvPr>
            <p:ph type="body" sz="half" idx="20"/>
          </p:nvPr>
        </p:nvSpPr>
        <p:spPr>
          <a:xfrm>
            <a:off x="12448129" y="7966423"/>
            <a:ext cx="4762132" cy="1397628"/>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cxnSp>
        <p:nvCxnSpPr>
          <p:cNvPr id="21" name="Straight Connector 20"/>
          <p:cNvCxnSpPr/>
          <p:nvPr/>
        </p:nvCxnSpPr>
        <p:spPr>
          <a:xfrm>
            <a:off x="6869769" y="4006725"/>
            <a:ext cx="0" cy="544571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2158682" y="4006725"/>
            <a:ext cx="0" cy="544571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6043933"/>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800857" y="1478053"/>
            <a:ext cx="13661188" cy="113588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00857" y="4059532"/>
            <a:ext cx="13761363" cy="5326897"/>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64210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9010313" cy="106934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3386484" y="2023030"/>
            <a:ext cx="2198481" cy="737471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00856" y="2023029"/>
            <a:ext cx="9741454" cy="73747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74841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37218" y="3920914"/>
            <a:ext cx="13901290" cy="3528262"/>
          </a:xfrm>
        </p:spPr>
        <p:txBody>
          <a:bodyPr anchor="b">
            <a:normAutofit/>
          </a:bodyPr>
          <a:lstStyle>
            <a:lvl1pPr>
              <a:defRPr sz="8420"/>
            </a:lvl1pPr>
          </a:lstStyle>
          <a:p>
            <a:r>
              <a:rPr lang="en-US" smtClean="0"/>
              <a:t>Click to edit Master title style</a:t>
            </a:r>
            <a:endParaRPr lang="en-US" dirty="0"/>
          </a:p>
        </p:txBody>
      </p:sp>
      <p:sp>
        <p:nvSpPr>
          <p:cNvPr id="3" name="Subtitle 2"/>
          <p:cNvSpPr>
            <a:spLocks noGrp="1"/>
          </p:cNvSpPr>
          <p:nvPr>
            <p:ph type="subTitle" idx="1"/>
          </p:nvPr>
        </p:nvSpPr>
        <p:spPr>
          <a:xfrm>
            <a:off x="4037218" y="7449173"/>
            <a:ext cx="13901290" cy="1756167"/>
          </a:xfrm>
        </p:spPr>
        <p:txBody>
          <a:bodyPr anchor="t"/>
          <a:lstStyle>
            <a:lvl1pPr marL="0" indent="0" algn="l">
              <a:buNone/>
              <a:defRPr>
                <a:solidFill>
                  <a:schemeClr val="tx1">
                    <a:lumMod val="65000"/>
                    <a:lumOff val="35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741942"/>
            <a:ext cx="2720340" cy="121402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829226" y="7062728"/>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36803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3006" y="973149"/>
            <a:ext cx="13895502" cy="199724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37216" y="3326836"/>
            <a:ext cx="13901291" cy="5890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6751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7216" y="3210125"/>
            <a:ext cx="13901290" cy="2290240"/>
          </a:xfrm>
        </p:spPr>
        <p:txBody>
          <a:bodyPr anchor="b"/>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5504386"/>
            <a:ext cx="13901290" cy="1341587"/>
          </a:xfrm>
        </p:spPr>
        <p:txBody>
          <a:bodyPr anchor="t"/>
          <a:lstStyle>
            <a:lvl1pPr marL="0" indent="0" algn="l">
              <a:buNone/>
              <a:defRPr sz="3118">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4631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37216" y="3326836"/>
            <a:ext cx="6726370" cy="58902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212135" y="3315331"/>
            <a:ext cx="6726370" cy="58902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829226" y="1228357"/>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72110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83202" y="3075955"/>
            <a:ext cx="6225647"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4037216" y="3974499"/>
            <a:ext cx="6771633" cy="52298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704673" y="3070922"/>
            <a:ext cx="6235422"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11175041" y="3969466"/>
            <a:ext cx="6765055" cy="52298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829226" y="1228357"/>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56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83202" y="3075955"/>
            <a:ext cx="6225647"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4037216" y="3974499"/>
            <a:ext cx="6771633" cy="52298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704673" y="3070922"/>
            <a:ext cx="6235422"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11175041" y="3969466"/>
            <a:ext cx="6765055" cy="52298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829226" y="1228357"/>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78600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89333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11376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695567"/>
            <a:ext cx="5465463" cy="1522324"/>
          </a:xfrm>
        </p:spPr>
        <p:txBody>
          <a:bodyPr anchor="b"/>
          <a:lstStyle>
            <a:lvl1pPr algn="l">
              <a:defRPr sz="3118" b="0"/>
            </a:lvl1pPr>
          </a:lstStyle>
          <a:p>
            <a:r>
              <a:rPr lang="en-US" smtClean="0"/>
              <a:t>Click to edit Master title style</a:t>
            </a:r>
            <a:endParaRPr lang="en-US" dirty="0"/>
          </a:p>
        </p:txBody>
      </p:sp>
      <p:sp>
        <p:nvSpPr>
          <p:cNvPr id="3" name="Content Placeholder 2"/>
          <p:cNvSpPr>
            <a:spLocks noGrp="1"/>
          </p:cNvSpPr>
          <p:nvPr>
            <p:ph idx="1"/>
          </p:nvPr>
        </p:nvSpPr>
        <p:spPr>
          <a:xfrm>
            <a:off x="9859124" y="695568"/>
            <a:ext cx="8079383" cy="8443331"/>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37216" y="2492652"/>
            <a:ext cx="5465463" cy="6646243"/>
          </a:xfrm>
        </p:spPr>
        <p:txBody>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6081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7" y="7485380"/>
            <a:ext cx="13901291" cy="883691"/>
          </a:xfrm>
        </p:spPr>
        <p:txBody>
          <a:bodyPr anchor="b">
            <a:normAutofit/>
          </a:bodyPr>
          <a:lstStyle>
            <a:lvl1pPr algn="l">
              <a:defRPr sz="374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37216" y="990075"/>
            <a:ext cx="13901291" cy="6010898"/>
          </a:xfrm>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a:xfrm>
            <a:off x="4037217" y="8369071"/>
            <a:ext cx="13901291" cy="769825"/>
          </a:xfrm>
        </p:spPr>
        <p:txBody>
          <a:bodyPr>
            <a:normAutofit/>
          </a:bodyPr>
          <a:lstStyle>
            <a:lvl1pPr marL="0" indent="0">
              <a:buNone/>
              <a:defRPr sz="1871"/>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70884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950525"/>
            <a:ext cx="13901290" cy="4860273"/>
          </a:xfrm>
        </p:spPr>
        <p:txBody>
          <a:bodyPr anchor="ctr">
            <a:normAutofit/>
          </a:bodyPr>
          <a:lstStyle>
            <a:lvl1pPr algn="l">
              <a:defRPr sz="748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8077027"/>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5106545" y="5465515"/>
            <a:ext cx="11751333" cy="594078"/>
          </a:xfrm>
        </p:spPr>
        <p:txBody>
          <a:bodyPr anchor="ctr">
            <a:noAutofit/>
          </a:bodyPr>
          <a:lstStyle>
            <a:lvl1pPr marL="0" indent="0">
              <a:buFontTx/>
              <a:buNone/>
              <a:defRPr sz="2495">
                <a:solidFill>
                  <a:schemeClr val="tx1">
                    <a:lumMod val="50000"/>
                    <a:lumOff val="50000"/>
                  </a:schemeClr>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5" name="TextBox 14"/>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4981320"/>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37217" y="3802098"/>
            <a:ext cx="13901291" cy="4248740"/>
          </a:xfrm>
        </p:spPr>
        <p:txBody>
          <a:bodyPr anchor="b">
            <a:normAutofit/>
          </a:bodyPr>
          <a:lstStyle>
            <a:lvl1pPr algn="l">
              <a:defRPr sz="7484" b="0"/>
            </a:lvl1pPr>
          </a:lstStyle>
          <a:p>
            <a:r>
              <a:rPr lang="en-US" smtClean="0"/>
              <a:t>Click to edit Master title style</a:t>
            </a:r>
            <a:endParaRPr lang="en-US" dirty="0"/>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5942587"/>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8" name="TextBox 17"/>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4170969"/>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37216" y="978290"/>
            <a:ext cx="13901290" cy="4490698"/>
          </a:xfrm>
        </p:spPr>
        <p:txBody>
          <a:bodyPr anchor="ctr">
            <a:normAutofit/>
          </a:bodyPr>
          <a:lstStyle>
            <a:lvl1pPr algn="l">
              <a:defRPr sz="7484"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6409787"/>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003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6770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492889" y="978288"/>
            <a:ext cx="3442190" cy="823884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37215" y="978288"/>
            <a:ext cx="10099229" cy="82388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294372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smtClean="0"/>
              <a:t>Click to edit Master title style</a:t>
            </a:r>
            <a:endParaRPr lang="en-US"/>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78950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23935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smtClean="0"/>
              <a:t>Click to edit Master title style</a:t>
            </a:r>
            <a:endParaRPr lang="en-US"/>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82898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06959" y="2846623"/>
            <a:ext cx="807938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623971" y="2846623"/>
            <a:ext cx="807938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64804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8288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72610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17838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smtClean="0"/>
              <a:t>Click to edit Master title style</a:t>
            </a:r>
            <a:endParaRPr lang="en-US"/>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26872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smtClean="0"/>
              <a:t>Click to edit Master title style</a:t>
            </a:r>
            <a:endParaRPr lang="en-US"/>
          </a:p>
        </p:txBody>
      </p:sp>
      <p:sp>
        <p:nvSpPr>
          <p:cNvPr id="3" name="Picture Placeholder 2"/>
          <p:cNvSpPr>
            <a:spLocks noGrp="1"/>
          </p:cNvSpPr>
          <p:nvPr>
            <p:ph type="pic" idx="1"/>
          </p:nvPr>
        </p:nvSpPr>
        <p:spPr>
          <a:xfrm>
            <a:off x="8081859" y="1539652"/>
            <a:ext cx="9623971" cy="7599245"/>
          </a:xfrm>
        </p:spPr>
        <p:txBody>
          <a:bodyPr/>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endParaRPr lang="en-US"/>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63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4857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16183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489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695567"/>
            <a:ext cx="5465463" cy="1522324"/>
          </a:xfrm>
        </p:spPr>
        <p:txBody>
          <a:bodyPr anchor="b"/>
          <a:lstStyle>
            <a:lvl1pPr algn="l">
              <a:defRPr sz="3118" b="0"/>
            </a:lvl1pPr>
          </a:lstStyle>
          <a:p>
            <a:r>
              <a:rPr lang="en-US" smtClean="0"/>
              <a:t>Click to edit Master title style</a:t>
            </a:r>
            <a:endParaRPr lang="en-US" dirty="0"/>
          </a:p>
        </p:txBody>
      </p:sp>
      <p:sp>
        <p:nvSpPr>
          <p:cNvPr id="3" name="Content Placeholder 2"/>
          <p:cNvSpPr>
            <a:spLocks noGrp="1"/>
          </p:cNvSpPr>
          <p:nvPr>
            <p:ph idx="1"/>
          </p:nvPr>
        </p:nvSpPr>
        <p:spPr>
          <a:xfrm>
            <a:off x="9859124" y="695568"/>
            <a:ext cx="8079383" cy="8443331"/>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37216" y="2492652"/>
            <a:ext cx="5465463" cy="6646243"/>
          </a:xfrm>
        </p:spPr>
        <p:txBody>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545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7" y="7485380"/>
            <a:ext cx="13901291" cy="883691"/>
          </a:xfrm>
        </p:spPr>
        <p:txBody>
          <a:bodyPr anchor="b">
            <a:normAutofit/>
          </a:bodyPr>
          <a:lstStyle>
            <a:lvl1pPr algn="l">
              <a:defRPr sz="374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37216" y="990075"/>
            <a:ext cx="13901291" cy="6010898"/>
          </a:xfrm>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a:xfrm>
            <a:off x="4037217" y="8369071"/>
            <a:ext cx="13901291" cy="769825"/>
          </a:xfrm>
        </p:spPr>
        <p:txBody>
          <a:bodyPr>
            <a:normAutofit/>
          </a:bodyPr>
          <a:lstStyle>
            <a:lvl1pPr marL="0" indent="0">
              <a:buNone/>
              <a:defRPr sz="1871"/>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59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1.jpe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5.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4446212"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2444" y="-1225"/>
            <a:ext cx="3674632"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85155"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043004" y="973149"/>
            <a:ext cx="13895502" cy="19972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216" y="3326836"/>
            <a:ext cx="13901291" cy="60595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156291" y="9558941"/>
            <a:ext cx="1787336" cy="577543"/>
          </a:xfrm>
          <a:prstGeom prst="rect">
            <a:avLst/>
          </a:prstGeom>
        </p:spPr>
        <p:txBody>
          <a:bodyPr vert="horz" lIns="91440" tIns="45720" rIns="91440" bIns="45720" rtlCol="0" anchor="ctr"/>
          <a:lstStyle>
            <a:lvl1pPr algn="r">
              <a:defRPr sz="1403">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7216" y="9567316"/>
            <a:ext cx="11881444" cy="569325"/>
          </a:xfrm>
          <a:prstGeom prst="rect">
            <a:avLst/>
          </a:prstGeom>
        </p:spPr>
        <p:txBody>
          <a:bodyPr vert="horz" lIns="91440" tIns="45720" rIns="91440" bIns="45720" rtlCol="0" anchor="ctr"/>
          <a:lstStyle>
            <a:lvl1pPr algn="l">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829226" y="1228357"/>
            <a:ext cx="1215848" cy="569325"/>
          </a:xfrm>
          <a:prstGeom prst="rect">
            <a:avLst/>
          </a:prstGeom>
        </p:spPr>
        <p:txBody>
          <a:bodyPr vert="horz" lIns="91440" tIns="45720" rIns="91440" bIns="45720" rtlCol="0" anchor="ctr"/>
          <a:lstStyle>
            <a:lvl1pPr algn="r">
              <a:defRPr sz="3118">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183153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712866" rtl="0" eaLnBrk="1" latinLnBrk="0" hangingPunct="1">
        <a:spcBef>
          <a:spcPct val="0"/>
        </a:spcBef>
        <a:buNone/>
        <a:defRPr sz="5613"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0" indent="-534650" algn="l" defTabSz="712866" rtl="0" eaLnBrk="1" latinLnBrk="0" hangingPunct="1">
        <a:spcBef>
          <a:spcPts val="1559"/>
        </a:spcBef>
        <a:spcAft>
          <a:spcPts val="0"/>
        </a:spcAft>
        <a:buClr>
          <a:schemeClr val="accent1"/>
        </a:buClr>
        <a:buFont typeface="Wingdings 3" charset="2"/>
        <a:buChar char=""/>
        <a:defRPr sz="2807" kern="1200">
          <a:solidFill>
            <a:schemeClr val="tx1">
              <a:lumMod val="75000"/>
              <a:lumOff val="25000"/>
            </a:schemeClr>
          </a:solidFill>
          <a:latin typeface="+mn-lt"/>
          <a:ea typeface="+mn-ea"/>
          <a:cs typeface="+mn-cs"/>
        </a:defRPr>
      </a:lvl1pPr>
      <a:lvl2pPr marL="1158408" indent="-445541" algn="l" defTabSz="712866" rtl="0" eaLnBrk="1" latinLnBrk="0" hangingPunct="1">
        <a:spcBef>
          <a:spcPts val="1559"/>
        </a:spcBef>
        <a:spcAft>
          <a:spcPts val="0"/>
        </a:spcAft>
        <a:buClr>
          <a:schemeClr val="accent1"/>
        </a:buClr>
        <a:buFont typeface="Wingdings 3" charset="2"/>
        <a:buChar char=""/>
        <a:defRPr sz="2495" kern="1200">
          <a:solidFill>
            <a:schemeClr val="tx1">
              <a:lumMod val="75000"/>
              <a:lumOff val="25000"/>
            </a:schemeClr>
          </a:solidFill>
          <a:latin typeface="+mn-lt"/>
          <a:ea typeface="+mn-ea"/>
          <a:cs typeface="+mn-cs"/>
        </a:defRPr>
      </a:lvl2pPr>
      <a:lvl3pPr marL="1782166" indent="-356433" algn="l" defTabSz="712866" rtl="0" eaLnBrk="1" latinLnBrk="0" hangingPunct="1">
        <a:spcBef>
          <a:spcPts val="1559"/>
        </a:spcBef>
        <a:spcAft>
          <a:spcPts val="0"/>
        </a:spcAft>
        <a:buClr>
          <a:schemeClr val="accent1"/>
        </a:buClr>
        <a:buFont typeface="Wingdings 3" charset="2"/>
        <a:buChar char=""/>
        <a:defRPr sz="2183" kern="1200">
          <a:solidFill>
            <a:schemeClr val="tx1">
              <a:lumMod val="75000"/>
              <a:lumOff val="25000"/>
            </a:schemeClr>
          </a:solidFill>
          <a:latin typeface="+mn-lt"/>
          <a:ea typeface="+mn-ea"/>
          <a:cs typeface="+mn-cs"/>
        </a:defRPr>
      </a:lvl3pPr>
      <a:lvl4pPr marL="2495032"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4pPr>
      <a:lvl5pPr marL="3207898"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5pPr>
      <a:lvl6pPr marL="3920764"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6pPr>
      <a:lvl7pPr marL="4633631"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7pPr>
      <a:lvl8pPr marL="5346497"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8pPr>
      <a:lvl9pPr marL="6059363"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7608303" y="0"/>
            <a:ext cx="1425773" cy="10693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7567" y="570315"/>
            <a:ext cx="15113199" cy="20668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67567" y="2851574"/>
            <a:ext cx="13402271" cy="67848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6835999" y="1556982"/>
            <a:ext cx="2970387" cy="569319"/>
          </a:xfrm>
          <a:prstGeom prst="rect">
            <a:avLst/>
          </a:prstGeom>
        </p:spPr>
        <p:txBody>
          <a:bodyPr vert="horz" lIns="91440" tIns="45720" rIns="91440" bIns="45720" rtlCol="0" anchor="ctr"/>
          <a:lstStyle>
            <a:lvl1pPr algn="r">
              <a:defRPr sz="1637" b="0">
                <a:solidFill>
                  <a:schemeClr val="tx2">
                    <a:lumMod val="20000"/>
                    <a:lumOff val="80000"/>
                  </a:schemeClr>
                </a:solidFill>
              </a:defRPr>
            </a:lvl1pPr>
          </a:lstStyle>
          <a:p>
            <a:endParaRPr lang="en-US"/>
          </a:p>
        </p:txBody>
      </p:sp>
      <p:sp>
        <p:nvSpPr>
          <p:cNvPr id="5" name="Footer Placeholder 4"/>
          <p:cNvSpPr>
            <a:spLocks noGrp="1"/>
          </p:cNvSpPr>
          <p:nvPr>
            <p:ph type="ftr" sz="quarter" idx="3"/>
          </p:nvPr>
        </p:nvSpPr>
        <p:spPr>
          <a:xfrm rot="16200000">
            <a:off x="15529025" y="6309604"/>
            <a:ext cx="5584331" cy="569319"/>
          </a:xfrm>
          <a:prstGeom prst="rect">
            <a:avLst/>
          </a:prstGeom>
        </p:spPr>
        <p:txBody>
          <a:bodyPr vert="horz" lIns="91440" tIns="45720" rIns="91440" bIns="45720" rtlCol="0" anchor="ctr"/>
          <a:lstStyle>
            <a:lvl1pPr algn="l">
              <a:defRPr sz="1637">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7608303" y="9624061"/>
            <a:ext cx="1425773" cy="925771"/>
          </a:xfrm>
          <a:prstGeom prst="rect">
            <a:avLst/>
          </a:prstGeom>
        </p:spPr>
        <p:txBody>
          <a:bodyPr vert="horz" lIns="45720" tIns="45720" rIns="45720" bIns="45720" rtlCol="0" anchor="ctr">
            <a:normAutofit/>
          </a:bodyPr>
          <a:lstStyle>
            <a:lvl1pPr algn="ctr">
              <a:defRPr sz="5613">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31742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l" defTabSz="1425732" rtl="0" eaLnBrk="1" latinLnBrk="0" hangingPunct="1">
        <a:lnSpc>
          <a:spcPct val="90000"/>
        </a:lnSpc>
        <a:spcBef>
          <a:spcPct val="0"/>
        </a:spcBef>
        <a:buNone/>
        <a:defRPr sz="6860" kern="1200" spc="-78" baseline="0">
          <a:solidFill>
            <a:schemeClr val="tx1"/>
          </a:solidFill>
          <a:latin typeface="+mj-lt"/>
          <a:ea typeface="+mj-ea"/>
          <a:cs typeface="+mj-cs"/>
        </a:defRPr>
      </a:lvl1pPr>
    </p:titleStyle>
    <p:bodyStyle>
      <a:lvl1pPr marL="285146" indent="-285146" algn="l" defTabSz="1425732" rtl="0" eaLnBrk="1" latinLnBrk="0" hangingPunct="1">
        <a:lnSpc>
          <a:spcPct val="95000"/>
        </a:lnSpc>
        <a:spcBef>
          <a:spcPts val="2183"/>
        </a:spcBef>
        <a:spcAft>
          <a:spcPts val="312"/>
        </a:spcAft>
        <a:buClr>
          <a:schemeClr val="accent1"/>
        </a:buClr>
        <a:buSzPct val="80000"/>
        <a:buFont typeface="Arial" pitchFamily="34" charset="0"/>
        <a:buChar char="•"/>
        <a:defRPr sz="2807" kern="1200" spc="16" baseline="0">
          <a:solidFill>
            <a:schemeClr val="tx1"/>
          </a:solidFill>
          <a:latin typeface="+mn-lt"/>
          <a:ea typeface="+mn-ea"/>
          <a:cs typeface="+mn-cs"/>
        </a:defRPr>
      </a:lvl1pPr>
      <a:lvl2pPr marL="712866" indent="-285146" algn="l" defTabSz="1425732" rtl="0" eaLnBrk="1" latinLnBrk="0" hangingPunct="1">
        <a:lnSpc>
          <a:spcPct val="90000"/>
        </a:lnSpc>
        <a:spcBef>
          <a:spcPts val="468"/>
        </a:spcBef>
        <a:spcAft>
          <a:spcPts val="468"/>
        </a:spcAft>
        <a:buClr>
          <a:schemeClr val="accent1"/>
        </a:buClr>
        <a:buFont typeface="Wingdings 2" pitchFamily="18" charset="2"/>
        <a:buChar char=""/>
        <a:defRPr sz="2495" kern="1200">
          <a:solidFill>
            <a:schemeClr val="tx1">
              <a:lumMod val="85000"/>
              <a:lumOff val="15000"/>
            </a:schemeClr>
          </a:solidFill>
          <a:latin typeface="+mn-lt"/>
          <a:ea typeface="+mn-ea"/>
          <a:cs typeface="+mn-cs"/>
        </a:defRPr>
      </a:lvl2pPr>
      <a:lvl3pPr marL="1140586" indent="-285146"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3pPr>
      <a:lvl4pPr marL="1568306" indent="-285146"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4pPr>
      <a:lvl5pPr marL="1996025" indent="-285146"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5pPr>
      <a:lvl6pPr marL="2494720" indent="-356433"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6pPr>
      <a:lvl7pPr marL="2962480" indent="-356433"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7pPr>
      <a:lvl8pPr marL="3430240" indent="-356433"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8pPr>
      <a:lvl9pPr marL="3898000" indent="-356433"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9010313" cy="106934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800857" y="1478053"/>
            <a:ext cx="13661188" cy="113588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800857" y="4059532"/>
            <a:ext cx="13661188" cy="532689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74909" y="9966535"/>
            <a:ext cx="6018365" cy="475264"/>
          </a:xfrm>
          <a:prstGeom prst="rect">
            <a:avLst/>
          </a:prstGeom>
        </p:spPr>
        <p:txBody>
          <a:bodyPr vert="horz" lIns="91440" tIns="45720" rIns="91440" bIns="45720" rtlCol="0" anchor="ctr"/>
          <a:lstStyle>
            <a:lvl1pPr algn="l">
              <a:defRPr sz="1559" b="1" i="0">
                <a:solidFill>
                  <a:schemeClr val="accent1"/>
                </a:solidFill>
              </a:defRPr>
            </a:lvl1pPr>
          </a:lstStyle>
          <a:p>
            <a:endParaRPr lang="en-US"/>
          </a:p>
        </p:txBody>
      </p:sp>
      <p:sp>
        <p:nvSpPr>
          <p:cNvPr id="4" name="Date Placeholder 3"/>
          <p:cNvSpPr>
            <a:spLocks noGrp="1"/>
          </p:cNvSpPr>
          <p:nvPr>
            <p:ph type="dt" sz="half" idx="2"/>
          </p:nvPr>
        </p:nvSpPr>
        <p:spPr>
          <a:xfrm>
            <a:off x="16607421" y="9970539"/>
            <a:ext cx="1544586" cy="475261"/>
          </a:xfrm>
          <a:prstGeom prst="rect">
            <a:avLst/>
          </a:prstGeom>
        </p:spPr>
        <p:txBody>
          <a:bodyPr vert="horz" lIns="91440" tIns="45720" rIns="91440" bIns="45720" rtlCol="0" anchor="ctr"/>
          <a:lstStyle>
            <a:lvl1pPr algn="r">
              <a:defRPr sz="1559" b="1" i="0">
                <a:solidFill>
                  <a:schemeClr val="accent1"/>
                </a:solidFill>
              </a:defRPr>
            </a:lvl1pPr>
          </a:lstStyle>
          <a:p>
            <a:endParaRPr lang="en-US"/>
          </a:p>
        </p:txBody>
      </p:sp>
      <p:sp>
        <p:nvSpPr>
          <p:cNvPr id="20" name="Rectangle 19"/>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6142146" y="461119"/>
            <a:ext cx="1306957" cy="1197023"/>
          </a:xfrm>
          <a:prstGeom prst="rect">
            <a:avLst/>
          </a:prstGeom>
        </p:spPr>
        <p:txBody>
          <a:bodyPr vert="horz" lIns="91440" tIns="45720" rIns="91440" bIns="45720" rtlCol="0" anchor="b"/>
          <a:lstStyle>
            <a:lvl1pPr algn="ctr">
              <a:defRPr sz="4366" b="0" i="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348640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hdr="0" ftr="0" dt="0"/>
  <p:txStyles>
    <p:titleStyle>
      <a:lvl1pPr algn="l" defTabSz="712866" rtl="0" eaLnBrk="1" latinLnBrk="0" hangingPunct="1">
        <a:spcBef>
          <a:spcPct val="0"/>
        </a:spcBef>
        <a:buNone/>
        <a:defRPr sz="5613"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0" indent="-534650" algn="l" defTabSz="712866" rtl="0" eaLnBrk="1" latinLnBrk="0" hangingPunct="1">
        <a:spcBef>
          <a:spcPts val="1559"/>
        </a:spcBef>
        <a:spcAft>
          <a:spcPts val="0"/>
        </a:spcAft>
        <a:buClr>
          <a:schemeClr val="accent1"/>
        </a:buClr>
        <a:buSzPct val="80000"/>
        <a:buFont typeface="Wingdings 3" charset="2"/>
        <a:buChar char=""/>
        <a:defRPr sz="2807" b="0" i="0" kern="1200">
          <a:solidFill>
            <a:schemeClr val="tx1">
              <a:lumMod val="75000"/>
              <a:lumOff val="25000"/>
            </a:schemeClr>
          </a:solidFill>
          <a:latin typeface="+mn-lt"/>
          <a:ea typeface="+mn-ea"/>
          <a:cs typeface="+mn-cs"/>
        </a:defRPr>
      </a:lvl1pPr>
      <a:lvl2pPr marL="1158408" indent="-445541" algn="l" defTabSz="712866" rtl="0" eaLnBrk="1" latinLnBrk="0" hangingPunct="1">
        <a:spcBef>
          <a:spcPts val="1559"/>
        </a:spcBef>
        <a:spcAft>
          <a:spcPts val="0"/>
        </a:spcAft>
        <a:buClr>
          <a:schemeClr val="accent1"/>
        </a:buClr>
        <a:buSzPct val="80000"/>
        <a:buFont typeface="Wingdings 3" charset="2"/>
        <a:buChar char=""/>
        <a:defRPr sz="2495" b="0" i="0" kern="1200">
          <a:solidFill>
            <a:schemeClr val="tx1">
              <a:lumMod val="75000"/>
              <a:lumOff val="25000"/>
            </a:schemeClr>
          </a:solidFill>
          <a:latin typeface="+mn-lt"/>
          <a:ea typeface="+mn-ea"/>
          <a:cs typeface="+mn-cs"/>
        </a:defRPr>
      </a:lvl2pPr>
      <a:lvl3pPr marL="1782166" indent="-356433" algn="l" defTabSz="712866" rtl="0" eaLnBrk="1" latinLnBrk="0" hangingPunct="1">
        <a:spcBef>
          <a:spcPts val="1559"/>
        </a:spcBef>
        <a:spcAft>
          <a:spcPts val="0"/>
        </a:spcAft>
        <a:buClr>
          <a:schemeClr val="accent1"/>
        </a:buClr>
        <a:buSzPct val="80000"/>
        <a:buFont typeface="Wingdings 3" charset="2"/>
        <a:buChar char=""/>
        <a:defRPr sz="2183" b="0" i="0" kern="1200">
          <a:solidFill>
            <a:schemeClr val="tx1">
              <a:lumMod val="75000"/>
              <a:lumOff val="25000"/>
            </a:schemeClr>
          </a:solidFill>
          <a:latin typeface="+mn-lt"/>
          <a:ea typeface="+mn-ea"/>
          <a:cs typeface="+mn-cs"/>
        </a:defRPr>
      </a:lvl3pPr>
      <a:lvl4pPr marL="2495032"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4pPr>
      <a:lvl5pPr marL="3207898"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5pPr>
      <a:lvl6pPr marL="3920764"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6pPr>
      <a:lvl7pPr marL="4633631"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7pPr>
      <a:lvl8pPr marL="5346497"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8pPr>
      <a:lvl9pPr marL="6059363"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4446212"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2444" y="-1225"/>
            <a:ext cx="3674632"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85155"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043004" y="973149"/>
            <a:ext cx="13895502" cy="19972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216" y="3326836"/>
            <a:ext cx="13901291" cy="60595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156291" y="9558941"/>
            <a:ext cx="1787336" cy="577543"/>
          </a:xfrm>
          <a:prstGeom prst="rect">
            <a:avLst/>
          </a:prstGeom>
        </p:spPr>
        <p:txBody>
          <a:bodyPr vert="horz" lIns="91440" tIns="45720" rIns="91440" bIns="45720" rtlCol="0" anchor="ctr"/>
          <a:lstStyle>
            <a:lvl1pPr algn="r">
              <a:defRPr sz="1403">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7216" y="9567316"/>
            <a:ext cx="11881444" cy="569325"/>
          </a:xfrm>
          <a:prstGeom prst="rect">
            <a:avLst/>
          </a:prstGeom>
        </p:spPr>
        <p:txBody>
          <a:bodyPr vert="horz" lIns="91440" tIns="45720" rIns="91440" bIns="45720" rtlCol="0" anchor="ctr"/>
          <a:lstStyle>
            <a:lvl1pPr algn="l">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29226" y="1228357"/>
            <a:ext cx="1215848" cy="569325"/>
          </a:xfrm>
          <a:prstGeom prst="rect">
            <a:avLst/>
          </a:prstGeom>
        </p:spPr>
        <p:txBody>
          <a:bodyPr vert="horz" lIns="91440" tIns="45720" rIns="91440" bIns="45720" rtlCol="0" anchor="ctr"/>
          <a:lstStyle>
            <a:lvl1pPr algn="r">
              <a:defRPr sz="3118">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375396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hf hdr="0" ftr="0" dt="0"/>
  <p:txStyles>
    <p:titleStyle>
      <a:lvl1pPr algn="l" defTabSz="712866" rtl="0" eaLnBrk="1" latinLnBrk="0" hangingPunct="1">
        <a:spcBef>
          <a:spcPct val="0"/>
        </a:spcBef>
        <a:buNone/>
        <a:defRPr sz="5613"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0" indent="-534650" algn="l" defTabSz="712866" rtl="0" eaLnBrk="1" latinLnBrk="0" hangingPunct="1">
        <a:spcBef>
          <a:spcPts val="1559"/>
        </a:spcBef>
        <a:spcAft>
          <a:spcPts val="0"/>
        </a:spcAft>
        <a:buClr>
          <a:schemeClr val="accent1"/>
        </a:buClr>
        <a:buFont typeface="Wingdings 3" charset="2"/>
        <a:buChar char=""/>
        <a:defRPr sz="2807" kern="1200">
          <a:solidFill>
            <a:schemeClr val="tx1">
              <a:lumMod val="75000"/>
              <a:lumOff val="25000"/>
            </a:schemeClr>
          </a:solidFill>
          <a:latin typeface="+mn-lt"/>
          <a:ea typeface="+mn-ea"/>
          <a:cs typeface="+mn-cs"/>
        </a:defRPr>
      </a:lvl1pPr>
      <a:lvl2pPr marL="1158408" indent="-445541" algn="l" defTabSz="712866" rtl="0" eaLnBrk="1" latinLnBrk="0" hangingPunct="1">
        <a:spcBef>
          <a:spcPts val="1559"/>
        </a:spcBef>
        <a:spcAft>
          <a:spcPts val="0"/>
        </a:spcAft>
        <a:buClr>
          <a:schemeClr val="accent1"/>
        </a:buClr>
        <a:buFont typeface="Wingdings 3" charset="2"/>
        <a:buChar char=""/>
        <a:defRPr sz="2495" kern="1200">
          <a:solidFill>
            <a:schemeClr val="tx1">
              <a:lumMod val="75000"/>
              <a:lumOff val="25000"/>
            </a:schemeClr>
          </a:solidFill>
          <a:latin typeface="+mn-lt"/>
          <a:ea typeface="+mn-ea"/>
          <a:cs typeface="+mn-cs"/>
        </a:defRPr>
      </a:lvl2pPr>
      <a:lvl3pPr marL="1782166" indent="-356433" algn="l" defTabSz="712866" rtl="0" eaLnBrk="1" latinLnBrk="0" hangingPunct="1">
        <a:spcBef>
          <a:spcPts val="1559"/>
        </a:spcBef>
        <a:spcAft>
          <a:spcPts val="0"/>
        </a:spcAft>
        <a:buClr>
          <a:schemeClr val="accent1"/>
        </a:buClr>
        <a:buFont typeface="Wingdings 3" charset="2"/>
        <a:buChar char=""/>
        <a:defRPr sz="2183" kern="1200">
          <a:solidFill>
            <a:schemeClr val="tx1">
              <a:lumMod val="75000"/>
              <a:lumOff val="25000"/>
            </a:schemeClr>
          </a:solidFill>
          <a:latin typeface="+mn-lt"/>
          <a:ea typeface="+mn-ea"/>
          <a:cs typeface="+mn-cs"/>
        </a:defRPr>
      </a:lvl3pPr>
      <a:lvl4pPr marL="2495032"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4pPr>
      <a:lvl5pPr marL="3207898"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5pPr>
      <a:lvl6pPr marL="3920764"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6pPr>
      <a:lvl7pPr marL="4633631"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7pPr>
      <a:lvl8pPr marL="5346497"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8pPr>
      <a:lvl9pPr marL="6059363"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85684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ftr="0" dt="0"/>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lum bright="70000" contrast="-70000"/>
            <a:extLst>
              <a:ext uri="{BEBA8EAE-BF5A-486C-A8C5-ECC9F3942E4B}">
                <a14:imgProps xmlns:a14="http://schemas.microsoft.com/office/drawing/2010/main">
                  <a14:imgLayer r:embed="rId4">
                    <a14:imgEffect>
                      <a14:sharpenSoften amount="-28000"/>
                    </a14:imgEffect>
                    <a14:imgEffect>
                      <a14:colorTemperature colorTemp="6400"/>
                    </a14:imgEffect>
                    <a14:imgEffect>
                      <a14:saturation sat="166000"/>
                    </a14:imgEffect>
                  </a14:imgLayer>
                </a14:imgProps>
              </a:ext>
              <a:ext uri="{28A0092B-C50C-407E-A947-70E740481C1C}">
                <a14:useLocalDpi xmlns:a14="http://schemas.microsoft.com/office/drawing/2010/main" val="0"/>
              </a:ext>
            </a:extLst>
          </a:blip>
          <a:stretch>
            <a:fillRect/>
          </a:stretch>
        </p:blipFill>
        <p:spPr>
          <a:xfrm>
            <a:off x="1" y="0"/>
            <a:ext cx="19010311" cy="10693400"/>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7"/>
          <p:cNvSpPr>
            <a:spLocks noGrp="1"/>
          </p:cNvSpPr>
          <p:nvPr>
            <p:ph type="ctrTitle"/>
          </p:nvPr>
        </p:nvSpPr>
        <p:spPr>
          <a:xfrm>
            <a:off x="1403335" y="992008"/>
            <a:ext cx="12115800" cy="1048744"/>
          </a:xfrm>
        </p:spPr>
        <p:txBody>
          <a:bodyPr>
            <a:noAutofit/>
          </a:bodyPr>
          <a:lstStyle/>
          <a:p>
            <a:r>
              <a:rPr lang="en-US" sz="8000" b="1" dirty="0" smtClean="0">
                <a:solidFill>
                  <a:srgbClr val="C00000"/>
                </a:solidFill>
                <a:latin typeface="Bell MT" panose="02020503060305020303" pitchFamily="18" charset="0"/>
              </a:rPr>
              <a:t>IMARTICUS LEARNING</a:t>
            </a:r>
            <a:endParaRPr lang="en-US" sz="8000" b="1" dirty="0">
              <a:solidFill>
                <a:srgbClr val="C00000"/>
              </a:solidFill>
              <a:latin typeface="Bell MT" panose="02020503060305020303" pitchFamily="18" charset="0"/>
            </a:endParaRPr>
          </a:p>
        </p:txBody>
      </p:sp>
      <p:sp>
        <p:nvSpPr>
          <p:cNvPr id="9" name="Subtitle 8"/>
          <p:cNvSpPr>
            <a:spLocks noGrp="1"/>
          </p:cNvSpPr>
          <p:nvPr>
            <p:ph type="subTitle" idx="1"/>
          </p:nvPr>
        </p:nvSpPr>
        <p:spPr>
          <a:xfrm>
            <a:off x="1403335" y="1901915"/>
            <a:ext cx="12115800" cy="551456"/>
          </a:xfrm>
        </p:spPr>
        <p:txBody>
          <a:bodyPr>
            <a:noAutofit/>
          </a:bodyPr>
          <a:lstStyle/>
          <a:p>
            <a:r>
              <a:rPr lang="en-US" sz="3600" u="sng" dirty="0" smtClean="0">
                <a:solidFill>
                  <a:schemeClr val="tx1">
                    <a:lumMod val="65000"/>
                    <a:lumOff val="35000"/>
                  </a:schemeClr>
                </a:solidFill>
                <a:latin typeface="Centaur" panose="02030504050205020304" pitchFamily="18" charset="0"/>
              </a:rPr>
              <a:t>PG Diplom</a:t>
            </a:r>
            <a:r>
              <a:rPr lang="en-US" sz="3600" u="sng" dirty="0">
                <a:solidFill>
                  <a:schemeClr val="tx1">
                    <a:lumMod val="65000"/>
                    <a:lumOff val="35000"/>
                  </a:schemeClr>
                </a:solidFill>
                <a:latin typeface="Centaur" panose="02030504050205020304" pitchFamily="18" charset="0"/>
              </a:rPr>
              <a:t>a</a:t>
            </a:r>
            <a:r>
              <a:rPr lang="en-US" sz="3600" u="sng" dirty="0" smtClean="0">
                <a:solidFill>
                  <a:schemeClr val="tx1">
                    <a:lumMod val="65000"/>
                    <a:lumOff val="35000"/>
                  </a:schemeClr>
                </a:solidFill>
                <a:latin typeface="Centaur" panose="02030504050205020304" pitchFamily="18" charset="0"/>
              </a:rPr>
              <a:t> Data Analytics and Machine Learning (Batch – PGA21)</a:t>
            </a:r>
            <a:endParaRPr lang="en-US" sz="3600" u="sng" dirty="0">
              <a:solidFill>
                <a:schemeClr val="tx1">
                  <a:lumMod val="65000"/>
                  <a:lumOff val="35000"/>
                </a:schemeClr>
              </a:solidFill>
              <a:latin typeface="Centaur" panose="02030504050205020304" pitchFamily="18" charset="0"/>
            </a:endParaRPr>
          </a:p>
        </p:txBody>
      </p:sp>
      <p:pic>
        <p:nvPicPr>
          <p:cNvPr id="11" name="Picture 10"/>
          <p:cNvPicPr>
            <a:picLocks noChangeAspect="1"/>
          </p:cNvPicPr>
          <p:nvPr/>
        </p:nvPicPr>
        <p:blipFill>
          <a:blip r:embed="rId5"/>
          <a:stretch>
            <a:fillRect/>
          </a:stretch>
        </p:blipFill>
        <p:spPr>
          <a:xfrm>
            <a:off x="14922469" y="332231"/>
            <a:ext cx="2444708" cy="2438611"/>
          </a:xfrm>
          <a:prstGeom prst="rect">
            <a:avLst/>
          </a:prstGeom>
        </p:spPr>
      </p:pic>
      <p:sp>
        <p:nvSpPr>
          <p:cNvPr id="13" name="TextBox 12"/>
          <p:cNvSpPr txBox="1"/>
          <p:nvPr/>
        </p:nvSpPr>
        <p:spPr>
          <a:xfrm>
            <a:off x="3420941" y="3447325"/>
            <a:ext cx="11711226" cy="830997"/>
          </a:xfrm>
          <a:prstGeom prst="rect">
            <a:avLst/>
          </a:prstGeom>
          <a:noFill/>
        </p:spPr>
        <p:txBody>
          <a:bodyPr wrap="square" rtlCol="0">
            <a:spAutoFit/>
          </a:bodyPr>
          <a:lstStyle/>
          <a:p>
            <a:r>
              <a:rPr lang="en-US" sz="4800" dirty="0" smtClean="0">
                <a:latin typeface="Cambria Math" panose="02040503050406030204" pitchFamily="18" charset="0"/>
                <a:ea typeface="Cambria Math" panose="02040503050406030204" pitchFamily="18" charset="0"/>
              </a:rPr>
              <a:t>Start Up Data Prediction (Capstone Project)</a:t>
            </a:r>
            <a:endParaRPr lang="en-US" sz="1200" dirty="0">
              <a:latin typeface="Cambria Math" panose="02040503050406030204" pitchFamily="18" charset="0"/>
              <a:ea typeface="Cambria Math" panose="02040503050406030204" pitchFamily="18" charset="0"/>
            </a:endParaRPr>
          </a:p>
        </p:txBody>
      </p:sp>
      <p:sp>
        <p:nvSpPr>
          <p:cNvPr id="14" name="TextBox 13"/>
          <p:cNvSpPr txBox="1"/>
          <p:nvPr/>
        </p:nvSpPr>
        <p:spPr>
          <a:xfrm>
            <a:off x="7088445" y="4601200"/>
            <a:ext cx="4833422" cy="3416320"/>
          </a:xfrm>
          <a:prstGeom prst="rect">
            <a:avLst/>
          </a:prstGeom>
          <a:noFill/>
        </p:spPr>
        <p:txBody>
          <a:bodyPr wrap="square" rtlCol="0">
            <a:spAutoFit/>
          </a:bodyPr>
          <a:lstStyle/>
          <a:p>
            <a:r>
              <a:rPr lang="en-US" sz="5400" dirty="0" smtClean="0">
                <a:solidFill>
                  <a:schemeClr val="tx1">
                    <a:lumMod val="95000"/>
                    <a:lumOff val="5000"/>
                  </a:schemeClr>
                </a:solidFill>
                <a:latin typeface="Century Gothic" panose="020B0502020202020204" pitchFamily="34" charset="0"/>
              </a:rPr>
              <a:t>Presented by</a:t>
            </a:r>
          </a:p>
          <a:p>
            <a:pPr marL="571500" indent="-571500">
              <a:lnSpc>
                <a:spcPct val="150000"/>
              </a:lnSpc>
              <a:buFont typeface="Arial" panose="020B0604020202020204" pitchFamily="34" charset="0"/>
              <a:buChar char="•"/>
            </a:pPr>
            <a:r>
              <a:rPr lang="en-US" sz="3600" b="1" dirty="0" smtClean="0">
                <a:solidFill>
                  <a:srgbClr val="C00000"/>
                </a:solidFill>
              </a:rPr>
              <a:t>Akanksha Singh</a:t>
            </a:r>
          </a:p>
          <a:p>
            <a:pPr marL="571500" indent="-571500">
              <a:lnSpc>
                <a:spcPct val="150000"/>
              </a:lnSpc>
              <a:buFont typeface="Arial" panose="020B0604020202020204" pitchFamily="34" charset="0"/>
              <a:buChar char="•"/>
            </a:pPr>
            <a:r>
              <a:rPr lang="en-US" sz="3600" b="1" dirty="0" smtClean="0">
                <a:solidFill>
                  <a:srgbClr val="C00000"/>
                </a:solidFill>
              </a:rPr>
              <a:t>Ayush Gupta</a:t>
            </a:r>
          </a:p>
          <a:p>
            <a:pPr marL="571500" indent="-571500">
              <a:lnSpc>
                <a:spcPct val="150000"/>
              </a:lnSpc>
              <a:buFont typeface="Arial" panose="020B0604020202020204" pitchFamily="34" charset="0"/>
              <a:buChar char="•"/>
            </a:pPr>
            <a:r>
              <a:rPr lang="en-US" sz="3600" b="1" dirty="0" smtClean="0">
                <a:solidFill>
                  <a:srgbClr val="C00000"/>
                </a:solidFill>
              </a:rPr>
              <a:t>Pankaj Verma</a:t>
            </a:r>
            <a:endParaRPr lang="en-US" sz="3600" b="1" dirty="0">
              <a:solidFill>
                <a:srgbClr val="C00000"/>
              </a:solidFill>
            </a:endParaRPr>
          </a:p>
        </p:txBody>
      </p:sp>
      <p:sp>
        <p:nvSpPr>
          <p:cNvPr id="17" name="Rectangle 16"/>
          <p:cNvSpPr/>
          <p:nvPr/>
        </p:nvSpPr>
        <p:spPr>
          <a:xfrm>
            <a:off x="0" y="3032760"/>
            <a:ext cx="19010313" cy="1219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8" name="TextBox 17"/>
          <p:cNvSpPr txBox="1"/>
          <p:nvPr/>
        </p:nvSpPr>
        <p:spPr>
          <a:xfrm>
            <a:off x="5595899" y="8249205"/>
            <a:ext cx="7361311" cy="1661993"/>
          </a:xfrm>
          <a:prstGeom prst="rect">
            <a:avLst/>
          </a:prstGeom>
          <a:noFill/>
        </p:spPr>
        <p:txBody>
          <a:bodyPr wrap="none" rtlCol="0">
            <a:spAutoFit/>
          </a:bodyPr>
          <a:lstStyle/>
          <a:p>
            <a:pPr algn="ctr"/>
            <a:r>
              <a:rPr lang="en-US" sz="4800" dirty="0" smtClean="0">
                <a:latin typeface="Century Gothic" panose="020B0502020202020204" pitchFamily="34" charset="0"/>
              </a:rPr>
              <a:t>Under the guidance of  </a:t>
            </a:r>
          </a:p>
          <a:p>
            <a:pPr marL="571500" indent="-571500" algn="ctr">
              <a:lnSpc>
                <a:spcPct val="150000"/>
              </a:lnSpc>
              <a:buFont typeface="Arial" panose="020B0604020202020204" pitchFamily="34" charset="0"/>
              <a:buChar char="•"/>
            </a:pPr>
            <a:r>
              <a:rPr lang="en-US" sz="3600" b="1" dirty="0" smtClean="0">
                <a:solidFill>
                  <a:srgbClr val="C00000"/>
                </a:solidFill>
              </a:rPr>
              <a:t>Utkarsh Tiwari Sir</a:t>
            </a:r>
            <a:endParaRPr lang="en-US" sz="3600" b="1" dirty="0">
              <a:solidFill>
                <a:srgbClr val="C00000"/>
              </a:solidFill>
            </a:endParaRPr>
          </a:p>
        </p:txBody>
      </p:sp>
    </p:spTree>
    <p:extLst>
      <p:ext uri="{BB962C8B-B14F-4D97-AF65-F5344CB8AC3E}">
        <p14:creationId xmlns:p14="http://schemas.microsoft.com/office/powerpoint/2010/main" val="24078873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905" y="171085"/>
            <a:ext cx="13092263" cy="827722"/>
          </a:xfrm>
        </p:spPr>
        <p:txBody>
          <a:bodyPr>
            <a:noAutofit/>
          </a:bodyPr>
          <a:lstStyle/>
          <a:p>
            <a:pPr algn="ctr"/>
            <a:r>
              <a:rPr lang="en-US" sz="4400" b="1" dirty="0" smtClean="0"/>
              <a:t>4. Algorithms</a:t>
            </a:r>
            <a:endParaRPr lang="en-US" sz="4000" b="1" dirty="0"/>
          </a:p>
        </p:txBody>
      </p:sp>
      <p:sp>
        <p:nvSpPr>
          <p:cNvPr id="3" name="Content Placeholder 2"/>
          <p:cNvSpPr>
            <a:spLocks noGrp="1"/>
          </p:cNvSpPr>
          <p:nvPr>
            <p:ph idx="1"/>
          </p:nvPr>
        </p:nvSpPr>
        <p:spPr>
          <a:xfrm>
            <a:off x="2944906" y="1153552"/>
            <a:ext cx="14231746" cy="8920614"/>
          </a:xfrm>
        </p:spPr>
        <p:txBody>
          <a:bodyPr>
            <a:normAutofit fontScale="92500"/>
          </a:bodyPr>
          <a:lstStyle/>
          <a:p>
            <a:pPr marL="0" indent="0">
              <a:buNone/>
            </a:pPr>
            <a:r>
              <a:rPr lang="en-US" sz="4000" b="1" dirty="0" smtClean="0">
                <a:solidFill>
                  <a:srgbClr val="C00000"/>
                </a:solidFill>
              </a:rPr>
              <a:t>Decision </a:t>
            </a:r>
            <a:r>
              <a:rPr lang="en-US" sz="3600" b="1" dirty="0" smtClean="0">
                <a:solidFill>
                  <a:srgbClr val="C00000"/>
                </a:solidFill>
              </a:rPr>
              <a:t>tree:</a:t>
            </a:r>
          </a:p>
          <a:p>
            <a:pPr marL="0" indent="0">
              <a:buNone/>
            </a:pPr>
            <a:endParaRPr lang="en-US" sz="3200" dirty="0" smtClean="0">
              <a:solidFill>
                <a:srgbClr val="C00000"/>
              </a:solidFill>
            </a:endParaRPr>
          </a:p>
          <a:p>
            <a:pPr marL="914400" lvl="1" indent="-457200">
              <a:lnSpc>
                <a:spcPct val="110000"/>
              </a:lnSpc>
              <a:spcBef>
                <a:spcPts val="0"/>
              </a:spcBef>
              <a:buFont typeface="Wingdings" panose="05000000000000000000" pitchFamily="2" charset="2"/>
              <a:buChar char="q"/>
            </a:pPr>
            <a:r>
              <a:rPr lang="en-IN" sz="3200" dirty="0">
                <a:solidFill>
                  <a:schemeClr val="tx1"/>
                </a:solidFill>
                <a:latin typeface="Calibri"/>
                <a:ea typeface="Calibri"/>
                <a:cs typeface="Calibri"/>
                <a:sym typeface="Calibri"/>
              </a:rPr>
              <a:t> </a:t>
            </a:r>
            <a:r>
              <a:rPr lang="en-US" sz="3200" dirty="0">
                <a:solidFill>
                  <a:schemeClr val="tx1"/>
                </a:solidFill>
              </a:rPr>
              <a:t>Decision-tree algorithm falls under the category of supervised </a:t>
            </a:r>
            <a:r>
              <a:rPr lang="en-US" sz="3200" dirty="0" smtClean="0">
                <a:solidFill>
                  <a:schemeClr val="tx1"/>
                </a:solidFill>
              </a:rPr>
              <a:t>learning</a:t>
            </a:r>
          </a:p>
          <a:p>
            <a:pPr marL="457200" lvl="1" indent="0">
              <a:lnSpc>
                <a:spcPct val="110000"/>
              </a:lnSpc>
              <a:spcBef>
                <a:spcPts val="0"/>
              </a:spcBef>
              <a:buNone/>
            </a:pPr>
            <a:r>
              <a:rPr lang="en-US" sz="3200" dirty="0" smtClean="0">
                <a:solidFill>
                  <a:schemeClr val="tx1"/>
                </a:solidFill>
              </a:rPr>
              <a:t>     algorithms</a:t>
            </a:r>
            <a:r>
              <a:rPr lang="en-US" sz="3200" dirty="0">
                <a:solidFill>
                  <a:schemeClr val="tx1"/>
                </a:solidFill>
              </a:rPr>
              <a:t>.</a:t>
            </a:r>
          </a:p>
          <a:p>
            <a:pPr marL="914400" lvl="1" indent="-457200">
              <a:spcBef>
                <a:spcPts val="0"/>
              </a:spcBef>
              <a:buFont typeface="Wingdings" panose="05000000000000000000" pitchFamily="2" charset="2"/>
              <a:buChar char="q"/>
            </a:pPr>
            <a:endParaRPr lang="en-US" sz="3200" dirty="0">
              <a:solidFill>
                <a:schemeClr val="tx1"/>
              </a:solidFill>
              <a:latin typeface="Calibri"/>
              <a:ea typeface="Calibri"/>
              <a:cs typeface="Calibri"/>
              <a:sym typeface="Calibri"/>
            </a:endParaRPr>
          </a:p>
          <a:p>
            <a:pPr marL="914400" lvl="1" indent="-457200">
              <a:spcBef>
                <a:spcPts val="0"/>
              </a:spcBef>
              <a:buFont typeface="Wingdings" panose="05000000000000000000" pitchFamily="2" charset="2"/>
              <a:buChar char="q"/>
            </a:pPr>
            <a:r>
              <a:rPr lang="en-US" sz="3200" dirty="0" smtClean="0">
                <a:solidFill>
                  <a:schemeClr val="tx1"/>
                </a:solidFill>
              </a:rPr>
              <a:t> A </a:t>
            </a:r>
            <a:r>
              <a:rPr lang="en-US" sz="3200" dirty="0">
                <a:solidFill>
                  <a:schemeClr val="tx1"/>
                </a:solidFill>
              </a:rPr>
              <a:t>decision tree is a flowchart-like structure in which each internal node represents a "test" on an attribute , each branch represents the outcome of the test, and each leaf node represents a class label . </a:t>
            </a:r>
          </a:p>
          <a:p>
            <a:pPr marL="914400" lvl="1" indent="-457200">
              <a:spcBef>
                <a:spcPts val="0"/>
              </a:spcBef>
              <a:buFont typeface="Wingdings" panose="05000000000000000000" pitchFamily="2" charset="2"/>
              <a:buChar char="q"/>
            </a:pPr>
            <a:endParaRPr lang="en-US" sz="3200" dirty="0">
              <a:solidFill>
                <a:schemeClr val="tx1"/>
              </a:solidFill>
              <a:latin typeface="Calibri"/>
              <a:ea typeface="Calibri"/>
              <a:cs typeface="Calibri"/>
              <a:sym typeface="Calibri"/>
            </a:endParaRPr>
          </a:p>
          <a:p>
            <a:pPr marL="914400" lvl="1" indent="-457200">
              <a:spcBef>
                <a:spcPts val="0"/>
              </a:spcBef>
              <a:buFont typeface="Wingdings" panose="05000000000000000000" pitchFamily="2" charset="2"/>
              <a:buChar char="q"/>
            </a:pPr>
            <a:r>
              <a:rPr lang="en-US" sz="3200" dirty="0">
                <a:solidFill>
                  <a:schemeClr val="tx1"/>
                </a:solidFill>
                <a:latin typeface="Calibri"/>
                <a:ea typeface="Calibri"/>
                <a:cs typeface="Calibri"/>
                <a:sym typeface="Calibri"/>
              </a:rPr>
              <a:t> </a:t>
            </a:r>
            <a:r>
              <a:rPr lang="en-US" sz="3200" dirty="0">
                <a:solidFill>
                  <a:schemeClr val="tx1"/>
                </a:solidFill>
              </a:rPr>
              <a:t>The decision tree from the name itself signifies that it is used for making decisions from the given dataset. The concept behind the decision tree is that it helps to select appropriate features for splitting the tree into subparts.</a:t>
            </a:r>
            <a:endParaRPr lang="en-IN" sz="3200" dirty="0">
              <a:solidFill>
                <a:schemeClr val="tx1"/>
              </a:solidFill>
              <a:latin typeface="Calibri"/>
              <a:ea typeface="Calibri"/>
              <a:cs typeface="Calibri"/>
              <a:sym typeface="Calibri"/>
            </a:endParaRPr>
          </a:p>
          <a:p>
            <a:pPr marL="457200" lvl="1" indent="0">
              <a:spcBef>
                <a:spcPts val="0"/>
              </a:spcBef>
              <a:buNone/>
            </a:pPr>
            <a:endParaRPr lang="en-IN" sz="3200" dirty="0" smtClean="0">
              <a:solidFill>
                <a:schemeClr val="tx1"/>
              </a:solidFill>
              <a:ea typeface="Calibri"/>
              <a:cs typeface="Calibri"/>
              <a:sym typeface="Calibri"/>
            </a:endParaRPr>
          </a:p>
          <a:p>
            <a:pPr marL="914400" lvl="1" indent="-457200">
              <a:spcBef>
                <a:spcPts val="0"/>
              </a:spcBef>
              <a:buFont typeface="Arial" panose="020B0604020202020204" pitchFamily="34" charset="0"/>
              <a:buChar char="•"/>
            </a:pPr>
            <a:r>
              <a:rPr lang="en-IN" sz="3600" dirty="0" smtClean="0">
                <a:solidFill>
                  <a:schemeClr val="tx1"/>
                </a:solidFill>
                <a:ea typeface="Calibri"/>
                <a:cs typeface="Calibri"/>
                <a:sym typeface="Calibri"/>
              </a:rPr>
              <a:t>Training  </a:t>
            </a:r>
            <a:r>
              <a:rPr lang="en-IN" sz="3600" dirty="0">
                <a:solidFill>
                  <a:schemeClr val="tx1"/>
                </a:solidFill>
                <a:ea typeface="Calibri"/>
                <a:cs typeface="Calibri"/>
                <a:sym typeface="Calibri"/>
              </a:rPr>
              <a:t>score =  0.91763005780</a:t>
            </a:r>
          </a:p>
          <a:p>
            <a:pPr marL="914400" lvl="1" indent="-457200">
              <a:spcBef>
                <a:spcPts val="0"/>
              </a:spcBef>
              <a:buFont typeface="Arial" panose="020B0604020202020204" pitchFamily="34" charset="0"/>
              <a:buChar char="•"/>
            </a:pPr>
            <a:endParaRPr lang="en-IN" sz="3600" dirty="0" smtClean="0">
              <a:solidFill>
                <a:schemeClr val="tx1"/>
              </a:solidFill>
              <a:ea typeface="Calibri"/>
              <a:cs typeface="Calibri"/>
              <a:sym typeface="Calibri"/>
            </a:endParaRPr>
          </a:p>
          <a:p>
            <a:pPr marL="914400" lvl="1" indent="-457200">
              <a:spcBef>
                <a:spcPts val="0"/>
              </a:spcBef>
              <a:buFont typeface="Arial" panose="020B0604020202020204" pitchFamily="34" charset="0"/>
              <a:buChar char="•"/>
            </a:pPr>
            <a:r>
              <a:rPr lang="en-IN" sz="3600" dirty="0" smtClean="0">
                <a:solidFill>
                  <a:schemeClr val="tx1"/>
                </a:solidFill>
                <a:ea typeface="Calibri"/>
                <a:cs typeface="Calibri"/>
                <a:sym typeface="Calibri"/>
              </a:rPr>
              <a:t>Testing </a:t>
            </a:r>
            <a:r>
              <a:rPr lang="en-IN" sz="3600" dirty="0">
                <a:solidFill>
                  <a:schemeClr val="tx1"/>
                </a:solidFill>
                <a:ea typeface="Calibri"/>
                <a:cs typeface="Calibri"/>
                <a:sym typeface="Calibri"/>
              </a:rPr>
              <a:t>score =   0.844155844155</a:t>
            </a:r>
          </a:p>
          <a:p>
            <a:pPr marL="0" indent="0">
              <a:buNone/>
            </a:pPr>
            <a:endParaRPr lang="en-US" dirty="0" smtClean="0"/>
          </a:p>
        </p:txBody>
      </p:sp>
    </p:spTree>
    <p:extLst>
      <p:ext uri="{BB962C8B-B14F-4D97-AF65-F5344CB8AC3E}">
        <p14:creationId xmlns:p14="http://schemas.microsoft.com/office/powerpoint/2010/main" val="534899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0959" y="1224610"/>
            <a:ext cx="14173200" cy="8828690"/>
          </a:xfrm>
        </p:spPr>
        <p:txBody>
          <a:bodyPr>
            <a:normAutofit fontScale="77500" lnSpcReduction="20000"/>
          </a:bodyPr>
          <a:lstStyle/>
          <a:p>
            <a:pPr marL="0" indent="0">
              <a:buNone/>
            </a:pPr>
            <a:r>
              <a:rPr lang="en-US" sz="5200" b="1" dirty="0" smtClean="0">
                <a:solidFill>
                  <a:srgbClr val="C00000"/>
                </a:solidFill>
              </a:rPr>
              <a:t>Random Forest:</a:t>
            </a:r>
          </a:p>
          <a:p>
            <a:pPr marL="0" indent="0">
              <a:buNone/>
            </a:pPr>
            <a:endParaRPr lang="en-US" sz="3100" b="1" dirty="0" smtClean="0">
              <a:solidFill>
                <a:srgbClr val="C00000"/>
              </a:solidFill>
            </a:endParaRPr>
          </a:p>
          <a:p>
            <a:pPr>
              <a:buFont typeface="Wingdings" panose="05000000000000000000" pitchFamily="2" charset="2"/>
              <a:buChar char="q"/>
            </a:pPr>
            <a:r>
              <a:rPr lang="en-US" sz="4000" dirty="0" smtClean="0"/>
              <a:t>Random </a:t>
            </a:r>
            <a:r>
              <a:rPr lang="en-US" sz="4000" dirty="0"/>
              <a:t>forest algorithm falls under the category of supervised learning algorithms</a:t>
            </a:r>
            <a:r>
              <a:rPr lang="en-US" sz="4000" dirty="0" smtClean="0"/>
              <a:t>.</a:t>
            </a:r>
          </a:p>
          <a:p>
            <a:pPr>
              <a:buFont typeface="Wingdings" panose="05000000000000000000" pitchFamily="2" charset="2"/>
              <a:buChar char="q"/>
            </a:pPr>
            <a:endParaRPr lang="en-US" sz="4000" dirty="0"/>
          </a:p>
          <a:p>
            <a:pPr>
              <a:buFont typeface="Wingdings" panose="05000000000000000000" pitchFamily="2" charset="2"/>
              <a:buChar char="q"/>
            </a:pPr>
            <a:r>
              <a:rPr lang="en-US" sz="4000" dirty="0" smtClean="0"/>
              <a:t>Random </a:t>
            </a:r>
            <a:r>
              <a:rPr lang="en-US" sz="4000" dirty="0"/>
              <a:t>forest builds multiple decision trees and merge their predictions together to get a </a:t>
            </a:r>
            <a:r>
              <a:rPr lang="en-US" sz="4000" dirty="0" smtClean="0"/>
              <a:t>more </a:t>
            </a:r>
            <a:r>
              <a:rPr lang="en-US" sz="4000" dirty="0"/>
              <a:t>accurate and stable prediction rather than relying on individual decision trees</a:t>
            </a:r>
            <a:r>
              <a:rPr lang="en-US" sz="4000" dirty="0" smtClean="0"/>
              <a:t>.</a:t>
            </a:r>
          </a:p>
          <a:p>
            <a:pPr>
              <a:buFont typeface="Wingdings" panose="05000000000000000000" pitchFamily="2" charset="2"/>
              <a:buChar char="q"/>
            </a:pPr>
            <a:endParaRPr lang="en-US" sz="4000" dirty="0"/>
          </a:p>
          <a:p>
            <a:pPr>
              <a:buFont typeface="Wingdings" panose="05000000000000000000" pitchFamily="2" charset="2"/>
              <a:buChar char="q"/>
            </a:pPr>
            <a:r>
              <a:rPr lang="en-US" sz="4000" dirty="0" smtClean="0"/>
              <a:t>Random </a:t>
            </a:r>
            <a:r>
              <a:rPr lang="en-US" sz="4000" dirty="0"/>
              <a:t>forest, like its name implies, consists of a large number of individual decision trees that  operate as an ensemble. Each individual tree in the random forest generates a class prediction and the class with the most votes becomes our model’s prediction.</a:t>
            </a:r>
          </a:p>
          <a:p>
            <a:endParaRPr lang="en-US" sz="2600" dirty="0"/>
          </a:p>
          <a:p>
            <a:pPr marL="457200" indent="-457200">
              <a:buFont typeface="Arial" panose="020B0604020202020204" pitchFamily="34" charset="0"/>
              <a:buChar char="•"/>
            </a:pPr>
            <a:r>
              <a:rPr lang="en-US" sz="4600" dirty="0"/>
              <a:t> Training Score = 0.8945086705</a:t>
            </a:r>
          </a:p>
          <a:p>
            <a:pPr marL="457200" indent="-457200">
              <a:buFont typeface="Arial" panose="020B0604020202020204" pitchFamily="34" charset="0"/>
              <a:buChar char="•"/>
            </a:pPr>
            <a:endParaRPr lang="en-US" sz="4600" dirty="0"/>
          </a:p>
          <a:p>
            <a:pPr marL="457200" indent="-457200">
              <a:buFont typeface="Arial" panose="020B0604020202020204" pitchFamily="34" charset="0"/>
              <a:buChar char="•"/>
            </a:pPr>
            <a:r>
              <a:rPr lang="en-US" sz="4600" dirty="0"/>
              <a:t> Testing Score =  0.8311688311</a:t>
            </a:r>
          </a:p>
          <a:p>
            <a:pPr marL="0" indent="0">
              <a:buNone/>
            </a:pPr>
            <a:endParaRPr lang="en-US" dirty="0"/>
          </a:p>
        </p:txBody>
      </p:sp>
    </p:spTree>
    <p:extLst>
      <p:ext uri="{BB962C8B-B14F-4D97-AF65-F5344CB8AC3E}">
        <p14:creationId xmlns:p14="http://schemas.microsoft.com/office/powerpoint/2010/main" val="1898774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6081" y="1111348"/>
            <a:ext cx="14630400" cy="9101797"/>
          </a:xfrm>
        </p:spPr>
        <p:txBody>
          <a:bodyPr>
            <a:normAutofit/>
          </a:bodyPr>
          <a:lstStyle/>
          <a:p>
            <a:pPr marL="0" indent="0">
              <a:buNone/>
            </a:pPr>
            <a:r>
              <a:rPr lang="en-US" sz="3600" b="1" dirty="0" smtClean="0">
                <a:solidFill>
                  <a:srgbClr val="C00000"/>
                </a:solidFill>
              </a:rPr>
              <a:t>Logistic Regression:</a:t>
            </a:r>
          </a:p>
          <a:p>
            <a:pPr marL="0" indent="0">
              <a:buNone/>
            </a:pPr>
            <a:endParaRPr lang="en-US" sz="3200" b="1" dirty="0" smtClean="0">
              <a:solidFill>
                <a:srgbClr val="C00000"/>
              </a:solidFill>
            </a:endParaRPr>
          </a:p>
          <a:p>
            <a:pPr marL="914400" lvl="1" indent="-457200">
              <a:spcBef>
                <a:spcPts val="0"/>
              </a:spcBef>
              <a:buFont typeface="Wingdings" panose="05000000000000000000" pitchFamily="2" charset="2"/>
              <a:buChar char="q"/>
            </a:pPr>
            <a:r>
              <a:rPr lang="en-IN" sz="3000" dirty="0" smtClean="0">
                <a:solidFill>
                  <a:schemeClr val="tx1"/>
                </a:solidFill>
                <a:ea typeface="Calibri"/>
                <a:cs typeface="Calibri"/>
                <a:sym typeface="Calibri"/>
              </a:rPr>
              <a:t>Logistic </a:t>
            </a:r>
            <a:r>
              <a:rPr lang="en-IN" sz="3000" dirty="0">
                <a:solidFill>
                  <a:schemeClr val="tx1"/>
                </a:solidFill>
                <a:ea typeface="Calibri"/>
                <a:cs typeface="Calibri"/>
                <a:sym typeface="Calibri"/>
              </a:rPr>
              <a:t>Regression </a:t>
            </a:r>
            <a:r>
              <a:rPr lang="en-US" sz="3000" dirty="0"/>
              <a:t>is a supervised learning algorithm used for classification.</a:t>
            </a:r>
          </a:p>
          <a:p>
            <a:pPr marL="914400" lvl="1" indent="-457200">
              <a:spcBef>
                <a:spcPts val="0"/>
              </a:spcBef>
              <a:buFont typeface="Wingdings" panose="05000000000000000000" pitchFamily="2" charset="2"/>
              <a:buChar char="q"/>
            </a:pPr>
            <a:endParaRPr lang="en-US" sz="3000" dirty="0">
              <a:solidFill>
                <a:schemeClr val="tx1"/>
              </a:solidFill>
              <a:latin typeface="Calibri"/>
              <a:ea typeface="Calibri"/>
              <a:cs typeface="Calibri"/>
              <a:sym typeface="Calibri"/>
            </a:endParaRPr>
          </a:p>
          <a:p>
            <a:pPr marL="914400" lvl="1" indent="-457200">
              <a:spcBef>
                <a:spcPts val="0"/>
              </a:spcBef>
              <a:buFont typeface="Wingdings" panose="05000000000000000000" pitchFamily="2" charset="2"/>
              <a:buChar char="q"/>
            </a:pPr>
            <a:r>
              <a:rPr lang="en-US" sz="3000" dirty="0">
                <a:solidFill>
                  <a:schemeClr val="tx1"/>
                </a:solidFill>
                <a:latin typeface="Calibri"/>
                <a:ea typeface="Calibri"/>
                <a:cs typeface="Calibri"/>
                <a:sym typeface="Calibri"/>
              </a:rPr>
              <a:t> </a:t>
            </a:r>
            <a:r>
              <a:rPr lang="en-US" sz="3000" dirty="0"/>
              <a:t>Logistic regression transforms its output using the logistic or sigmoid function to return a probability value which can then be mapped to two or more discrete classes.</a:t>
            </a:r>
          </a:p>
          <a:p>
            <a:pPr marL="914400" lvl="1" indent="-457200">
              <a:spcBef>
                <a:spcPts val="0"/>
              </a:spcBef>
              <a:buFont typeface="Wingdings" panose="05000000000000000000" pitchFamily="2" charset="2"/>
              <a:buChar char="q"/>
            </a:pPr>
            <a:endParaRPr lang="en-US" sz="3000" dirty="0">
              <a:solidFill>
                <a:schemeClr val="tx1"/>
              </a:solidFill>
              <a:latin typeface="Calibri"/>
              <a:ea typeface="Calibri"/>
              <a:cs typeface="Calibri"/>
              <a:sym typeface="Calibri"/>
            </a:endParaRPr>
          </a:p>
          <a:p>
            <a:pPr marL="914400" lvl="1" indent="-457200">
              <a:spcBef>
                <a:spcPts val="0"/>
              </a:spcBef>
              <a:buFont typeface="Wingdings" panose="05000000000000000000" pitchFamily="2" charset="2"/>
              <a:buChar char="q"/>
            </a:pPr>
            <a:r>
              <a:rPr lang="en-US" sz="3000" dirty="0">
                <a:solidFill>
                  <a:schemeClr val="tx1"/>
                </a:solidFill>
                <a:latin typeface="Calibri"/>
                <a:ea typeface="Calibri"/>
                <a:cs typeface="Calibri"/>
                <a:sym typeface="Calibri"/>
              </a:rPr>
              <a:t> </a:t>
            </a:r>
            <a:r>
              <a:rPr lang="en-US" sz="3000" dirty="0"/>
              <a:t>Logistic Regression is a special case of linear regression where the target variable is categorical in nature. It uses a log of odds as the dependent variable. It predicts the probability of occurrence of a binary event utilizing a </a:t>
            </a:r>
            <a:r>
              <a:rPr lang="en-US" sz="3000" dirty="0" smtClean="0"/>
              <a:t>logit </a:t>
            </a:r>
            <a:r>
              <a:rPr lang="en-US" sz="3000" dirty="0"/>
              <a:t>or sigmoid function.</a:t>
            </a:r>
          </a:p>
          <a:p>
            <a:pPr marL="914400" lvl="1" indent="-457200">
              <a:spcBef>
                <a:spcPts val="0"/>
              </a:spcBef>
              <a:buFont typeface="Wingdings" panose="05000000000000000000" pitchFamily="2" charset="2"/>
              <a:buChar char="q"/>
            </a:pPr>
            <a:endParaRPr lang="en-US" sz="4800" dirty="0"/>
          </a:p>
          <a:p>
            <a:pPr marL="914400" lvl="1" indent="-457200">
              <a:spcBef>
                <a:spcPts val="0"/>
              </a:spcBef>
              <a:buFont typeface="Arial" panose="020B0604020202020204" pitchFamily="34" charset="0"/>
              <a:buChar char="•"/>
            </a:pPr>
            <a:r>
              <a:rPr lang="en-US" sz="3200" dirty="0"/>
              <a:t>Training Score = 0.6459375722</a:t>
            </a:r>
          </a:p>
          <a:p>
            <a:pPr marL="914400" lvl="1" indent="-457200">
              <a:spcBef>
                <a:spcPts val="0"/>
              </a:spcBef>
              <a:buFont typeface="Arial" panose="020B0604020202020204" pitchFamily="34" charset="0"/>
              <a:buChar char="•"/>
            </a:pPr>
            <a:endParaRPr lang="en-US" sz="3200" dirty="0"/>
          </a:p>
          <a:p>
            <a:pPr marL="914400" lvl="1" indent="-457200">
              <a:spcBef>
                <a:spcPts val="0"/>
              </a:spcBef>
              <a:buFont typeface="Arial" panose="020B0604020202020204" pitchFamily="34" charset="0"/>
              <a:buChar char="•"/>
            </a:pPr>
            <a:r>
              <a:rPr lang="en-US" sz="3200" dirty="0"/>
              <a:t> Testing Score = 0.6493506493</a:t>
            </a:r>
          </a:p>
          <a:p>
            <a:pPr marL="0" indent="0">
              <a:buNone/>
            </a:pPr>
            <a:endParaRPr lang="en-US" sz="4400" b="1" dirty="0" smtClean="0">
              <a:solidFill>
                <a:srgbClr val="C00000"/>
              </a:solidFill>
            </a:endParaRPr>
          </a:p>
        </p:txBody>
      </p:sp>
    </p:spTree>
    <p:extLst>
      <p:ext uri="{BB962C8B-B14F-4D97-AF65-F5344CB8AC3E}">
        <p14:creationId xmlns:p14="http://schemas.microsoft.com/office/powerpoint/2010/main" val="1553793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165" y="1230749"/>
            <a:ext cx="13744134" cy="8890713"/>
          </a:xfrm>
        </p:spPr>
        <p:txBody>
          <a:bodyPr>
            <a:normAutofit fontScale="92500" lnSpcReduction="10000"/>
          </a:bodyPr>
          <a:lstStyle/>
          <a:p>
            <a:pPr marL="0" indent="0">
              <a:buNone/>
            </a:pPr>
            <a:r>
              <a:rPr lang="en-US" sz="3900" b="1" dirty="0" smtClean="0">
                <a:solidFill>
                  <a:srgbClr val="C00000"/>
                </a:solidFill>
              </a:rPr>
              <a:t>Naive Bayes:</a:t>
            </a:r>
          </a:p>
          <a:p>
            <a:pPr marL="0" indent="0">
              <a:buNone/>
            </a:pPr>
            <a:endParaRPr lang="en-US" sz="3500" b="1" dirty="0" smtClean="0">
              <a:solidFill>
                <a:srgbClr val="C00000"/>
              </a:solidFill>
            </a:endParaRPr>
          </a:p>
          <a:p>
            <a:pPr marL="1028700" indent="-571500">
              <a:buFont typeface="Wingdings" panose="05000000000000000000" pitchFamily="2" charset="2"/>
              <a:buChar char="q"/>
            </a:pPr>
            <a:r>
              <a:rPr lang="en-US" sz="3200" dirty="0"/>
              <a:t>Naive Bayes is a supervised learning algorithm used for classification based on Bayes’ Theorem.</a:t>
            </a:r>
          </a:p>
          <a:p>
            <a:pPr marL="1028700" indent="-571500">
              <a:buFont typeface="Wingdings" panose="05000000000000000000" pitchFamily="2" charset="2"/>
              <a:buChar char="q"/>
            </a:pPr>
            <a:endParaRPr lang="en-US" sz="3200" dirty="0"/>
          </a:p>
          <a:p>
            <a:pPr marL="1028700" indent="-571500">
              <a:buFont typeface="Wingdings" panose="05000000000000000000" pitchFamily="2" charset="2"/>
              <a:buChar char="q"/>
            </a:pPr>
            <a:r>
              <a:rPr lang="en-US" sz="3200" dirty="0"/>
              <a:t> Naive Bayes intuition  every pair of features being classified is independent of each other</a:t>
            </a:r>
            <a:r>
              <a:rPr lang="en-US" sz="4000" dirty="0"/>
              <a:t>.</a:t>
            </a:r>
          </a:p>
          <a:p>
            <a:pPr marL="1028700" indent="-571500">
              <a:buFont typeface="Wingdings" panose="05000000000000000000" pitchFamily="2" charset="2"/>
              <a:buChar char="q"/>
            </a:pPr>
            <a:endParaRPr lang="en-US" sz="4000" b="1" dirty="0">
              <a:solidFill>
                <a:schemeClr val="tx1"/>
              </a:solidFill>
              <a:latin typeface="Calibri"/>
              <a:ea typeface="Calibri"/>
              <a:cs typeface="Calibri"/>
              <a:sym typeface="Calibri"/>
            </a:endParaRPr>
          </a:p>
          <a:p>
            <a:pPr marL="1028700" indent="-571500">
              <a:buFont typeface="Wingdings" panose="05000000000000000000" pitchFamily="2" charset="2"/>
              <a:buChar char="q"/>
            </a:pPr>
            <a:r>
              <a:rPr lang="en-US" sz="3200" dirty="0"/>
              <a:t>The fundamental Naive Bayes assumption is that each feature makes an independent and equal contribution to the outcome</a:t>
            </a:r>
            <a:r>
              <a:rPr lang="en-US" sz="4000" dirty="0"/>
              <a:t>.</a:t>
            </a:r>
          </a:p>
          <a:p>
            <a:pPr marL="1028700" indent="-571500">
              <a:buFont typeface="Wingdings" panose="05000000000000000000" pitchFamily="2" charset="2"/>
              <a:buChar char="q"/>
            </a:pPr>
            <a:endParaRPr lang="en-US" sz="4800" b="1" dirty="0">
              <a:solidFill>
                <a:schemeClr val="tx1"/>
              </a:solidFill>
              <a:latin typeface="Calibri"/>
              <a:ea typeface="Calibri"/>
              <a:cs typeface="Calibri"/>
              <a:sym typeface="Calibri"/>
            </a:endParaRPr>
          </a:p>
          <a:p>
            <a:pPr marL="1028700" indent="-571500">
              <a:buFont typeface="Arial" panose="020B0604020202020204" pitchFamily="34" charset="0"/>
              <a:buChar char="•"/>
            </a:pPr>
            <a:r>
              <a:rPr lang="en-US" sz="3500" dirty="0" smtClean="0">
                <a:solidFill>
                  <a:schemeClr val="tx1"/>
                </a:solidFill>
                <a:ea typeface="Calibri"/>
                <a:cs typeface="Calibri"/>
                <a:sym typeface="Calibri"/>
              </a:rPr>
              <a:t>Training</a:t>
            </a:r>
            <a:r>
              <a:rPr lang="en-US" sz="4300" dirty="0" smtClean="0">
                <a:solidFill>
                  <a:schemeClr val="tx1"/>
                </a:solidFill>
                <a:ea typeface="Calibri"/>
                <a:cs typeface="Calibri"/>
                <a:sym typeface="Calibri"/>
              </a:rPr>
              <a:t> </a:t>
            </a:r>
            <a:r>
              <a:rPr lang="en-US" sz="3500" dirty="0" smtClean="0">
                <a:solidFill>
                  <a:schemeClr val="tx1"/>
                </a:solidFill>
                <a:ea typeface="Calibri"/>
                <a:cs typeface="Calibri"/>
                <a:sym typeface="Calibri"/>
              </a:rPr>
              <a:t>Score </a:t>
            </a:r>
            <a:r>
              <a:rPr lang="en-US" sz="3200" dirty="0" smtClean="0">
                <a:solidFill>
                  <a:schemeClr val="tx1"/>
                </a:solidFill>
                <a:ea typeface="Calibri"/>
                <a:cs typeface="Calibri"/>
                <a:sym typeface="Calibri"/>
              </a:rPr>
              <a:t>= 0.3627167630</a:t>
            </a:r>
          </a:p>
          <a:p>
            <a:pPr marL="1028700" indent="-571500">
              <a:buFont typeface="Arial" panose="020B0604020202020204" pitchFamily="34" charset="0"/>
              <a:buChar char="•"/>
            </a:pPr>
            <a:endParaRPr lang="en-US" sz="3500" dirty="0" smtClean="0">
              <a:solidFill>
                <a:schemeClr val="tx1"/>
              </a:solidFill>
              <a:ea typeface="Calibri"/>
              <a:cs typeface="Calibri"/>
              <a:sym typeface="Calibri"/>
            </a:endParaRPr>
          </a:p>
          <a:p>
            <a:pPr marL="1028700" indent="-571500">
              <a:buFont typeface="Arial" panose="020B0604020202020204" pitchFamily="34" charset="0"/>
              <a:buChar char="•"/>
            </a:pPr>
            <a:r>
              <a:rPr lang="en-US" sz="3500" dirty="0" smtClean="0">
                <a:solidFill>
                  <a:schemeClr val="tx1"/>
                </a:solidFill>
                <a:ea typeface="Calibri"/>
                <a:cs typeface="Calibri"/>
                <a:sym typeface="Calibri"/>
              </a:rPr>
              <a:t>Testing Score = 0.3549783549</a:t>
            </a:r>
          </a:p>
          <a:p>
            <a:pPr marL="0" indent="0">
              <a:buNone/>
            </a:pPr>
            <a:endParaRPr lang="en-US" dirty="0" smtClean="0"/>
          </a:p>
        </p:txBody>
      </p:sp>
    </p:spTree>
    <p:extLst>
      <p:ext uri="{BB962C8B-B14F-4D97-AF65-F5344CB8AC3E}">
        <p14:creationId xmlns:p14="http://schemas.microsoft.com/office/powerpoint/2010/main" val="3220188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413" y="295420"/>
            <a:ext cx="11830928" cy="928468"/>
          </a:xfrm>
        </p:spPr>
        <p:txBody>
          <a:bodyPr>
            <a:normAutofit/>
          </a:bodyPr>
          <a:lstStyle/>
          <a:p>
            <a:pPr algn="ctr"/>
            <a:r>
              <a:rPr lang="en-US" sz="4200" b="1" dirty="0" smtClean="0">
                <a:latin typeface="+mn-lt"/>
              </a:rPr>
              <a:t>5. Model Boosting</a:t>
            </a:r>
            <a:endParaRPr lang="en-US" sz="4200" b="1" dirty="0">
              <a:latin typeface="+mn-lt"/>
            </a:endParaRPr>
          </a:p>
        </p:txBody>
      </p:sp>
      <p:sp>
        <p:nvSpPr>
          <p:cNvPr id="3" name="Content Placeholder 2"/>
          <p:cNvSpPr>
            <a:spLocks noGrp="1"/>
          </p:cNvSpPr>
          <p:nvPr>
            <p:ph idx="1"/>
          </p:nvPr>
        </p:nvSpPr>
        <p:spPr>
          <a:xfrm>
            <a:off x="3235570" y="1223888"/>
            <a:ext cx="13870744" cy="8398414"/>
          </a:xfrm>
        </p:spPr>
        <p:txBody>
          <a:bodyPr>
            <a:normAutofit fontScale="92500" lnSpcReduction="10000"/>
          </a:bodyPr>
          <a:lstStyle/>
          <a:p>
            <a:pPr marL="0" indent="0">
              <a:buNone/>
            </a:pPr>
            <a:r>
              <a:rPr lang="en-US" sz="4100" b="1" dirty="0" smtClean="0">
                <a:solidFill>
                  <a:srgbClr val="C00000"/>
                </a:solidFill>
              </a:rPr>
              <a:t>Adaboost Classifier:</a:t>
            </a:r>
          </a:p>
          <a:p>
            <a:pPr marL="0" indent="0">
              <a:buNone/>
            </a:pPr>
            <a:endParaRPr lang="en-US" sz="2400" b="1" dirty="0" smtClean="0">
              <a:solidFill>
                <a:srgbClr val="C00000"/>
              </a:solidFill>
            </a:endParaRPr>
          </a:p>
          <a:p>
            <a:pPr marL="914400" lvl="1" indent="-457200">
              <a:spcBef>
                <a:spcPts val="0"/>
              </a:spcBef>
              <a:buFont typeface="Wingdings" panose="05000000000000000000" pitchFamily="2" charset="2"/>
              <a:buChar char="q"/>
            </a:pPr>
            <a:r>
              <a:rPr lang="en-IN" sz="3200" dirty="0">
                <a:solidFill>
                  <a:schemeClr val="tx1"/>
                </a:solidFill>
                <a:ea typeface="Calibri"/>
                <a:cs typeface="Calibri"/>
                <a:sym typeface="Calibri"/>
              </a:rPr>
              <a:t>Adaboost  Classifier </a:t>
            </a:r>
            <a:r>
              <a:rPr lang="en-US" sz="3200" dirty="0"/>
              <a:t>is a supervised learning algorithm used for classification.</a:t>
            </a:r>
          </a:p>
          <a:p>
            <a:pPr marL="914400" lvl="1" indent="-457200">
              <a:spcBef>
                <a:spcPts val="0"/>
              </a:spcBef>
              <a:buFont typeface="Wingdings" panose="05000000000000000000" pitchFamily="2" charset="2"/>
              <a:buChar char="q"/>
            </a:pPr>
            <a:endParaRPr lang="en-US" sz="3200" dirty="0">
              <a:solidFill>
                <a:schemeClr val="tx1"/>
              </a:solidFill>
              <a:latin typeface="Calibri"/>
              <a:ea typeface="Calibri"/>
              <a:cs typeface="Calibri"/>
              <a:sym typeface="Calibri"/>
            </a:endParaRPr>
          </a:p>
          <a:p>
            <a:pPr marL="914400" lvl="1" indent="-457200">
              <a:buFont typeface="Wingdings" panose="05000000000000000000" pitchFamily="2" charset="2"/>
              <a:buChar char="q"/>
            </a:pPr>
            <a:r>
              <a:rPr lang="en-US" sz="3200" dirty="0">
                <a:ea typeface="Calibri" panose="020F0502020204030204" pitchFamily="34" charset="0"/>
                <a:cs typeface="Times New Roman" panose="02020603050405020304" pitchFamily="18" charset="0"/>
              </a:rPr>
              <a:t>In </a:t>
            </a:r>
            <a:r>
              <a:rPr lang="en-US" sz="3200" dirty="0" smtClean="0">
                <a:ea typeface="Calibri" panose="020F0502020204030204" pitchFamily="34" charset="0"/>
                <a:cs typeface="Times New Roman" panose="02020603050405020304" pitchFamily="18" charset="0"/>
              </a:rPr>
              <a:t>Adaboost Classifier, </a:t>
            </a:r>
            <a:r>
              <a:rPr lang="en-US" sz="3200" dirty="0">
                <a:ea typeface="Calibri" panose="020F0502020204030204" pitchFamily="34" charset="0"/>
                <a:cs typeface="Times New Roman" panose="02020603050405020304" pitchFamily="18" charset="0"/>
              </a:rPr>
              <a:t>trees are just a node with two leaves. They are called </a:t>
            </a:r>
            <a:r>
              <a:rPr lang="en-US" sz="3200" dirty="0" smtClean="0">
                <a:ea typeface="Calibri" panose="020F0502020204030204" pitchFamily="34" charset="0"/>
                <a:cs typeface="Times New Roman" panose="02020603050405020304" pitchFamily="18" charset="0"/>
              </a:rPr>
              <a:t>stumps. </a:t>
            </a:r>
            <a:r>
              <a:rPr lang="en-US" sz="3200" dirty="0">
                <a:ea typeface="Calibri" panose="020F0502020204030204" pitchFamily="34" charset="0"/>
                <a:cs typeface="Times New Roman" panose="02020603050405020304" pitchFamily="18" charset="0"/>
              </a:rPr>
              <a:t>Stumps are </a:t>
            </a:r>
            <a:r>
              <a:rPr lang="en-US" sz="3200" dirty="0" smtClean="0">
                <a:ea typeface="Calibri" panose="020F0502020204030204" pitchFamily="34" charset="0"/>
                <a:cs typeface="Times New Roman" panose="02020603050405020304" pitchFamily="18" charset="0"/>
              </a:rPr>
              <a:t>weak learners </a:t>
            </a:r>
            <a:r>
              <a:rPr lang="en-US" sz="3200" dirty="0">
                <a:ea typeface="Calibri" panose="020F0502020204030204" pitchFamily="34" charset="0"/>
                <a:cs typeface="Times New Roman" panose="02020603050405020304" pitchFamily="18" charset="0"/>
              </a:rPr>
              <a:t>as it will only use one variable to make </a:t>
            </a:r>
            <a:r>
              <a:rPr lang="en-US" sz="3200" dirty="0" smtClean="0">
                <a:ea typeface="Calibri" panose="020F0502020204030204" pitchFamily="34" charset="0"/>
                <a:cs typeface="Times New Roman" panose="02020603050405020304" pitchFamily="18" charset="0"/>
              </a:rPr>
              <a:t>decisions. </a:t>
            </a:r>
            <a:endParaRPr lang="en-US" sz="3200" dirty="0">
              <a:ea typeface="Calibri" panose="020F0502020204030204" pitchFamily="34" charset="0"/>
              <a:cs typeface="Times New Roman" panose="02020603050405020304" pitchFamily="18" charset="0"/>
            </a:endParaRPr>
          </a:p>
          <a:p>
            <a:pPr marL="914400" indent="-457200">
              <a:buFont typeface="Wingdings" panose="05000000000000000000" pitchFamily="2" charset="2"/>
              <a:buChar char="q"/>
            </a:pPr>
            <a:endParaRPr lang="en-US" sz="3200" b="1" dirty="0">
              <a:solidFill>
                <a:schemeClr val="tx1"/>
              </a:solidFill>
              <a:latin typeface="Calibri" panose="020F0502020204030204" pitchFamily="34" charset="0"/>
              <a:ea typeface="Calibri"/>
              <a:cs typeface="Times New Roman" panose="02020603050405020304" pitchFamily="18" charset="0"/>
              <a:sym typeface="Calibri"/>
            </a:endParaRPr>
          </a:p>
          <a:p>
            <a:pPr marL="914400" indent="-457200">
              <a:buFont typeface="Wingdings" panose="05000000000000000000" pitchFamily="2" charset="2"/>
              <a:buChar char="q"/>
            </a:pPr>
            <a:r>
              <a:rPr lang="en-US" sz="3200" b="1" dirty="0">
                <a:solidFill>
                  <a:schemeClr val="tx1"/>
                </a:solidFill>
                <a:ea typeface="Calibri"/>
                <a:cs typeface="Times New Roman" panose="02020603050405020304" pitchFamily="18" charset="0"/>
                <a:sym typeface="Calibri"/>
              </a:rPr>
              <a:t> </a:t>
            </a:r>
            <a:r>
              <a:rPr lang="en-IN" sz="3200" b="1" dirty="0">
                <a:solidFill>
                  <a:schemeClr val="tx1"/>
                </a:solidFill>
                <a:ea typeface="Calibri"/>
                <a:cs typeface="Calibri"/>
                <a:sym typeface="Calibri"/>
              </a:rPr>
              <a:t> </a:t>
            </a:r>
            <a:r>
              <a:rPr lang="en-US" sz="3200" dirty="0">
                <a:ea typeface="Calibri" panose="020F0502020204030204" pitchFamily="34" charset="0"/>
                <a:cs typeface="Times New Roman" panose="02020603050405020304" pitchFamily="18" charset="0"/>
              </a:rPr>
              <a:t>In AdaBoost many different Decision stumps are combined sequentially . </a:t>
            </a:r>
          </a:p>
          <a:p>
            <a:pPr marL="457200" indent="0">
              <a:buNone/>
            </a:pPr>
            <a:endParaRPr lang="en-IN" sz="4800" b="1" dirty="0">
              <a:solidFill>
                <a:schemeClr val="tx1"/>
              </a:solidFill>
              <a:latin typeface="Calibri"/>
              <a:ea typeface="Calibri"/>
              <a:cs typeface="Calibri"/>
              <a:sym typeface="Calibri"/>
            </a:endParaRPr>
          </a:p>
          <a:p>
            <a:pPr marL="914400" indent="-457200">
              <a:buFont typeface="Arial" panose="020B0604020202020204" pitchFamily="34" charset="0"/>
              <a:buChar char="•"/>
            </a:pPr>
            <a:r>
              <a:rPr lang="en-IN" sz="3200" b="1" dirty="0">
                <a:solidFill>
                  <a:schemeClr val="tx1"/>
                </a:solidFill>
                <a:latin typeface="Calibri"/>
                <a:ea typeface="Calibri"/>
                <a:cs typeface="Calibri"/>
                <a:sym typeface="Calibri"/>
              </a:rPr>
              <a:t>  </a:t>
            </a:r>
            <a:r>
              <a:rPr lang="en-IN" sz="3200" dirty="0">
                <a:solidFill>
                  <a:schemeClr val="tx1"/>
                </a:solidFill>
                <a:ea typeface="Calibri"/>
                <a:cs typeface="Calibri"/>
                <a:sym typeface="Calibri"/>
              </a:rPr>
              <a:t>Training  Score = 1.0</a:t>
            </a:r>
          </a:p>
          <a:p>
            <a:pPr marL="457200" indent="0">
              <a:buNone/>
            </a:pPr>
            <a:endParaRPr lang="en-IN" sz="3200" b="1" dirty="0">
              <a:solidFill>
                <a:schemeClr val="tx1"/>
              </a:solidFill>
              <a:ea typeface="Calibri"/>
              <a:cs typeface="Calibri"/>
              <a:sym typeface="Calibri"/>
            </a:endParaRPr>
          </a:p>
          <a:p>
            <a:pPr marL="914400" indent="-457200">
              <a:buFont typeface="Arial" panose="020B0604020202020204" pitchFamily="34" charset="0"/>
              <a:buChar char="•"/>
            </a:pPr>
            <a:r>
              <a:rPr lang="en-IN" sz="3200" b="1" dirty="0">
                <a:solidFill>
                  <a:schemeClr val="tx1"/>
                </a:solidFill>
                <a:ea typeface="Calibri"/>
                <a:cs typeface="Calibri"/>
                <a:sym typeface="Calibri"/>
              </a:rPr>
              <a:t> </a:t>
            </a:r>
            <a:r>
              <a:rPr lang="en-IN" sz="3200" dirty="0">
                <a:solidFill>
                  <a:schemeClr val="tx1"/>
                </a:solidFill>
                <a:ea typeface="Calibri"/>
                <a:cs typeface="Calibri"/>
                <a:sym typeface="Calibri"/>
              </a:rPr>
              <a:t>Testing score = 0.8614718614</a:t>
            </a:r>
            <a:endParaRPr lang="en-IN" sz="3200" b="1" dirty="0">
              <a:solidFill>
                <a:schemeClr val="tx1"/>
              </a:solidFill>
              <a:ea typeface="Calibri"/>
              <a:cs typeface="Calibri"/>
              <a:sym typeface="Calibri"/>
            </a:endParaRPr>
          </a:p>
          <a:p>
            <a:pPr marL="0" indent="0">
              <a:buNone/>
            </a:pPr>
            <a:endParaRPr lang="en-US" sz="3600" b="1" dirty="0" smtClean="0">
              <a:solidFill>
                <a:srgbClr val="C00000"/>
              </a:solidFill>
            </a:endParaRPr>
          </a:p>
        </p:txBody>
      </p:sp>
    </p:spTree>
    <p:extLst>
      <p:ext uri="{BB962C8B-B14F-4D97-AF65-F5344CB8AC3E}">
        <p14:creationId xmlns:p14="http://schemas.microsoft.com/office/powerpoint/2010/main" val="3113092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547447"/>
            <a:ext cx="15560526" cy="8930080"/>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74354" y="267286"/>
            <a:ext cx="6611816" cy="871423"/>
          </a:xfrm>
          <a:ln w="28575">
            <a:solidFill>
              <a:srgbClr val="C00000"/>
            </a:solidFill>
          </a:ln>
        </p:spPr>
        <p:txBody>
          <a:bodyPr>
            <a:noAutofit/>
          </a:bodyPr>
          <a:lstStyle/>
          <a:p>
            <a:pPr algn="ctr"/>
            <a:r>
              <a:rPr lang="en-US" sz="5400" b="1" dirty="0">
                <a:latin typeface="Calibri" panose="020F0502020204030204" pitchFamily="34" charset="0"/>
                <a:cs typeface="Calibri" panose="020F0502020204030204" pitchFamily="34" charset="0"/>
              </a:rPr>
              <a:t>6</a:t>
            </a:r>
            <a:r>
              <a:rPr lang="en-US" sz="5400" b="1" dirty="0" smtClean="0">
                <a:latin typeface="Calibri" panose="020F0502020204030204" pitchFamily="34" charset="0"/>
                <a:cs typeface="Calibri" panose="020F0502020204030204" pitchFamily="34" charset="0"/>
              </a:rPr>
              <a:t>. Model Predictions</a:t>
            </a:r>
            <a:endParaRPr lang="en-US" sz="5400" b="1"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26" y="1760214"/>
            <a:ext cx="15070473" cy="8504546"/>
          </a:xfrm>
          <a:prstGeom prst="rect">
            <a:avLst/>
          </a:prstGeom>
        </p:spPr>
      </p:pic>
      <p:sp>
        <p:nvSpPr>
          <p:cNvPr id="6" name="Text Placeholder 5"/>
          <p:cNvSpPr>
            <a:spLocks noGrp="1"/>
          </p:cNvSpPr>
          <p:nvPr>
            <p:ph type="body" idx="1"/>
          </p:nvPr>
        </p:nvSpPr>
        <p:spPr>
          <a:xfrm>
            <a:off x="15685477" y="267286"/>
            <a:ext cx="3137095" cy="10210241"/>
          </a:xfrm>
          <a:ln w="38100">
            <a:solidFill>
              <a:srgbClr val="C00000"/>
            </a:solidFill>
          </a:ln>
        </p:spPr>
        <p:txBody>
          <a:bodyPr>
            <a:noAutofit/>
          </a:bodyPr>
          <a:lstStyle/>
          <a:p>
            <a:pPr marL="514350" indent="-514350">
              <a:lnSpc>
                <a:spcPct val="150000"/>
              </a:lnSpc>
              <a:buAutoNum type="arabicParenR"/>
            </a:pPr>
            <a:r>
              <a:rPr lang="en-US" sz="2300" dirty="0" smtClean="0">
                <a:solidFill>
                  <a:schemeClr val="tx1">
                    <a:lumMod val="65000"/>
                    <a:lumOff val="35000"/>
                  </a:schemeClr>
                </a:solidFill>
              </a:rPr>
              <a:t>First chart shows the percentage of Status from original data.</a:t>
            </a:r>
          </a:p>
          <a:p>
            <a:pPr marL="514350" indent="-514350">
              <a:lnSpc>
                <a:spcPct val="150000"/>
              </a:lnSpc>
              <a:buAutoNum type="arabicParenR"/>
            </a:pPr>
            <a:r>
              <a:rPr lang="en-US" sz="2300" dirty="0" smtClean="0">
                <a:solidFill>
                  <a:schemeClr val="tx1">
                    <a:lumMod val="65000"/>
                    <a:lumOff val="35000"/>
                  </a:schemeClr>
                </a:solidFill>
              </a:rPr>
              <a:t>Predictions clearly shows that the percentage and count of Decision Tree Model are very accurate to the y_test (original data).</a:t>
            </a:r>
          </a:p>
          <a:p>
            <a:pPr marL="514350" indent="-514350">
              <a:lnSpc>
                <a:spcPct val="150000"/>
              </a:lnSpc>
              <a:buAutoNum type="arabicParenR"/>
            </a:pPr>
            <a:r>
              <a:rPr lang="en-US" sz="2300" dirty="0" smtClean="0">
                <a:solidFill>
                  <a:schemeClr val="tx1">
                    <a:lumMod val="65000"/>
                    <a:lumOff val="35000"/>
                  </a:schemeClr>
                </a:solidFill>
              </a:rPr>
              <a:t>As we can see in the charts, the accuracy with Logistic Regression and Naive Bayes </a:t>
            </a:r>
            <a:r>
              <a:rPr lang="en-US" sz="2300" dirty="0">
                <a:solidFill>
                  <a:schemeClr val="tx1">
                    <a:lumMod val="65000"/>
                    <a:lumOff val="35000"/>
                  </a:schemeClr>
                </a:solidFill>
              </a:rPr>
              <a:t>m</a:t>
            </a:r>
            <a:r>
              <a:rPr lang="en-US" sz="2300" dirty="0" smtClean="0">
                <a:solidFill>
                  <a:schemeClr val="tx1">
                    <a:lumMod val="65000"/>
                    <a:lumOff val="35000"/>
                  </a:schemeClr>
                </a:solidFill>
              </a:rPr>
              <a:t>odels are very poor.</a:t>
            </a:r>
            <a:endParaRPr lang="en-US" sz="2300" dirty="0">
              <a:solidFill>
                <a:schemeClr val="tx1">
                  <a:lumMod val="65000"/>
                  <a:lumOff val="35000"/>
                </a:schemeClr>
              </a:solidFill>
            </a:endParaRPr>
          </a:p>
        </p:txBody>
      </p:sp>
      <p:sp>
        <p:nvSpPr>
          <p:cNvPr id="10" name="Right Arrow 9"/>
          <p:cNvSpPr/>
          <p:nvPr/>
        </p:nvSpPr>
        <p:spPr>
          <a:xfrm>
            <a:off x="0" y="422030"/>
            <a:ext cx="1048871" cy="561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338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371" y="910381"/>
            <a:ext cx="6822218" cy="1205275"/>
          </a:xfrm>
        </p:spPr>
        <p:txBody>
          <a:bodyPr/>
          <a:lstStyle/>
          <a:p>
            <a:pPr algn="ctr"/>
            <a:r>
              <a:rPr lang="en-US" sz="4800" b="1" u="sng" dirty="0" smtClean="0"/>
              <a:t>Conclusion</a:t>
            </a:r>
            <a:endParaRPr lang="en-US" b="1" u="sng" dirty="0"/>
          </a:p>
        </p:txBody>
      </p:sp>
      <p:sp>
        <p:nvSpPr>
          <p:cNvPr id="3" name="Content Placeholder 2"/>
          <p:cNvSpPr>
            <a:spLocks noGrp="1"/>
          </p:cNvSpPr>
          <p:nvPr>
            <p:ph idx="1"/>
          </p:nvPr>
        </p:nvSpPr>
        <p:spPr>
          <a:xfrm>
            <a:off x="3741380" y="2708271"/>
            <a:ext cx="13161573" cy="6906375"/>
          </a:xfrm>
        </p:spPr>
        <p:txBody>
          <a:bodyPr>
            <a:normAutofit/>
          </a:bodyPr>
          <a:lstStyle/>
          <a:p>
            <a:pPr marL="11659" lvl="1" indent="0">
              <a:buNone/>
            </a:pPr>
            <a:r>
              <a:rPr lang="en-US" sz="3200" dirty="0" smtClean="0">
                <a:solidFill>
                  <a:schemeClr val="tx1"/>
                </a:solidFill>
                <a:ea typeface="Calibri"/>
                <a:cs typeface="Calibri"/>
                <a:sym typeface="Calibri"/>
              </a:rPr>
              <a:t>Among </a:t>
            </a:r>
            <a:r>
              <a:rPr lang="en-US" sz="3200" dirty="0">
                <a:solidFill>
                  <a:schemeClr val="tx1"/>
                </a:solidFill>
                <a:ea typeface="Calibri"/>
                <a:cs typeface="Calibri"/>
                <a:sym typeface="Calibri"/>
              </a:rPr>
              <a:t>all the above given classification we get that decision tree gives us </a:t>
            </a:r>
            <a:r>
              <a:rPr lang="en-US" sz="3200" dirty="0" smtClean="0">
                <a:solidFill>
                  <a:schemeClr val="tx1"/>
                </a:solidFill>
                <a:ea typeface="Calibri"/>
                <a:cs typeface="Calibri"/>
                <a:sym typeface="Calibri"/>
              </a:rPr>
              <a:t>best training score and accuracy. With this we can further use Decision Tree in the start up data in future for accurate predictions.</a:t>
            </a:r>
            <a:endParaRPr lang="en-US" sz="3200" dirty="0">
              <a:solidFill>
                <a:schemeClr val="tx1"/>
              </a:solidFill>
              <a:ea typeface="Calibri"/>
              <a:cs typeface="Calibri"/>
              <a:sym typeface="Calibri"/>
            </a:endParaRPr>
          </a:p>
          <a:p>
            <a:pPr marL="11659" lvl="1" indent="0">
              <a:buNone/>
            </a:pPr>
            <a:endParaRPr lang="en-US" sz="3200" dirty="0">
              <a:solidFill>
                <a:schemeClr val="tx1"/>
              </a:solidFill>
              <a:ea typeface="Calibri"/>
              <a:cs typeface="Calibri"/>
              <a:sym typeface="Calibri"/>
            </a:endParaRPr>
          </a:p>
          <a:p>
            <a:pPr marL="11659" lvl="1" indent="0">
              <a:buNone/>
            </a:pPr>
            <a:r>
              <a:rPr lang="en-US" sz="3200" dirty="0">
                <a:solidFill>
                  <a:schemeClr val="tx1"/>
                </a:solidFill>
                <a:ea typeface="Calibri"/>
                <a:cs typeface="Calibri"/>
                <a:sym typeface="Calibri"/>
              </a:rPr>
              <a:t>This will help </a:t>
            </a:r>
            <a:r>
              <a:rPr lang="en-US" sz="3200" dirty="0" smtClean="0">
                <a:solidFill>
                  <a:schemeClr val="tx1"/>
                </a:solidFill>
                <a:ea typeface="Calibri"/>
                <a:cs typeface="Calibri"/>
                <a:sym typeface="Calibri"/>
              </a:rPr>
              <a:t>entrepreneurs </a:t>
            </a:r>
            <a:r>
              <a:rPr lang="en-US" sz="3200" dirty="0">
                <a:solidFill>
                  <a:schemeClr val="tx1"/>
                </a:solidFill>
                <a:ea typeface="Calibri"/>
                <a:cs typeface="Calibri"/>
                <a:sym typeface="Calibri"/>
              </a:rPr>
              <a:t>to :- </a:t>
            </a:r>
            <a:endParaRPr lang="en-US" sz="3200" dirty="0" smtClean="0">
              <a:solidFill>
                <a:schemeClr val="tx1"/>
              </a:solidFill>
              <a:ea typeface="Calibri"/>
              <a:cs typeface="Calibri"/>
              <a:sym typeface="Calibri"/>
            </a:endParaRPr>
          </a:p>
          <a:p>
            <a:pPr marL="11659" lvl="1" indent="0">
              <a:buNone/>
            </a:pPr>
            <a:endParaRPr lang="en-US" sz="700" dirty="0">
              <a:solidFill>
                <a:schemeClr val="tx1"/>
              </a:solidFill>
              <a:ea typeface="Calibri"/>
              <a:cs typeface="Calibri"/>
              <a:sym typeface="Calibri"/>
            </a:endParaRPr>
          </a:p>
          <a:p>
            <a:pPr marL="526009" lvl="1" indent="-514350">
              <a:buFont typeface="+mj-lt"/>
              <a:buAutoNum type="arabicParenR"/>
            </a:pPr>
            <a:r>
              <a:rPr lang="en-US" sz="3200" dirty="0" smtClean="0">
                <a:solidFill>
                  <a:schemeClr val="tx1"/>
                </a:solidFill>
                <a:ea typeface="Calibri"/>
                <a:cs typeface="Calibri"/>
                <a:sym typeface="Calibri"/>
              </a:rPr>
              <a:t>Prevent </a:t>
            </a:r>
            <a:r>
              <a:rPr lang="en-US" sz="3200" dirty="0">
                <a:solidFill>
                  <a:schemeClr val="tx1"/>
                </a:solidFill>
                <a:ea typeface="Calibri"/>
                <a:cs typeface="Calibri"/>
                <a:sym typeface="Calibri"/>
              </a:rPr>
              <a:t>losses. </a:t>
            </a:r>
          </a:p>
          <a:p>
            <a:pPr marL="526009" lvl="1" indent="-514350">
              <a:buFont typeface="+mj-lt"/>
              <a:buAutoNum type="arabicParenR"/>
            </a:pPr>
            <a:r>
              <a:rPr lang="en-US" sz="3200" dirty="0" smtClean="0">
                <a:solidFill>
                  <a:schemeClr val="tx1"/>
                </a:solidFill>
                <a:ea typeface="Calibri"/>
                <a:cs typeface="Calibri"/>
                <a:sym typeface="Calibri"/>
              </a:rPr>
              <a:t>Save </a:t>
            </a:r>
            <a:r>
              <a:rPr lang="en-US" sz="3200" dirty="0">
                <a:solidFill>
                  <a:schemeClr val="tx1"/>
                </a:solidFill>
                <a:ea typeface="Calibri"/>
                <a:cs typeface="Calibri"/>
                <a:sym typeface="Calibri"/>
              </a:rPr>
              <a:t>their time and efforts.</a:t>
            </a:r>
          </a:p>
          <a:p>
            <a:pPr marL="526009" lvl="1" indent="-514350">
              <a:buFont typeface="+mj-lt"/>
              <a:buAutoNum type="arabicParenR"/>
            </a:pPr>
            <a:r>
              <a:rPr lang="en-US" sz="3200" dirty="0" smtClean="0">
                <a:solidFill>
                  <a:schemeClr val="tx1"/>
                </a:solidFill>
                <a:ea typeface="Calibri"/>
                <a:cs typeface="Calibri"/>
                <a:sym typeface="Calibri"/>
              </a:rPr>
              <a:t>Find </a:t>
            </a:r>
            <a:r>
              <a:rPr lang="en-US" sz="3200" dirty="0">
                <a:solidFill>
                  <a:schemeClr val="tx1"/>
                </a:solidFill>
                <a:ea typeface="Calibri"/>
                <a:cs typeface="Calibri"/>
                <a:sym typeface="Calibri"/>
              </a:rPr>
              <a:t>companies that have the potential for rapid growth.</a:t>
            </a:r>
          </a:p>
          <a:p>
            <a:pPr marL="526009" lvl="1" indent="-514350">
              <a:buFont typeface="+mj-lt"/>
              <a:buAutoNum type="arabicParenR"/>
            </a:pPr>
            <a:r>
              <a:rPr lang="en-US" sz="3200" dirty="0" smtClean="0">
                <a:solidFill>
                  <a:schemeClr val="tx1"/>
                </a:solidFill>
                <a:ea typeface="Calibri"/>
                <a:cs typeface="Calibri"/>
                <a:sym typeface="Calibri"/>
              </a:rPr>
              <a:t>This </a:t>
            </a:r>
            <a:r>
              <a:rPr lang="en-US" sz="3200" dirty="0">
                <a:solidFill>
                  <a:schemeClr val="tx1"/>
                </a:solidFill>
                <a:ea typeface="Calibri"/>
                <a:cs typeface="Calibri"/>
                <a:sym typeface="Calibri"/>
              </a:rPr>
              <a:t>will allow them to stay one step ahead of </a:t>
            </a:r>
            <a:r>
              <a:rPr lang="en-US" sz="3200" dirty="0" smtClean="0">
                <a:solidFill>
                  <a:schemeClr val="tx1"/>
                </a:solidFill>
                <a:ea typeface="Calibri"/>
                <a:cs typeface="Calibri"/>
                <a:sym typeface="Calibri"/>
              </a:rPr>
              <a:t>the competition.</a:t>
            </a:r>
            <a:endParaRPr lang="en-US" sz="3200" dirty="0">
              <a:solidFill>
                <a:schemeClr val="tx1"/>
              </a:solidFill>
              <a:ea typeface="Calibri"/>
              <a:cs typeface="Calibri"/>
              <a:sym typeface="Calibri"/>
            </a:endParaRPr>
          </a:p>
          <a:p>
            <a:pPr marL="0" indent="0">
              <a:buNone/>
            </a:pPr>
            <a:endParaRPr lang="en-US" dirty="0"/>
          </a:p>
        </p:txBody>
      </p:sp>
    </p:spTree>
    <p:extLst>
      <p:ext uri="{BB962C8B-B14F-4D97-AF65-F5344CB8AC3E}">
        <p14:creationId xmlns:p14="http://schemas.microsoft.com/office/powerpoint/2010/main" val="301527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747" y="309282"/>
            <a:ext cx="9722224" cy="941294"/>
          </a:xfrm>
        </p:spPr>
        <p:txBody>
          <a:bodyPr>
            <a:noAutofit/>
          </a:bodyPr>
          <a:lstStyle/>
          <a:p>
            <a:r>
              <a:rPr lang="en-US" sz="6600" dirty="0" smtClean="0">
                <a:latin typeface="Bauhaus 93" panose="04030905020B02020C02" pitchFamily="82" charset="0"/>
              </a:rPr>
              <a:t>Dashboard View </a:t>
            </a:r>
            <a:endParaRPr lang="en-US" sz="6600" dirty="0">
              <a:latin typeface="Bauhaus 93" panose="04030905020B02020C02" pitchFamily="82" charset="0"/>
            </a:endParaRPr>
          </a:p>
        </p:txBody>
      </p:sp>
      <p:sp>
        <p:nvSpPr>
          <p:cNvPr id="9" name="Rectangle 8"/>
          <p:cNvSpPr/>
          <p:nvPr/>
        </p:nvSpPr>
        <p:spPr>
          <a:xfrm>
            <a:off x="14576612" y="141249"/>
            <a:ext cx="4222376" cy="10340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p:cNvSpPr>
            <a:spLocks noGrp="1"/>
          </p:cNvSpPr>
          <p:nvPr>
            <p:ph type="subTitle" idx="1"/>
          </p:nvPr>
        </p:nvSpPr>
        <p:spPr>
          <a:xfrm>
            <a:off x="14731253" y="309282"/>
            <a:ext cx="3913094" cy="10024846"/>
          </a:xfrm>
        </p:spPr>
        <p:txBody>
          <a:bodyPr/>
          <a:lstStyle/>
          <a:p>
            <a:pPr algn="ctr"/>
            <a:r>
              <a:rPr lang="en-US" sz="3600" b="1" u="sng" dirty="0" smtClean="0">
                <a:solidFill>
                  <a:schemeClr val="tx1">
                    <a:lumMod val="95000"/>
                  </a:schemeClr>
                </a:solidFill>
                <a:latin typeface="Arial Black" panose="020B0A04020102020204" pitchFamily="34" charset="0"/>
              </a:rPr>
              <a:t>Content</a:t>
            </a:r>
            <a:endParaRPr lang="en-US" sz="2800" b="1" u="sng" dirty="0" smtClean="0">
              <a:solidFill>
                <a:schemeClr val="tx1">
                  <a:lumMod val="95000"/>
                </a:schemeClr>
              </a:solidFill>
              <a:latin typeface="Arial Black" panose="020B0A04020102020204" pitchFamily="34" charset="0"/>
            </a:endParaRPr>
          </a:p>
          <a:p>
            <a:r>
              <a:rPr lang="en-US" sz="2800" b="1" u="sng" dirty="0" smtClean="0">
                <a:solidFill>
                  <a:schemeClr val="tx1">
                    <a:lumMod val="95000"/>
                  </a:schemeClr>
                </a:solidFill>
              </a:rPr>
              <a:t>Filters</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Dropdown</a:t>
            </a:r>
            <a:r>
              <a:rPr lang="en-US" sz="2000" dirty="0" smtClean="0">
                <a:solidFill>
                  <a:schemeClr val="tx1"/>
                </a:solidFill>
                <a:latin typeface="Arial" panose="020B0604020202020204" pitchFamily="34" charset="0"/>
                <a:cs typeface="Arial" panose="020B0604020202020204" pitchFamily="34" charset="0"/>
              </a:rPr>
              <a:t> – Category code and City</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List</a:t>
            </a:r>
            <a:r>
              <a:rPr lang="en-US" sz="2000" dirty="0" smtClean="0">
                <a:solidFill>
                  <a:schemeClr val="tx1"/>
                </a:solidFill>
                <a:latin typeface="Arial" panose="020B0604020202020204" pitchFamily="34" charset="0"/>
                <a:cs typeface="Arial" panose="020B0604020202020204" pitchFamily="34" charset="0"/>
              </a:rPr>
              <a:t> – Status</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B / W Slider </a:t>
            </a:r>
            <a:r>
              <a:rPr lang="en-US" sz="2000" dirty="0" smtClean="0">
                <a:solidFill>
                  <a:schemeClr val="tx1"/>
                </a:solidFill>
                <a:latin typeface="Arial" panose="020B0604020202020204" pitchFamily="34" charset="0"/>
                <a:cs typeface="Arial" panose="020B0604020202020204" pitchFamily="34" charset="0"/>
              </a:rPr>
              <a:t>– Founded_at</a:t>
            </a:r>
            <a:endParaRPr lang="en-US" sz="2000" dirty="0">
              <a:solidFill>
                <a:schemeClr val="tx1"/>
              </a:solidFill>
              <a:latin typeface="Arial" panose="020B0604020202020204" pitchFamily="34" charset="0"/>
              <a:cs typeface="Arial" panose="020B0604020202020204" pitchFamily="34" charset="0"/>
            </a:endParaRPr>
          </a:p>
          <a:p>
            <a:r>
              <a:rPr lang="en-US" sz="2800" b="1" u="sng" dirty="0" smtClean="0">
                <a:solidFill>
                  <a:schemeClr val="tx1">
                    <a:lumMod val="95000"/>
                  </a:schemeClr>
                </a:solidFill>
              </a:rPr>
              <a:t>Cards</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Different categories count as in the data.</a:t>
            </a:r>
            <a:endParaRPr lang="en-US" sz="2000" b="1" dirty="0">
              <a:solidFill>
                <a:schemeClr val="tx1"/>
              </a:solidFill>
              <a:latin typeface="Arial" panose="020B0604020202020204" pitchFamily="34" charset="0"/>
              <a:cs typeface="Arial" panose="020B0604020202020204" pitchFamily="34" charset="0"/>
            </a:endParaRPr>
          </a:p>
          <a:p>
            <a:r>
              <a:rPr lang="en-US" sz="2800" b="1" u="sng" dirty="0" smtClean="0">
                <a:solidFill>
                  <a:schemeClr val="tx1">
                    <a:lumMod val="95000"/>
                  </a:schemeClr>
                </a:solidFill>
              </a:rPr>
              <a:t>Charts</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Text Table.</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Donut chart of Status.</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Two Line chart (Founded and Closed).</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Bar chart of Maximum of Milestones. </a:t>
            </a:r>
          </a:p>
          <a:p>
            <a:pPr marL="342900" indent="-342900">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A map showing the status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48" y="1451165"/>
            <a:ext cx="14167829" cy="7960627"/>
          </a:xfrm>
          <a:prstGeom prst="rect">
            <a:avLst/>
          </a:prstGeom>
        </p:spPr>
      </p:pic>
      <p:sp>
        <p:nvSpPr>
          <p:cNvPr id="2" name="TextBox 1"/>
          <p:cNvSpPr txBox="1"/>
          <p:nvPr/>
        </p:nvSpPr>
        <p:spPr>
          <a:xfrm>
            <a:off x="2097741" y="9681739"/>
            <a:ext cx="12438530" cy="800219"/>
          </a:xfrm>
          <a:prstGeom prst="rect">
            <a:avLst/>
          </a:prstGeom>
          <a:noFill/>
        </p:spPr>
        <p:txBody>
          <a:bodyPr wrap="square" rtlCol="0">
            <a:spAutoFit/>
          </a:bodyPr>
          <a:lstStyle/>
          <a:p>
            <a:pPr algn="r"/>
            <a:r>
              <a:rPr lang="en-US" sz="2300" b="1" spc="600" dirty="0" smtClean="0">
                <a:solidFill>
                  <a:schemeClr val="tx1">
                    <a:lumMod val="95000"/>
                  </a:schemeClr>
                </a:solidFill>
                <a:latin typeface="Bahnschrift SemiLight Condensed" panose="020B0502040204020203" pitchFamily="34" charset="0"/>
              </a:rPr>
              <a:t>By Hovering on any chart we can see all the related details of the required charts</a:t>
            </a:r>
            <a:endParaRPr lang="en-US" sz="2300" b="1" spc="600" dirty="0">
              <a:solidFill>
                <a:schemeClr val="tx1">
                  <a:lumMod val="95000"/>
                </a:schemeClr>
              </a:solidFill>
              <a:latin typeface="Bahnschrift SemiLight Condensed" panose="020B0502040204020203" pitchFamily="34" charset="0"/>
            </a:endParaRPr>
          </a:p>
        </p:txBody>
      </p:sp>
    </p:spTree>
    <p:extLst>
      <p:ext uri="{BB962C8B-B14F-4D97-AF65-F5344CB8AC3E}">
        <p14:creationId xmlns:p14="http://schemas.microsoft.com/office/powerpoint/2010/main" val="1546121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9010313" cy="14522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398576" y="210704"/>
            <a:ext cx="6213159" cy="1030874"/>
          </a:xfrm>
          <a:ln>
            <a:noFill/>
          </a:ln>
          <a:effectLst>
            <a:outerShdw blurRad="50800" dist="38100" algn="l" rotWithShape="0">
              <a:prstClr val="black">
                <a:alpha val="40000"/>
              </a:prstClr>
            </a:outerShdw>
          </a:effectLst>
        </p:spPr>
        <p:txBody>
          <a:bodyPr>
            <a:normAutofit fontScale="90000"/>
          </a:bodyPr>
          <a:lstStyle/>
          <a:p>
            <a:pPr algn="ctr"/>
            <a:r>
              <a:rPr lang="en-US" sz="6600" b="1" spc="300" dirty="0" smtClean="0">
                <a:solidFill>
                  <a:schemeClr val="bg1"/>
                </a:solidFill>
              </a:rPr>
              <a:t>Dashboard Charts</a:t>
            </a:r>
            <a:endParaRPr lang="en-US" sz="6600" b="1" spc="300" dirty="0">
              <a:solidFill>
                <a:schemeClr val="bg1"/>
              </a:solidFill>
            </a:endParaRPr>
          </a:p>
        </p:txBody>
      </p:sp>
      <p:sp>
        <p:nvSpPr>
          <p:cNvPr id="11" name="TextBox 10"/>
          <p:cNvSpPr txBox="1"/>
          <p:nvPr/>
        </p:nvSpPr>
        <p:spPr>
          <a:xfrm>
            <a:off x="6738933" y="2641132"/>
            <a:ext cx="11422257" cy="6863417"/>
          </a:xfrm>
          <a:prstGeom prst="rect">
            <a:avLst/>
          </a:prstGeom>
          <a:noFill/>
        </p:spPr>
        <p:txBody>
          <a:bodyPr wrap="square" rtlCol="0">
            <a:spAutoFit/>
          </a:bodyPr>
          <a:lstStyle/>
          <a:p>
            <a:pPr marL="571500" indent="-571500">
              <a:buFont typeface="Arial" panose="020B0604020202020204" pitchFamily="34" charset="0"/>
              <a:buChar char="•"/>
            </a:pPr>
            <a:r>
              <a:rPr lang="en-US" sz="4400" dirty="0">
                <a:latin typeface="+mn-lt"/>
              </a:rPr>
              <a:t>In </a:t>
            </a:r>
            <a:r>
              <a:rPr lang="en-US" sz="4400" dirty="0" smtClean="0">
                <a:latin typeface="+mn-lt"/>
              </a:rPr>
              <a:t>the </a:t>
            </a:r>
            <a:r>
              <a:rPr lang="en-US" sz="4400" dirty="0">
                <a:latin typeface="+mn-lt"/>
              </a:rPr>
              <a:t>dashboard first </a:t>
            </a:r>
            <a:r>
              <a:rPr lang="en-US" sz="4400" dirty="0" smtClean="0">
                <a:latin typeface="+mn-lt"/>
              </a:rPr>
              <a:t>we made </a:t>
            </a:r>
            <a:r>
              <a:rPr lang="en-US" sz="4400" dirty="0">
                <a:latin typeface="+mn-lt"/>
              </a:rPr>
              <a:t>the cards of different categories in which we have shown the count of </a:t>
            </a:r>
            <a:r>
              <a:rPr lang="en-US" sz="4400" dirty="0" smtClean="0">
                <a:latin typeface="+mn-lt"/>
              </a:rPr>
              <a:t>each important category.</a:t>
            </a:r>
          </a:p>
          <a:p>
            <a:pPr marL="571500" indent="-571500">
              <a:buFont typeface="Arial" panose="020B0604020202020204" pitchFamily="34" charset="0"/>
              <a:buChar char="•"/>
            </a:pPr>
            <a:endParaRPr lang="en-US" sz="4400" dirty="0">
              <a:latin typeface="+mn-lt"/>
            </a:endParaRPr>
          </a:p>
          <a:p>
            <a:pPr marL="571500" indent="-571500">
              <a:buFont typeface="Arial" panose="020B0604020202020204" pitchFamily="34" charset="0"/>
              <a:buChar char="•"/>
            </a:pPr>
            <a:r>
              <a:rPr lang="en-US" sz="4400" dirty="0" smtClean="0">
                <a:latin typeface="+mn-lt"/>
              </a:rPr>
              <a:t>The text table consist of names </a:t>
            </a:r>
            <a:r>
              <a:rPr lang="en-US" sz="4400" dirty="0">
                <a:latin typeface="+mn-lt"/>
              </a:rPr>
              <a:t>of </a:t>
            </a:r>
            <a:r>
              <a:rPr lang="en-US" sz="4400" dirty="0" smtClean="0">
                <a:latin typeface="+mn-lt"/>
              </a:rPr>
              <a:t>each and every individual startups, their city, count </a:t>
            </a:r>
            <a:r>
              <a:rPr lang="en-US" sz="4400" dirty="0">
                <a:latin typeface="+mn-lt"/>
              </a:rPr>
              <a:t>of funding rounds and Total funding</a:t>
            </a:r>
            <a:r>
              <a:rPr lang="en-US" sz="4400" dirty="0" smtClean="0">
                <a:latin typeface="+mn-lt"/>
              </a:rPr>
              <a:t>.</a:t>
            </a:r>
          </a:p>
          <a:p>
            <a:pPr marL="571500" indent="-571500">
              <a:buFont typeface="Arial" panose="020B0604020202020204" pitchFamily="34" charset="0"/>
              <a:buChar char="•"/>
            </a:pPr>
            <a:endParaRPr lang="en-US" sz="4400" dirty="0">
              <a:latin typeface="+mn-lt"/>
            </a:endParaRPr>
          </a:p>
          <a:p>
            <a:pPr marL="571500" indent="-571500">
              <a:buFont typeface="Arial" panose="020B0604020202020204" pitchFamily="34" charset="0"/>
              <a:buChar char="•"/>
            </a:pPr>
            <a:r>
              <a:rPr lang="en-US" sz="4400" dirty="0">
                <a:latin typeface="+mn-lt"/>
              </a:rPr>
              <a:t>The donut chart shows us the percentage of status </a:t>
            </a:r>
            <a:r>
              <a:rPr lang="en-US" sz="4400" dirty="0" smtClean="0">
                <a:latin typeface="+mn-lt"/>
              </a:rPr>
              <a:t>closed(Yellow) </a:t>
            </a:r>
            <a:r>
              <a:rPr lang="en-US" sz="4400" dirty="0">
                <a:latin typeface="+mn-lt"/>
              </a:rPr>
              <a:t>or </a:t>
            </a:r>
            <a:r>
              <a:rPr lang="en-US" sz="4400" dirty="0" smtClean="0">
                <a:latin typeface="+mn-lt"/>
              </a:rPr>
              <a:t>acquired(blue).</a:t>
            </a:r>
            <a:endParaRPr lang="en-US" sz="4400" dirty="0">
              <a:latin typeface="+mn-lt"/>
            </a:endParaRPr>
          </a:p>
        </p:txBody>
      </p:sp>
      <p:sp>
        <p:nvSpPr>
          <p:cNvPr id="15" name="Rectangle 14"/>
          <p:cNvSpPr/>
          <p:nvPr/>
        </p:nvSpPr>
        <p:spPr>
          <a:xfrm>
            <a:off x="403411" y="1452282"/>
            <a:ext cx="5486400" cy="924111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425" y="1580029"/>
            <a:ext cx="4316372" cy="5103088"/>
          </a:xfr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805" y="6810864"/>
            <a:ext cx="3741612" cy="3798324"/>
          </a:xfrm>
          <a:prstGeom prst="rect">
            <a:avLst/>
          </a:prstGeom>
        </p:spPr>
      </p:pic>
    </p:spTree>
    <p:extLst>
      <p:ext uri="{BB962C8B-B14F-4D97-AF65-F5344CB8AC3E}">
        <p14:creationId xmlns:p14="http://schemas.microsoft.com/office/powerpoint/2010/main" val="1593808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412" y="0"/>
            <a:ext cx="5486400" cy="1069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53" y="538206"/>
            <a:ext cx="9186083" cy="517679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495" y="538206"/>
            <a:ext cx="9218157" cy="5176794"/>
          </a:xfrm>
          <a:prstGeom prst="rect">
            <a:avLst/>
          </a:prstGeom>
        </p:spPr>
      </p:pic>
      <p:sp>
        <p:nvSpPr>
          <p:cNvPr id="14" name="Content Placeholder 13"/>
          <p:cNvSpPr>
            <a:spLocks noGrp="1"/>
          </p:cNvSpPr>
          <p:nvPr>
            <p:ph idx="1"/>
          </p:nvPr>
        </p:nvSpPr>
        <p:spPr>
          <a:xfrm>
            <a:off x="2053612" y="6436397"/>
            <a:ext cx="15208623" cy="3428676"/>
          </a:xfrm>
        </p:spPr>
        <p:txBody>
          <a:bodyPr>
            <a:normAutofit lnSpcReduction="10000"/>
          </a:bodyPr>
          <a:lstStyle/>
          <a:p>
            <a:r>
              <a:rPr lang="en-US" sz="4400" dirty="0" smtClean="0"/>
              <a:t>The Line charts with blue color </a:t>
            </a:r>
            <a:r>
              <a:rPr lang="en-US" sz="4400" dirty="0"/>
              <a:t>show us the </a:t>
            </a:r>
            <a:r>
              <a:rPr lang="en-US" sz="4400" dirty="0" smtClean="0"/>
              <a:t>number of startups </a:t>
            </a:r>
            <a:r>
              <a:rPr lang="en-US" sz="4400" dirty="0"/>
              <a:t>that were </a:t>
            </a:r>
            <a:r>
              <a:rPr lang="en-US" sz="4400" dirty="0" smtClean="0"/>
              <a:t>founded between 1984 to 2013.</a:t>
            </a:r>
          </a:p>
          <a:p>
            <a:endParaRPr lang="en-US" sz="4400" dirty="0" smtClean="0"/>
          </a:p>
          <a:p>
            <a:r>
              <a:rPr lang="en-US" sz="4400" dirty="0" smtClean="0"/>
              <a:t>Another Line </a:t>
            </a:r>
            <a:r>
              <a:rPr lang="en-US" sz="4400" dirty="0"/>
              <a:t>charts with </a:t>
            </a:r>
            <a:r>
              <a:rPr lang="en-US" sz="4400" dirty="0" smtClean="0"/>
              <a:t>yellow </a:t>
            </a:r>
            <a:r>
              <a:rPr lang="en-US" sz="4400" dirty="0"/>
              <a:t>color show us the number of startups that were </a:t>
            </a:r>
            <a:r>
              <a:rPr lang="en-US" sz="4400" dirty="0" smtClean="0"/>
              <a:t>closed between 2001 </a:t>
            </a:r>
            <a:r>
              <a:rPr lang="en-US" sz="4400" dirty="0"/>
              <a:t>to 2013.</a:t>
            </a:r>
          </a:p>
          <a:p>
            <a:endParaRPr lang="en-US" dirty="0"/>
          </a:p>
        </p:txBody>
      </p:sp>
    </p:spTree>
    <p:extLst>
      <p:ext uri="{BB962C8B-B14F-4D97-AF65-F5344CB8AC3E}">
        <p14:creationId xmlns:p14="http://schemas.microsoft.com/office/powerpoint/2010/main" val="474776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4050">
              <a:srgbClr val="FEEED3"/>
            </a:gs>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00045" y="1098443"/>
            <a:ext cx="5109883" cy="1523733"/>
          </a:xfrm>
        </p:spPr>
        <p:txBody>
          <a:bodyPr>
            <a:noAutofit/>
          </a:bodyPr>
          <a:lstStyle/>
          <a:p>
            <a:pPr algn="ctr"/>
            <a:r>
              <a:rPr lang="en-US" sz="8000" b="1" dirty="0" smtClean="0"/>
              <a:t>Agenda</a:t>
            </a:r>
            <a:endParaRPr lang="en-US" sz="8000" b="1" dirty="0"/>
          </a:p>
        </p:txBody>
      </p:sp>
      <p:sp>
        <p:nvSpPr>
          <p:cNvPr id="3" name="Content Placeholder 2"/>
          <p:cNvSpPr>
            <a:spLocks noGrp="1"/>
          </p:cNvSpPr>
          <p:nvPr>
            <p:ph idx="1"/>
          </p:nvPr>
        </p:nvSpPr>
        <p:spPr>
          <a:xfrm>
            <a:off x="3052483" y="3738283"/>
            <a:ext cx="10071847" cy="6524812"/>
          </a:xfrm>
        </p:spPr>
        <p:txBody>
          <a:bodyPr>
            <a:normAutofit/>
          </a:bodyPr>
          <a:lstStyle/>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Introduction</a:t>
            </a:r>
          </a:p>
          <a:p>
            <a:pPr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Problem statement</a:t>
            </a:r>
          </a:p>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Objectives</a:t>
            </a:r>
          </a:p>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Tools and technologies</a:t>
            </a:r>
          </a:p>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Process</a:t>
            </a:r>
          </a:p>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Algorithms</a:t>
            </a:r>
          </a:p>
          <a:p>
            <a:pPr lvl="0" algn="just">
              <a:lnSpc>
                <a:spcPct val="120000"/>
              </a:lnSpc>
              <a:buClr>
                <a:schemeClr val="dk1"/>
              </a:buClr>
              <a:buSzPts val="3600"/>
              <a:buFont typeface="Wingdings" panose="05000000000000000000" pitchFamily="2" charset="2"/>
              <a:buChar char="§"/>
            </a:pPr>
            <a:r>
              <a:rPr lang="en-IN" sz="2800" spc="300" dirty="0" smtClean="0">
                <a:solidFill>
                  <a:srgbClr val="C00000"/>
                </a:solidFill>
                <a:ea typeface="Yu Gothic UI Semilight" panose="020B0400000000000000" pitchFamily="34" charset="-128"/>
                <a:cs typeface="Calibri"/>
                <a:sym typeface="Calibri"/>
              </a:rPr>
              <a:t>Model conclusion</a:t>
            </a:r>
          </a:p>
          <a:p>
            <a:pPr lvl="0" algn="just">
              <a:lnSpc>
                <a:spcPct val="120000"/>
              </a:lnSpc>
              <a:buClr>
                <a:schemeClr val="dk1"/>
              </a:buClr>
              <a:buSzPts val="3600"/>
              <a:buFont typeface="Wingdings" panose="05000000000000000000" pitchFamily="2" charset="2"/>
              <a:buChar char="§"/>
            </a:pPr>
            <a:r>
              <a:rPr lang="en-IN" sz="2800" spc="300" dirty="0" smtClean="0">
                <a:solidFill>
                  <a:srgbClr val="C00000"/>
                </a:solidFill>
                <a:ea typeface="Yu Gothic UI Semilight" panose="020B0400000000000000" pitchFamily="34" charset="-128"/>
                <a:cs typeface="Calibri"/>
                <a:sym typeface="Calibri"/>
              </a:rPr>
              <a:t>Data dashboard</a:t>
            </a:r>
          </a:p>
          <a:p>
            <a:pPr lvl="0" algn="just">
              <a:lnSpc>
                <a:spcPct val="120000"/>
              </a:lnSpc>
              <a:buClr>
                <a:schemeClr val="dk1"/>
              </a:buClr>
              <a:buSzPts val="3600"/>
              <a:buFont typeface="Wingdings" panose="05000000000000000000" pitchFamily="2" charset="2"/>
              <a:buChar char="§"/>
            </a:pPr>
            <a:r>
              <a:rPr lang="en-IN" sz="2800" spc="300" dirty="0" smtClean="0">
                <a:solidFill>
                  <a:srgbClr val="C00000"/>
                </a:solidFill>
                <a:ea typeface="Yu Gothic UI Semilight" panose="020B0400000000000000" pitchFamily="34" charset="-128"/>
                <a:cs typeface="Calibri"/>
                <a:sym typeface="Calibri"/>
              </a:rPr>
              <a:t>Important insights</a:t>
            </a:r>
            <a:endParaRPr lang="en-IN" sz="2800" spc="300" dirty="0">
              <a:solidFill>
                <a:srgbClr val="C00000"/>
              </a:solidFill>
              <a:ea typeface="Yu Gothic UI Semilight" panose="020B0400000000000000" pitchFamily="34" charset="-128"/>
            </a:endParaRPr>
          </a:p>
          <a:p>
            <a:endParaRPr lang="en-US" dirty="0"/>
          </a:p>
        </p:txBody>
      </p:sp>
    </p:spTree>
    <p:extLst>
      <p:ext uri="{BB962C8B-B14F-4D97-AF65-F5344CB8AC3E}">
        <p14:creationId xmlns:p14="http://schemas.microsoft.com/office/powerpoint/2010/main" val="1752163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412" y="0"/>
            <a:ext cx="5486400" cy="1069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05" y="5658937"/>
            <a:ext cx="8100787" cy="453692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06" y="649207"/>
            <a:ext cx="8100787" cy="4512190"/>
          </a:xfrm>
          <a:prstGeom prst="rect">
            <a:avLst/>
          </a:prstGeom>
        </p:spPr>
      </p:pic>
      <p:sp>
        <p:nvSpPr>
          <p:cNvPr id="10" name="Title 9"/>
          <p:cNvSpPr>
            <a:spLocks noGrp="1"/>
          </p:cNvSpPr>
          <p:nvPr>
            <p:ph type="title"/>
          </p:nvPr>
        </p:nvSpPr>
        <p:spPr>
          <a:xfrm>
            <a:off x="8673353" y="2288783"/>
            <a:ext cx="9883587" cy="6740307"/>
          </a:xfrm>
          <a:prstGeom prst="rect">
            <a:avLst/>
          </a:prstGeom>
        </p:spPr>
        <p:txBody>
          <a:bodyPr wrap="square">
            <a:spAutoFit/>
          </a:bodyPr>
          <a:lstStyle/>
          <a:p>
            <a:pPr marL="857250" indent="-857250">
              <a:buFont typeface="Arial" panose="020B0604020202020204" pitchFamily="34" charset="0"/>
              <a:buChar char="•"/>
            </a:pPr>
            <a:r>
              <a:rPr lang="en-US" sz="4800" dirty="0"/>
              <a:t>The bar chart show us the Category that has achieved the maximum of milestones</a:t>
            </a:r>
            <a:r>
              <a:rPr lang="en-US" sz="4800" dirty="0" smtClean="0"/>
              <a:t>.</a:t>
            </a:r>
            <a:br>
              <a:rPr lang="en-US" sz="4800" dirty="0" smtClean="0"/>
            </a:br>
            <a:r>
              <a:rPr lang="en-US" sz="4800" dirty="0" smtClean="0"/>
              <a:t/>
            </a:r>
            <a:br>
              <a:rPr lang="en-US" sz="4800" dirty="0" smtClean="0"/>
            </a:br>
            <a:r>
              <a:rPr lang="en-US" sz="4800" dirty="0" smtClean="0"/>
              <a:t/>
            </a:r>
            <a:br>
              <a:rPr lang="en-US" sz="4800" dirty="0" smtClean="0"/>
            </a:br>
            <a:r>
              <a:rPr lang="en-US" sz="4800" dirty="0"/>
              <a:t/>
            </a:r>
            <a:br>
              <a:rPr lang="en-US" sz="4800" dirty="0"/>
            </a:br>
            <a:endParaRPr lang="en-US" sz="4800" dirty="0"/>
          </a:p>
          <a:p>
            <a:pPr marL="857250" indent="-857250">
              <a:buFont typeface="Arial" panose="020B0604020202020204" pitchFamily="34" charset="0"/>
              <a:buChar char="•"/>
            </a:pPr>
            <a:r>
              <a:rPr lang="en-US" sz="4800" dirty="0"/>
              <a:t>With the help of map chart we can track the </a:t>
            </a:r>
            <a:r>
              <a:rPr lang="en-US" sz="4800" dirty="0" smtClean="0"/>
              <a:t>location </a:t>
            </a:r>
            <a:r>
              <a:rPr lang="en-US" sz="4800" dirty="0"/>
              <a:t>where </a:t>
            </a:r>
            <a:r>
              <a:rPr lang="en-US" sz="4800"/>
              <a:t>the </a:t>
            </a:r>
            <a:r>
              <a:rPr lang="en-US" sz="4800" smtClean="0"/>
              <a:t>startup </a:t>
            </a:r>
            <a:r>
              <a:rPr lang="en-US" sz="4800" dirty="0" smtClean="0"/>
              <a:t>is acquired or closed.</a:t>
            </a:r>
            <a:endParaRPr lang="en-US" sz="4800" dirty="0"/>
          </a:p>
        </p:txBody>
      </p:sp>
    </p:spTree>
    <p:extLst>
      <p:ext uri="{BB962C8B-B14F-4D97-AF65-F5344CB8AC3E}">
        <p14:creationId xmlns:p14="http://schemas.microsoft.com/office/powerpoint/2010/main" val="2064978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412" y="0"/>
            <a:ext cx="5486400" cy="1069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27947" y="346398"/>
            <a:ext cx="7839635" cy="918959"/>
          </a:xfrm>
        </p:spPr>
        <p:txBody>
          <a:bodyPr>
            <a:noAutofit/>
          </a:bodyPr>
          <a:lstStyle/>
          <a:p>
            <a:r>
              <a:rPr lang="en-US" sz="6000" b="1" dirty="0" smtClean="0">
                <a:latin typeface="Century Gothic" panose="020B0502020202020204" pitchFamily="34" charset="0"/>
              </a:rPr>
              <a:t>Insight Screenshot</a:t>
            </a:r>
            <a:endParaRPr lang="en-US" sz="6000" b="1" dirty="0">
              <a:latin typeface="Century Gothic" panose="020B0502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670" y="1611754"/>
            <a:ext cx="15665824" cy="8769069"/>
          </a:xfrm>
          <a:prstGeom prst="rect">
            <a:avLst/>
          </a:prstGeom>
        </p:spPr>
      </p:pic>
    </p:spTree>
    <p:extLst>
      <p:ext uri="{BB962C8B-B14F-4D97-AF65-F5344CB8AC3E}">
        <p14:creationId xmlns:p14="http://schemas.microsoft.com/office/powerpoint/2010/main" val="380375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412" y="0"/>
            <a:ext cx="5486400" cy="1069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96033" y="452511"/>
            <a:ext cx="6696637" cy="1138450"/>
          </a:xfrm>
          <a:ln w="28575">
            <a:noFill/>
          </a:ln>
        </p:spPr>
        <p:txBody>
          <a:bodyPr>
            <a:noAutofit/>
          </a:bodyPr>
          <a:lstStyle/>
          <a:p>
            <a:r>
              <a:rPr lang="en-US" sz="6000" b="1" dirty="0" smtClean="0">
                <a:latin typeface="Century Gothic" panose="020B0502020202020204" pitchFamily="34" charset="0"/>
              </a:rPr>
              <a:t>Importan</a:t>
            </a:r>
            <a:r>
              <a:rPr lang="en-US" sz="6000" b="1" dirty="0" smtClean="0">
                <a:latin typeface="Century Gothic" panose="020B0502020202020204" pitchFamily="34" charset="0"/>
              </a:rPr>
              <a:t>t </a:t>
            </a:r>
            <a:r>
              <a:rPr lang="en-US" sz="6000" b="1" dirty="0" smtClean="0">
                <a:latin typeface="Century Gothic" panose="020B0502020202020204" pitchFamily="34" charset="0"/>
              </a:rPr>
              <a:t>Insights</a:t>
            </a:r>
            <a:endParaRPr lang="en-US" sz="6000" b="1" dirty="0">
              <a:latin typeface="Century Gothic" panose="020B0502020202020204" pitchFamily="34" charset="0"/>
            </a:endParaRPr>
          </a:p>
        </p:txBody>
      </p:sp>
      <p:sp>
        <p:nvSpPr>
          <p:cNvPr id="3" name="Content Placeholder 2"/>
          <p:cNvSpPr>
            <a:spLocks noGrp="1"/>
          </p:cNvSpPr>
          <p:nvPr>
            <p:ph idx="1"/>
          </p:nvPr>
        </p:nvSpPr>
        <p:spPr>
          <a:xfrm>
            <a:off x="1896033" y="2043471"/>
            <a:ext cx="15074155" cy="8072389"/>
          </a:xfrm>
        </p:spPr>
        <p:txBody>
          <a:bodyPr>
            <a:normAutofit lnSpcReduction="10000"/>
          </a:bodyPr>
          <a:lstStyle/>
          <a:p>
            <a:r>
              <a:rPr lang="en-US" dirty="0" smtClean="0"/>
              <a:t>As we have gone through the data and our dashboard, we saw that each category related to internet and technology was started after the year 2000. So we can say that year 2000 was the beginning of tech era. People were more focused on internet and technology as compared to the traditional business.</a:t>
            </a:r>
          </a:p>
          <a:p>
            <a:endParaRPr lang="en-US" sz="1400" dirty="0"/>
          </a:p>
          <a:p>
            <a:r>
              <a:rPr lang="en-US" dirty="0" smtClean="0"/>
              <a:t>In the previous slide, we can see in the map chart by selecting the slicers like category code with results related to internet and technology and a Date-Time from 2000 onwards, we get to know that after the year 2000 there was a rise in the market share of internet and technology start-ups. So we can conclude after year 2000 the market was ready for internet exposure and getting online. </a:t>
            </a:r>
          </a:p>
        </p:txBody>
      </p:sp>
    </p:spTree>
    <p:extLst>
      <p:ext uri="{BB962C8B-B14F-4D97-AF65-F5344CB8AC3E}">
        <p14:creationId xmlns:p14="http://schemas.microsoft.com/office/powerpoint/2010/main" val="1451529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4" name="Rectangle 3"/>
          <p:cNvSpPr/>
          <p:nvPr/>
        </p:nvSpPr>
        <p:spPr>
          <a:xfrm>
            <a:off x="1" y="0"/>
            <a:ext cx="19010312" cy="1069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759" y="575556"/>
            <a:ext cx="15248795" cy="954228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943" y="618563"/>
            <a:ext cx="6111152" cy="723995"/>
          </a:xfrm>
        </p:spPr>
        <p:txBody>
          <a:bodyPr>
            <a:noAutofit/>
          </a:bodyPr>
          <a:lstStyle/>
          <a:p>
            <a:pPr algn="ctr"/>
            <a:r>
              <a:rPr lang="en-US" sz="4800" b="1" u="sng" dirty="0" smtClean="0"/>
              <a:t>Introduction</a:t>
            </a:r>
            <a:endParaRPr lang="en-US" sz="4800" b="1" u="sng" dirty="0"/>
          </a:p>
        </p:txBody>
      </p:sp>
      <p:sp>
        <p:nvSpPr>
          <p:cNvPr id="3" name="Content Placeholder 2"/>
          <p:cNvSpPr>
            <a:spLocks noGrp="1"/>
          </p:cNvSpPr>
          <p:nvPr>
            <p:ph idx="1"/>
          </p:nvPr>
        </p:nvSpPr>
        <p:spPr>
          <a:xfrm>
            <a:off x="2719459" y="2003919"/>
            <a:ext cx="14855847" cy="7973799"/>
          </a:xfrm>
        </p:spPr>
        <p:txBody>
          <a:bodyPr>
            <a:normAutofit fontScale="25000" lnSpcReduction="20000"/>
          </a:bodyPr>
          <a:lstStyle/>
          <a:p>
            <a:pPr>
              <a:buFont typeface="Arial" panose="020B0604020202020204" pitchFamily="34" charset="0"/>
              <a:buChar char="•"/>
            </a:pPr>
            <a:r>
              <a:rPr lang="en-IN" sz="11200" dirty="0">
                <a:solidFill>
                  <a:schemeClr val="tx1"/>
                </a:solidFill>
                <a:latin typeface="Bahnschrift" panose="020B0502040204020203" pitchFamily="34" charset="0"/>
                <a:cs typeface="Arial" panose="020B0604020202020204" pitchFamily="34" charset="0"/>
              </a:rPr>
              <a:t>Startups play a major role in economic growth. They bring new ideas, spur innovation, create employment thereby moving the economy. There has been an exponential growth in startups over the past few </a:t>
            </a:r>
            <a:r>
              <a:rPr lang="en-IN" sz="11200" dirty="0" smtClean="0">
                <a:solidFill>
                  <a:schemeClr val="tx1"/>
                </a:solidFill>
                <a:latin typeface="Bahnschrift" panose="020B0502040204020203" pitchFamily="34" charset="0"/>
                <a:cs typeface="Arial" panose="020B0604020202020204" pitchFamily="34" charset="0"/>
              </a:rPr>
              <a:t>years. </a:t>
            </a:r>
            <a:endParaRPr lang="en-IN" sz="11200" dirty="0">
              <a:solidFill>
                <a:schemeClr val="tx1"/>
              </a:solidFill>
              <a:latin typeface="Bahnschrift" panose="020B0502040204020203" pitchFamily="34" charset="0"/>
              <a:cs typeface="Arial" panose="020B0604020202020204" pitchFamily="34" charset="0"/>
            </a:endParaRPr>
          </a:p>
          <a:p>
            <a:pPr>
              <a:buFont typeface="Arial" panose="020B0604020202020204" pitchFamily="34" charset="0"/>
              <a:buChar char="•"/>
            </a:pPr>
            <a:endParaRPr lang="en-IN" sz="11200" dirty="0">
              <a:solidFill>
                <a:schemeClr val="tx1"/>
              </a:solidFill>
              <a:latin typeface="Bahnschrift" panose="020B0502040204020203" pitchFamily="34" charset="0"/>
              <a:cs typeface="Arial" panose="020B0604020202020204" pitchFamily="34" charset="0"/>
            </a:endParaRPr>
          </a:p>
          <a:p>
            <a:pPr>
              <a:buFont typeface="Arial" panose="020B0604020202020204" pitchFamily="34" charset="0"/>
              <a:buChar char="•"/>
            </a:pPr>
            <a:r>
              <a:rPr lang="en-IN" sz="11200" dirty="0">
                <a:solidFill>
                  <a:schemeClr val="tx1"/>
                </a:solidFill>
                <a:latin typeface="Bahnschrift" panose="020B0502040204020203" pitchFamily="34" charset="0"/>
                <a:cs typeface="Arial" panose="020B0604020202020204" pitchFamily="34" charset="0"/>
              </a:rPr>
              <a:t>The total count of Indian tech startups that have ever entered the unicorn club (Companies having worth more than $1 BILLION) till date stands at 107. These 107 Indian unicorns have raised more than $94 Billion in funding to date and are valued at around $344 Billion combined.</a:t>
            </a:r>
          </a:p>
          <a:p>
            <a:pPr>
              <a:buFont typeface="Arial" panose="020B0604020202020204" pitchFamily="34" charset="0"/>
              <a:buChar char="•"/>
            </a:pPr>
            <a:endParaRPr lang="en-IN" sz="11200" dirty="0">
              <a:solidFill>
                <a:schemeClr val="tx1"/>
              </a:solidFill>
              <a:latin typeface="Bahnschrift" panose="020B0502040204020203" pitchFamily="34" charset="0"/>
              <a:cs typeface="Arial" panose="020B0604020202020204" pitchFamily="34" charset="0"/>
            </a:endParaRPr>
          </a:p>
          <a:p>
            <a:pPr>
              <a:buFont typeface="Arial" panose="020B0604020202020204" pitchFamily="34" charset="0"/>
              <a:buChar char="•"/>
            </a:pPr>
            <a:r>
              <a:rPr lang="en-IN" sz="11200" dirty="0">
                <a:solidFill>
                  <a:schemeClr val="tx1"/>
                </a:solidFill>
                <a:latin typeface="Bahnschrift" panose="020B0502040204020203" pitchFamily="34" charset="0"/>
                <a:cs typeface="Arial" panose="020B0604020202020204" pitchFamily="34" charset="0"/>
              </a:rPr>
              <a:t>Countless startups are being launched every day in India. Many fail because they did not learn from the success of other companies who’ve managed to rise above.</a:t>
            </a:r>
          </a:p>
          <a:p>
            <a:pPr>
              <a:buFont typeface="Arial" panose="020B0604020202020204" pitchFamily="34" charset="0"/>
              <a:buChar char="•"/>
            </a:pPr>
            <a:endParaRPr lang="en-IN" sz="11200" dirty="0">
              <a:solidFill>
                <a:schemeClr val="tx1"/>
              </a:solidFill>
              <a:latin typeface="Bahnschrift" panose="020B0502040204020203" pitchFamily="34" charset="0"/>
              <a:cs typeface="Arial" panose="020B0604020202020204" pitchFamily="34" charset="0"/>
            </a:endParaRPr>
          </a:p>
          <a:p>
            <a:pPr>
              <a:buFont typeface="Arial" panose="020B0604020202020204" pitchFamily="34" charset="0"/>
              <a:buChar char="•"/>
            </a:pPr>
            <a:r>
              <a:rPr lang="en-IN" sz="11200" dirty="0">
                <a:solidFill>
                  <a:schemeClr val="tx1"/>
                </a:solidFill>
                <a:latin typeface="Bahnschrift" panose="020B0502040204020203" pitchFamily="34" charset="0"/>
                <a:cs typeface="Arial" panose="020B0604020202020204" pitchFamily="34" charset="0"/>
              </a:rPr>
              <a:t>Thus preventing start-ups failure has become a mandatory factor for the </a:t>
            </a:r>
            <a:r>
              <a:rPr lang="en-IN" sz="11200" dirty="0" smtClean="0">
                <a:solidFill>
                  <a:schemeClr val="tx1"/>
                </a:solidFill>
                <a:latin typeface="Bahnschrift" panose="020B0502040204020203" pitchFamily="34" charset="0"/>
                <a:cs typeface="Arial" panose="020B0604020202020204" pitchFamily="34" charset="0"/>
              </a:rPr>
              <a:t>entrepreneurs </a:t>
            </a:r>
            <a:r>
              <a:rPr lang="en-IN" sz="11200" dirty="0">
                <a:solidFill>
                  <a:schemeClr val="tx1"/>
                </a:solidFill>
                <a:latin typeface="Bahnschrift" panose="020B0502040204020203" pitchFamily="34" charset="0"/>
                <a:cs typeface="Arial" panose="020B0604020202020204" pitchFamily="34" charset="0"/>
              </a:rPr>
              <a:t>as it squander their </a:t>
            </a:r>
            <a:r>
              <a:rPr lang="en-IN" sz="11200" dirty="0" smtClean="0">
                <a:solidFill>
                  <a:schemeClr val="tx1"/>
                </a:solidFill>
                <a:latin typeface="Bahnschrift" panose="020B0502040204020203" pitchFamily="34" charset="0"/>
                <a:cs typeface="Arial" panose="020B0604020202020204" pitchFamily="34" charset="0"/>
              </a:rPr>
              <a:t>time money, </a:t>
            </a:r>
            <a:r>
              <a:rPr lang="en-IN" sz="11200" dirty="0">
                <a:solidFill>
                  <a:schemeClr val="tx1"/>
                </a:solidFill>
                <a:latin typeface="Bahnschrift" panose="020B0502040204020203" pitchFamily="34" charset="0"/>
                <a:cs typeface="Arial" panose="020B0604020202020204" pitchFamily="34" charset="0"/>
              </a:rPr>
              <a:t>and </a:t>
            </a:r>
            <a:r>
              <a:rPr lang="en-IN" sz="11200" dirty="0" smtClean="0">
                <a:solidFill>
                  <a:schemeClr val="tx1"/>
                </a:solidFill>
                <a:latin typeface="Bahnschrift" panose="020B0502040204020203" pitchFamily="34" charset="0"/>
                <a:cs typeface="Arial" panose="020B0604020202020204" pitchFamily="34" charset="0"/>
              </a:rPr>
              <a:t>efforts but good </a:t>
            </a:r>
            <a:r>
              <a:rPr lang="en-IN" sz="11200" dirty="0">
                <a:solidFill>
                  <a:schemeClr val="tx1"/>
                </a:solidFill>
                <a:latin typeface="Bahnschrift" panose="020B0502040204020203" pitchFamily="34" charset="0"/>
                <a:cs typeface="Arial" panose="020B0604020202020204" pitchFamily="34" charset="0"/>
              </a:rPr>
              <a:t>data-driven systems for predicting startup </a:t>
            </a:r>
            <a:r>
              <a:rPr lang="en-IN" sz="11200" dirty="0" smtClean="0">
                <a:solidFill>
                  <a:schemeClr val="tx1"/>
                </a:solidFill>
                <a:latin typeface="Bahnschrift" panose="020B0502040204020203" pitchFamily="34" charset="0"/>
                <a:cs typeface="Arial" panose="020B0604020202020204" pitchFamily="34" charset="0"/>
              </a:rPr>
              <a:t>success / failure </a:t>
            </a:r>
            <a:r>
              <a:rPr lang="en-IN" sz="11200" dirty="0">
                <a:solidFill>
                  <a:schemeClr val="tx1"/>
                </a:solidFill>
                <a:latin typeface="Bahnschrift" panose="020B0502040204020203" pitchFamily="34" charset="0"/>
                <a:cs typeface="Arial" panose="020B0604020202020204" pitchFamily="34" charset="0"/>
              </a:rPr>
              <a:t>can improve the entire research and prevention process making sure that every entrepreneur planning to start </a:t>
            </a:r>
            <a:r>
              <a:rPr lang="en-IN" sz="11200" dirty="0" smtClean="0">
                <a:solidFill>
                  <a:schemeClr val="tx1"/>
                </a:solidFill>
                <a:latin typeface="Bahnschrift" panose="020B0502040204020203" pitchFamily="34" charset="0"/>
                <a:cs typeface="Arial" panose="020B0604020202020204" pitchFamily="34" charset="0"/>
              </a:rPr>
              <a:t>his / her </a:t>
            </a:r>
            <a:r>
              <a:rPr lang="en-IN" sz="11200" dirty="0">
                <a:solidFill>
                  <a:schemeClr val="tx1"/>
                </a:solidFill>
                <a:latin typeface="Bahnschrift" panose="020B0502040204020203" pitchFamily="34" charset="0"/>
                <a:cs typeface="Arial" panose="020B0604020202020204" pitchFamily="34" charset="0"/>
              </a:rPr>
              <a:t>business can drive it to the success. This is where Machine Learning comes into play. Machine learning helps in predicting the </a:t>
            </a:r>
            <a:r>
              <a:rPr lang="en-IN" sz="11200" dirty="0" smtClean="0">
                <a:solidFill>
                  <a:schemeClr val="tx1"/>
                </a:solidFill>
                <a:latin typeface="Bahnschrift" panose="020B0502040204020203" pitchFamily="34" charset="0"/>
                <a:cs typeface="Arial" panose="020B0604020202020204" pitchFamily="34" charset="0"/>
              </a:rPr>
              <a:t>Success / failure </a:t>
            </a:r>
            <a:r>
              <a:rPr lang="en-IN" sz="11200" dirty="0">
                <a:solidFill>
                  <a:schemeClr val="tx1"/>
                </a:solidFill>
                <a:latin typeface="Bahnschrift" panose="020B0502040204020203" pitchFamily="34" charset="0"/>
                <a:cs typeface="Arial" panose="020B0604020202020204" pitchFamily="34" charset="0"/>
              </a:rPr>
              <a:t>of the startups and predictions made are quite </a:t>
            </a:r>
            <a:r>
              <a:rPr lang="en-IN" sz="11200" dirty="0" smtClean="0">
                <a:solidFill>
                  <a:schemeClr val="tx1"/>
                </a:solidFill>
                <a:latin typeface="Bahnschrift" panose="020B0502040204020203" pitchFamily="34" charset="0"/>
                <a:cs typeface="Arial" panose="020B0604020202020204" pitchFamily="34" charset="0"/>
              </a:rPr>
              <a:t>accurate.</a:t>
            </a:r>
            <a:endParaRPr lang="en-IN" sz="11200" dirty="0">
              <a:solidFill>
                <a:schemeClr val="tx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866238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724" y="514399"/>
            <a:ext cx="7091159" cy="99862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2675966" y="2245659"/>
            <a:ext cx="14267328" cy="7974105"/>
          </a:xfrm>
        </p:spPr>
        <p:txBody>
          <a:bodyPr>
            <a:normAutofit/>
          </a:bodyPr>
          <a:lstStyle/>
          <a:p>
            <a:pPr marL="1600200" indent="-1143000">
              <a:buFont typeface="Wingdings" panose="05000000000000000000" pitchFamily="2" charset="2"/>
              <a:buChar char="q"/>
            </a:pPr>
            <a:r>
              <a:rPr lang="en-IN" sz="3200" dirty="0">
                <a:solidFill>
                  <a:schemeClr val="tx1"/>
                </a:solidFill>
                <a:latin typeface="Bahnschrift" panose="020B0502040204020203" pitchFamily="34" charset="0"/>
                <a:cs typeface="Calibri"/>
                <a:sym typeface="Calibri"/>
              </a:rPr>
              <a:t>To analyse and predict whether a startup is going to acquired or closed by applying </a:t>
            </a:r>
            <a:r>
              <a:rPr lang="en-IN" sz="3200" dirty="0" smtClean="0">
                <a:solidFill>
                  <a:schemeClr val="tx1"/>
                </a:solidFill>
                <a:latin typeface="Bahnschrift" panose="020B0502040204020203" pitchFamily="34" charset="0"/>
                <a:cs typeface="Calibri"/>
                <a:sym typeface="Calibri"/>
              </a:rPr>
              <a:t>different </a:t>
            </a:r>
            <a:r>
              <a:rPr lang="en-IN" sz="3200" dirty="0">
                <a:solidFill>
                  <a:schemeClr val="tx1"/>
                </a:solidFill>
                <a:latin typeface="Bahnschrift" panose="020B0502040204020203" pitchFamily="34" charset="0"/>
                <a:cs typeface="Calibri"/>
                <a:sym typeface="Calibri"/>
              </a:rPr>
              <a:t>machine learning algorithms.</a:t>
            </a:r>
          </a:p>
          <a:p>
            <a:pPr marL="1600200" indent="-1143000">
              <a:buFont typeface="Wingdings" panose="05000000000000000000" pitchFamily="2" charset="2"/>
              <a:buChar char="q"/>
            </a:pPr>
            <a:endParaRPr lang="en-IN" sz="3200" dirty="0">
              <a:solidFill>
                <a:schemeClr val="tx1"/>
              </a:solidFill>
              <a:latin typeface="Bahnschrift" panose="020B0502040204020203" pitchFamily="34" charset="0"/>
              <a:cs typeface="Calibri"/>
              <a:sym typeface="Calibri"/>
            </a:endParaRPr>
          </a:p>
          <a:p>
            <a:pPr marL="1600200" indent="-1143000">
              <a:buFont typeface="Wingdings" panose="05000000000000000000" pitchFamily="2" charset="2"/>
              <a:buChar char="q"/>
            </a:pPr>
            <a:r>
              <a:rPr lang="en-IN" sz="3600" dirty="0">
                <a:solidFill>
                  <a:srgbClr val="C00000"/>
                </a:solidFill>
                <a:latin typeface="Bahnschrift" panose="020B0502040204020203" pitchFamily="34" charset="0"/>
                <a:cs typeface="Calibri"/>
                <a:sym typeface="Calibri"/>
              </a:rPr>
              <a:t>Input V</a:t>
            </a:r>
            <a:r>
              <a:rPr lang="en-IN" sz="3600" dirty="0" smtClean="0">
                <a:solidFill>
                  <a:srgbClr val="C00000"/>
                </a:solidFill>
                <a:latin typeface="Bahnschrift" panose="020B0502040204020203" pitchFamily="34" charset="0"/>
                <a:cs typeface="Calibri"/>
                <a:sym typeface="Calibri"/>
              </a:rPr>
              <a:t>ariables  </a:t>
            </a:r>
            <a:r>
              <a:rPr lang="en-IN" sz="3200" dirty="0">
                <a:solidFill>
                  <a:schemeClr val="tx1"/>
                </a:solidFill>
                <a:latin typeface="Bahnschrift" panose="020B0502040204020203" pitchFamily="34" charset="0"/>
                <a:cs typeface="Calibri"/>
                <a:sym typeface="Calibri"/>
              </a:rPr>
              <a:t>- </a:t>
            </a:r>
            <a:r>
              <a:rPr lang="en-IN" sz="3200" dirty="0" smtClean="0">
                <a:solidFill>
                  <a:schemeClr val="tx1"/>
                </a:solidFill>
                <a:latin typeface="Bahnschrift" panose="020B0502040204020203" pitchFamily="34" charset="0"/>
                <a:cs typeface="Calibri"/>
                <a:sym typeface="Calibri"/>
              </a:rPr>
              <a:t> state_code,  </a:t>
            </a:r>
            <a:r>
              <a:rPr lang="en-IN" sz="3200" dirty="0" err="1" smtClean="0">
                <a:solidFill>
                  <a:schemeClr val="tx1"/>
                </a:solidFill>
                <a:latin typeface="Bahnschrift" panose="020B0502040204020203" pitchFamily="34" charset="0"/>
                <a:cs typeface="Calibri"/>
                <a:sym typeface="Calibri"/>
              </a:rPr>
              <a:t>zip_code</a:t>
            </a:r>
            <a:r>
              <a:rPr lang="en-IN" sz="3200" dirty="0" smtClean="0">
                <a:solidFill>
                  <a:schemeClr val="tx1"/>
                </a:solidFill>
                <a:latin typeface="Bahnschrift" panose="020B0502040204020203" pitchFamily="34" charset="0"/>
                <a:cs typeface="Calibri"/>
                <a:sym typeface="Calibri"/>
              </a:rPr>
              <a:t>,  Name,  City</a:t>
            </a:r>
            <a:r>
              <a:rPr lang="en-IN" sz="3200" dirty="0">
                <a:solidFill>
                  <a:schemeClr val="tx1"/>
                </a:solidFill>
                <a:latin typeface="Bahnschrift" panose="020B0502040204020203" pitchFamily="34" charset="0"/>
                <a:cs typeface="Calibri"/>
                <a:sym typeface="Calibri"/>
              </a:rPr>
              <a:t>, </a:t>
            </a:r>
            <a:r>
              <a:rPr lang="en-IN" sz="3200" dirty="0" smtClean="0">
                <a:solidFill>
                  <a:schemeClr val="tx1"/>
                </a:solidFill>
                <a:latin typeface="Bahnschrift" panose="020B0502040204020203" pitchFamily="34" charset="0"/>
                <a:cs typeface="Calibri"/>
                <a:sym typeface="Calibri"/>
              </a:rPr>
              <a:t> labels</a:t>
            </a:r>
            <a:r>
              <a:rPr lang="en-IN" sz="3200" dirty="0">
                <a:solidFill>
                  <a:schemeClr val="tx1"/>
                </a:solidFill>
                <a:latin typeface="Bahnschrift" panose="020B0502040204020203" pitchFamily="34" charset="0"/>
                <a:cs typeface="Calibri"/>
                <a:sym typeface="Calibri"/>
              </a:rPr>
              <a:t>, </a:t>
            </a:r>
            <a:r>
              <a:rPr lang="en-IN" sz="3200" dirty="0" smtClean="0">
                <a:solidFill>
                  <a:schemeClr val="tx1"/>
                </a:solidFill>
                <a:latin typeface="Bahnschrift" panose="020B0502040204020203" pitchFamily="34" charset="0"/>
                <a:cs typeface="Calibri"/>
                <a:sym typeface="Calibri"/>
              </a:rPr>
              <a:t> Founded_at,  Closed_at,  First_funding_at,  last_funding_at,  funding period,  avg_participants,  </a:t>
            </a:r>
            <a:r>
              <a:rPr lang="en-IN" sz="3200" dirty="0">
                <a:solidFill>
                  <a:schemeClr val="tx1"/>
                </a:solidFill>
                <a:latin typeface="Bahnschrift" panose="020B0502040204020203" pitchFamily="34" charset="0"/>
                <a:cs typeface="Calibri"/>
                <a:sym typeface="Calibri"/>
              </a:rPr>
              <a:t>is software</a:t>
            </a:r>
            <a:r>
              <a:rPr lang="en-IN" sz="3200" dirty="0" smtClean="0">
                <a:solidFill>
                  <a:schemeClr val="tx1"/>
                </a:solidFill>
                <a:latin typeface="Bahnschrift" panose="020B0502040204020203" pitchFamily="34" charset="0"/>
                <a:cs typeface="Calibri"/>
                <a:sym typeface="Calibri"/>
              </a:rPr>
              <a:t>,  </a:t>
            </a:r>
            <a:r>
              <a:rPr lang="en-IN" sz="3200" dirty="0">
                <a:solidFill>
                  <a:schemeClr val="tx1"/>
                </a:solidFill>
                <a:latin typeface="Bahnschrift" panose="020B0502040204020203" pitchFamily="34" charset="0"/>
                <a:cs typeface="Calibri"/>
                <a:sym typeface="Calibri"/>
              </a:rPr>
              <a:t>is web, </a:t>
            </a:r>
            <a:r>
              <a:rPr lang="en-IN" sz="3200" dirty="0" smtClean="0">
                <a:solidFill>
                  <a:schemeClr val="tx1"/>
                </a:solidFill>
                <a:latin typeface="Bahnschrift" panose="020B0502040204020203" pitchFamily="34" charset="0"/>
                <a:cs typeface="Calibri"/>
                <a:sym typeface="Calibri"/>
              </a:rPr>
              <a:t> is mobile,  is </a:t>
            </a:r>
            <a:r>
              <a:rPr lang="en-IN" sz="3200" dirty="0">
                <a:solidFill>
                  <a:schemeClr val="tx1"/>
                </a:solidFill>
                <a:latin typeface="Bahnschrift" panose="020B0502040204020203" pitchFamily="34" charset="0"/>
                <a:cs typeface="Calibri"/>
                <a:sym typeface="Calibri"/>
              </a:rPr>
              <a:t>enterprise, </a:t>
            </a:r>
            <a:r>
              <a:rPr lang="en-IN" sz="3200" dirty="0" smtClean="0">
                <a:solidFill>
                  <a:schemeClr val="tx1"/>
                </a:solidFill>
                <a:latin typeface="Bahnschrift" panose="020B0502040204020203" pitchFamily="34" charset="0"/>
                <a:cs typeface="Calibri"/>
                <a:sym typeface="Calibri"/>
              </a:rPr>
              <a:t> is </a:t>
            </a:r>
            <a:r>
              <a:rPr lang="en-IN" sz="3200" dirty="0">
                <a:solidFill>
                  <a:schemeClr val="tx1"/>
                </a:solidFill>
                <a:latin typeface="Bahnschrift" panose="020B0502040204020203" pitchFamily="34" charset="0"/>
                <a:cs typeface="Calibri"/>
                <a:sym typeface="Calibri"/>
              </a:rPr>
              <a:t>advertising</a:t>
            </a:r>
            <a:r>
              <a:rPr lang="en-IN" sz="3200" dirty="0" smtClean="0">
                <a:solidFill>
                  <a:schemeClr val="tx1"/>
                </a:solidFill>
                <a:latin typeface="Bahnschrift" panose="020B0502040204020203" pitchFamily="34" charset="0"/>
                <a:cs typeface="Calibri"/>
                <a:sym typeface="Calibri"/>
              </a:rPr>
              <a:t>,  </a:t>
            </a:r>
            <a:r>
              <a:rPr lang="en-IN" sz="3200" dirty="0">
                <a:solidFill>
                  <a:schemeClr val="tx1"/>
                </a:solidFill>
                <a:latin typeface="Bahnschrift" panose="020B0502040204020203" pitchFamily="34" charset="0"/>
                <a:cs typeface="Calibri"/>
                <a:sym typeface="Calibri"/>
              </a:rPr>
              <a:t>is </a:t>
            </a:r>
            <a:r>
              <a:rPr lang="en-IN" sz="3200" dirty="0" smtClean="0">
                <a:solidFill>
                  <a:schemeClr val="tx1"/>
                </a:solidFill>
                <a:latin typeface="Bahnschrift" panose="020B0502040204020203" pitchFamily="34" charset="0"/>
                <a:cs typeface="Calibri"/>
                <a:sym typeface="Calibri"/>
              </a:rPr>
              <a:t>gamesvideo,  age_first_funding_year,  </a:t>
            </a:r>
            <a:r>
              <a:rPr lang="en-IN" sz="3200" dirty="0">
                <a:solidFill>
                  <a:schemeClr val="tx1"/>
                </a:solidFill>
                <a:latin typeface="Bahnschrift" panose="020B0502040204020203" pitchFamily="34" charset="0"/>
                <a:cs typeface="Calibri"/>
                <a:sym typeface="Calibri"/>
              </a:rPr>
              <a:t>age_last_funding </a:t>
            </a:r>
            <a:r>
              <a:rPr lang="en-IN" sz="3200" dirty="0" smtClean="0">
                <a:solidFill>
                  <a:schemeClr val="tx1"/>
                </a:solidFill>
                <a:latin typeface="Bahnschrift" panose="020B0502040204020203" pitchFamily="34" charset="0"/>
                <a:cs typeface="Calibri"/>
                <a:sym typeface="Calibri"/>
              </a:rPr>
              <a:t>year,  age_first_milestone_year,  age_last_milestone_year,  </a:t>
            </a:r>
            <a:r>
              <a:rPr lang="en-IN" sz="3200" dirty="0">
                <a:solidFill>
                  <a:schemeClr val="tx1"/>
                </a:solidFill>
                <a:latin typeface="Bahnschrift" panose="020B0502040204020203" pitchFamily="34" charset="0"/>
                <a:cs typeface="Calibri"/>
                <a:sym typeface="Calibri"/>
              </a:rPr>
              <a:t>relationships, </a:t>
            </a:r>
            <a:r>
              <a:rPr lang="en-IN" sz="3200" dirty="0" smtClean="0">
                <a:solidFill>
                  <a:schemeClr val="tx1"/>
                </a:solidFill>
                <a:latin typeface="Bahnschrift" panose="020B0502040204020203" pitchFamily="34" charset="0"/>
                <a:cs typeface="Calibri"/>
                <a:sym typeface="Calibri"/>
              </a:rPr>
              <a:t> funding rounds,  </a:t>
            </a:r>
            <a:r>
              <a:rPr lang="en-IN" sz="3200" dirty="0">
                <a:solidFill>
                  <a:schemeClr val="tx1"/>
                </a:solidFill>
                <a:latin typeface="Bahnschrift" panose="020B0502040204020203" pitchFamily="34" charset="0"/>
                <a:cs typeface="Calibri"/>
                <a:sym typeface="Calibri"/>
              </a:rPr>
              <a:t>is </a:t>
            </a:r>
            <a:r>
              <a:rPr lang="en-IN" sz="3200" dirty="0" smtClean="0">
                <a:solidFill>
                  <a:schemeClr val="tx1"/>
                </a:solidFill>
                <a:latin typeface="Bahnschrift" panose="020B0502040204020203" pitchFamily="34" charset="0"/>
                <a:cs typeface="Calibri"/>
                <a:sym typeface="Calibri"/>
              </a:rPr>
              <a:t>ecommerce,  is biotech,  </a:t>
            </a:r>
            <a:r>
              <a:rPr lang="en-IN" sz="3200" dirty="0">
                <a:solidFill>
                  <a:schemeClr val="tx1"/>
                </a:solidFill>
                <a:latin typeface="Bahnschrift" panose="020B0502040204020203" pitchFamily="34" charset="0"/>
                <a:cs typeface="Calibri"/>
                <a:sym typeface="Calibri"/>
              </a:rPr>
              <a:t>is </a:t>
            </a:r>
            <a:r>
              <a:rPr lang="en-IN" sz="3200" dirty="0" smtClean="0">
                <a:solidFill>
                  <a:schemeClr val="tx1"/>
                </a:solidFill>
                <a:latin typeface="Bahnschrift" panose="020B0502040204020203" pitchFamily="34" charset="0"/>
                <a:cs typeface="Calibri"/>
                <a:sym typeface="Calibri"/>
              </a:rPr>
              <a:t>consulting,  </a:t>
            </a:r>
            <a:r>
              <a:rPr lang="en-IN" sz="3200" dirty="0">
                <a:solidFill>
                  <a:schemeClr val="tx1"/>
                </a:solidFill>
                <a:latin typeface="Bahnschrift" panose="020B0502040204020203" pitchFamily="34" charset="0"/>
                <a:cs typeface="Calibri"/>
                <a:sym typeface="Calibri"/>
              </a:rPr>
              <a:t>is </a:t>
            </a:r>
            <a:r>
              <a:rPr lang="en-IN" sz="3200" dirty="0" smtClean="0">
                <a:solidFill>
                  <a:schemeClr val="tx1"/>
                </a:solidFill>
                <a:latin typeface="Bahnschrift" panose="020B0502040204020203" pitchFamily="34" charset="0"/>
                <a:cs typeface="Calibri"/>
                <a:sym typeface="Calibri"/>
              </a:rPr>
              <a:t>othercategory,  has vc,  has </a:t>
            </a:r>
            <a:r>
              <a:rPr lang="en-IN" sz="3200" dirty="0">
                <a:solidFill>
                  <a:schemeClr val="tx1"/>
                </a:solidFill>
                <a:latin typeface="Bahnschrift" panose="020B0502040204020203" pitchFamily="34" charset="0"/>
                <a:cs typeface="Calibri"/>
                <a:sym typeface="Calibri"/>
              </a:rPr>
              <a:t>angel, </a:t>
            </a:r>
            <a:r>
              <a:rPr lang="en-IN" sz="3200" dirty="0" smtClean="0">
                <a:solidFill>
                  <a:schemeClr val="tx1"/>
                </a:solidFill>
                <a:latin typeface="Bahnschrift" panose="020B0502040204020203" pitchFamily="34" charset="0"/>
                <a:cs typeface="Calibri"/>
                <a:sym typeface="Calibri"/>
              </a:rPr>
              <a:t> has </a:t>
            </a:r>
            <a:r>
              <a:rPr lang="en-IN" sz="3200" dirty="0">
                <a:solidFill>
                  <a:schemeClr val="tx1"/>
                </a:solidFill>
                <a:latin typeface="Bahnschrift" panose="020B0502040204020203" pitchFamily="34" charset="0"/>
                <a:cs typeface="Calibri"/>
                <a:sym typeface="Calibri"/>
              </a:rPr>
              <a:t>round A</a:t>
            </a:r>
            <a:r>
              <a:rPr lang="en-IN" sz="3200" dirty="0" smtClean="0">
                <a:solidFill>
                  <a:schemeClr val="tx1"/>
                </a:solidFill>
                <a:latin typeface="Bahnschrift" panose="020B0502040204020203" pitchFamily="34" charset="0"/>
                <a:cs typeface="Calibri"/>
                <a:sym typeface="Calibri"/>
              </a:rPr>
              <a:t>,  has </a:t>
            </a:r>
            <a:r>
              <a:rPr lang="en-IN" sz="3200" dirty="0">
                <a:solidFill>
                  <a:schemeClr val="tx1"/>
                </a:solidFill>
                <a:latin typeface="Bahnschrift" panose="020B0502040204020203" pitchFamily="34" charset="0"/>
                <a:cs typeface="Calibri"/>
                <a:sym typeface="Calibri"/>
              </a:rPr>
              <a:t>round B</a:t>
            </a:r>
            <a:r>
              <a:rPr lang="en-IN" sz="3200" dirty="0" smtClean="0">
                <a:solidFill>
                  <a:schemeClr val="tx1"/>
                </a:solidFill>
                <a:latin typeface="Bahnschrift" panose="020B0502040204020203" pitchFamily="34" charset="0"/>
                <a:cs typeface="Calibri"/>
                <a:sym typeface="Calibri"/>
              </a:rPr>
              <a:t>,  </a:t>
            </a:r>
            <a:r>
              <a:rPr lang="en-IN" sz="3200" dirty="0">
                <a:solidFill>
                  <a:schemeClr val="tx1"/>
                </a:solidFill>
                <a:latin typeface="Bahnschrift" panose="020B0502040204020203" pitchFamily="34" charset="0"/>
                <a:cs typeface="Calibri"/>
                <a:sym typeface="Calibri"/>
              </a:rPr>
              <a:t>has round C</a:t>
            </a:r>
            <a:r>
              <a:rPr lang="en-IN" sz="3200" dirty="0" smtClean="0">
                <a:solidFill>
                  <a:schemeClr val="tx1"/>
                </a:solidFill>
                <a:latin typeface="Bahnschrift" panose="020B0502040204020203" pitchFamily="34" charset="0"/>
                <a:cs typeface="Calibri"/>
                <a:sym typeface="Calibri"/>
              </a:rPr>
              <a:t>,  </a:t>
            </a:r>
            <a:r>
              <a:rPr lang="en-IN" sz="3200" dirty="0">
                <a:solidFill>
                  <a:schemeClr val="tx1"/>
                </a:solidFill>
                <a:latin typeface="Bahnschrift" panose="020B0502040204020203" pitchFamily="34" charset="0"/>
                <a:cs typeface="Calibri"/>
                <a:sym typeface="Calibri"/>
              </a:rPr>
              <a:t>has round D</a:t>
            </a:r>
            <a:r>
              <a:rPr lang="en-IN" sz="3200" dirty="0" smtClean="0">
                <a:solidFill>
                  <a:schemeClr val="tx1"/>
                </a:solidFill>
                <a:latin typeface="Bahnschrift" panose="020B0502040204020203" pitchFamily="34" charset="0"/>
                <a:cs typeface="Calibri"/>
                <a:sym typeface="Calibri"/>
              </a:rPr>
              <a:t>,  </a:t>
            </a:r>
            <a:r>
              <a:rPr lang="en-IN" sz="3200" dirty="0">
                <a:solidFill>
                  <a:schemeClr val="tx1"/>
                </a:solidFill>
                <a:latin typeface="Bahnschrift" panose="020B0502040204020203" pitchFamily="34" charset="0"/>
                <a:cs typeface="Calibri"/>
                <a:sym typeface="Calibri"/>
              </a:rPr>
              <a:t>total </a:t>
            </a:r>
            <a:r>
              <a:rPr lang="en-IN" sz="3200" dirty="0" smtClean="0">
                <a:solidFill>
                  <a:schemeClr val="tx1"/>
                </a:solidFill>
                <a:latin typeface="Bahnschrift" panose="020B0502040204020203" pitchFamily="34" charset="0"/>
                <a:cs typeface="Calibri"/>
                <a:sym typeface="Calibri"/>
              </a:rPr>
              <a:t>rounds,  is </a:t>
            </a:r>
            <a:r>
              <a:rPr lang="en-IN" sz="3200" dirty="0">
                <a:solidFill>
                  <a:schemeClr val="tx1"/>
                </a:solidFill>
                <a:latin typeface="Bahnschrift" panose="020B0502040204020203" pitchFamily="34" charset="0"/>
                <a:cs typeface="Calibri"/>
                <a:sym typeface="Calibri"/>
              </a:rPr>
              <a:t>top_500. </a:t>
            </a:r>
            <a:endParaRPr lang="en-IN" sz="3200" dirty="0" smtClean="0">
              <a:solidFill>
                <a:schemeClr val="tx1"/>
              </a:solidFill>
              <a:latin typeface="Bahnschrift" panose="020B0502040204020203" pitchFamily="34" charset="0"/>
              <a:cs typeface="Calibri"/>
              <a:sym typeface="Calibri"/>
            </a:endParaRPr>
          </a:p>
          <a:p>
            <a:pPr marL="1600200" indent="-1143000">
              <a:buFont typeface="Wingdings" panose="05000000000000000000" pitchFamily="2" charset="2"/>
              <a:buChar char="q"/>
            </a:pPr>
            <a:endParaRPr lang="en-IN" sz="3200" dirty="0">
              <a:solidFill>
                <a:schemeClr val="tx1"/>
              </a:solidFill>
              <a:latin typeface="Bahnschrift" panose="020B0502040204020203" pitchFamily="34" charset="0"/>
              <a:cs typeface="Calibri"/>
              <a:sym typeface="Calibri"/>
            </a:endParaRPr>
          </a:p>
          <a:p>
            <a:pPr marL="1600200" indent="-1143000">
              <a:buFont typeface="Wingdings" panose="05000000000000000000" pitchFamily="2" charset="2"/>
              <a:buChar char="q"/>
            </a:pPr>
            <a:r>
              <a:rPr lang="en-IN" sz="3600" dirty="0">
                <a:solidFill>
                  <a:srgbClr val="C00000"/>
                </a:solidFill>
                <a:latin typeface="Bahnschrift" panose="020B0502040204020203" pitchFamily="34" charset="0"/>
                <a:cs typeface="Calibri"/>
                <a:sym typeface="Calibri"/>
              </a:rPr>
              <a:t>Output Variables  </a:t>
            </a:r>
            <a:r>
              <a:rPr lang="en-IN" sz="3200" dirty="0">
                <a:solidFill>
                  <a:schemeClr val="tx1"/>
                </a:solidFill>
                <a:latin typeface="Bahnschrift" panose="020B0502040204020203" pitchFamily="34" charset="0"/>
                <a:cs typeface="Calibri"/>
                <a:sym typeface="Calibri"/>
              </a:rPr>
              <a:t>-  Status</a:t>
            </a:r>
          </a:p>
          <a:p>
            <a:endParaRPr lang="en-US" dirty="0"/>
          </a:p>
        </p:txBody>
      </p:sp>
    </p:spTree>
    <p:extLst>
      <p:ext uri="{BB962C8B-B14F-4D97-AF65-F5344CB8AC3E}">
        <p14:creationId xmlns:p14="http://schemas.microsoft.com/office/powerpoint/2010/main" val="3356540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5989" y="912379"/>
            <a:ext cx="5937058" cy="1030463"/>
          </a:xfrm>
        </p:spPr>
        <p:txBody>
          <a:bodyPr/>
          <a:lstStyle/>
          <a:p>
            <a:pPr algn="ctr"/>
            <a:r>
              <a:rPr lang="en-US" b="1" u="sng" dirty="0" smtClean="0"/>
              <a:t>Objective</a:t>
            </a:r>
            <a:endParaRPr lang="en-US" b="1" u="sng" dirty="0"/>
          </a:p>
        </p:txBody>
      </p:sp>
      <p:sp>
        <p:nvSpPr>
          <p:cNvPr id="3" name="Content Placeholder 2"/>
          <p:cNvSpPr>
            <a:spLocks noGrp="1"/>
          </p:cNvSpPr>
          <p:nvPr>
            <p:ph idx="1"/>
          </p:nvPr>
        </p:nvSpPr>
        <p:spPr>
          <a:xfrm>
            <a:off x="2822749" y="2483306"/>
            <a:ext cx="13606494" cy="7252366"/>
          </a:xfrm>
        </p:spPr>
        <p:txBody>
          <a:bodyPr>
            <a:normAutofit fontScale="92500" lnSpcReduction="10000"/>
          </a:bodyPr>
          <a:lstStyle/>
          <a:p>
            <a:pPr lvl="0">
              <a:buClr>
                <a:schemeClr val="dk1"/>
              </a:buClr>
              <a:buSzPts val="3600"/>
              <a:buFont typeface="Arial" panose="020B0604020202020204" pitchFamily="34" charset="0"/>
              <a:buChar char="•"/>
            </a:pPr>
            <a:r>
              <a:rPr lang="en-IN" sz="3900" spc="300" dirty="0">
                <a:latin typeface="Bahnschrift" panose="020B0502040204020203" pitchFamily="34" charset="0"/>
              </a:rPr>
              <a:t>The objective is to predict whether a startup which is currently operating turns into a success or a failure.</a:t>
            </a:r>
          </a:p>
          <a:p>
            <a:pPr lvl="0">
              <a:buClr>
                <a:schemeClr val="dk1"/>
              </a:buClr>
              <a:buSzPts val="3600"/>
              <a:buFont typeface="Arial" panose="020B0604020202020204" pitchFamily="34" charset="0"/>
              <a:buChar char="•"/>
            </a:pPr>
            <a:endParaRPr lang="en-IN" sz="3900" spc="300" dirty="0">
              <a:latin typeface="Bahnschrift" panose="020B0502040204020203" pitchFamily="34" charset="0"/>
            </a:endParaRPr>
          </a:p>
          <a:p>
            <a:pPr lvl="0">
              <a:buClr>
                <a:schemeClr val="dk1"/>
              </a:buClr>
              <a:buSzPts val="3600"/>
              <a:buFont typeface="Arial" panose="020B0604020202020204" pitchFamily="34" charset="0"/>
              <a:buChar char="•"/>
            </a:pPr>
            <a:r>
              <a:rPr lang="en-IN" sz="3900" spc="300" dirty="0">
                <a:latin typeface="Bahnschrift" panose="020B0502040204020203" pitchFamily="34" charset="0"/>
              </a:rPr>
              <a:t>To </a:t>
            </a:r>
            <a:r>
              <a:rPr lang="en-IN" sz="3900" spc="300" dirty="0" smtClean="0">
                <a:latin typeface="Bahnschrift" panose="020B0502040204020203" pitchFamily="34" charset="0"/>
              </a:rPr>
              <a:t>use more </a:t>
            </a:r>
            <a:r>
              <a:rPr lang="en-IN" sz="3900" spc="300" dirty="0">
                <a:latin typeface="Bahnschrift" panose="020B0502040204020203" pitchFamily="34" charset="0"/>
              </a:rPr>
              <a:t>accurate algorithm for prediction by comparing the Algorithms. </a:t>
            </a:r>
          </a:p>
          <a:p>
            <a:pPr lvl="0">
              <a:buClr>
                <a:schemeClr val="dk1"/>
              </a:buClr>
              <a:buSzPts val="3600"/>
              <a:buFont typeface="Arial" panose="020B0604020202020204" pitchFamily="34" charset="0"/>
              <a:buChar char="•"/>
            </a:pPr>
            <a:endParaRPr lang="en-IN" sz="3900" spc="300" dirty="0">
              <a:latin typeface="Bahnschrift" panose="020B0502040204020203" pitchFamily="34" charset="0"/>
            </a:endParaRPr>
          </a:p>
          <a:p>
            <a:pPr lvl="0">
              <a:buClr>
                <a:schemeClr val="dk1"/>
              </a:buClr>
              <a:buSzPts val="3600"/>
              <a:buFont typeface="Arial" panose="020B0604020202020204" pitchFamily="34" charset="0"/>
              <a:buChar char="•"/>
            </a:pPr>
            <a:r>
              <a:rPr lang="en-IN" sz="3900" spc="300" dirty="0">
                <a:latin typeface="Bahnschrift" panose="020B0502040204020203" pitchFamily="34" charset="0"/>
              </a:rPr>
              <a:t>To make a bridge between the </a:t>
            </a:r>
            <a:r>
              <a:rPr lang="en-IN" sz="3900" spc="300" dirty="0" smtClean="0">
                <a:latin typeface="Bahnschrift" panose="020B0502040204020203" pitchFamily="34" charset="0"/>
              </a:rPr>
              <a:t>entrepreneurs </a:t>
            </a:r>
            <a:r>
              <a:rPr lang="en-IN" sz="3900" spc="300" dirty="0">
                <a:latin typeface="Bahnschrift" panose="020B0502040204020203" pitchFamily="34" charset="0"/>
              </a:rPr>
              <a:t>and their startup success.</a:t>
            </a:r>
          </a:p>
          <a:p>
            <a:pPr lvl="0">
              <a:buClr>
                <a:schemeClr val="dk1"/>
              </a:buClr>
              <a:buSzPts val="3600"/>
              <a:buFont typeface="Arial" panose="020B0604020202020204" pitchFamily="34" charset="0"/>
              <a:buChar char="•"/>
            </a:pPr>
            <a:endParaRPr lang="en-IN" sz="3900" spc="300" dirty="0">
              <a:latin typeface="Bahnschrift" panose="020B0502040204020203" pitchFamily="34" charset="0"/>
            </a:endParaRPr>
          </a:p>
          <a:p>
            <a:pPr lvl="0">
              <a:buClr>
                <a:schemeClr val="dk1"/>
              </a:buClr>
              <a:buSzPts val="3600"/>
              <a:buFont typeface="Arial" panose="020B0604020202020204" pitchFamily="34" charset="0"/>
              <a:buChar char="•"/>
            </a:pPr>
            <a:r>
              <a:rPr lang="en-IN" sz="3900" spc="300" dirty="0">
                <a:latin typeface="Bahnschrift" panose="020B0502040204020203" pitchFamily="34" charset="0"/>
              </a:rPr>
              <a:t>To Predict whether the startup </a:t>
            </a:r>
            <a:r>
              <a:rPr lang="en-IN" sz="3900" spc="300" dirty="0" smtClean="0">
                <a:latin typeface="Bahnschrift" panose="020B0502040204020203" pitchFamily="34" charset="0"/>
              </a:rPr>
              <a:t>will be acquired </a:t>
            </a:r>
            <a:r>
              <a:rPr lang="en-IN" sz="3900" spc="300" dirty="0">
                <a:latin typeface="Bahnschrift" panose="020B0502040204020203" pitchFamily="34" charset="0"/>
              </a:rPr>
              <a:t>or rejected.</a:t>
            </a:r>
          </a:p>
          <a:p>
            <a:endParaRPr lang="en-US" dirty="0"/>
          </a:p>
        </p:txBody>
      </p:sp>
    </p:spTree>
    <p:extLst>
      <p:ext uri="{BB962C8B-B14F-4D97-AF65-F5344CB8AC3E}">
        <p14:creationId xmlns:p14="http://schemas.microsoft.com/office/powerpoint/2010/main" val="3240780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679" y="1357029"/>
            <a:ext cx="8257543" cy="1135889"/>
          </a:xfrm>
        </p:spPr>
        <p:txBody>
          <a:bodyPr/>
          <a:lstStyle/>
          <a:p>
            <a:r>
              <a:rPr lang="en-US" dirty="0" smtClean="0"/>
              <a:t>Tools And Technologies</a:t>
            </a:r>
            <a:endParaRPr lang="en-US" dirty="0"/>
          </a:p>
        </p:txBody>
      </p:sp>
      <p:sp>
        <p:nvSpPr>
          <p:cNvPr id="3" name="Content Placeholder 2"/>
          <p:cNvSpPr>
            <a:spLocks noGrp="1"/>
          </p:cNvSpPr>
          <p:nvPr>
            <p:ph idx="1"/>
          </p:nvPr>
        </p:nvSpPr>
        <p:spPr>
          <a:xfrm>
            <a:off x="2634575" y="3978850"/>
            <a:ext cx="10247708" cy="6482962"/>
          </a:xfrm>
        </p:spPr>
        <p:txBody>
          <a:bodyPr>
            <a:normAutofit fontScale="40000" lnSpcReduction="20000"/>
          </a:bodyPr>
          <a:lstStyle/>
          <a:p>
            <a:pPr>
              <a:buClr>
                <a:schemeClr val="dk1"/>
              </a:buClr>
              <a:buSzPts val="3600"/>
              <a:buFont typeface="Wingdings" panose="05000000000000000000" pitchFamily="2" charset="2"/>
              <a:buChar char="§"/>
            </a:pPr>
            <a:r>
              <a:rPr lang="en-IN" sz="7400" spc="300" dirty="0" smtClean="0">
                <a:solidFill>
                  <a:srgbClr val="C00000"/>
                </a:solidFill>
              </a:rPr>
              <a:t>MICROSOFT </a:t>
            </a:r>
            <a:r>
              <a:rPr lang="en-IN" sz="7400" spc="300" dirty="0">
                <a:solidFill>
                  <a:srgbClr val="C00000"/>
                </a:solidFill>
              </a:rPr>
              <a:t>EXCEL</a:t>
            </a: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a:solidFill>
                  <a:srgbClr val="C00000"/>
                </a:solidFill>
              </a:rPr>
              <a:t>PYTHON </a:t>
            </a:r>
            <a:r>
              <a:rPr lang="en-IN" sz="7400" spc="300" dirty="0" smtClean="0">
                <a:solidFill>
                  <a:srgbClr val="C00000"/>
                </a:solidFill>
              </a:rPr>
              <a:t>PROGRAMMING </a:t>
            </a: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PANDAS</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NUMPY</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SKLEARN</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MATPLOTLIB</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SEABORN</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POWER </a:t>
            </a:r>
            <a:r>
              <a:rPr lang="en-IN" sz="7400" spc="300" dirty="0">
                <a:solidFill>
                  <a:srgbClr val="C00000"/>
                </a:solidFill>
              </a:rPr>
              <a:t>BI</a:t>
            </a: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MICROSOFT </a:t>
            </a:r>
            <a:r>
              <a:rPr lang="en-IN" sz="7400" spc="300" dirty="0">
                <a:solidFill>
                  <a:srgbClr val="C00000"/>
                </a:solidFill>
              </a:rPr>
              <a:t>POWERPOINT</a:t>
            </a:r>
          </a:p>
          <a:p>
            <a:endParaRPr lang="en-US" dirty="0"/>
          </a:p>
        </p:txBody>
      </p:sp>
    </p:spTree>
    <p:extLst>
      <p:ext uri="{BB962C8B-B14F-4D97-AF65-F5344CB8AC3E}">
        <p14:creationId xmlns:p14="http://schemas.microsoft.com/office/powerpoint/2010/main" val="3173358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8678" y="861211"/>
            <a:ext cx="3947818" cy="1030463"/>
          </a:xfrm>
        </p:spPr>
        <p:txBody>
          <a:bodyPr>
            <a:noAutofit/>
          </a:bodyPr>
          <a:lstStyle/>
          <a:p>
            <a:pPr algn="ctr"/>
            <a:r>
              <a:rPr lang="en-US" sz="6600" b="1" u="sng" dirty="0" smtClean="0">
                <a:latin typeface="+mn-lt"/>
              </a:rPr>
              <a:t>Process</a:t>
            </a:r>
            <a:endParaRPr lang="en-US" sz="6600" b="1" u="sng" dirty="0">
              <a:latin typeface="+mn-lt"/>
            </a:endParaRPr>
          </a:p>
        </p:txBody>
      </p:sp>
      <p:sp>
        <p:nvSpPr>
          <p:cNvPr id="3" name="Content Placeholder 2"/>
          <p:cNvSpPr>
            <a:spLocks noGrp="1"/>
          </p:cNvSpPr>
          <p:nvPr>
            <p:ph idx="1"/>
          </p:nvPr>
        </p:nvSpPr>
        <p:spPr>
          <a:xfrm>
            <a:off x="3156653" y="2583653"/>
            <a:ext cx="14538222" cy="7647742"/>
          </a:xfrm>
        </p:spPr>
        <p:txBody>
          <a:bodyPr>
            <a:noAutofit/>
          </a:bodyPr>
          <a:lstStyle/>
          <a:p>
            <a:pPr marL="514350" indent="-514350">
              <a:lnSpc>
                <a:spcPct val="150000"/>
              </a:lnSpc>
              <a:buFont typeface="+mj-lt"/>
              <a:buAutoNum type="arabicPeriod"/>
            </a:pPr>
            <a:r>
              <a:rPr lang="en-US" sz="3600" dirty="0" smtClean="0"/>
              <a:t>Conducted Research for collecting data.</a:t>
            </a:r>
          </a:p>
          <a:p>
            <a:pPr marL="514350" indent="-514350">
              <a:lnSpc>
                <a:spcPct val="150000"/>
              </a:lnSpc>
              <a:buFont typeface="+mj-lt"/>
              <a:buAutoNum type="arabicPeriod"/>
            </a:pPr>
            <a:r>
              <a:rPr lang="en-US" sz="3600" dirty="0" smtClean="0"/>
              <a:t>Data </a:t>
            </a:r>
            <a:r>
              <a:rPr lang="en-US" sz="3600" dirty="0"/>
              <a:t>Processing </a:t>
            </a:r>
            <a:r>
              <a:rPr lang="en-US" sz="3600" dirty="0" smtClean="0"/>
              <a:t>.</a:t>
            </a:r>
          </a:p>
          <a:p>
            <a:pPr marL="514350" indent="-514350">
              <a:lnSpc>
                <a:spcPct val="150000"/>
              </a:lnSpc>
              <a:buFont typeface="+mj-lt"/>
              <a:buAutoNum type="arabicPeriod"/>
            </a:pPr>
            <a:r>
              <a:rPr lang="en-US" sz="3600" dirty="0" smtClean="0"/>
              <a:t>Splitting data into Training and Testing.</a:t>
            </a:r>
          </a:p>
          <a:p>
            <a:pPr marL="514350" indent="-514350">
              <a:lnSpc>
                <a:spcPct val="150000"/>
              </a:lnSpc>
              <a:buFont typeface="+mj-lt"/>
              <a:buAutoNum type="arabicPeriod"/>
            </a:pPr>
            <a:r>
              <a:rPr lang="en-US" sz="3600" dirty="0" smtClean="0"/>
              <a:t>Trained the Data by applying different algorithms.</a:t>
            </a:r>
          </a:p>
          <a:p>
            <a:pPr marL="514350" indent="-514350">
              <a:lnSpc>
                <a:spcPct val="150000"/>
              </a:lnSpc>
              <a:buFont typeface="+mj-lt"/>
              <a:buAutoNum type="arabicPeriod"/>
            </a:pPr>
            <a:r>
              <a:rPr lang="en-US" sz="3600" dirty="0" smtClean="0"/>
              <a:t>Boosted the Model and made the predictions.</a:t>
            </a:r>
          </a:p>
          <a:p>
            <a:pPr marL="514350" indent="-514350">
              <a:lnSpc>
                <a:spcPct val="150000"/>
              </a:lnSpc>
              <a:buFont typeface="+mj-lt"/>
              <a:buAutoNum type="arabicPeriod"/>
            </a:pPr>
            <a:r>
              <a:rPr lang="en-US" sz="3600" dirty="0" smtClean="0"/>
              <a:t>Evaluated the Model</a:t>
            </a:r>
          </a:p>
          <a:p>
            <a:pPr marL="514350" indent="-514350">
              <a:lnSpc>
                <a:spcPct val="150000"/>
              </a:lnSpc>
              <a:buFont typeface="+mj-lt"/>
              <a:buAutoNum type="arabicPeriod"/>
            </a:pPr>
            <a:r>
              <a:rPr lang="en-US" sz="3600" dirty="0" smtClean="0"/>
              <a:t>Represented the predictions on visualization tool.</a:t>
            </a:r>
          </a:p>
        </p:txBody>
      </p:sp>
    </p:spTree>
    <p:extLst>
      <p:ext uri="{BB962C8B-B14F-4D97-AF65-F5344CB8AC3E}">
        <p14:creationId xmlns:p14="http://schemas.microsoft.com/office/powerpoint/2010/main" val="49104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969" y="1011235"/>
            <a:ext cx="5456408" cy="898248"/>
          </a:xfrm>
        </p:spPr>
        <p:txBody>
          <a:bodyPr>
            <a:normAutofit/>
          </a:bodyPr>
          <a:lstStyle/>
          <a:p>
            <a:pPr algn="ctr"/>
            <a:r>
              <a:rPr lang="en-US" sz="4800" b="1" dirty="0" smtClean="0"/>
              <a:t>1. Data Research</a:t>
            </a:r>
            <a:endParaRPr lang="en-US" sz="4800" b="1" dirty="0"/>
          </a:p>
        </p:txBody>
      </p:sp>
      <p:sp>
        <p:nvSpPr>
          <p:cNvPr id="5" name="Slide Number Placeholder 3"/>
          <p:cNvSpPr>
            <a:spLocks noGrp="1"/>
          </p:cNvSpPr>
          <p:nvPr>
            <p:ph idx="1"/>
          </p:nvPr>
        </p:nvSpPr>
        <p:spPr>
          <a:xfrm>
            <a:off x="3666051" y="2682035"/>
            <a:ext cx="13586525" cy="6273706"/>
          </a:xfrm>
        </p:spPr>
        <p:txBody>
          <a:bodyPr>
            <a:normAutofit/>
          </a:bodyPr>
          <a:lstStyle/>
          <a:p>
            <a:pPr marL="0" lvl="0" indent="0">
              <a:spcBef>
                <a:spcPts val="0"/>
              </a:spcBef>
              <a:buNone/>
            </a:pPr>
            <a:r>
              <a:rPr lang="en-US" sz="4000" dirty="0"/>
              <a:t>As we know, Startup failure is common now a days. In addressing this concern</a:t>
            </a:r>
            <a:r>
              <a:rPr lang="en-US" sz="4000" dirty="0" smtClean="0"/>
              <a:t>, we </a:t>
            </a:r>
            <a:r>
              <a:rPr lang="en-US" sz="4000" dirty="0"/>
              <a:t>came up with </a:t>
            </a:r>
            <a:r>
              <a:rPr lang="en-US" sz="4000" dirty="0" smtClean="0"/>
              <a:t>an </a:t>
            </a:r>
            <a:r>
              <a:rPr lang="en-US" sz="4000" dirty="0"/>
              <a:t>idea of creating such models which predict if a startup will fail or succeed including all the factors that affect the failure and success of a start-up</a:t>
            </a:r>
            <a:r>
              <a:rPr lang="en-US" sz="4000" dirty="0" smtClean="0"/>
              <a:t>.</a:t>
            </a:r>
          </a:p>
          <a:p>
            <a:pPr marL="0" lvl="0" indent="0">
              <a:spcBef>
                <a:spcPts val="0"/>
              </a:spcBef>
              <a:buNone/>
            </a:pPr>
            <a:endParaRPr lang="en-US" sz="4000" dirty="0"/>
          </a:p>
          <a:p>
            <a:pPr marL="0" lvl="0" indent="0">
              <a:spcBef>
                <a:spcPts val="0"/>
              </a:spcBef>
              <a:buNone/>
            </a:pPr>
            <a:r>
              <a:rPr lang="en-US" sz="4000" dirty="0" smtClean="0"/>
              <a:t>While </a:t>
            </a:r>
            <a:r>
              <a:rPr lang="en-US" sz="4000" dirty="0"/>
              <a:t>doing research on this we found the </a:t>
            </a:r>
            <a:r>
              <a:rPr lang="en-US" sz="4000" dirty="0" smtClean="0"/>
              <a:t>relevant </a:t>
            </a:r>
            <a:r>
              <a:rPr lang="en-US" sz="4000" dirty="0"/>
              <a:t>dataset from Kaggle and started working on </a:t>
            </a:r>
            <a:r>
              <a:rPr lang="en-US" sz="4000" dirty="0" smtClean="0"/>
              <a:t>the </a:t>
            </a:r>
            <a:r>
              <a:rPr lang="en-US" sz="4000" dirty="0"/>
              <a:t>idea of preventing startup </a:t>
            </a:r>
            <a:r>
              <a:rPr lang="en-US" sz="4000" dirty="0" smtClean="0"/>
              <a:t>failure.</a:t>
            </a:r>
            <a:endParaRPr lang="en-US" sz="4000" dirty="0"/>
          </a:p>
        </p:txBody>
      </p:sp>
    </p:spTree>
    <p:extLst>
      <p:ext uri="{BB962C8B-B14F-4D97-AF65-F5344CB8AC3E}">
        <p14:creationId xmlns:p14="http://schemas.microsoft.com/office/powerpoint/2010/main" val="2109998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3367" y="839458"/>
            <a:ext cx="14667642" cy="9018220"/>
          </a:xfrm>
        </p:spPr>
        <p:txBody>
          <a:bodyPr>
            <a:normAutofit fontScale="85000" lnSpcReduction="20000"/>
          </a:bodyPr>
          <a:lstStyle/>
          <a:p>
            <a:pPr marL="0" indent="0" algn="ctr">
              <a:buNone/>
            </a:pPr>
            <a:r>
              <a:rPr lang="en-IN" sz="5200" b="1" dirty="0" smtClean="0">
                <a:solidFill>
                  <a:schemeClr val="tx1"/>
                </a:solidFill>
                <a:latin typeface="Calibri"/>
                <a:cs typeface="Calibri"/>
                <a:sym typeface="Calibri"/>
              </a:rPr>
              <a:t>2.  Data Processing</a:t>
            </a:r>
          </a:p>
          <a:p>
            <a:pPr marL="0" indent="0">
              <a:buNone/>
            </a:pPr>
            <a:endParaRPr lang="en-IN" sz="4200" b="1" dirty="0" smtClean="0">
              <a:solidFill>
                <a:schemeClr val="tx1"/>
              </a:solidFill>
              <a:latin typeface="Calibri"/>
              <a:cs typeface="Calibri"/>
              <a:sym typeface="Calibri"/>
            </a:endParaRPr>
          </a:p>
          <a:p>
            <a:pPr marL="1143000" lvl="1" indent="-685800">
              <a:spcBef>
                <a:spcPts val="0"/>
              </a:spcBef>
              <a:buFont typeface="Arial" panose="020B0604020202020204" pitchFamily="34" charset="0"/>
              <a:buChar char="•"/>
            </a:pPr>
            <a:r>
              <a:rPr lang="en-IN" sz="3800" dirty="0">
                <a:solidFill>
                  <a:schemeClr val="tx1"/>
                </a:solidFill>
                <a:latin typeface="Calibri"/>
                <a:ea typeface="Calibri"/>
                <a:cs typeface="Calibri"/>
                <a:sym typeface="Calibri"/>
              </a:rPr>
              <a:t>Dropped the insignificant columns – like  s.no,  closed at,  founded at,  labels,  latitude,  longitude,  state code .</a:t>
            </a:r>
          </a:p>
          <a:p>
            <a:pPr marL="1143000" lvl="1" indent="-685800">
              <a:spcBef>
                <a:spcPts val="0"/>
              </a:spcBef>
              <a:buFont typeface="Arial" panose="020B0604020202020204" pitchFamily="34" charset="0"/>
              <a:buChar char="•"/>
            </a:pP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IN" sz="3800" dirty="0">
                <a:solidFill>
                  <a:schemeClr val="tx1"/>
                </a:solidFill>
                <a:latin typeface="Calibri"/>
                <a:ea typeface="Calibri"/>
                <a:cs typeface="Calibri"/>
                <a:sym typeface="Calibri"/>
              </a:rPr>
              <a:t>Applied the label encoder in cat_cols like  state code,  zip code,  city,  name,  category code.</a:t>
            </a:r>
          </a:p>
          <a:p>
            <a:pPr marL="1143000" lvl="1" indent="-685800">
              <a:spcBef>
                <a:spcPts val="0"/>
              </a:spcBef>
              <a:buFont typeface="Arial" panose="020B0604020202020204" pitchFamily="34" charset="0"/>
              <a:buChar char="•"/>
            </a:pP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IN" sz="3800" dirty="0">
                <a:solidFill>
                  <a:schemeClr val="tx1"/>
                </a:solidFill>
                <a:latin typeface="Calibri"/>
                <a:ea typeface="Calibri"/>
                <a:cs typeface="Calibri"/>
                <a:sym typeface="Calibri"/>
              </a:rPr>
              <a:t> checked for outliers using boxplot.</a:t>
            </a:r>
          </a:p>
          <a:p>
            <a:pPr marL="1143000" lvl="1" indent="-685800">
              <a:spcBef>
                <a:spcPts val="0"/>
              </a:spcBef>
              <a:buFont typeface="Arial" panose="020B0604020202020204" pitchFamily="34" charset="0"/>
              <a:buChar char="•"/>
            </a:pP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IN" sz="3800" dirty="0">
                <a:solidFill>
                  <a:schemeClr val="tx1"/>
                </a:solidFill>
                <a:latin typeface="Calibri"/>
                <a:ea typeface="Calibri"/>
                <a:cs typeface="Calibri"/>
                <a:sym typeface="Calibri"/>
              </a:rPr>
              <a:t> handled the outliers.</a:t>
            </a:r>
          </a:p>
          <a:p>
            <a:pPr marL="1143000" lvl="1" indent="-685800">
              <a:spcBef>
                <a:spcPts val="0"/>
              </a:spcBef>
              <a:buFont typeface="Arial" panose="020B0604020202020204" pitchFamily="34" charset="0"/>
              <a:buChar char="•"/>
            </a:pP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IN" sz="3800" dirty="0">
                <a:solidFill>
                  <a:schemeClr val="tx1"/>
                </a:solidFill>
                <a:latin typeface="Calibri"/>
                <a:ea typeface="Calibri"/>
                <a:cs typeface="Calibri"/>
                <a:sym typeface="Calibri"/>
              </a:rPr>
              <a:t> </a:t>
            </a:r>
            <a:r>
              <a:rPr lang="en-IN" sz="3800" dirty="0" smtClean="0">
                <a:solidFill>
                  <a:schemeClr val="tx1"/>
                </a:solidFill>
                <a:latin typeface="Calibri"/>
                <a:ea typeface="Calibri"/>
                <a:cs typeface="Calibri"/>
                <a:sym typeface="Calibri"/>
              </a:rPr>
              <a:t>checked </a:t>
            </a:r>
            <a:r>
              <a:rPr lang="en-IN" sz="3800" dirty="0">
                <a:solidFill>
                  <a:schemeClr val="tx1"/>
                </a:solidFill>
                <a:latin typeface="Calibri"/>
                <a:ea typeface="Calibri"/>
                <a:cs typeface="Calibri"/>
                <a:sym typeface="Calibri"/>
              </a:rPr>
              <a:t>for multicollinearity using heat map.</a:t>
            </a:r>
          </a:p>
          <a:p>
            <a:pPr marL="1143000" lvl="1" indent="-685800">
              <a:spcBef>
                <a:spcPts val="0"/>
              </a:spcBef>
              <a:buFont typeface="Arial" panose="020B0604020202020204" pitchFamily="34" charset="0"/>
              <a:buChar char="•"/>
            </a:pP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IN" sz="3800" dirty="0">
                <a:solidFill>
                  <a:schemeClr val="tx1"/>
                </a:solidFill>
                <a:latin typeface="Calibri"/>
                <a:ea typeface="Calibri"/>
                <a:cs typeface="Calibri"/>
                <a:sym typeface="Calibri"/>
              </a:rPr>
              <a:t> </a:t>
            </a:r>
            <a:r>
              <a:rPr lang="en-IN" sz="3800" dirty="0" smtClean="0">
                <a:solidFill>
                  <a:schemeClr val="tx1"/>
                </a:solidFill>
                <a:latin typeface="Calibri"/>
                <a:ea typeface="Calibri"/>
                <a:cs typeface="Calibri"/>
                <a:sym typeface="Calibri"/>
              </a:rPr>
              <a:t>standardized </a:t>
            </a:r>
            <a:r>
              <a:rPr lang="en-IN" sz="3800" dirty="0">
                <a:solidFill>
                  <a:schemeClr val="tx1"/>
                </a:solidFill>
                <a:latin typeface="Calibri"/>
                <a:ea typeface="Calibri"/>
                <a:cs typeface="Calibri"/>
                <a:sym typeface="Calibri"/>
              </a:rPr>
              <a:t>the </a:t>
            </a:r>
            <a:r>
              <a:rPr lang="en-IN" sz="3800" dirty="0" smtClean="0">
                <a:solidFill>
                  <a:schemeClr val="tx1"/>
                </a:solidFill>
                <a:latin typeface="Calibri"/>
                <a:ea typeface="Calibri"/>
                <a:cs typeface="Calibri"/>
                <a:sym typeface="Calibri"/>
              </a:rPr>
              <a:t>data.</a:t>
            </a:r>
            <a:endParaRPr lang="en-IN" sz="3800" dirty="0">
              <a:solidFill>
                <a:schemeClr val="tx1"/>
              </a:solidFill>
              <a:latin typeface="Calibri"/>
              <a:ea typeface="Calibri"/>
              <a:cs typeface="Calibri"/>
              <a:sym typeface="Calibri"/>
            </a:endParaRPr>
          </a:p>
          <a:p>
            <a:pPr marL="0" indent="0">
              <a:buNone/>
            </a:pPr>
            <a:endParaRPr lang="en-IN" sz="2800" b="1" dirty="0" smtClean="0">
              <a:solidFill>
                <a:schemeClr val="tx1"/>
              </a:solidFill>
              <a:latin typeface="Calibri"/>
              <a:cs typeface="Calibri"/>
              <a:sym typeface="Calibri"/>
            </a:endParaRPr>
          </a:p>
          <a:p>
            <a:pPr marL="0" indent="0" algn="ctr">
              <a:lnSpc>
                <a:spcPct val="120000"/>
              </a:lnSpc>
              <a:buNone/>
            </a:pPr>
            <a:r>
              <a:rPr lang="en-IN" sz="5200" b="1" dirty="0" smtClean="0">
                <a:solidFill>
                  <a:schemeClr val="tx1"/>
                </a:solidFill>
                <a:latin typeface="Calibri"/>
                <a:cs typeface="Calibri"/>
                <a:sym typeface="Calibri"/>
              </a:rPr>
              <a:t>3.  Splitting Data</a:t>
            </a:r>
          </a:p>
          <a:p>
            <a:pPr marL="0" indent="0">
              <a:lnSpc>
                <a:spcPct val="120000"/>
              </a:lnSpc>
              <a:buNone/>
            </a:pPr>
            <a:r>
              <a:rPr lang="en-US" sz="3800" dirty="0" smtClean="0">
                <a:latin typeface="Calibri" panose="020F0502020204030204" pitchFamily="34" charset="0"/>
                <a:cs typeface="Calibri" panose="020F0502020204030204" pitchFamily="34" charset="0"/>
              </a:rPr>
              <a:t>After </a:t>
            </a:r>
            <a:r>
              <a:rPr lang="en-US" sz="3800" dirty="0">
                <a:latin typeface="Calibri" panose="020F0502020204030204" pitchFamily="34" charset="0"/>
                <a:cs typeface="Calibri" panose="020F0502020204030204" pitchFamily="34" charset="0"/>
              </a:rPr>
              <a:t>all the cleaning and processing data has been split into training with 75%, and testing with 25% respectively.</a:t>
            </a:r>
          </a:p>
          <a:p>
            <a:pPr marL="457200" lvl="1" indent="0">
              <a:spcBef>
                <a:spcPts val="0"/>
              </a:spcBef>
              <a:buNone/>
            </a:pPr>
            <a:endParaRPr lang="en-IN" sz="400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1523709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7815</TotalTime>
  <Words>1579</Words>
  <Application>Microsoft Office PowerPoint</Application>
  <PresentationFormat>Custom</PresentationFormat>
  <Paragraphs>191</Paragraphs>
  <Slides>23</Slides>
  <Notes>3</Notes>
  <HiddenSlides>0</HiddenSlides>
  <MMClips>0</MMClips>
  <ScaleCrop>false</ScaleCrop>
  <HeadingPairs>
    <vt:vector size="6" baseType="variant">
      <vt:variant>
        <vt:lpstr>Fonts Used</vt:lpstr>
      </vt:variant>
      <vt:variant>
        <vt:i4>17</vt:i4>
      </vt:variant>
      <vt:variant>
        <vt:lpstr>Theme</vt:lpstr>
      </vt:variant>
      <vt:variant>
        <vt:i4>5</vt:i4>
      </vt:variant>
      <vt:variant>
        <vt:lpstr>Slide Titles</vt:lpstr>
      </vt:variant>
      <vt:variant>
        <vt:i4>23</vt:i4>
      </vt:variant>
    </vt:vector>
  </HeadingPairs>
  <TitlesOfParts>
    <vt:vector size="45" baseType="lpstr">
      <vt:lpstr>Yu Gothic UI Semilight</vt:lpstr>
      <vt:lpstr>Arial</vt:lpstr>
      <vt:lpstr>Arial Black</vt:lpstr>
      <vt:lpstr>Bahnschrift</vt:lpstr>
      <vt:lpstr>Bahnschrift SemiLight Condensed</vt:lpstr>
      <vt:lpstr>Bauhaus 93</vt:lpstr>
      <vt:lpstr>Bell MT</vt:lpstr>
      <vt:lpstr>Calibri</vt:lpstr>
      <vt:lpstr>Calibri Light</vt:lpstr>
      <vt:lpstr>Cambria Math</vt:lpstr>
      <vt:lpstr>Centaur</vt:lpstr>
      <vt:lpstr>Century Gothic</vt:lpstr>
      <vt:lpstr>Century Schoolbook</vt:lpstr>
      <vt:lpstr>Times New Roman</vt:lpstr>
      <vt:lpstr>Wingdings</vt:lpstr>
      <vt:lpstr>Wingdings 2</vt:lpstr>
      <vt:lpstr>Wingdings 3</vt:lpstr>
      <vt:lpstr>Wisp</vt:lpstr>
      <vt:lpstr>View</vt:lpstr>
      <vt:lpstr>Ion Boardroom</vt:lpstr>
      <vt:lpstr>1_Wisp</vt:lpstr>
      <vt:lpstr>Office Theme</vt:lpstr>
      <vt:lpstr>IMARTICUS LEARNING</vt:lpstr>
      <vt:lpstr>Agenda</vt:lpstr>
      <vt:lpstr>Introduction</vt:lpstr>
      <vt:lpstr>Problem Statement</vt:lpstr>
      <vt:lpstr>Objective</vt:lpstr>
      <vt:lpstr>Tools And Technologies</vt:lpstr>
      <vt:lpstr>Process</vt:lpstr>
      <vt:lpstr>1. Data Research</vt:lpstr>
      <vt:lpstr>PowerPoint Presentation</vt:lpstr>
      <vt:lpstr>4. Algorithms</vt:lpstr>
      <vt:lpstr>PowerPoint Presentation</vt:lpstr>
      <vt:lpstr>PowerPoint Presentation</vt:lpstr>
      <vt:lpstr>PowerPoint Presentation</vt:lpstr>
      <vt:lpstr>5. Model Boosting</vt:lpstr>
      <vt:lpstr>6. Model Predictions</vt:lpstr>
      <vt:lpstr>Conclusion</vt:lpstr>
      <vt:lpstr>Dashboard View </vt:lpstr>
      <vt:lpstr>Dashboard Charts</vt:lpstr>
      <vt:lpstr>PowerPoint Presentation</vt:lpstr>
      <vt:lpstr>The bar chart show us the Category that has achieved the maximum of milestones.     With the help of map chart we can track the location where the startup is acquired or closed.</vt:lpstr>
      <vt:lpstr>Insight Screenshot</vt:lpstr>
      <vt:lpstr>Important Insights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163</cp:revision>
  <dcterms:modified xsi:type="dcterms:W3CDTF">2022-11-14T10:03:06Z</dcterms:modified>
</cp:coreProperties>
</file>