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9144000"/>
  <p:notesSz cx="6858000" cy="9144000"/>
  <p:embeddedFontLs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3" roundtripDataSignature="AMtx7mhlfX8TF2DPde5EttEjpeX2SF5o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69" name="Google Shape;69;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cb7865de3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33" name="Google Shape;133;g1cb7865de36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9fb0c0ad89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42" name="Google Shape;142;g19fb0c0ad89_0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cb7865de36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48" name="Google Shape;148;g1cb7865de36_0_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9fb0c0ad89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55" name="Google Shape;155;g19fb0c0ad89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ae61b08bc4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61" name="Google Shape;161;g1ae61b08bc4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481ea2c6f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66" name="Google Shape;166;g1b481ea2c6f_0_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9fb0c0ad89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72" name="Google Shape;172;g19fb0c0ad89_0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ae61b08bc4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79" name="Google Shape;179;g1ae61b08bc4_0_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86" name="Google Shape;186;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b4a51edf30_4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98" name="Google Shape;198;g1b4a51edf30_4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c43daaeee4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76" name="Google Shape;76;g1c43daaeee4_0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ae61b08bc4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10" name="Google Shape;210;g1ae61b08bc4_0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ae61b08bc4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19" name="Google Shape;219;g1ae61b08bc4_0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b4a51edf30_4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28" name="Google Shape;228;g1b4a51edf30_4_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b4a51edf30_4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37" name="Google Shape;237;g1b4a51edf30_4_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b4a51edf30_4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46" name="Google Shape;246;g1b4a51edf30_4_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c43daaeee4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54" name="Google Shape;254;g1c43daaeee4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c43daaeee4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63" name="Google Shape;263;g1c43daaeee4_0_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c43daaeee4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71" name="Google Shape;271;g1c43daaeee4_0_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c44803f97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79" name="Google Shape;279;g1c44803f97c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86" name="Google Shape;286;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87" name="Google Shape;87;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b4a51edf30_4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92" name="Google Shape;292;g1b4a51edf30_4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99" name="Google Shape;299;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b4a51edf30_4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05" name="Google Shape;305;g1b4a51edf30_4_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3" name="Google Shape;9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b481ea2c6f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01" name="Google Shape;101;g1b481ea2c6f_0_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08" name="Google Shape;108;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16" name="Google Shape;11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c43daaeee4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22" name="Google Shape;122;g1c43daaeee4_0_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9fb0c0ad89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28" name="Google Shape;128;g19fb0c0ad89_0_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6" name="Shape 16"/>
        <p:cNvGrpSpPr/>
        <p:nvPr/>
      </p:nvGrpSpPr>
      <p:grpSpPr>
        <a:xfrm>
          <a:off x="0" y="0"/>
          <a:ext cx="0" cy="0"/>
          <a:chOff x="0" y="0"/>
          <a:chExt cx="0" cy="0"/>
        </a:xfrm>
      </p:grpSpPr>
      <p:sp>
        <p:nvSpPr>
          <p:cNvPr id="17" name="Google Shape;17;p11"/>
          <p:cNvSpPr txBox="1"/>
          <p:nvPr>
            <p:ph idx="11" type="ftr"/>
          </p:nvPr>
        </p:nvSpPr>
        <p:spPr>
          <a:xfrm>
            <a:off x="3108960" y="6377945"/>
            <a:ext cx="2926080" cy="276999"/>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1"/>
          <p:cNvSpPr txBox="1"/>
          <p:nvPr>
            <p:ph idx="10" type="dt"/>
          </p:nvPr>
        </p:nvSpPr>
        <p:spPr>
          <a:xfrm>
            <a:off x="457200" y="6377945"/>
            <a:ext cx="2103120" cy="27699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2" type="sldNum"/>
          </p:nvPr>
        </p:nvSpPr>
        <p:spPr>
          <a:xfrm>
            <a:off x="6583680" y="6377945"/>
            <a:ext cx="2103120" cy="276999"/>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14"/>
          <p:cNvSpPr txBox="1"/>
          <p:nvPr>
            <p:ph type="title"/>
          </p:nvPr>
        </p:nvSpPr>
        <p:spPr>
          <a:xfrm>
            <a:off x="486233" y="484714"/>
            <a:ext cx="8171535" cy="6661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4200">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idx="1" type="body"/>
          </p:nvPr>
        </p:nvSpPr>
        <p:spPr>
          <a:xfrm>
            <a:off x="471933" y="2564130"/>
            <a:ext cx="550672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2200">
                <a:solidFill>
                  <a:schemeClr val="lt1"/>
                </a:solidFill>
                <a:latin typeface="Times New Roman"/>
                <a:ea typeface="Times New Roman"/>
                <a:cs typeface="Times New Roman"/>
                <a:sym typeface="Times New Roman"/>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3" name="Google Shape;23;p14"/>
          <p:cNvSpPr txBox="1"/>
          <p:nvPr>
            <p:ph idx="11" type="ftr"/>
          </p:nvPr>
        </p:nvSpPr>
        <p:spPr>
          <a:xfrm>
            <a:off x="3108960" y="6377945"/>
            <a:ext cx="2926080" cy="276999"/>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idx="10" type="dt"/>
          </p:nvPr>
        </p:nvSpPr>
        <p:spPr>
          <a:xfrm>
            <a:off x="457200" y="6377945"/>
            <a:ext cx="2103120" cy="27699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2" type="sldNum"/>
          </p:nvPr>
        </p:nvSpPr>
        <p:spPr>
          <a:xfrm>
            <a:off x="6583680" y="6377945"/>
            <a:ext cx="2103120" cy="276999"/>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6" name="Shape 26"/>
        <p:cNvGrpSpPr/>
        <p:nvPr/>
      </p:nvGrpSpPr>
      <p:grpSpPr>
        <a:xfrm>
          <a:off x="0" y="0"/>
          <a:ext cx="0" cy="0"/>
          <a:chOff x="0" y="0"/>
          <a:chExt cx="0" cy="0"/>
        </a:xfrm>
      </p:grpSpPr>
      <p:sp>
        <p:nvSpPr>
          <p:cNvPr id="27" name="Google Shape;27;p27"/>
          <p:cNvSpPr txBox="1"/>
          <p:nvPr>
            <p:ph type="title"/>
          </p:nvPr>
        </p:nvSpPr>
        <p:spPr>
          <a:xfrm>
            <a:off x="486233" y="484714"/>
            <a:ext cx="8171535" cy="6661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4200">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7"/>
          <p:cNvSpPr txBox="1"/>
          <p:nvPr>
            <p:ph idx="11" type="ftr"/>
          </p:nvPr>
        </p:nvSpPr>
        <p:spPr>
          <a:xfrm>
            <a:off x="3108960" y="6377945"/>
            <a:ext cx="2926080" cy="276999"/>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7"/>
          <p:cNvSpPr txBox="1"/>
          <p:nvPr>
            <p:ph idx="10" type="dt"/>
          </p:nvPr>
        </p:nvSpPr>
        <p:spPr>
          <a:xfrm>
            <a:off x="457200" y="6377945"/>
            <a:ext cx="2103120" cy="27699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7"/>
          <p:cNvSpPr txBox="1"/>
          <p:nvPr>
            <p:ph idx="12" type="sldNum"/>
          </p:nvPr>
        </p:nvSpPr>
        <p:spPr>
          <a:xfrm>
            <a:off x="6583680" y="6377945"/>
            <a:ext cx="2103120" cy="276999"/>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1" name="Shape 31"/>
        <p:cNvGrpSpPr/>
        <p:nvPr/>
      </p:nvGrpSpPr>
      <p:grpSpPr>
        <a:xfrm>
          <a:off x="0" y="0"/>
          <a:ext cx="0" cy="0"/>
          <a:chOff x="0" y="0"/>
          <a:chExt cx="0" cy="0"/>
        </a:xfrm>
      </p:grpSpPr>
      <p:sp>
        <p:nvSpPr>
          <p:cNvPr id="32" name="Google Shape;32;p28"/>
          <p:cNvSpPr txBox="1"/>
          <p:nvPr>
            <p:ph type="title"/>
          </p:nvPr>
        </p:nvSpPr>
        <p:spPr>
          <a:xfrm>
            <a:off x="486233" y="484714"/>
            <a:ext cx="8171535" cy="6661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4200">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8"/>
          <p:cNvSpPr txBox="1"/>
          <p:nvPr>
            <p:ph idx="1" type="body"/>
          </p:nvPr>
        </p:nvSpPr>
        <p:spPr>
          <a:xfrm>
            <a:off x="457200" y="1577340"/>
            <a:ext cx="397764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4" name="Google Shape;34;p28"/>
          <p:cNvSpPr txBox="1"/>
          <p:nvPr>
            <p:ph idx="2" type="body"/>
          </p:nvPr>
        </p:nvSpPr>
        <p:spPr>
          <a:xfrm>
            <a:off x="4709160" y="1577340"/>
            <a:ext cx="397764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28"/>
          <p:cNvSpPr txBox="1"/>
          <p:nvPr>
            <p:ph idx="11" type="ftr"/>
          </p:nvPr>
        </p:nvSpPr>
        <p:spPr>
          <a:xfrm>
            <a:off x="3108960" y="6377945"/>
            <a:ext cx="2926080" cy="276999"/>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8"/>
          <p:cNvSpPr txBox="1"/>
          <p:nvPr>
            <p:ph idx="10" type="dt"/>
          </p:nvPr>
        </p:nvSpPr>
        <p:spPr>
          <a:xfrm>
            <a:off x="457200" y="6377945"/>
            <a:ext cx="2103120" cy="27699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8"/>
          <p:cNvSpPr txBox="1"/>
          <p:nvPr>
            <p:ph idx="12" type="sldNum"/>
          </p:nvPr>
        </p:nvSpPr>
        <p:spPr>
          <a:xfrm>
            <a:off x="6583680" y="6377945"/>
            <a:ext cx="2103120" cy="276999"/>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5" name="Shape 45"/>
        <p:cNvGrpSpPr/>
        <p:nvPr/>
      </p:nvGrpSpPr>
      <p:grpSpPr>
        <a:xfrm>
          <a:off x="0" y="0"/>
          <a:ext cx="0" cy="0"/>
          <a:chOff x="0" y="0"/>
          <a:chExt cx="0" cy="0"/>
        </a:xfrm>
      </p:grpSpPr>
      <p:sp>
        <p:nvSpPr>
          <p:cNvPr id="46" name="Google Shape;46;p16"/>
          <p:cNvSpPr txBox="1"/>
          <p:nvPr>
            <p:ph type="title"/>
          </p:nvPr>
        </p:nvSpPr>
        <p:spPr>
          <a:xfrm>
            <a:off x="486233" y="484710"/>
            <a:ext cx="8171535" cy="6661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4200">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 type="body"/>
          </p:nvPr>
        </p:nvSpPr>
        <p:spPr>
          <a:xfrm>
            <a:off x="471932" y="2564130"/>
            <a:ext cx="550672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2200">
                <a:solidFill>
                  <a:schemeClr val="lt1"/>
                </a:solidFill>
                <a:latin typeface="Times New Roman"/>
                <a:ea typeface="Times New Roman"/>
                <a:cs typeface="Times New Roman"/>
                <a:sym typeface="Times New Roman"/>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8" name="Google Shape;48;p16"/>
          <p:cNvSpPr txBox="1"/>
          <p:nvPr>
            <p:ph idx="11" type="ftr"/>
          </p:nvPr>
        </p:nvSpPr>
        <p:spPr>
          <a:xfrm>
            <a:off x="3108960" y="6377941"/>
            <a:ext cx="2926080" cy="276999"/>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idx="10" type="dt"/>
          </p:nvPr>
        </p:nvSpPr>
        <p:spPr>
          <a:xfrm>
            <a:off x="457200" y="6377941"/>
            <a:ext cx="2103120" cy="27699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6"/>
          <p:cNvSpPr txBox="1"/>
          <p:nvPr>
            <p:ph idx="12" type="sldNum"/>
          </p:nvPr>
        </p:nvSpPr>
        <p:spPr>
          <a:xfrm>
            <a:off x="6583680" y="6377941"/>
            <a:ext cx="2103120" cy="276999"/>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51" name="Shape 51"/>
        <p:cNvGrpSpPr/>
        <p:nvPr/>
      </p:nvGrpSpPr>
      <p:grpSpPr>
        <a:xfrm>
          <a:off x="0" y="0"/>
          <a:ext cx="0" cy="0"/>
          <a:chOff x="0" y="0"/>
          <a:chExt cx="0" cy="0"/>
        </a:xfrm>
      </p:grpSpPr>
      <p:sp>
        <p:nvSpPr>
          <p:cNvPr id="52" name="Google Shape;52;p29"/>
          <p:cNvSpPr txBox="1"/>
          <p:nvPr>
            <p:ph idx="11" type="ftr"/>
          </p:nvPr>
        </p:nvSpPr>
        <p:spPr>
          <a:xfrm>
            <a:off x="3108960" y="6377941"/>
            <a:ext cx="2926080" cy="276999"/>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9"/>
          <p:cNvSpPr txBox="1"/>
          <p:nvPr>
            <p:ph idx="10" type="dt"/>
          </p:nvPr>
        </p:nvSpPr>
        <p:spPr>
          <a:xfrm>
            <a:off x="457200" y="6377941"/>
            <a:ext cx="2103120" cy="27699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9"/>
          <p:cNvSpPr txBox="1"/>
          <p:nvPr>
            <p:ph idx="12" type="sldNum"/>
          </p:nvPr>
        </p:nvSpPr>
        <p:spPr>
          <a:xfrm>
            <a:off x="6583680" y="6377941"/>
            <a:ext cx="2103120" cy="276999"/>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5" name="Shape 55"/>
        <p:cNvGrpSpPr/>
        <p:nvPr/>
      </p:nvGrpSpPr>
      <p:grpSpPr>
        <a:xfrm>
          <a:off x="0" y="0"/>
          <a:ext cx="0" cy="0"/>
          <a:chOff x="0" y="0"/>
          <a:chExt cx="0" cy="0"/>
        </a:xfrm>
      </p:grpSpPr>
      <p:sp>
        <p:nvSpPr>
          <p:cNvPr id="56" name="Google Shape;56;p30"/>
          <p:cNvSpPr txBox="1"/>
          <p:nvPr>
            <p:ph type="title"/>
          </p:nvPr>
        </p:nvSpPr>
        <p:spPr>
          <a:xfrm>
            <a:off x="486233" y="484710"/>
            <a:ext cx="8171535" cy="6661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4200">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0"/>
          <p:cNvSpPr txBox="1"/>
          <p:nvPr>
            <p:ph idx="11" type="ftr"/>
          </p:nvPr>
        </p:nvSpPr>
        <p:spPr>
          <a:xfrm>
            <a:off x="3108960" y="6377941"/>
            <a:ext cx="2926080" cy="276999"/>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0"/>
          <p:cNvSpPr txBox="1"/>
          <p:nvPr>
            <p:ph idx="10" type="dt"/>
          </p:nvPr>
        </p:nvSpPr>
        <p:spPr>
          <a:xfrm>
            <a:off x="457200" y="6377941"/>
            <a:ext cx="2103120" cy="27699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0"/>
          <p:cNvSpPr txBox="1"/>
          <p:nvPr>
            <p:ph idx="12" type="sldNum"/>
          </p:nvPr>
        </p:nvSpPr>
        <p:spPr>
          <a:xfrm>
            <a:off x="6583680" y="6377941"/>
            <a:ext cx="2103120" cy="276999"/>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0" name="Shape 60"/>
        <p:cNvGrpSpPr/>
        <p:nvPr/>
      </p:nvGrpSpPr>
      <p:grpSpPr>
        <a:xfrm>
          <a:off x="0" y="0"/>
          <a:ext cx="0" cy="0"/>
          <a:chOff x="0" y="0"/>
          <a:chExt cx="0" cy="0"/>
        </a:xfrm>
      </p:grpSpPr>
      <p:sp>
        <p:nvSpPr>
          <p:cNvPr id="61" name="Google Shape;61;p31"/>
          <p:cNvSpPr txBox="1"/>
          <p:nvPr>
            <p:ph type="title"/>
          </p:nvPr>
        </p:nvSpPr>
        <p:spPr>
          <a:xfrm>
            <a:off x="486233" y="484710"/>
            <a:ext cx="8171535" cy="6661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4200">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1"/>
          <p:cNvSpPr txBox="1"/>
          <p:nvPr>
            <p:ph idx="1" type="body"/>
          </p:nvPr>
        </p:nvSpPr>
        <p:spPr>
          <a:xfrm>
            <a:off x="457200" y="1577340"/>
            <a:ext cx="397764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3" name="Google Shape;63;p31"/>
          <p:cNvSpPr txBox="1"/>
          <p:nvPr>
            <p:ph idx="2" type="body"/>
          </p:nvPr>
        </p:nvSpPr>
        <p:spPr>
          <a:xfrm>
            <a:off x="4709160" y="1577340"/>
            <a:ext cx="397764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4" name="Google Shape;64;p31"/>
          <p:cNvSpPr txBox="1"/>
          <p:nvPr>
            <p:ph idx="11" type="ftr"/>
          </p:nvPr>
        </p:nvSpPr>
        <p:spPr>
          <a:xfrm>
            <a:off x="3108960" y="6377941"/>
            <a:ext cx="2926080" cy="276999"/>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1"/>
          <p:cNvSpPr txBox="1"/>
          <p:nvPr>
            <p:ph idx="10" type="dt"/>
          </p:nvPr>
        </p:nvSpPr>
        <p:spPr>
          <a:xfrm>
            <a:off x="457200" y="6377941"/>
            <a:ext cx="2103120" cy="27699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1"/>
          <p:cNvSpPr txBox="1"/>
          <p:nvPr>
            <p:ph idx="12" type="sldNum"/>
          </p:nvPr>
        </p:nvSpPr>
        <p:spPr>
          <a:xfrm>
            <a:off x="6583680" y="6377941"/>
            <a:ext cx="2103120" cy="276999"/>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0"/>
          <p:cNvSpPr/>
          <p:nvPr/>
        </p:nvSpPr>
        <p:spPr>
          <a:xfrm>
            <a:off x="0" y="0"/>
            <a:ext cx="9144000" cy="6857998"/>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 name="Google Shape;11;p10"/>
          <p:cNvSpPr txBox="1"/>
          <p:nvPr>
            <p:ph type="title"/>
          </p:nvPr>
        </p:nvSpPr>
        <p:spPr>
          <a:xfrm>
            <a:off x="486233" y="484714"/>
            <a:ext cx="8171535" cy="66611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4200" u="none" cap="none" strike="noStrik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0"/>
          <p:cNvSpPr txBox="1"/>
          <p:nvPr>
            <p:ph idx="1" type="body"/>
          </p:nvPr>
        </p:nvSpPr>
        <p:spPr>
          <a:xfrm>
            <a:off x="471933" y="2564130"/>
            <a:ext cx="5506720" cy="338554"/>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2200" u="none" cap="none" strike="noStrike">
                <a:solidFill>
                  <a:schemeClr val="lt1"/>
                </a:solidFill>
                <a:latin typeface="Times New Roman"/>
                <a:ea typeface="Times New Roman"/>
                <a:cs typeface="Times New Roman"/>
                <a:sym typeface="Times New Roman"/>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3" name="Google Shape;13;p10"/>
          <p:cNvSpPr txBox="1"/>
          <p:nvPr>
            <p:ph idx="11" type="ftr"/>
          </p:nvPr>
        </p:nvSpPr>
        <p:spPr>
          <a:xfrm>
            <a:off x="3108960" y="6377945"/>
            <a:ext cx="2926080" cy="276999"/>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0" type="dt"/>
          </p:nvPr>
        </p:nvSpPr>
        <p:spPr>
          <a:xfrm>
            <a:off x="457200" y="6377945"/>
            <a:ext cx="2103120" cy="276999"/>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0"/>
          <p:cNvSpPr txBox="1"/>
          <p:nvPr>
            <p:ph idx="12" type="sldNum"/>
          </p:nvPr>
        </p:nvSpPr>
        <p:spPr>
          <a:xfrm>
            <a:off x="6583680" y="6377945"/>
            <a:ext cx="2103120" cy="276999"/>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8" name="Shape 38"/>
        <p:cNvGrpSpPr/>
        <p:nvPr/>
      </p:nvGrpSpPr>
      <p:grpSpPr>
        <a:xfrm>
          <a:off x="0" y="0"/>
          <a:ext cx="0" cy="0"/>
          <a:chOff x="0" y="0"/>
          <a:chExt cx="0" cy="0"/>
        </a:xfrm>
      </p:grpSpPr>
      <p:sp>
        <p:nvSpPr>
          <p:cNvPr id="39" name="Google Shape;39;p15"/>
          <p:cNvSpPr/>
          <p:nvPr/>
        </p:nvSpPr>
        <p:spPr>
          <a:xfrm>
            <a:off x="0" y="0"/>
            <a:ext cx="9144000" cy="6857998"/>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15"/>
          <p:cNvSpPr txBox="1"/>
          <p:nvPr>
            <p:ph type="title"/>
          </p:nvPr>
        </p:nvSpPr>
        <p:spPr>
          <a:xfrm>
            <a:off x="486233" y="484710"/>
            <a:ext cx="8171535" cy="66611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4200" u="none" cap="none" strike="noStrik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1" name="Google Shape;41;p15"/>
          <p:cNvSpPr txBox="1"/>
          <p:nvPr>
            <p:ph idx="1" type="body"/>
          </p:nvPr>
        </p:nvSpPr>
        <p:spPr>
          <a:xfrm>
            <a:off x="471932" y="2564130"/>
            <a:ext cx="5506720" cy="338554"/>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2200" u="none" cap="none" strike="noStrike">
                <a:solidFill>
                  <a:schemeClr val="lt1"/>
                </a:solidFill>
                <a:latin typeface="Times New Roman"/>
                <a:ea typeface="Times New Roman"/>
                <a:cs typeface="Times New Roman"/>
                <a:sym typeface="Times New Roman"/>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2" name="Google Shape;42;p15"/>
          <p:cNvSpPr txBox="1"/>
          <p:nvPr>
            <p:ph idx="11" type="ftr"/>
          </p:nvPr>
        </p:nvSpPr>
        <p:spPr>
          <a:xfrm>
            <a:off x="3108960" y="6377941"/>
            <a:ext cx="2926080" cy="276999"/>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3" name="Google Shape;43;p15"/>
          <p:cNvSpPr txBox="1"/>
          <p:nvPr>
            <p:ph idx="10" type="dt"/>
          </p:nvPr>
        </p:nvSpPr>
        <p:spPr>
          <a:xfrm>
            <a:off x="457200" y="6377941"/>
            <a:ext cx="2103120" cy="276999"/>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4" name="Google Shape;44;p15"/>
          <p:cNvSpPr txBox="1"/>
          <p:nvPr>
            <p:ph idx="12" type="sldNum"/>
          </p:nvPr>
        </p:nvSpPr>
        <p:spPr>
          <a:xfrm>
            <a:off x="6583680" y="6377941"/>
            <a:ext cx="2103120" cy="276999"/>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 id="2147483657"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hyperlink" Target="mailto:ugaleakanksha28@gmail.com" TargetMode="External"/><Relationship Id="rId5" Type="http://schemas.openxmlformats.org/officeDocument/2006/relationships/hyperlink" Target="https://www.linkedin.com/in/akanksha2804/" TargetMode="External"/><Relationship Id="rId6" Type="http://schemas.openxmlformats.org/officeDocument/2006/relationships/hyperlink" Target="https://github.com/akankshaugal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1.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70" name="Shape 70"/>
        <p:cNvGrpSpPr/>
        <p:nvPr/>
      </p:nvGrpSpPr>
      <p:grpSpPr>
        <a:xfrm>
          <a:off x="0" y="0"/>
          <a:ext cx="0" cy="0"/>
          <a:chOff x="0" y="0"/>
          <a:chExt cx="0" cy="0"/>
        </a:xfrm>
      </p:grpSpPr>
      <p:sp>
        <p:nvSpPr>
          <p:cNvPr id="71" name="Google Shape;71;p1"/>
          <p:cNvSpPr txBox="1"/>
          <p:nvPr/>
        </p:nvSpPr>
        <p:spPr>
          <a:xfrm>
            <a:off x="3036155" y="5057614"/>
            <a:ext cx="5844600" cy="1367400"/>
          </a:xfrm>
          <a:prstGeom prst="rect">
            <a:avLst/>
          </a:prstGeom>
          <a:noFill/>
          <a:ln>
            <a:noFill/>
          </a:ln>
        </p:spPr>
        <p:txBody>
          <a:bodyPr anchorCtr="0" anchor="t" bIns="0" lIns="0" spcFirstLastPara="1" rIns="0" wrap="square" tIns="12700">
            <a:spAutoFit/>
          </a:bodyPr>
          <a:lstStyle/>
          <a:p>
            <a:pPr indent="-2317115" lvl="0" marL="2329180" marR="5080" rtl="0" algn="ctr">
              <a:lnSpc>
                <a:spcPct val="100000"/>
              </a:lnSpc>
              <a:spcBef>
                <a:spcPts val="0"/>
              </a:spcBef>
              <a:spcAft>
                <a:spcPts val="0"/>
              </a:spcAft>
              <a:buClr>
                <a:srgbClr val="000000"/>
              </a:buClr>
              <a:buSzPts val="4400"/>
              <a:buFont typeface="Arial"/>
              <a:buNone/>
            </a:pPr>
            <a:r>
              <a:rPr b="1" i="0" lang="en-IN" sz="4400" u="none" cap="none" strike="noStrike">
                <a:solidFill>
                  <a:srgbClr val="FFFFFF"/>
                </a:solidFill>
                <a:latin typeface="Times New Roman"/>
                <a:ea typeface="Times New Roman"/>
                <a:cs typeface="Times New Roman"/>
                <a:sym typeface="Times New Roman"/>
              </a:rPr>
              <a:t>Diamond Price Prediction</a:t>
            </a:r>
            <a:endParaRPr b="1" i="0" sz="4400" u="none" cap="none" strike="noStrike">
              <a:solidFill>
                <a:srgbClr val="000000"/>
              </a:solidFill>
              <a:latin typeface="Times New Roman"/>
              <a:ea typeface="Times New Roman"/>
              <a:cs typeface="Times New Roman"/>
              <a:sym typeface="Times New Roman"/>
            </a:endParaRPr>
          </a:p>
        </p:txBody>
      </p:sp>
      <p:pic>
        <p:nvPicPr>
          <p:cNvPr id="72" name="Google Shape;72;p1"/>
          <p:cNvPicPr preferRelativeResize="0"/>
          <p:nvPr/>
        </p:nvPicPr>
        <p:blipFill rotWithShape="1">
          <a:blip r:embed="rId3">
            <a:alphaModFix/>
          </a:blip>
          <a:srcRect b="0" l="0" r="0" t="0"/>
          <a:stretch/>
        </p:blipFill>
        <p:spPr>
          <a:xfrm>
            <a:off x="0" y="1"/>
            <a:ext cx="9144000" cy="4849186"/>
          </a:xfrm>
          <a:prstGeom prst="rect">
            <a:avLst/>
          </a:prstGeom>
          <a:noFill/>
          <a:ln>
            <a:noFill/>
          </a:ln>
        </p:spPr>
      </p:pic>
      <p:sp>
        <p:nvSpPr>
          <p:cNvPr id="73" name="Google Shape;73;p1"/>
          <p:cNvSpPr txBox="1"/>
          <p:nvPr/>
        </p:nvSpPr>
        <p:spPr>
          <a:xfrm>
            <a:off x="-36250" y="4842600"/>
            <a:ext cx="216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134" name="Shape 134"/>
        <p:cNvGrpSpPr/>
        <p:nvPr/>
      </p:nvGrpSpPr>
      <p:grpSpPr>
        <a:xfrm>
          <a:off x="0" y="0"/>
          <a:ext cx="0" cy="0"/>
          <a:chOff x="0" y="0"/>
          <a:chExt cx="0" cy="0"/>
        </a:xfrm>
      </p:grpSpPr>
      <p:sp>
        <p:nvSpPr>
          <p:cNvPr id="135" name="Google Shape;135;g1cb7865de36_0_0"/>
          <p:cNvSpPr txBox="1"/>
          <p:nvPr>
            <p:ph type="title"/>
          </p:nvPr>
        </p:nvSpPr>
        <p:spPr>
          <a:xfrm>
            <a:off x="164689" y="130887"/>
            <a:ext cx="61287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IN" sz="4800">
                <a:solidFill>
                  <a:schemeClr val="dk1"/>
                </a:solidFill>
              </a:rPr>
              <a:t>Bivariate Analysis</a:t>
            </a:r>
            <a:endParaRPr sz="4800">
              <a:solidFill>
                <a:schemeClr val="dk1"/>
              </a:solidFill>
            </a:endParaRPr>
          </a:p>
        </p:txBody>
      </p:sp>
      <p:pic>
        <p:nvPicPr>
          <p:cNvPr id="136" name="Google Shape;136;g1cb7865de36_0_0"/>
          <p:cNvPicPr preferRelativeResize="0"/>
          <p:nvPr/>
        </p:nvPicPr>
        <p:blipFill>
          <a:blip r:embed="rId3">
            <a:alphaModFix/>
          </a:blip>
          <a:stretch>
            <a:fillRect/>
          </a:stretch>
        </p:blipFill>
        <p:spPr>
          <a:xfrm>
            <a:off x="152400" y="1022175"/>
            <a:ext cx="4294674" cy="3149925"/>
          </a:xfrm>
          <a:prstGeom prst="rect">
            <a:avLst/>
          </a:prstGeom>
          <a:noFill/>
          <a:ln>
            <a:noFill/>
          </a:ln>
        </p:spPr>
      </p:pic>
      <p:pic>
        <p:nvPicPr>
          <p:cNvPr id="137" name="Google Shape;137;g1cb7865de36_0_0"/>
          <p:cNvPicPr preferRelativeResize="0"/>
          <p:nvPr/>
        </p:nvPicPr>
        <p:blipFill>
          <a:blip r:embed="rId4">
            <a:alphaModFix/>
          </a:blip>
          <a:stretch>
            <a:fillRect/>
          </a:stretch>
        </p:blipFill>
        <p:spPr>
          <a:xfrm>
            <a:off x="4572000" y="986450"/>
            <a:ext cx="4294689" cy="3149925"/>
          </a:xfrm>
          <a:prstGeom prst="rect">
            <a:avLst/>
          </a:prstGeom>
          <a:noFill/>
          <a:ln>
            <a:noFill/>
          </a:ln>
        </p:spPr>
      </p:pic>
      <p:pic>
        <p:nvPicPr>
          <p:cNvPr id="138" name="Google Shape;138;g1cb7865de36_0_0"/>
          <p:cNvPicPr preferRelativeResize="0"/>
          <p:nvPr/>
        </p:nvPicPr>
        <p:blipFill>
          <a:blip r:embed="rId5">
            <a:alphaModFix/>
          </a:blip>
          <a:stretch>
            <a:fillRect/>
          </a:stretch>
        </p:blipFill>
        <p:spPr>
          <a:xfrm>
            <a:off x="376025" y="4172100"/>
            <a:ext cx="4071050" cy="2685900"/>
          </a:xfrm>
          <a:prstGeom prst="rect">
            <a:avLst/>
          </a:prstGeom>
          <a:noFill/>
          <a:ln>
            <a:noFill/>
          </a:ln>
        </p:spPr>
      </p:pic>
      <p:pic>
        <p:nvPicPr>
          <p:cNvPr id="139" name="Google Shape;139;g1cb7865de36_0_0"/>
          <p:cNvPicPr preferRelativeResize="0"/>
          <p:nvPr/>
        </p:nvPicPr>
        <p:blipFill>
          <a:blip r:embed="rId6">
            <a:alphaModFix/>
          </a:blip>
          <a:stretch>
            <a:fillRect/>
          </a:stretch>
        </p:blipFill>
        <p:spPr>
          <a:xfrm>
            <a:off x="4957600" y="4136375"/>
            <a:ext cx="3834250" cy="261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143" name="Shape 143"/>
        <p:cNvGrpSpPr/>
        <p:nvPr/>
      </p:nvGrpSpPr>
      <p:grpSpPr>
        <a:xfrm>
          <a:off x="0" y="0"/>
          <a:ext cx="0" cy="0"/>
          <a:chOff x="0" y="0"/>
          <a:chExt cx="0" cy="0"/>
        </a:xfrm>
      </p:grpSpPr>
      <p:sp>
        <p:nvSpPr>
          <p:cNvPr id="144" name="Google Shape;144;g19fb0c0ad89_0_17"/>
          <p:cNvSpPr txBox="1"/>
          <p:nvPr/>
        </p:nvSpPr>
        <p:spPr>
          <a:xfrm>
            <a:off x="1625900" y="479425"/>
            <a:ext cx="5815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id="145" name="Google Shape;145;g19fb0c0ad89_0_17"/>
          <p:cNvPicPr preferRelativeResize="0"/>
          <p:nvPr/>
        </p:nvPicPr>
        <p:blipFill>
          <a:blip r:embed="rId3">
            <a:alphaModFix/>
          </a:blip>
          <a:stretch>
            <a:fillRect/>
          </a:stretch>
        </p:blipFill>
        <p:spPr>
          <a:xfrm>
            <a:off x="483450" y="479425"/>
            <a:ext cx="8236775" cy="5948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149" name="Shape 149"/>
        <p:cNvGrpSpPr/>
        <p:nvPr/>
      </p:nvGrpSpPr>
      <p:grpSpPr>
        <a:xfrm>
          <a:off x="0" y="0"/>
          <a:ext cx="0" cy="0"/>
          <a:chOff x="0" y="0"/>
          <a:chExt cx="0" cy="0"/>
        </a:xfrm>
      </p:grpSpPr>
      <p:sp>
        <p:nvSpPr>
          <p:cNvPr id="150" name="Google Shape;150;g1cb7865de36_0_10"/>
          <p:cNvSpPr txBox="1"/>
          <p:nvPr/>
        </p:nvSpPr>
        <p:spPr>
          <a:xfrm>
            <a:off x="1625900" y="479425"/>
            <a:ext cx="5815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51" name="Google Shape;151;g1cb7865de36_0_10"/>
          <p:cNvSpPr txBox="1"/>
          <p:nvPr/>
        </p:nvSpPr>
        <p:spPr>
          <a:xfrm>
            <a:off x="841850" y="263875"/>
            <a:ext cx="77262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1" i="0" lang="en-IN" sz="3700" u="none" cap="none" strike="noStrike">
                <a:solidFill>
                  <a:schemeClr val="lt1"/>
                </a:solidFill>
                <a:latin typeface="Times New Roman"/>
                <a:ea typeface="Times New Roman"/>
                <a:cs typeface="Times New Roman"/>
                <a:sym typeface="Times New Roman"/>
              </a:rPr>
              <a:t>Visualization:-Multivariate Analysis</a:t>
            </a:r>
            <a:endParaRPr b="1" i="0" sz="3700" u="none" cap="none" strike="noStrike">
              <a:solidFill>
                <a:schemeClr val="lt1"/>
              </a:solidFill>
              <a:latin typeface="Times New Roman"/>
              <a:ea typeface="Times New Roman"/>
              <a:cs typeface="Times New Roman"/>
              <a:sym typeface="Times New Roman"/>
            </a:endParaRPr>
          </a:p>
        </p:txBody>
      </p:sp>
      <p:pic>
        <p:nvPicPr>
          <p:cNvPr id="152" name="Google Shape;152;g1cb7865de36_0_10"/>
          <p:cNvPicPr preferRelativeResize="0"/>
          <p:nvPr/>
        </p:nvPicPr>
        <p:blipFill rotWithShape="1">
          <a:blip r:embed="rId3">
            <a:alphaModFix/>
          </a:blip>
          <a:srcRect b="0" l="0" r="0" t="0"/>
          <a:stretch/>
        </p:blipFill>
        <p:spPr>
          <a:xfrm>
            <a:off x="1026613" y="1342375"/>
            <a:ext cx="7090774" cy="5151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156" name="Shape 156"/>
        <p:cNvGrpSpPr/>
        <p:nvPr/>
      </p:nvGrpSpPr>
      <p:grpSpPr>
        <a:xfrm>
          <a:off x="0" y="0"/>
          <a:ext cx="0" cy="0"/>
          <a:chOff x="0" y="0"/>
          <a:chExt cx="0" cy="0"/>
        </a:xfrm>
      </p:grpSpPr>
      <p:sp>
        <p:nvSpPr>
          <p:cNvPr id="157" name="Google Shape;157;g19fb0c0ad89_0_23"/>
          <p:cNvSpPr txBox="1"/>
          <p:nvPr>
            <p:ph type="title"/>
          </p:nvPr>
        </p:nvSpPr>
        <p:spPr>
          <a:xfrm>
            <a:off x="273089" y="216562"/>
            <a:ext cx="6128700" cy="646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IN"/>
              <a:t>Outlier Handling</a:t>
            </a:r>
            <a:endParaRPr b="1"/>
          </a:p>
        </p:txBody>
      </p:sp>
      <p:pic>
        <p:nvPicPr>
          <p:cNvPr id="158" name="Google Shape;158;g19fb0c0ad89_0_23"/>
          <p:cNvPicPr preferRelativeResize="0"/>
          <p:nvPr/>
        </p:nvPicPr>
        <p:blipFill rotWithShape="1">
          <a:blip r:embed="rId3">
            <a:alphaModFix/>
          </a:blip>
          <a:srcRect b="0" l="0" r="0" t="0"/>
          <a:stretch/>
        </p:blipFill>
        <p:spPr>
          <a:xfrm>
            <a:off x="1700213" y="863062"/>
            <a:ext cx="5743575" cy="5686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162" name="Shape 162"/>
        <p:cNvGrpSpPr/>
        <p:nvPr/>
      </p:nvGrpSpPr>
      <p:grpSpPr>
        <a:xfrm>
          <a:off x="0" y="0"/>
          <a:ext cx="0" cy="0"/>
          <a:chOff x="0" y="0"/>
          <a:chExt cx="0" cy="0"/>
        </a:xfrm>
      </p:grpSpPr>
      <p:pic>
        <p:nvPicPr>
          <p:cNvPr id="163" name="Google Shape;163;g1ae61b08bc4_0_7"/>
          <p:cNvPicPr preferRelativeResize="0"/>
          <p:nvPr/>
        </p:nvPicPr>
        <p:blipFill rotWithShape="1">
          <a:blip r:embed="rId3">
            <a:alphaModFix/>
          </a:blip>
          <a:srcRect b="0" l="0" r="0" t="0"/>
          <a:stretch/>
        </p:blipFill>
        <p:spPr>
          <a:xfrm>
            <a:off x="1652588" y="595313"/>
            <a:ext cx="5838825" cy="5667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167" name="Shape 167"/>
        <p:cNvGrpSpPr/>
        <p:nvPr/>
      </p:nvGrpSpPr>
      <p:grpSpPr>
        <a:xfrm>
          <a:off x="0" y="0"/>
          <a:ext cx="0" cy="0"/>
          <a:chOff x="0" y="0"/>
          <a:chExt cx="0" cy="0"/>
        </a:xfrm>
      </p:grpSpPr>
      <p:sp>
        <p:nvSpPr>
          <p:cNvPr id="168" name="Google Shape;168;g1b481ea2c6f_0_3"/>
          <p:cNvSpPr txBox="1"/>
          <p:nvPr/>
        </p:nvSpPr>
        <p:spPr>
          <a:xfrm>
            <a:off x="415750" y="146875"/>
            <a:ext cx="73845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1" i="0" lang="en-IN" sz="2600" u="none" cap="none" strike="noStrike">
                <a:solidFill>
                  <a:schemeClr val="lt1"/>
                </a:solidFill>
                <a:latin typeface="Times New Roman"/>
                <a:ea typeface="Times New Roman"/>
                <a:cs typeface="Times New Roman"/>
                <a:sym typeface="Times New Roman"/>
              </a:rPr>
              <a:t>Features After Outlier Handling:</a:t>
            </a:r>
            <a:endParaRPr b="1" i="0" sz="2600" u="none" cap="none" strike="noStrike">
              <a:solidFill>
                <a:schemeClr val="lt1"/>
              </a:solidFill>
              <a:latin typeface="Times New Roman"/>
              <a:ea typeface="Times New Roman"/>
              <a:cs typeface="Times New Roman"/>
              <a:sym typeface="Times New Roman"/>
            </a:endParaRPr>
          </a:p>
        </p:txBody>
      </p:sp>
      <p:pic>
        <p:nvPicPr>
          <p:cNvPr id="169" name="Google Shape;169;g1b481ea2c6f_0_3"/>
          <p:cNvPicPr preferRelativeResize="0"/>
          <p:nvPr/>
        </p:nvPicPr>
        <p:blipFill rotWithShape="1">
          <a:blip r:embed="rId3">
            <a:alphaModFix/>
          </a:blip>
          <a:srcRect b="0" l="0" r="0" t="0"/>
          <a:stretch/>
        </p:blipFill>
        <p:spPr>
          <a:xfrm>
            <a:off x="1430300" y="731875"/>
            <a:ext cx="5982525" cy="58213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173" name="Shape 173"/>
        <p:cNvGrpSpPr/>
        <p:nvPr/>
      </p:nvGrpSpPr>
      <p:grpSpPr>
        <a:xfrm>
          <a:off x="0" y="0"/>
          <a:ext cx="0" cy="0"/>
          <a:chOff x="0" y="0"/>
          <a:chExt cx="0" cy="0"/>
        </a:xfrm>
      </p:grpSpPr>
      <p:sp>
        <p:nvSpPr>
          <p:cNvPr id="174" name="Google Shape;174;g19fb0c0ad89_0_28"/>
          <p:cNvSpPr txBox="1"/>
          <p:nvPr>
            <p:ph type="title"/>
          </p:nvPr>
        </p:nvSpPr>
        <p:spPr>
          <a:xfrm>
            <a:off x="770601" y="439400"/>
            <a:ext cx="6879600" cy="646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IN"/>
              <a:t>Categorical Data Conversion</a:t>
            </a:r>
            <a:endParaRPr sz="4100"/>
          </a:p>
        </p:txBody>
      </p:sp>
      <p:pic>
        <p:nvPicPr>
          <p:cNvPr id="175" name="Google Shape;175;g19fb0c0ad89_0_28"/>
          <p:cNvPicPr preferRelativeResize="0"/>
          <p:nvPr/>
        </p:nvPicPr>
        <p:blipFill rotWithShape="1">
          <a:blip r:embed="rId3">
            <a:alphaModFix/>
          </a:blip>
          <a:srcRect b="0" l="0" r="0" t="0"/>
          <a:stretch/>
        </p:blipFill>
        <p:spPr>
          <a:xfrm>
            <a:off x="1947850" y="1290812"/>
            <a:ext cx="5248275" cy="2381250"/>
          </a:xfrm>
          <a:prstGeom prst="rect">
            <a:avLst/>
          </a:prstGeom>
          <a:noFill/>
          <a:ln>
            <a:noFill/>
          </a:ln>
        </p:spPr>
      </p:pic>
      <p:pic>
        <p:nvPicPr>
          <p:cNvPr id="176" name="Google Shape;176;g19fb0c0ad89_0_28"/>
          <p:cNvPicPr preferRelativeResize="0"/>
          <p:nvPr/>
        </p:nvPicPr>
        <p:blipFill rotWithShape="1">
          <a:blip r:embed="rId4">
            <a:alphaModFix/>
          </a:blip>
          <a:srcRect b="0" l="0" r="0" t="0"/>
          <a:stretch/>
        </p:blipFill>
        <p:spPr>
          <a:xfrm>
            <a:off x="1947850" y="3907850"/>
            <a:ext cx="5248275" cy="2609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180" name="Shape 180"/>
        <p:cNvGrpSpPr/>
        <p:nvPr/>
      </p:nvGrpSpPr>
      <p:grpSpPr>
        <a:xfrm>
          <a:off x="0" y="0"/>
          <a:ext cx="0" cy="0"/>
          <a:chOff x="0" y="0"/>
          <a:chExt cx="0" cy="0"/>
        </a:xfrm>
      </p:grpSpPr>
      <p:sp>
        <p:nvSpPr>
          <p:cNvPr id="181" name="Google Shape;181;g1ae61b08bc4_0_25"/>
          <p:cNvSpPr txBox="1"/>
          <p:nvPr/>
        </p:nvSpPr>
        <p:spPr>
          <a:xfrm>
            <a:off x="632725" y="653150"/>
            <a:ext cx="7470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82" name="Google Shape;182;g1ae61b08bc4_0_25"/>
          <p:cNvSpPr txBox="1"/>
          <p:nvPr/>
        </p:nvSpPr>
        <p:spPr>
          <a:xfrm>
            <a:off x="520500" y="1747525"/>
            <a:ext cx="8103000" cy="2055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rgbClr val="FFFFFF"/>
              </a:buClr>
              <a:buSzPts val="1800"/>
              <a:buFont typeface="Arial"/>
              <a:buChar char="●"/>
            </a:pPr>
            <a:r>
              <a:rPr b="0" i="0" lang="en-IN" sz="1800" u="none" cap="none" strike="noStrike">
                <a:solidFill>
                  <a:srgbClr val="FFFFFF"/>
                </a:solidFill>
                <a:latin typeface="Arial"/>
                <a:ea typeface="Arial"/>
                <a:cs typeface="Arial"/>
                <a:sym typeface="Arial"/>
              </a:rPr>
              <a:t>We have implemented various machine learning algorithms such as Linear Regression, Decision Tree ,Random Forest</a:t>
            </a:r>
            <a:r>
              <a:rPr lang="en-IN" sz="1800">
                <a:solidFill>
                  <a:srgbClr val="FFFFFF"/>
                </a:solidFill>
              </a:rPr>
              <a:t>, bagging,</a:t>
            </a:r>
            <a:r>
              <a:rPr b="0" i="0" lang="en-IN" sz="1800" u="none" cap="none" strike="noStrike">
                <a:solidFill>
                  <a:srgbClr val="FFFFFF"/>
                </a:solidFill>
                <a:latin typeface="Arial"/>
                <a:ea typeface="Arial"/>
                <a:cs typeface="Arial"/>
                <a:sym typeface="Arial"/>
              </a:rPr>
              <a:t> Boosting and Voting Regressor in order to identify the most optimal model.</a:t>
            </a:r>
            <a:endParaRPr b="0" i="0" sz="1800" u="none" cap="none" strike="noStrike">
              <a:solidFill>
                <a:srgbClr val="FFFFFF"/>
              </a:solidFill>
              <a:latin typeface="Arial"/>
              <a:ea typeface="Arial"/>
              <a:cs typeface="Arial"/>
              <a:sym typeface="Arial"/>
            </a:endParaRPr>
          </a:p>
          <a:p>
            <a:pPr indent="-342900" lvl="0" marL="457200" marR="0" rtl="0" algn="l">
              <a:lnSpc>
                <a:spcPct val="115000"/>
              </a:lnSpc>
              <a:spcBef>
                <a:spcPts val="0"/>
              </a:spcBef>
              <a:spcAft>
                <a:spcPts val="0"/>
              </a:spcAft>
              <a:buClr>
                <a:srgbClr val="FFFFFF"/>
              </a:buClr>
              <a:buSzPts val="1800"/>
              <a:buFont typeface="Arial"/>
              <a:buChar char="●"/>
            </a:pPr>
            <a:r>
              <a:rPr b="0" i="0" lang="en-IN" sz="1800" u="none" cap="none" strike="noStrike">
                <a:solidFill>
                  <a:srgbClr val="FFFFFF"/>
                </a:solidFill>
                <a:latin typeface="Arial"/>
                <a:ea typeface="Arial"/>
                <a:cs typeface="Arial"/>
                <a:sym typeface="Arial"/>
              </a:rPr>
              <a:t>For each of these models R2_Score,MSE,RMSE,MAE were calculated.</a:t>
            </a:r>
            <a:endParaRPr b="0" i="0" sz="1800" u="none" cap="none" strike="noStrike">
              <a:solidFill>
                <a:srgbClr val="FFFFFF"/>
              </a:solidFill>
              <a:latin typeface="Arial"/>
              <a:ea typeface="Arial"/>
              <a:cs typeface="Arial"/>
              <a:sym typeface="Arial"/>
            </a:endParaRPr>
          </a:p>
          <a:p>
            <a:pPr indent="-342900" lvl="0" marL="457200" marR="0" rtl="0" algn="l">
              <a:lnSpc>
                <a:spcPct val="115000"/>
              </a:lnSpc>
              <a:spcBef>
                <a:spcPts val="0"/>
              </a:spcBef>
              <a:spcAft>
                <a:spcPts val="0"/>
              </a:spcAft>
              <a:buClr>
                <a:srgbClr val="FFFFFF"/>
              </a:buClr>
              <a:buSzPts val="1800"/>
              <a:buFont typeface="Arial"/>
              <a:buChar char="●"/>
            </a:pPr>
            <a:r>
              <a:rPr b="0" i="0" lang="en-IN" sz="1800" u="none" cap="none" strike="noStrike">
                <a:solidFill>
                  <a:srgbClr val="FFFFFF"/>
                </a:solidFill>
                <a:latin typeface="Arial"/>
                <a:ea typeface="Arial"/>
                <a:cs typeface="Arial"/>
                <a:sym typeface="Arial"/>
              </a:rPr>
              <a:t>Further we found importance and results based on the models we have used.</a:t>
            </a:r>
            <a:endParaRPr b="0" i="0" sz="1800" u="none" cap="none" strike="noStrike">
              <a:solidFill>
                <a:srgbClr val="FFFFFF"/>
              </a:solidFill>
              <a:latin typeface="Arial"/>
              <a:ea typeface="Arial"/>
              <a:cs typeface="Arial"/>
              <a:sym typeface="Arial"/>
            </a:endParaRPr>
          </a:p>
        </p:txBody>
      </p:sp>
      <p:sp>
        <p:nvSpPr>
          <p:cNvPr id="183" name="Google Shape;183;g1ae61b08bc4_0_25"/>
          <p:cNvSpPr txBox="1"/>
          <p:nvPr/>
        </p:nvSpPr>
        <p:spPr>
          <a:xfrm>
            <a:off x="520500" y="530700"/>
            <a:ext cx="78990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200"/>
              <a:buFont typeface="Arial"/>
              <a:buNone/>
            </a:pPr>
            <a:r>
              <a:rPr b="0" i="0" lang="en-IN" sz="4200" u="none" cap="none" strike="noStrike">
                <a:solidFill>
                  <a:schemeClr val="lt1"/>
                </a:solidFill>
                <a:latin typeface="Times New Roman"/>
                <a:ea typeface="Times New Roman"/>
                <a:cs typeface="Times New Roman"/>
                <a:sym typeface="Times New Roman"/>
              </a:rPr>
              <a:t>Model Building &amp; prediction</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187" name="Shape 187"/>
        <p:cNvGrpSpPr/>
        <p:nvPr/>
      </p:nvGrpSpPr>
      <p:grpSpPr>
        <a:xfrm>
          <a:off x="0" y="0"/>
          <a:ext cx="0" cy="0"/>
          <a:chOff x="0" y="0"/>
          <a:chExt cx="0" cy="0"/>
        </a:xfrm>
      </p:grpSpPr>
      <p:sp>
        <p:nvSpPr>
          <p:cNvPr id="188" name="Google Shape;188;p7"/>
          <p:cNvSpPr txBox="1"/>
          <p:nvPr>
            <p:ph type="title"/>
          </p:nvPr>
        </p:nvSpPr>
        <p:spPr>
          <a:xfrm>
            <a:off x="628189" y="367462"/>
            <a:ext cx="6128700" cy="646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IN"/>
              <a:t>Simple Linear Regression</a:t>
            </a:r>
            <a:endParaRPr b="1"/>
          </a:p>
        </p:txBody>
      </p:sp>
      <p:sp>
        <p:nvSpPr>
          <p:cNvPr id="189" name="Google Shape;189;p7"/>
          <p:cNvSpPr txBox="1"/>
          <p:nvPr/>
        </p:nvSpPr>
        <p:spPr>
          <a:xfrm>
            <a:off x="628200" y="1222400"/>
            <a:ext cx="7887600" cy="11544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00000"/>
              </a:lnSpc>
              <a:spcBef>
                <a:spcPts val="0"/>
              </a:spcBef>
              <a:spcAft>
                <a:spcPts val="0"/>
              </a:spcAft>
              <a:buClr>
                <a:schemeClr val="lt1"/>
              </a:buClr>
              <a:buSzPts val="2300"/>
              <a:buFont typeface="Arial"/>
              <a:buChar char="●"/>
            </a:pPr>
            <a:r>
              <a:rPr b="0" i="0" lang="en-IN" sz="2300" u="none" cap="none" strike="noStrike">
                <a:solidFill>
                  <a:schemeClr val="lt1"/>
                </a:solidFill>
                <a:latin typeface="Arial"/>
                <a:ea typeface="Arial"/>
                <a:cs typeface="Arial"/>
                <a:sym typeface="Arial"/>
              </a:rPr>
              <a:t>Independent Variable: Carat</a:t>
            </a:r>
            <a:endParaRPr b="0" i="0" sz="2300" u="none" cap="none" strike="noStrike">
              <a:solidFill>
                <a:schemeClr val="lt1"/>
              </a:solidFill>
              <a:latin typeface="Arial"/>
              <a:ea typeface="Arial"/>
              <a:cs typeface="Arial"/>
              <a:sym typeface="Arial"/>
            </a:endParaRPr>
          </a:p>
          <a:p>
            <a:pPr indent="-374650" lvl="0" marL="457200" marR="0" rtl="0" algn="l">
              <a:lnSpc>
                <a:spcPct val="100000"/>
              </a:lnSpc>
              <a:spcBef>
                <a:spcPts val="0"/>
              </a:spcBef>
              <a:spcAft>
                <a:spcPts val="0"/>
              </a:spcAft>
              <a:buClr>
                <a:schemeClr val="lt1"/>
              </a:buClr>
              <a:buSzPts val="2300"/>
              <a:buFont typeface="Arial"/>
              <a:buChar char="●"/>
            </a:pPr>
            <a:r>
              <a:rPr b="0" i="0" lang="en-IN" sz="2300" u="none" cap="none" strike="noStrike">
                <a:solidFill>
                  <a:schemeClr val="lt1"/>
                </a:solidFill>
                <a:latin typeface="Arial"/>
                <a:ea typeface="Arial"/>
                <a:cs typeface="Arial"/>
                <a:sym typeface="Arial"/>
              </a:rPr>
              <a:t>Dependent Variable: Price</a:t>
            </a:r>
            <a:endParaRPr b="0" i="0" sz="2300" u="none" cap="none" strike="noStrike">
              <a:solidFill>
                <a:schemeClr val="lt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lt1"/>
              </a:solidFill>
              <a:latin typeface="Arial"/>
              <a:ea typeface="Arial"/>
              <a:cs typeface="Arial"/>
              <a:sym typeface="Arial"/>
            </a:endParaRPr>
          </a:p>
        </p:txBody>
      </p:sp>
      <p:sp>
        <p:nvSpPr>
          <p:cNvPr id="190" name="Google Shape;190;p7"/>
          <p:cNvSpPr/>
          <p:nvPr/>
        </p:nvSpPr>
        <p:spPr>
          <a:xfrm>
            <a:off x="877400" y="2723850"/>
            <a:ext cx="3694500" cy="224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7"/>
          <p:cNvSpPr txBox="1"/>
          <p:nvPr/>
        </p:nvSpPr>
        <p:spPr>
          <a:xfrm>
            <a:off x="1009250" y="3019875"/>
            <a:ext cx="3430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en-IN" sz="2200" u="none" cap="none" strike="noStrike">
                <a:solidFill>
                  <a:srgbClr val="666666"/>
                </a:solidFill>
                <a:latin typeface="Times New Roman"/>
                <a:ea typeface="Times New Roman"/>
                <a:cs typeface="Times New Roman"/>
                <a:sym typeface="Times New Roman"/>
              </a:rPr>
              <a:t>Train &amp; Test size/shape</a:t>
            </a:r>
            <a:endParaRPr b="1" i="0" sz="2200" u="none" cap="none" strike="noStrike">
              <a:solidFill>
                <a:srgbClr val="666666"/>
              </a:solidFill>
              <a:latin typeface="Times New Roman"/>
              <a:ea typeface="Times New Roman"/>
              <a:cs typeface="Times New Roman"/>
              <a:sym typeface="Times New Roman"/>
            </a:endParaRPr>
          </a:p>
        </p:txBody>
      </p:sp>
      <p:sp>
        <p:nvSpPr>
          <p:cNvPr id="192" name="Google Shape;192;p7"/>
          <p:cNvSpPr txBox="1"/>
          <p:nvPr/>
        </p:nvSpPr>
        <p:spPr>
          <a:xfrm>
            <a:off x="1092225" y="3412550"/>
            <a:ext cx="26139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990000"/>
                </a:solidFill>
                <a:latin typeface="Times New Roman"/>
                <a:ea typeface="Times New Roman"/>
                <a:cs typeface="Times New Roman"/>
                <a:sym typeface="Times New Roman"/>
              </a:rPr>
              <a:t>Train Size: 43152</a:t>
            </a:r>
            <a:endParaRPr b="1" i="0" sz="2000" u="none" cap="none" strike="noStrike">
              <a:solidFill>
                <a:srgbClr val="99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990000"/>
                </a:solidFill>
                <a:latin typeface="Times New Roman"/>
                <a:ea typeface="Times New Roman"/>
                <a:cs typeface="Times New Roman"/>
                <a:sym typeface="Times New Roman"/>
              </a:rPr>
              <a:t>Train Shape:(43152,1)</a:t>
            </a:r>
            <a:endParaRPr b="1" i="0" sz="2000" u="none" cap="none" strike="noStrike">
              <a:solidFill>
                <a:srgbClr val="99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990000"/>
                </a:solidFill>
                <a:latin typeface="Times New Roman"/>
                <a:ea typeface="Times New Roman"/>
                <a:cs typeface="Times New Roman"/>
                <a:sym typeface="Times New Roman"/>
              </a:rPr>
              <a:t>Test Size: 10788</a:t>
            </a:r>
            <a:endParaRPr b="1" i="0" sz="2000" u="none" cap="none" strike="noStrike">
              <a:solidFill>
                <a:srgbClr val="99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990000"/>
                </a:solidFill>
                <a:latin typeface="Times New Roman"/>
                <a:ea typeface="Times New Roman"/>
                <a:cs typeface="Times New Roman"/>
                <a:sym typeface="Times New Roman"/>
              </a:rPr>
              <a:t>Test Shape:(10788,1)</a:t>
            </a:r>
            <a:endParaRPr b="1" i="0" sz="2000" u="none" cap="none" strike="noStrike">
              <a:solidFill>
                <a:srgbClr val="990000"/>
              </a:solidFill>
              <a:latin typeface="Times New Roman"/>
              <a:ea typeface="Times New Roman"/>
              <a:cs typeface="Times New Roman"/>
              <a:sym typeface="Times New Roman"/>
            </a:endParaRPr>
          </a:p>
        </p:txBody>
      </p:sp>
      <p:sp>
        <p:nvSpPr>
          <p:cNvPr id="193" name="Google Shape;193;p7"/>
          <p:cNvSpPr/>
          <p:nvPr/>
        </p:nvSpPr>
        <p:spPr>
          <a:xfrm>
            <a:off x="5134050" y="2989900"/>
            <a:ext cx="3276900" cy="9171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7"/>
          <p:cNvSpPr txBox="1"/>
          <p:nvPr/>
        </p:nvSpPr>
        <p:spPr>
          <a:xfrm>
            <a:off x="5238900" y="2998050"/>
            <a:ext cx="32769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en-IN" sz="2200" u="none" cap="none" strike="noStrike">
                <a:solidFill>
                  <a:srgbClr val="000000"/>
                </a:solidFill>
                <a:latin typeface="Times New Roman"/>
                <a:ea typeface="Times New Roman"/>
                <a:cs typeface="Times New Roman"/>
                <a:sym typeface="Times New Roman"/>
              </a:rPr>
              <a:t>Train R2_score: 0.5254</a:t>
            </a:r>
            <a:endParaRPr b="1"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rPr b="1" i="0" lang="en-IN" sz="2200" u="none" cap="none" strike="noStrike">
                <a:solidFill>
                  <a:srgbClr val="000000"/>
                </a:solidFill>
                <a:latin typeface="Times New Roman"/>
                <a:ea typeface="Times New Roman"/>
                <a:cs typeface="Times New Roman"/>
                <a:sym typeface="Times New Roman"/>
              </a:rPr>
              <a:t>Test R2_score : 0.5169</a:t>
            </a:r>
            <a:endParaRPr b="1" i="0" sz="2200" u="none" cap="none" strike="noStrike">
              <a:solidFill>
                <a:srgbClr val="000000"/>
              </a:solidFill>
              <a:latin typeface="Times New Roman"/>
              <a:ea typeface="Times New Roman"/>
              <a:cs typeface="Times New Roman"/>
              <a:sym typeface="Times New Roman"/>
            </a:endParaRPr>
          </a:p>
        </p:txBody>
      </p:sp>
      <p:sp>
        <p:nvSpPr>
          <p:cNvPr id="195" name="Google Shape;195;p7"/>
          <p:cNvSpPr txBox="1"/>
          <p:nvPr/>
        </p:nvSpPr>
        <p:spPr>
          <a:xfrm>
            <a:off x="5156925" y="4386975"/>
            <a:ext cx="3254100" cy="10467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Times New Roman"/>
                <a:ea typeface="Times New Roman"/>
                <a:cs typeface="Times New Roman"/>
                <a:sym typeface="Times New Roman"/>
              </a:rPr>
              <a:t>After Cross Validation</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Times New Roman"/>
                <a:ea typeface="Times New Roman"/>
                <a:cs typeface="Times New Roman"/>
                <a:sym typeface="Times New Roman"/>
              </a:rPr>
              <a:t>Train R2_score: 0.56</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Times New Roman"/>
                <a:ea typeface="Times New Roman"/>
                <a:cs typeface="Times New Roman"/>
                <a:sym typeface="Times New Roman"/>
              </a:rPr>
              <a:t>Test R2_score: 0.54</a:t>
            </a:r>
            <a:endParaRPr b="1"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199" name="Shape 199"/>
        <p:cNvGrpSpPr/>
        <p:nvPr/>
      </p:nvGrpSpPr>
      <p:grpSpPr>
        <a:xfrm>
          <a:off x="0" y="0"/>
          <a:ext cx="0" cy="0"/>
          <a:chOff x="0" y="0"/>
          <a:chExt cx="0" cy="0"/>
        </a:xfrm>
      </p:grpSpPr>
      <p:sp>
        <p:nvSpPr>
          <p:cNvPr id="200" name="Google Shape;200;g1b4a51edf30_4_23"/>
          <p:cNvSpPr txBox="1"/>
          <p:nvPr>
            <p:ph type="title"/>
          </p:nvPr>
        </p:nvSpPr>
        <p:spPr>
          <a:xfrm>
            <a:off x="628202" y="367450"/>
            <a:ext cx="7286400" cy="646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IN"/>
              <a:t>Multiple Linear Regression</a:t>
            </a:r>
            <a:endParaRPr b="1"/>
          </a:p>
        </p:txBody>
      </p:sp>
      <p:sp>
        <p:nvSpPr>
          <p:cNvPr id="201" name="Google Shape;201;g1b4a51edf30_4_23"/>
          <p:cNvSpPr txBox="1"/>
          <p:nvPr/>
        </p:nvSpPr>
        <p:spPr>
          <a:xfrm>
            <a:off x="628200" y="1222400"/>
            <a:ext cx="7887600" cy="11544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00000"/>
              </a:lnSpc>
              <a:spcBef>
                <a:spcPts val="0"/>
              </a:spcBef>
              <a:spcAft>
                <a:spcPts val="0"/>
              </a:spcAft>
              <a:buClr>
                <a:schemeClr val="lt1"/>
              </a:buClr>
              <a:buSzPts val="2100"/>
              <a:buFont typeface="Arial"/>
              <a:buChar char="●"/>
            </a:pPr>
            <a:r>
              <a:rPr b="0" i="0" lang="en-IN" sz="2100" u="none" cap="none" strike="noStrike">
                <a:solidFill>
                  <a:schemeClr val="lt1"/>
                </a:solidFill>
                <a:latin typeface="Arial"/>
                <a:ea typeface="Arial"/>
                <a:cs typeface="Arial"/>
                <a:sym typeface="Arial"/>
              </a:rPr>
              <a:t>Independent Variables: Carat,X,Y,Z,depth,table,cut, color, clarity</a:t>
            </a:r>
            <a:endParaRPr b="0" i="0" sz="2100" u="none" cap="none" strike="noStrike">
              <a:solidFill>
                <a:schemeClr val="lt1"/>
              </a:solidFill>
              <a:latin typeface="Arial"/>
              <a:ea typeface="Arial"/>
              <a:cs typeface="Arial"/>
              <a:sym typeface="Arial"/>
            </a:endParaRPr>
          </a:p>
          <a:p>
            <a:pPr indent="-361950" lvl="0" marL="457200" marR="0" rtl="0" algn="l">
              <a:lnSpc>
                <a:spcPct val="100000"/>
              </a:lnSpc>
              <a:spcBef>
                <a:spcPts val="0"/>
              </a:spcBef>
              <a:spcAft>
                <a:spcPts val="0"/>
              </a:spcAft>
              <a:buClr>
                <a:schemeClr val="lt1"/>
              </a:buClr>
              <a:buSzPts val="2100"/>
              <a:buFont typeface="Arial"/>
              <a:buChar char="●"/>
            </a:pPr>
            <a:r>
              <a:rPr b="0" i="0" lang="en-IN" sz="2100" u="none" cap="none" strike="noStrike">
                <a:solidFill>
                  <a:schemeClr val="lt1"/>
                </a:solidFill>
                <a:latin typeface="Arial"/>
                <a:ea typeface="Arial"/>
                <a:cs typeface="Arial"/>
                <a:sym typeface="Arial"/>
              </a:rPr>
              <a:t>Dependent Variable: Price</a:t>
            </a:r>
            <a:endParaRPr b="0" i="0" sz="2000" u="none" cap="none" strike="noStrike">
              <a:solidFill>
                <a:schemeClr val="lt1"/>
              </a:solidFill>
              <a:latin typeface="Arial"/>
              <a:ea typeface="Arial"/>
              <a:cs typeface="Arial"/>
              <a:sym typeface="Arial"/>
            </a:endParaRPr>
          </a:p>
        </p:txBody>
      </p:sp>
      <p:sp>
        <p:nvSpPr>
          <p:cNvPr id="202" name="Google Shape;202;g1b4a51edf30_4_23"/>
          <p:cNvSpPr/>
          <p:nvPr/>
        </p:nvSpPr>
        <p:spPr>
          <a:xfrm>
            <a:off x="5264375" y="3294700"/>
            <a:ext cx="3527700" cy="9171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1b4a51edf30_4_23"/>
          <p:cNvSpPr txBox="1"/>
          <p:nvPr/>
        </p:nvSpPr>
        <p:spPr>
          <a:xfrm>
            <a:off x="5478850" y="3294700"/>
            <a:ext cx="30978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en-IN" sz="2200" u="none" cap="none" strike="noStrike">
                <a:solidFill>
                  <a:srgbClr val="000000"/>
                </a:solidFill>
                <a:latin typeface="Times New Roman"/>
                <a:ea typeface="Times New Roman"/>
                <a:cs typeface="Times New Roman"/>
                <a:sym typeface="Times New Roman"/>
              </a:rPr>
              <a:t>Train R2_score: 0.8197</a:t>
            </a:r>
            <a:endParaRPr b="1"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rPr b="1" i="0" lang="en-IN" sz="2200" u="none" cap="none" strike="noStrike">
                <a:solidFill>
                  <a:srgbClr val="000000"/>
                </a:solidFill>
                <a:latin typeface="Times New Roman"/>
                <a:ea typeface="Times New Roman"/>
                <a:cs typeface="Times New Roman"/>
                <a:sym typeface="Times New Roman"/>
              </a:rPr>
              <a:t>Test R2_score : 0.8190</a:t>
            </a:r>
            <a:endParaRPr b="1" i="0" sz="2200" u="none" cap="none" strike="noStrike">
              <a:solidFill>
                <a:srgbClr val="000000"/>
              </a:solidFill>
              <a:latin typeface="Times New Roman"/>
              <a:ea typeface="Times New Roman"/>
              <a:cs typeface="Times New Roman"/>
              <a:sym typeface="Times New Roman"/>
            </a:endParaRPr>
          </a:p>
        </p:txBody>
      </p:sp>
      <p:sp>
        <p:nvSpPr>
          <p:cNvPr id="204" name="Google Shape;204;g1b4a51edf30_4_23"/>
          <p:cNvSpPr/>
          <p:nvPr/>
        </p:nvSpPr>
        <p:spPr>
          <a:xfrm>
            <a:off x="1060875" y="2738550"/>
            <a:ext cx="3684300" cy="216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1b4a51edf30_4_23"/>
          <p:cNvSpPr txBox="1"/>
          <p:nvPr/>
        </p:nvSpPr>
        <p:spPr>
          <a:xfrm>
            <a:off x="1244625" y="2966150"/>
            <a:ext cx="32769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0" lang="en-IN" sz="2100" u="none" cap="none" strike="noStrike">
                <a:solidFill>
                  <a:srgbClr val="000000"/>
                </a:solidFill>
                <a:latin typeface="Times New Roman"/>
                <a:ea typeface="Times New Roman"/>
                <a:cs typeface="Times New Roman"/>
                <a:sym typeface="Times New Roman"/>
              </a:rPr>
              <a:t>Train &amp; Test Size &amp; shape</a:t>
            </a:r>
            <a:endParaRPr b="1" i="0" sz="2100" u="none" cap="none" strike="noStrike">
              <a:solidFill>
                <a:srgbClr val="000000"/>
              </a:solidFill>
              <a:latin typeface="Times New Roman"/>
              <a:ea typeface="Times New Roman"/>
              <a:cs typeface="Times New Roman"/>
              <a:sym typeface="Times New Roman"/>
            </a:endParaRPr>
          </a:p>
        </p:txBody>
      </p:sp>
      <p:sp>
        <p:nvSpPr>
          <p:cNvPr id="206" name="Google Shape;206;g1b4a51edf30_4_23"/>
          <p:cNvSpPr txBox="1"/>
          <p:nvPr/>
        </p:nvSpPr>
        <p:spPr>
          <a:xfrm>
            <a:off x="1244625" y="3412550"/>
            <a:ext cx="26139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990000"/>
                </a:solidFill>
                <a:latin typeface="Times New Roman"/>
                <a:ea typeface="Times New Roman"/>
                <a:cs typeface="Times New Roman"/>
                <a:sym typeface="Times New Roman"/>
              </a:rPr>
              <a:t>Train Size: 388368</a:t>
            </a:r>
            <a:endParaRPr b="1" i="0" sz="2000" u="none" cap="none" strike="noStrike">
              <a:solidFill>
                <a:srgbClr val="99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990000"/>
                </a:solidFill>
                <a:latin typeface="Times New Roman"/>
                <a:ea typeface="Times New Roman"/>
                <a:cs typeface="Times New Roman"/>
                <a:sym typeface="Times New Roman"/>
              </a:rPr>
              <a:t>Train Shape:(43152,9)</a:t>
            </a:r>
            <a:endParaRPr b="1" i="0" sz="2000" u="none" cap="none" strike="noStrike">
              <a:solidFill>
                <a:srgbClr val="99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990000"/>
                </a:solidFill>
                <a:latin typeface="Times New Roman"/>
                <a:ea typeface="Times New Roman"/>
                <a:cs typeface="Times New Roman"/>
                <a:sym typeface="Times New Roman"/>
              </a:rPr>
              <a:t>Test Size: 97092</a:t>
            </a:r>
            <a:endParaRPr b="1" i="0" sz="2000" u="none" cap="none" strike="noStrike">
              <a:solidFill>
                <a:srgbClr val="99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990000"/>
                </a:solidFill>
                <a:latin typeface="Times New Roman"/>
                <a:ea typeface="Times New Roman"/>
                <a:cs typeface="Times New Roman"/>
                <a:sym typeface="Times New Roman"/>
              </a:rPr>
              <a:t>Test Shape:(10788,9)</a:t>
            </a:r>
            <a:endParaRPr b="1" i="0" sz="2000" u="none" cap="none" strike="noStrike">
              <a:solidFill>
                <a:srgbClr val="990000"/>
              </a:solidFill>
              <a:latin typeface="Times New Roman"/>
              <a:ea typeface="Times New Roman"/>
              <a:cs typeface="Times New Roman"/>
              <a:sym typeface="Times New Roman"/>
            </a:endParaRPr>
          </a:p>
        </p:txBody>
      </p:sp>
      <p:sp>
        <p:nvSpPr>
          <p:cNvPr id="207" name="Google Shape;207;g1b4a51edf30_4_23"/>
          <p:cNvSpPr txBox="1"/>
          <p:nvPr/>
        </p:nvSpPr>
        <p:spPr>
          <a:xfrm>
            <a:off x="5385525" y="4615575"/>
            <a:ext cx="3254100" cy="10467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Times New Roman"/>
                <a:ea typeface="Times New Roman"/>
                <a:cs typeface="Times New Roman"/>
                <a:sym typeface="Times New Roman"/>
              </a:rPr>
              <a:t>After Cross Validation</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Times New Roman"/>
                <a:ea typeface="Times New Roman"/>
                <a:cs typeface="Times New Roman"/>
                <a:sym typeface="Times New Roman"/>
              </a:rPr>
              <a:t>Train R2_score: 0.8150</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Times New Roman"/>
                <a:ea typeface="Times New Roman"/>
                <a:cs typeface="Times New Roman"/>
                <a:sym typeface="Times New Roman"/>
              </a:rPr>
              <a:t>Test R2_score: 0.8146</a:t>
            </a:r>
            <a:endParaRPr b="1"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77" name="Shape 77"/>
        <p:cNvGrpSpPr/>
        <p:nvPr/>
      </p:nvGrpSpPr>
      <p:grpSpPr>
        <a:xfrm>
          <a:off x="0" y="0"/>
          <a:ext cx="0" cy="0"/>
          <a:chOff x="0" y="0"/>
          <a:chExt cx="0" cy="0"/>
        </a:xfrm>
      </p:grpSpPr>
      <p:sp>
        <p:nvSpPr>
          <p:cNvPr id="78" name="Google Shape;78;g1c43daaeee4_0_21"/>
          <p:cNvSpPr txBox="1"/>
          <p:nvPr>
            <p:ph type="title"/>
          </p:nvPr>
        </p:nvSpPr>
        <p:spPr>
          <a:xfrm>
            <a:off x="0" y="0"/>
            <a:ext cx="9144000" cy="1569900"/>
          </a:xfrm>
          <a:prstGeom prst="rect">
            <a:avLst/>
          </a:prstGeom>
          <a:solidFill>
            <a:schemeClr val="dk2"/>
          </a:solid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IN" sz="4800"/>
              <a:t>Akanksha Ugale</a:t>
            </a:r>
            <a:endParaRPr sz="4800"/>
          </a:p>
          <a:p>
            <a:pPr indent="0" lvl="0" marL="0" rtl="0" algn="l">
              <a:lnSpc>
                <a:spcPct val="100000"/>
              </a:lnSpc>
              <a:spcBef>
                <a:spcPts val="0"/>
              </a:spcBef>
              <a:spcAft>
                <a:spcPts val="0"/>
              </a:spcAft>
              <a:buSzPts val="1400"/>
              <a:buNone/>
            </a:pPr>
            <a:r>
              <a:rPr lang="en-IN" sz="2700"/>
              <a:t>Aspiring Data Scientist</a:t>
            </a:r>
            <a:endParaRPr sz="2700"/>
          </a:p>
          <a:p>
            <a:pPr indent="0" lvl="0" marL="0" rtl="0" algn="l">
              <a:lnSpc>
                <a:spcPct val="100000"/>
              </a:lnSpc>
              <a:spcBef>
                <a:spcPts val="0"/>
              </a:spcBef>
              <a:spcAft>
                <a:spcPts val="0"/>
              </a:spcAft>
              <a:buSzPts val="1400"/>
              <a:buNone/>
            </a:pPr>
            <a:r>
              <a:t/>
            </a:r>
            <a:endParaRPr sz="2700"/>
          </a:p>
        </p:txBody>
      </p:sp>
      <p:pic>
        <p:nvPicPr>
          <p:cNvPr id="79" name="Google Shape;79;g1c43daaeee4_0_21"/>
          <p:cNvPicPr preferRelativeResize="0"/>
          <p:nvPr/>
        </p:nvPicPr>
        <p:blipFill rotWithShape="1">
          <a:blip r:embed="rId3">
            <a:alphaModFix/>
          </a:blip>
          <a:srcRect b="0" l="0" r="0" t="0"/>
          <a:stretch/>
        </p:blipFill>
        <p:spPr>
          <a:xfrm>
            <a:off x="7842975" y="0"/>
            <a:ext cx="1342950" cy="1569900"/>
          </a:xfrm>
          <a:prstGeom prst="rect">
            <a:avLst/>
          </a:prstGeom>
          <a:noFill/>
          <a:ln>
            <a:noFill/>
          </a:ln>
        </p:spPr>
      </p:pic>
      <p:sp>
        <p:nvSpPr>
          <p:cNvPr id="80" name="Google Shape;80;g1c43daaeee4_0_21"/>
          <p:cNvSpPr txBox="1"/>
          <p:nvPr/>
        </p:nvSpPr>
        <p:spPr>
          <a:xfrm>
            <a:off x="0" y="1569900"/>
            <a:ext cx="4798800" cy="1272300"/>
          </a:xfrm>
          <a:prstGeom prst="rect">
            <a:avLst/>
          </a:prstGeom>
          <a:no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1700"/>
              <a:buFont typeface="Arial"/>
              <a:buNone/>
            </a:pPr>
            <a:r>
              <a:rPr b="1" i="0" lang="en-IN" sz="1700" u="none" cap="none" strike="noStrike">
                <a:solidFill>
                  <a:srgbClr val="000000"/>
                </a:solidFill>
                <a:latin typeface="Times New Roman"/>
                <a:ea typeface="Times New Roman"/>
                <a:cs typeface="Times New Roman"/>
                <a:sym typeface="Times New Roman"/>
              </a:rPr>
              <a:t>Education:</a:t>
            </a:r>
            <a:endParaRPr b="1" i="0" sz="1700" u="none" cap="none" strike="noStrike">
              <a:solidFill>
                <a:srgbClr val="000000"/>
              </a:solidFill>
              <a:latin typeface="Times New Roman"/>
              <a:ea typeface="Times New Roman"/>
              <a:cs typeface="Times New Roman"/>
              <a:sym typeface="Times New Roman"/>
            </a:endParaRPr>
          </a:p>
          <a:p>
            <a:pPr indent="-311150" lvl="0" marL="457200" marR="0" rtl="0" algn="l">
              <a:lnSpc>
                <a:spcPct val="100000"/>
              </a:lnSpc>
              <a:spcBef>
                <a:spcPts val="50"/>
              </a:spcBef>
              <a:spcAft>
                <a:spcPts val="0"/>
              </a:spcAft>
              <a:buClr>
                <a:schemeClr val="dk1"/>
              </a:buClr>
              <a:buSzPts val="1300"/>
              <a:buFont typeface="Lato"/>
              <a:buChar char="●"/>
            </a:pPr>
            <a:r>
              <a:rPr b="0" i="0" lang="en-IN" sz="1300" u="none" cap="none" strike="noStrike">
                <a:solidFill>
                  <a:schemeClr val="dk1"/>
                </a:solidFill>
                <a:latin typeface="Lato"/>
                <a:ea typeface="Lato"/>
                <a:cs typeface="Lato"/>
                <a:sym typeface="Lato"/>
              </a:rPr>
              <a:t>Post Graduate Diploma in Data Analytics &amp; Machine Learning,</a:t>
            </a:r>
            <a:endParaRPr b="0" i="0" sz="1300" u="none" cap="none" strike="noStrike">
              <a:solidFill>
                <a:schemeClr val="dk1"/>
              </a:solidFill>
              <a:latin typeface="Lato"/>
              <a:ea typeface="Lato"/>
              <a:cs typeface="Lato"/>
              <a:sym typeface="Lato"/>
            </a:endParaRPr>
          </a:p>
          <a:p>
            <a:pPr indent="0" lvl="0" marL="457200" marR="0" rtl="0" algn="l">
              <a:lnSpc>
                <a:spcPct val="100000"/>
              </a:lnSpc>
              <a:spcBef>
                <a:spcPts val="50"/>
              </a:spcBef>
              <a:spcAft>
                <a:spcPts val="0"/>
              </a:spcAft>
              <a:buClr>
                <a:srgbClr val="000000"/>
              </a:buClr>
              <a:buSzPts val="1300"/>
              <a:buFont typeface="Arial"/>
              <a:buNone/>
            </a:pPr>
            <a:r>
              <a:rPr b="0" i="0" lang="en-IN" sz="1300" u="none" cap="none" strike="noStrike">
                <a:solidFill>
                  <a:schemeClr val="dk1"/>
                </a:solidFill>
                <a:latin typeface="Lato"/>
                <a:ea typeface="Lato"/>
                <a:cs typeface="Lato"/>
                <a:sym typeface="Lato"/>
              </a:rPr>
              <a:t>Imarticus Learning</a:t>
            </a:r>
            <a:endParaRPr b="0" i="0" sz="1300" u="none" cap="none" strike="noStrike">
              <a:solidFill>
                <a:schemeClr val="dk1"/>
              </a:solidFill>
              <a:latin typeface="Lato"/>
              <a:ea typeface="Lato"/>
              <a:cs typeface="Lato"/>
              <a:sym typeface="Lato"/>
            </a:endParaRPr>
          </a:p>
          <a:p>
            <a:pPr indent="-311150" lvl="0" marL="457200" marR="0" rtl="0" algn="l">
              <a:lnSpc>
                <a:spcPct val="100000"/>
              </a:lnSpc>
              <a:spcBef>
                <a:spcPts val="50"/>
              </a:spcBef>
              <a:spcAft>
                <a:spcPts val="0"/>
              </a:spcAft>
              <a:buClr>
                <a:schemeClr val="dk1"/>
              </a:buClr>
              <a:buSzPts val="1300"/>
              <a:buFont typeface="Lato"/>
              <a:buChar char="●"/>
            </a:pPr>
            <a:r>
              <a:rPr b="0" i="0" lang="en-IN" sz="1300" u="none" cap="none" strike="noStrike">
                <a:solidFill>
                  <a:schemeClr val="dk1"/>
                </a:solidFill>
                <a:latin typeface="Lato"/>
                <a:ea typeface="Lato"/>
                <a:cs typeface="Lato"/>
                <a:sym typeface="Lato"/>
              </a:rPr>
              <a:t>Msc  in Computer Science, </a:t>
            </a:r>
            <a:endParaRPr b="0" i="0" sz="1300" u="none" cap="none" strike="noStrike">
              <a:solidFill>
                <a:schemeClr val="dk1"/>
              </a:solidFill>
              <a:latin typeface="Lato"/>
              <a:ea typeface="Lato"/>
              <a:cs typeface="Lato"/>
              <a:sym typeface="Lato"/>
            </a:endParaRPr>
          </a:p>
          <a:p>
            <a:pPr indent="0" lvl="0" marL="457200" marR="0" rtl="0" algn="l">
              <a:lnSpc>
                <a:spcPct val="100000"/>
              </a:lnSpc>
              <a:spcBef>
                <a:spcPts val="50"/>
              </a:spcBef>
              <a:spcAft>
                <a:spcPts val="50"/>
              </a:spcAft>
              <a:buClr>
                <a:srgbClr val="000000"/>
              </a:buClr>
              <a:buSzPts val="1300"/>
              <a:buFont typeface="Arial"/>
              <a:buNone/>
            </a:pPr>
            <a:r>
              <a:rPr b="0" i="0" lang="en-IN" sz="1300" u="none" cap="none" strike="noStrike">
                <a:solidFill>
                  <a:schemeClr val="dk1"/>
                </a:solidFill>
                <a:latin typeface="Lato"/>
                <a:ea typeface="Lato"/>
                <a:cs typeface="Lato"/>
                <a:sym typeface="Lato"/>
              </a:rPr>
              <a:t>Savitribai Phule Pune University</a:t>
            </a:r>
            <a:endParaRPr b="0" i="0" sz="1400" u="none" cap="none" strike="noStrike">
              <a:solidFill>
                <a:srgbClr val="000000"/>
              </a:solidFill>
              <a:latin typeface="Times New Roman"/>
              <a:ea typeface="Times New Roman"/>
              <a:cs typeface="Times New Roman"/>
              <a:sym typeface="Times New Roman"/>
            </a:endParaRPr>
          </a:p>
        </p:txBody>
      </p:sp>
      <p:sp>
        <p:nvSpPr>
          <p:cNvPr id="81" name="Google Shape;81;g1c43daaeee4_0_21"/>
          <p:cNvSpPr txBox="1"/>
          <p:nvPr/>
        </p:nvSpPr>
        <p:spPr>
          <a:xfrm>
            <a:off x="41800" y="2869150"/>
            <a:ext cx="5007600" cy="159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	</a:t>
            </a:r>
            <a:r>
              <a:rPr b="1" i="0" lang="en-IN" sz="1700" u="none" cap="none" strike="noStrike">
                <a:solidFill>
                  <a:srgbClr val="000000"/>
                </a:solidFill>
                <a:latin typeface="Times New Roman"/>
                <a:ea typeface="Times New Roman"/>
                <a:cs typeface="Times New Roman"/>
                <a:sym typeface="Times New Roman"/>
              </a:rPr>
              <a:t>Work Experience:</a:t>
            </a:r>
            <a:endParaRPr b="1" i="0" sz="17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IN" sz="1200" u="none" cap="none" strike="noStrike">
                <a:solidFill>
                  <a:srgbClr val="000000"/>
                </a:solidFill>
                <a:latin typeface="Times New Roman"/>
                <a:ea typeface="Times New Roman"/>
                <a:cs typeface="Times New Roman"/>
                <a:sym typeface="Times New Roman"/>
              </a:rPr>
              <a:t>Software engineer Trainee   (DEC 2020 - JUNE 2021)</a:t>
            </a:r>
            <a:endParaRPr b="0" i="0" sz="12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rPr b="1" i="0" lang="en-IN" sz="1200" u="none" cap="none" strike="noStrike">
                <a:solidFill>
                  <a:srgbClr val="000000"/>
                </a:solidFill>
                <a:latin typeface="Times New Roman"/>
                <a:ea typeface="Times New Roman"/>
                <a:cs typeface="Times New Roman"/>
                <a:sym typeface="Times New Roman"/>
              </a:rPr>
              <a:t>Vroomble Services</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just">
              <a:lnSpc>
                <a:spcPct val="100000"/>
              </a:lnSpc>
              <a:spcBef>
                <a:spcPts val="50"/>
              </a:spcBef>
              <a:spcAft>
                <a:spcPts val="0"/>
              </a:spcAft>
              <a:buClr>
                <a:schemeClr val="dk1"/>
              </a:buClr>
              <a:buSzPts val="1200"/>
              <a:buFont typeface="Arial"/>
              <a:buChar char="●"/>
            </a:pPr>
            <a:r>
              <a:rPr b="0" i="0" lang="en-IN" sz="1200" u="none" cap="none" strike="noStrike">
                <a:solidFill>
                  <a:schemeClr val="dk1"/>
                </a:solidFill>
                <a:latin typeface="Arial"/>
                <a:ea typeface="Arial"/>
                <a:cs typeface="Arial"/>
                <a:sym typeface="Arial"/>
              </a:rPr>
              <a:t>Worked on python’s flask framework and MySQL database as an intern.</a:t>
            </a:r>
            <a:endParaRPr b="0" i="0" sz="1200" u="none" cap="none" strike="noStrike">
              <a:solidFill>
                <a:schemeClr val="dk1"/>
              </a:solidFill>
              <a:latin typeface="Arial"/>
              <a:ea typeface="Arial"/>
              <a:cs typeface="Arial"/>
              <a:sym typeface="Arial"/>
            </a:endParaRPr>
          </a:p>
          <a:p>
            <a:pPr indent="-304800" lvl="0" marL="457200" marR="0" rtl="0" algn="just">
              <a:lnSpc>
                <a:spcPct val="100000"/>
              </a:lnSpc>
              <a:spcBef>
                <a:spcPts val="50"/>
              </a:spcBef>
              <a:spcAft>
                <a:spcPts val="50"/>
              </a:spcAft>
              <a:buClr>
                <a:schemeClr val="dk1"/>
              </a:buClr>
              <a:buSzPts val="1200"/>
              <a:buFont typeface="Arial"/>
              <a:buChar char="●"/>
            </a:pPr>
            <a:r>
              <a:rPr b="0" i="0" lang="en-IN" sz="1200" u="none" cap="none" strike="noStrike">
                <a:solidFill>
                  <a:schemeClr val="dk1"/>
                </a:solidFill>
                <a:latin typeface="Arial"/>
                <a:ea typeface="Arial"/>
                <a:cs typeface="Arial"/>
                <a:sym typeface="Arial"/>
              </a:rPr>
              <a:t>Hands-on Experience in MySQL.</a:t>
            </a:r>
            <a:br>
              <a:rPr b="0" i="0" lang="en-IN" sz="1200" u="none" cap="none" strike="noStrike">
                <a:solidFill>
                  <a:schemeClr val="dk1"/>
                </a:solidFill>
                <a:latin typeface="Arial"/>
                <a:ea typeface="Arial"/>
                <a:cs typeface="Arial"/>
                <a:sym typeface="Arial"/>
              </a:rPr>
            </a:br>
            <a:endParaRPr b="1" i="0" sz="1400" u="none" cap="none" strike="noStrike">
              <a:solidFill>
                <a:srgbClr val="000000"/>
              </a:solidFill>
              <a:latin typeface="Times New Roman"/>
              <a:ea typeface="Times New Roman"/>
              <a:cs typeface="Times New Roman"/>
              <a:sym typeface="Times New Roman"/>
            </a:endParaRPr>
          </a:p>
        </p:txBody>
      </p:sp>
      <p:sp>
        <p:nvSpPr>
          <p:cNvPr id="82" name="Google Shape;82;g1c43daaeee4_0_21"/>
          <p:cNvSpPr txBox="1"/>
          <p:nvPr/>
        </p:nvSpPr>
        <p:spPr>
          <a:xfrm>
            <a:off x="71625" y="4512325"/>
            <a:ext cx="9114300" cy="2145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	</a:t>
            </a:r>
            <a:r>
              <a:rPr b="1" i="0" lang="en-IN" sz="1700" u="none" cap="none" strike="noStrike">
                <a:solidFill>
                  <a:srgbClr val="000000"/>
                </a:solidFill>
                <a:latin typeface="Times New Roman"/>
                <a:ea typeface="Times New Roman"/>
                <a:cs typeface="Times New Roman"/>
                <a:sym typeface="Times New Roman"/>
              </a:rPr>
              <a:t>Projects:</a:t>
            </a:r>
            <a:endParaRPr b="1" i="0" sz="1700" u="none" cap="none" strike="noStrike">
              <a:solidFill>
                <a:srgbClr val="000000"/>
              </a:solidFill>
              <a:latin typeface="Times New Roman"/>
              <a:ea typeface="Times New Roman"/>
              <a:cs typeface="Times New Roman"/>
              <a:sym typeface="Times New Roman"/>
            </a:endParaRPr>
          </a:p>
          <a:p>
            <a:pPr indent="-298450" lvl="0" marL="457200" marR="0" rtl="0" algn="l">
              <a:lnSpc>
                <a:spcPct val="100000"/>
              </a:lnSpc>
              <a:spcBef>
                <a:spcPts val="50"/>
              </a:spcBef>
              <a:spcAft>
                <a:spcPts val="0"/>
              </a:spcAft>
              <a:buClr>
                <a:schemeClr val="dk1"/>
              </a:buClr>
              <a:buSzPts val="1100"/>
              <a:buFont typeface="Arial"/>
              <a:buChar char="●"/>
            </a:pPr>
            <a:r>
              <a:rPr b="1" i="0" lang="en-IN" sz="1100" u="none" cap="none" strike="noStrike">
                <a:solidFill>
                  <a:schemeClr val="dk1"/>
                </a:solidFill>
                <a:highlight>
                  <a:srgbClr val="FFFFFF"/>
                </a:highlight>
                <a:latin typeface="Arial"/>
                <a:ea typeface="Arial"/>
                <a:cs typeface="Arial"/>
                <a:sym typeface="Arial"/>
              </a:rPr>
              <a:t>Exploratory Data Analysis</a:t>
            </a:r>
            <a:r>
              <a:rPr b="0" i="0" lang="en-IN" sz="1100" u="none" cap="none" strike="noStrike">
                <a:solidFill>
                  <a:schemeClr val="dk1"/>
                </a:solidFill>
                <a:highlight>
                  <a:srgbClr val="FFFFFF"/>
                </a:highlight>
                <a:latin typeface="Arial"/>
                <a:ea typeface="Arial"/>
                <a:cs typeface="Arial"/>
                <a:sym typeface="Arial"/>
              </a:rPr>
              <a:t> (Cardio Good Fitness, IPL Matches)</a:t>
            </a:r>
            <a:endParaRPr b="0" i="0" sz="1100" u="none" cap="none" strike="noStrike">
              <a:solidFill>
                <a:schemeClr val="dk1"/>
              </a:solidFill>
              <a:highlight>
                <a:srgbClr val="FFFFFF"/>
              </a:highlight>
              <a:latin typeface="Arial"/>
              <a:ea typeface="Arial"/>
              <a:cs typeface="Arial"/>
              <a:sym typeface="Arial"/>
            </a:endParaRPr>
          </a:p>
          <a:p>
            <a:pPr indent="-298450" lvl="0" marL="914400" marR="0" rtl="0" algn="l">
              <a:lnSpc>
                <a:spcPct val="100000"/>
              </a:lnSpc>
              <a:spcBef>
                <a:spcPts val="0"/>
              </a:spcBef>
              <a:spcAft>
                <a:spcPts val="0"/>
              </a:spcAft>
              <a:buClr>
                <a:schemeClr val="dk1"/>
              </a:buClr>
              <a:buSzPts val="1100"/>
              <a:buFont typeface="Arial"/>
              <a:buAutoNum type="arabicPeriod"/>
            </a:pPr>
            <a:r>
              <a:rPr b="1" i="0" lang="en-IN" sz="1100" u="none" cap="none" strike="noStrike">
                <a:solidFill>
                  <a:schemeClr val="dk1"/>
                </a:solidFill>
                <a:highlight>
                  <a:srgbClr val="FFFFFF"/>
                </a:highlight>
                <a:latin typeface="Arial"/>
                <a:ea typeface="Arial"/>
                <a:cs typeface="Arial"/>
                <a:sym typeface="Arial"/>
              </a:rPr>
              <a:t>Key Skills: </a:t>
            </a:r>
            <a:r>
              <a:rPr b="0" i="0" lang="en-IN" sz="1100" u="none" cap="none" strike="noStrike">
                <a:solidFill>
                  <a:schemeClr val="dk1"/>
                </a:solidFill>
                <a:highlight>
                  <a:srgbClr val="FFFFFF"/>
                </a:highlight>
                <a:latin typeface="Arial"/>
                <a:ea typeface="Arial"/>
                <a:cs typeface="Arial"/>
                <a:sym typeface="Arial"/>
              </a:rPr>
              <a:t>Data Visualization, Python</a:t>
            </a:r>
            <a:endParaRPr b="0" i="0" sz="1100" u="none" cap="none" strike="noStrike">
              <a:solidFill>
                <a:schemeClr val="dk1"/>
              </a:solidFill>
              <a:highlight>
                <a:srgbClr val="FFFFFF"/>
              </a:highlight>
              <a:latin typeface="Arial"/>
              <a:ea typeface="Arial"/>
              <a:cs typeface="Arial"/>
              <a:sym typeface="Arial"/>
            </a:endParaRPr>
          </a:p>
          <a:p>
            <a:pPr indent="-298450" lvl="0" marL="914400" marR="0" rtl="0" algn="l">
              <a:lnSpc>
                <a:spcPct val="100000"/>
              </a:lnSpc>
              <a:spcBef>
                <a:spcPts val="0"/>
              </a:spcBef>
              <a:spcAft>
                <a:spcPts val="0"/>
              </a:spcAft>
              <a:buClr>
                <a:schemeClr val="dk1"/>
              </a:buClr>
              <a:buSzPts val="1100"/>
              <a:buFont typeface="Arial"/>
              <a:buAutoNum type="arabicPeriod"/>
            </a:pPr>
            <a:r>
              <a:rPr b="0" i="0" lang="en-IN" sz="1100" u="none" cap="none" strike="noStrike">
                <a:solidFill>
                  <a:schemeClr val="dk1"/>
                </a:solidFill>
                <a:highlight>
                  <a:srgbClr val="FFFFFF"/>
                </a:highlight>
                <a:latin typeface="Arial"/>
                <a:ea typeface="Arial"/>
                <a:cs typeface="Arial"/>
                <a:sym typeface="Arial"/>
              </a:rPr>
              <a:t>Numpy &amp; pandas libraries used to describe data.</a:t>
            </a:r>
            <a:endParaRPr b="0" i="0" sz="1100" u="none" cap="none" strike="noStrike">
              <a:solidFill>
                <a:schemeClr val="dk1"/>
              </a:solidFill>
              <a:highlight>
                <a:srgbClr val="FFFFFF"/>
              </a:highlight>
              <a:latin typeface="Arial"/>
              <a:ea typeface="Arial"/>
              <a:cs typeface="Arial"/>
              <a:sym typeface="Arial"/>
            </a:endParaRPr>
          </a:p>
          <a:p>
            <a:pPr indent="-298450" lvl="0" marL="914400" marR="0" rtl="0" algn="l">
              <a:lnSpc>
                <a:spcPct val="100000"/>
              </a:lnSpc>
              <a:spcBef>
                <a:spcPts val="0"/>
              </a:spcBef>
              <a:spcAft>
                <a:spcPts val="0"/>
              </a:spcAft>
              <a:buClr>
                <a:schemeClr val="dk1"/>
              </a:buClr>
              <a:buSzPts val="1100"/>
              <a:buFont typeface="Arial"/>
              <a:buAutoNum type="arabicPeriod"/>
            </a:pPr>
            <a:r>
              <a:rPr b="0" i="0" lang="en-IN" sz="1100" u="none" cap="none" strike="noStrike">
                <a:solidFill>
                  <a:schemeClr val="dk1"/>
                </a:solidFill>
                <a:highlight>
                  <a:srgbClr val="FFFFFF"/>
                </a:highlight>
                <a:latin typeface="Arial"/>
                <a:ea typeface="Arial"/>
                <a:cs typeface="Arial"/>
                <a:sym typeface="Arial"/>
              </a:rPr>
              <a:t>Seaborn &amp; matplotlib libraries used to visualize the data.</a:t>
            </a:r>
            <a:endParaRPr b="0" i="0" sz="1100" u="none" cap="none" strike="noStrike">
              <a:solidFill>
                <a:schemeClr val="dk1"/>
              </a:solidFill>
              <a:highlight>
                <a:srgbClr val="FFFFFF"/>
              </a:highlight>
              <a:latin typeface="Arial"/>
              <a:ea typeface="Arial"/>
              <a:cs typeface="Arial"/>
              <a:sym typeface="Arial"/>
            </a:endParaRPr>
          </a:p>
          <a:p>
            <a:pPr indent="-298450" lvl="0" marL="457200" marR="0" rtl="0" algn="l">
              <a:lnSpc>
                <a:spcPct val="100000"/>
              </a:lnSpc>
              <a:spcBef>
                <a:spcPts val="0"/>
              </a:spcBef>
              <a:spcAft>
                <a:spcPts val="0"/>
              </a:spcAft>
              <a:buClr>
                <a:schemeClr val="dk1"/>
              </a:buClr>
              <a:buSzPts val="1100"/>
              <a:buFont typeface="Arial"/>
              <a:buChar char="●"/>
            </a:pPr>
            <a:r>
              <a:rPr b="1" i="0" lang="en-IN" sz="1100" u="none" cap="none" strike="noStrike">
                <a:solidFill>
                  <a:schemeClr val="dk1"/>
                </a:solidFill>
                <a:highlight>
                  <a:srgbClr val="FFFFFF"/>
                </a:highlight>
                <a:latin typeface="Arial"/>
                <a:ea typeface="Arial"/>
                <a:cs typeface="Arial"/>
                <a:sym typeface="Arial"/>
              </a:rPr>
              <a:t>Breast Cancer Analysis</a:t>
            </a:r>
            <a:endParaRPr b="0" i="0" sz="1100" u="none" cap="none" strike="noStrike">
              <a:solidFill>
                <a:schemeClr val="dk1"/>
              </a:solidFill>
              <a:highlight>
                <a:srgbClr val="FFFFFF"/>
              </a:highlight>
              <a:latin typeface="Arial"/>
              <a:ea typeface="Arial"/>
              <a:cs typeface="Arial"/>
              <a:sym typeface="Arial"/>
            </a:endParaRPr>
          </a:p>
          <a:p>
            <a:pPr indent="-298450" lvl="0" marL="914400" marR="0" rtl="0" algn="l">
              <a:lnSpc>
                <a:spcPct val="100000"/>
              </a:lnSpc>
              <a:spcBef>
                <a:spcPts val="0"/>
              </a:spcBef>
              <a:spcAft>
                <a:spcPts val="0"/>
              </a:spcAft>
              <a:buClr>
                <a:schemeClr val="dk1"/>
              </a:buClr>
              <a:buSzPts val="1100"/>
              <a:buFont typeface="Arial"/>
              <a:buAutoNum type="arabicPeriod"/>
            </a:pPr>
            <a:r>
              <a:rPr b="0" i="0" lang="en-IN" sz="1100" u="none" cap="none" strike="noStrike">
                <a:solidFill>
                  <a:schemeClr val="dk1"/>
                </a:solidFill>
                <a:highlight>
                  <a:srgbClr val="FFFFFF"/>
                </a:highlight>
                <a:latin typeface="Arial"/>
                <a:ea typeface="Arial"/>
                <a:cs typeface="Arial"/>
                <a:sym typeface="Arial"/>
              </a:rPr>
              <a:t> An implementation of a machine learning algorithm logistic regression to analyze the best fit model.</a:t>
            </a:r>
            <a:endParaRPr b="0" i="0" sz="1100" u="none" cap="none" strike="noStrike">
              <a:solidFill>
                <a:schemeClr val="dk1"/>
              </a:solidFill>
              <a:highlight>
                <a:srgbClr val="FFFFFF"/>
              </a:highlight>
              <a:latin typeface="Arial"/>
              <a:ea typeface="Arial"/>
              <a:cs typeface="Arial"/>
              <a:sym typeface="Arial"/>
            </a:endParaRPr>
          </a:p>
          <a:p>
            <a:pPr indent="-298450" lvl="0" marL="914400" marR="0" rtl="0" algn="l">
              <a:lnSpc>
                <a:spcPct val="100000"/>
              </a:lnSpc>
              <a:spcBef>
                <a:spcPts val="0"/>
              </a:spcBef>
              <a:spcAft>
                <a:spcPts val="0"/>
              </a:spcAft>
              <a:buClr>
                <a:schemeClr val="dk1"/>
              </a:buClr>
              <a:buSzPts val="1100"/>
              <a:buFont typeface="Arial"/>
              <a:buAutoNum type="arabicPeriod"/>
            </a:pPr>
            <a:r>
              <a:rPr b="0" i="0" lang="en-IN" sz="1100" u="none" cap="none" strike="noStrike">
                <a:solidFill>
                  <a:schemeClr val="dk1"/>
                </a:solidFill>
                <a:highlight>
                  <a:srgbClr val="FFFFFF"/>
                </a:highlight>
                <a:latin typeface="Arial"/>
                <a:ea typeface="Arial"/>
                <a:cs typeface="Arial"/>
                <a:sym typeface="Arial"/>
              </a:rPr>
              <a:t> Logistic regression gave 0.96 Accuracy on test data. </a:t>
            </a:r>
            <a:endParaRPr b="0" i="0" sz="1100" u="none" cap="none" strike="noStrike">
              <a:solidFill>
                <a:schemeClr val="dk1"/>
              </a:solidFill>
              <a:highlight>
                <a:srgbClr val="FFFFFF"/>
              </a:highlight>
              <a:latin typeface="Arial"/>
              <a:ea typeface="Arial"/>
              <a:cs typeface="Arial"/>
              <a:sym typeface="Arial"/>
            </a:endParaRPr>
          </a:p>
          <a:p>
            <a:pPr indent="-298450" lvl="0" marL="457200" marR="0" rtl="0" algn="l">
              <a:lnSpc>
                <a:spcPct val="100000"/>
              </a:lnSpc>
              <a:spcBef>
                <a:spcPts val="0"/>
              </a:spcBef>
              <a:spcAft>
                <a:spcPts val="0"/>
              </a:spcAft>
              <a:buClr>
                <a:schemeClr val="dk1"/>
              </a:buClr>
              <a:buSzPts val="1100"/>
              <a:buFont typeface="Arial"/>
              <a:buChar char="●"/>
            </a:pPr>
            <a:r>
              <a:rPr b="1" i="0" lang="en-IN" sz="1100" u="none" cap="none" strike="noStrike">
                <a:solidFill>
                  <a:schemeClr val="dk1"/>
                </a:solidFill>
                <a:highlight>
                  <a:srgbClr val="FFFFFF"/>
                </a:highlight>
                <a:latin typeface="Arial"/>
                <a:ea typeface="Arial"/>
                <a:cs typeface="Arial"/>
                <a:sym typeface="Arial"/>
              </a:rPr>
              <a:t>Diamond Price prediction</a:t>
            </a:r>
            <a:endParaRPr b="1" i="0" sz="1100" u="none" cap="none" strike="noStrike">
              <a:solidFill>
                <a:schemeClr val="dk1"/>
              </a:solidFill>
              <a:highlight>
                <a:srgbClr val="FFFFFF"/>
              </a:highlight>
              <a:latin typeface="Arial"/>
              <a:ea typeface="Arial"/>
              <a:cs typeface="Arial"/>
              <a:sym typeface="Arial"/>
            </a:endParaRPr>
          </a:p>
          <a:p>
            <a:pPr indent="-298450" lvl="0" marL="914400" marR="0" rtl="0" algn="l">
              <a:lnSpc>
                <a:spcPct val="100000"/>
              </a:lnSpc>
              <a:spcBef>
                <a:spcPts val="0"/>
              </a:spcBef>
              <a:spcAft>
                <a:spcPts val="0"/>
              </a:spcAft>
              <a:buClr>
                <a:schemeClr val="dk1"/>
              </a:buClr>
              <a:buSzPts val="1100"/>
              <a:buFont typeface="Arial"/>
              <a:buAutoNum type="arabicPeriod"/>
            </a:pPr>
            <a:r>
              <a:rPr b="0" i="0" lang="en-IN" sz="1100" u="none" cap="none" strike="noStrike">
                <a:solidFill>
                  <a:schemeClr val="dk1"/>
                </a:solidFill>
                <a:highlight>
                  <a:srgbClr val="FFFFFF"/>
                </a:highlight>
                <a:latin typeface="Arial"/>
                <a:ea typeface="Arial"/>
                <a:cs typeface="Arial"/>
                <a:sym typeface="Arial"/>
              </a:rPr>
              <a:t>An implementation of a machine learning model Regression analysis to analyze the best fit model.</a:t>
            </a:r>
            <a:endParaRPr b="0" i="0" sz="1100" u="none" cap="none" strike="noStrike">
              <a:solidFill>
                <a:schemeClr val="dk1"/>
              </a:solidFill>
              <a:highlight>
                <a:srgbClr val="FFFFFF"/>
              </a:highlight>
              <a:latin typeface="Arial"/>
              <a:ea typeface="Arial"/>
              <a:cs typeface="Arial"/>
              <a:sym typeface="Arial"/>
            </a:endParaRPr>
          </a:p>
          <a:p>
            <a:pPr indent="-298450" lvl="0" marL="914400" marR="0" rtl="0" algn="l">
              <a:lnSpc>
                <a:spcPct val="100000"/>
              </a:lnSpc>
              <a:spcBef>
                <a:spcPts val="0"/>
              </a:spcBef>
              <a:spcAft>
                <a:spcPts val="0"/>
              </a:spcAft>
              <a:buClr>
                <a:schemeClr val="dk1"/>
              </a:buClr>
              <a:buSzPts val="1100"/>
              <a:buFont typeface="Arial"/>
              <a:buAutoNum type="arabicPeriod"/>
            </a:pPr>
            <a:r>
              <a:rPr b="0" i="0" lang="en-IN" sz="1100" u="none" cap="none" strike="noStrike">
                <a:solidFill>
                  <a:schemeClr val="dk1"/>
                </a:solidFill>
                <a:highlight>
                  <a:srgbClr val="FFFFFF"/>
                </a:highlight>
                <a:latin typeface="Arial"/>
                <a:ea typeface="Arial"/>
                <a:cs typeface="Arial"/>
                <a:sym typeface="Arial"/>
              </a:rPr>
              <a:t>XGBoost Regressor gave 0.97 score on test data.</a:t>
            </a:r>
            <a:endParaRPr b="0" i="0" sz="1400" u="none" cap="none" strike="noStrike">
              <a:solidFill>
                <a:srgbClr val="000000"/>
              </a:solidFill>
              <a:latin typeface="Times New Roman"/>
              <a:ea typeface="Times New Roman"/>
              <a:cs typeface="Times New Roman"/>
              <a:sym typeface="Times New Roman"/>
            </a:endParaRPr>
          </a:p>
        </p:txBody>
      </p:sp>
      <p:sp>
        <p:nvSpPr>
          <p:cNvPr id="83" name="Google Shape;83;g1c43daaeee4_0_21"/>
          <p:cNvSpPr txBox="1"/>
          <p:nvPr/>
        </p:nvSpPr>
        <p:spPr>
          <a:xfrm>
            <a:off x="5049400" y="1569900"/>
            <a:ext cx="4094700" cy="1739400"/>
          </a:xfrm>
          <a:prstGeom prst="rect">
            <a:avLst/>
          </a:prstGeom>
          <a:no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1700"/>
              <a:buFont typeface="Arial"/>
              <a:buNone/>
            </a:pPr>
            <a:r>
              <a:rPr b="1" i="0" lang="en-IN" sz="1700" u="none" cap="none" strike="noStrike">
                <a:solidFill>
                  <a:srgbClr val="000000"/>
                </a:solidFill>
                <a:latin typeface="Times New Roman"/>
                <a:ea typeface="Times New Roman"/>
                <a:cs typeface="Times New Roman"/>
                <a:sym typeface="Times New Roman"/>
              </a:rPr>
              <a:t>Skills:</a:t>
            </a:r>
            <a:endParaRPr b="1" i="0" sz="1700" u="none" cap="none" strike="noStrike">
              <a:solidFill>
                <a:srgbClr val="000000"/>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b="0" i="0" lang="en-IN" sz="1400" u="none" cap="none" strike="noStrike">
                <a:solidFill>
                  <a:srgbClr val="000000"/>
                </a:solidFill>
                <a:latin typeface="Times New Roman"/>
                <a:ea typeface="Times New Roman"/>
                <a:cs typeface="Times New Roman"/>
                <a:sym typeface="Times New Roman"/>
              </a:rPr>
              <a:t>Data visualization</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b="0" i="0" lang="en-IN" sz="1400" u="none" cap="none" strike="noStrike">
                <a:solidFill>
                  <a:srgbClr val="000000"/>
                </a:solidFill>
                <a:latin typeface="Times New Roman"/>
                <a:ea typeface="Times New Roman"/>
                <a:cs typeface="Times New Roman"/>
                <a:sym typeface="Times New Roman"/>
              </a:rPr>
              <a:t>Python (NumPy, Pandas, Matplotlib, seaborn).</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b="0" i="0" lang="en-IN" sz="1400" u="none" cap="none" strike="noStrike">
                <a:solidFill>
                  <a:srgbClr val="000000"/>
                </a:solidFill>
                <a:latin typeface="Times New Roman"/>
                <a:ea typeface="Times New Roman"/>
                <a:cs typeface="Times New Roman"/>
                <a:sym typeface="Times New Roman"/>
              </a:rPr>
              <a:t>MySQL</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b="0" i="0" lang="en-IN" sz="1400" u="none" cap="none" strike="noStrike">
                <a:solidFill>
                  <a:srgbClr val="000000"/>
                </a:solidFill>
                <a:latin typeface="Times New Roman"/>
                <a:ea typeface="Times New Roman"/>
                <a:cs typeface="Times New Roman"/>
                <a:sym typeface="Times New Roman"/>
              </a:rPr>
              <a:t>Statistics</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b="0" i="0" lang="en-IN" sz="1400" u="none" cap="none" strike="noStrike">
                <a:solidFill>
                  <a:srgbClr val="000000"/>
                </a:solidFill>
                <a:latin typeface="Times New Roman"/>
                <a:ea typeface="Times New Roman"/>
                <a:cs typeface="Times New Roman"/>
                <a:sym typeface="Times New Roman"/>
              </a:rPr>
              <a:t>Machine learning</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b="0" i="0" lang="en-IN" sz="1400" u="none" cap="none" strike="noStrike">
                <a:solidFill>
                  <a:srgbClr val="000000"/>
                </a:solidFill>
                <a:latin typeface="Times New Roman"/>
                <a:ea typeface="Times New Roman"/>
                <a:cs typeface="Times New Roman"/>
                <a:sym typeface="Times New Roman"/>
              </a:rPr>
              <a:t>Data Structure &amp; algorithms</a:t>
            </a:r>
            <a:endParaRPr b="0" i="0" sz="1400" u="none" cap="none" strike="noStrike">
              <a:solidFill>
                <a:srgbClr val="000000"/>
              </a:solidFill>
              <a:latin typeface="Times New Roman"/>
              <a:ea typeface="Times New Roman"/>
              <a:cs typeface="Times New Roman"/>
              <a:sym typeface="Times New Roman"/>
            </a:endParaRPr>
          </a:p>
        </p:txBody>
      </p:sp>
      <p:sp>
        <p:nvSpPr>
          <p:cNvPr id="84" name="Google Shape;84;g1c43daaeee4_0_21"/>
          <p:cNvSpPr txBox="1"/>
          <p:nvPr/>
        </p:nvSpPr>
        <p:spPr>
          <a:xfrm>
            <a:off x="5085250" y="3524700"/>
            <a:ext cx="4023000" cy="143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	</a:t>
            </a:r>
            <a:r>
              <a:rPr b="1" i="0" lang="en-IN" sz="1700" u="none" cap="none" strike="noStrike">
                <a:solidFill>
                  <a:srgbClr val="000000"/>
                </a:solidFill>
                <a:latin typeface="Times New Roman"/>
                <a:ea typeface="Times New Roman"/>
                <a:cs typeface="Times New Roman"/>
                <a:sym typeface="Times New Roman"/>
              </a:rPr>
              <a:t>Contact:</a:t>
            </a:r>
            <a:endParaRPr b="1" i="0" sz="17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2"/>
              </a:buClr>
              <a:buSzPts val="1600"/>
              <a:buFont typeface="Times New Roman"/>
              <a:buChar char="●"/>
            </a:pPr>
            <a:r>
              <a:rPr b="0" i="0" lang="en-IN" sz="1600" u="sng" cap="none" strike="noStrike">
                <a:solidFill>
                  <a:schemeClr val="dk2"/>
                </a:solidFill>
                <a:latin typeface="Times New Roman"/>
                <a:ea typeface="Times New Roman"/>
                <a:cs typeface="Times New Roman"/>
                <a:sym typeface="Times New Roman"/>
                <a:hlinkClick r:id="rId4">
                  <a:extLst>
                    <a:ext uri="{A12FA001-AC4F-418D-AE19-62706E023703}">
                      <ahyp:hlinkClr val="tx"/>
                    </a:ext>
                  </a:extLst>
                </a:hlinkClick>
              </a:rPr>
              <a:t>ugaleakanksha28@gmail.com</a:t>
            </a:r>
            <a:endParaRPr b="0" i="0" sz="1600" u="none" cap="none" strike="noStrike">
              <a:solidFill>
                <a:schemeClr val="dk2"/>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2"/>
              </a:buClr>
              <a:buSzPts val="1600"/>
              <a:buFont typeface="Times New Roman"/>
              <a:buChar char="●"/>
            </a:pPr>
            <a:r>
              <a:rPr b="0" i="0" lang="en-IN" sz="1600" u="none" cap="none" strike="noStrike">
                <a:solidFill>
                  <a:schemeClr val="dk2"/>
                </a:solidFill>
                <a:latin typeface="Times New Roman"/>
                <a:ea typeface="Times New Roman"/>
                <a:cs typeface="Times New Roman"/>
                <a:sym typeface="Times New Roman"/>
              </a:rPr>
              <a:t>+91 7972372050</a:t>
            </a:r>
            <a:endParaRPr b="0" i="0" sz="1600" u="none" cap="none" strike="noStrike">
              <a:solidFill>
                <a:schemeClr val="dk2"/>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2"/>
              </a:buClr>
              <a:buSzPts val="1600"/>
              <a:buFont typeface="Times New Roman"/>
              <a:buChar char="●"/>
            </a:pPr>
            <a:r>
              <a:rPr b="1" i="0" lang="en-IN" sz="1600" u="sng" cap="none" strike="noStrike">
                <a:solidFill>
                  <a:schemeClr val="dk2"/>
                </a:solidFill>
                <a:latin typeface="Times New Roman"/>
                <a:ea typeface="Times New Roman"/>
                <a:cs typeface="Times New Roman"/>
                <a:sym typeface="Times New Roman"/>
                <a:hlinkClick r:id="rId5">
                  <a:extLst>
                    <a:ext uri="{A12FA001-AC4F-418D-AE19-62706E023703}">
                      <ahyp:hlinkClr val="tx"/>
                    </a:ext>
                  </a:extLst>
                </a:hlinkClick>
              </a:rPr>
              <a:t>linkedIn</a:t>
            </a:r>
            <a:endParaRPr b="1" i="0" sz="1600" u="none" cap="none" strike="noStrike">
              <a:solidFill>
                <a:schemeClr val="dk2"/>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2"/>
              </a:buClr>
              <a:buSzPts val="1600"/>
              <a:buFont typeface="Times New Roman"/>
              <a:buChar char="●"/>
            </a:pPr>
            <a:r>
              <a:rPr b="1" i="0" lang="en-IN" sz="1600" u="sng" cap="none" strike="noStrike">
                <a:solidFill>
                  <a:schemeClr val="dk2"/>
                </a:solidFill>
                <a:latin typeface="Times New Roman"/>
                <a:ea typeface="Times New Roman"/>
                <a:cs typeface="Times New Roman"/>
                <a:sym typeface="Times New Roman"/>
                <a:hlinkClick r:id="rId6">
                  <a:extLst>
                    <a:ext uri="{A12FA001-AC4F-418D-AE19-62706E023703}">
                      <ahyp:hlinkClr val="tx"/>
                    </a:ext>
                  </a:extLst>
                </a:hlinkClick>
              </a:rPr>
              <a:t>GitHub</a:t>
            </a:r>
            <a:endParaRPr b="1" i="0" sz="16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211" name="Shape 211"/>
        <p:cNvGrpSpPr/>
        <p:nvPr/>
      </p:nvGrpSpPr>
      <p:grpSpPr>
        <a:xfrm>
          <a:off x="0" y="0"/>
          <a:ext cx="0" cy="0"/>
          <a:chOff x="0" y="0"/>
          <a:chExt cx="0" cy="0"/>
        </a:xfrm>
      </p:grpSpPr>
      <p:sp>
        <p:nvSpPr>
          <p:cNvPr id="212" name="Google Shape;212;g1ae61b08bc4_0_2"/>
          <p:cNvSpPr txBox="1"/>
          <p:nvPr/>
        </p:nvSpPr>
        <p:spPr>
          <a:xfrm>
            <a:off x="295500" y="367425"/>
            <a:ext cx="8433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200"/>
              <a:buFont typeface="Arial"/>
              <a:buNone/>
            </a:pPr>
            <a:r>
              <a:rPr b="1" i="0" lang="en-IN" sz="4200" u="none" cap="none" strike="noStrike">
                <a:solidFill>
                  <a:schemeClr val="lt1"/>
                </a:solidFill>
                <a:latin typeface="Times New Roman"/>
                <a:ea typeface="Times New Roman"/>
                <a:cs typeface="Times New Roman"/>
                <a:sym typeface="Times New Roman"/>
              </a:rPr>
              <a:t>Decision Tree Regressor </a:t>
            </a:r>
            <a:endParaRPr b="1" i="0" sz="4200" u="none" cap="none" strike="noStrike">
              <a:solidFill>
                <a:schemeClr val="lt1"/>
              </a:solidFill>
              <a:latin typeface="Times New Roman"/>
              <a:ea typeface="Times New Roman"/>
              <a:cs typeface="Times New Roman"/>
              <a:sym typeface="Times New Roman"/>
            </a:endParaRPr>
          </a:p>
        </p:txBody>
      </p:sp>
      <p:sp>
        <p:nvSpPr>
          <p:cNvPr id="213" name="Google Shape;213;g1ae61b08bc4_0_2"/>
          <p:cNvSpPr txBox="1"/>
          <p:nvPr/>
        </p:nvSpPr>
        <p:spPr>
          <a:xfrm>
            <a:off x="444300" y="5185750"/>
            <a:ext cx="2689200" cy="7695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IN" sz="1900" u="none" cap="none" strike="noStrike">
                <a:solidFill>
                  <a:srgbClr val="000000"/>
                </a:solidFill>
                <a:latin typeface="Times New Roman"/>
                <a:ea typeface="Times New Roman"/>
                <a:cs typeface="Times New Roman"/>
                <a:sym typeface="Times New Roman"/>
              </a:rPr>
              <a:t>Train R2_score: 0.9672</a:t>
            </a:r>
            <a:endParaRPr b="1" i="0" sz="1900" u="none" cap="none" strike="noStrike">
              <a:solidFill>
                <a:srgbClr val="000000"/>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b="1" i="0" lang="en-IN" sz="1900" u="none" cap="none" strike="noStrike">
                <a:solidFill>
                  <a:srgbClr val="000000"/>
                </a:solidFill>
                <a:latin typeface="Times New Roman"/>
                <a:ea typeface="Times New Roman"/>
                <a:cs typeface="Times New Roman"/>
                <a:sym typeface="Times New Roman"/>
              </a:rPr>
              <a:t>Test R2_score: 0.9619</a:t>
            </a:r>
            <a:endParaRPr b="1" i="0" sz="1900" u="none" cap="none" strike="noStrike">
              <a:solidFill>
                <a:srgbClr val="000000"/>
              </a:solidFill>
              <a:highlight>
                <a:schemeClr val="lt1"/>
              </a:highlight>
              <a:latin typeface="Times New Roman"/>
              <a:ea typeface="Times New Roman"/>
              <a:cs typeface="Times New Roman"/>
              <a:sym typeface="Times New Roman"/>
            </a:endParaRPr>
          </a:p>
        </p:txBody>
      </p:sp>
      <p:sp>
        <p:nvSpPr>
          <p:cNvPr id="214" name="Google Shape;214;g1ae61b08bc4_0_2"/>
          <p:cNvSpPr txBox="1"/>
          <p:nvPr/>
        </p:nvSpPr>
        <p:spPr>
          <a:xfrm>
            <a:off x="631100" y="1535675"/>
            <a:ext cx="7762500" cy="17238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0"/>
              </a:spcBef>
              <a:spcAft>
                <a:spcPts val="0"/>
              </a:spcAft>
              <a:buClr>
                <a:schemeClr val="lt1"/>
              </a:buClr>
              <a:buSzPts val="2500"/>
              <a:buFont typeface="Times New Roman"/>
              <a:buChar char="●"/>
            </a:pPr>
            <a:r>
              <a:rPr b="0" i="0" lang="en-IN" sz="2500" u="none" cap="none" strike="noStrike">
                <a:solidFill>
                  <a:schemeClr val="lt1"/>
                </a:solidFill>
                <a:latin typeface="Times New Roman"/>
                <a:ea typeface="Times New Roman"/>
                <a:cs typeface="Times New Roman"/>
                <a:sym typeface="Times New Roman"/>
              </a:rPr>
              <a:t>Decision Tree Regressor algorithm builds a model in the form of tree structure.. </a:t>
            </a:r>
            <a:endParaRPr b="0" i="0" sz="2500" u="none" cap="none" strike="noStrike">
              <a:solidFill>
                <a:schemeClr val="lt1"/>
              </a:solidFill>
              <a:latin typeface="Times New Roman"/>
              <a:ea typeface="Times New Roman"/>
              <a:cs typeface="Times New Roman"/>
              <a:sym typeface="Times New Roman"/>
            </a:endParaRPr>
          </a:p>
          <a:p>
            <a:pPr indent="-387350" lvl="0" marL="457200" marR="0" rtl="0" algn="l">
              <a:lnSpc>
                <a:spcPct val="100000"/>
              </a:lnSpc>
              <a:spcBef>
                <a:spcPts val="0"/>
              </a:spcBef>
              <a:spcAft>
                <a:spcPts val="0"/>
              </a:spcAft>
              <a:buClr>
                <a:schemeClr val="lt1"/>
              </a:buClr>
              <a:buSzPts val="2500"/>
              <a:buFont typeface="Times New Roman"/>
              <a:buChar char="●"/>
            </a:pPr>
            <a:r>
              <a:rPr b="0" i="0" lang="en-IN" sz="2500" u="none" cap="none" strike="noStrike">
                <a:solidFill>
                  <a:schemeClr val="lt1"/>
                </a:solidFill>
                <a:latin typeface="Times New Roman"/>
                <a:ea typeface="Times New Roman"/>
                <a:cs typeface="Times New Roman"/>
                <a:sym typeface="Times New Roman"/>
              </a:rPr>
              <a:t>In the final prediction is the average of the value of the dependent variable in that particular child node.</a:t>
            </a:r>
            <a:endParaRPr b="0" i="0" sz="2500" u="none" cap="none" strike="noStrike">
              <a:solidFill>
                <a:schemeClr val="lt1"/>
              </a:solidFill>
              <a:latin typeface="Times New Roman"/>
              <a:ea typeface="Times New Roman"/>
              <a:cs typeface="Times New Roman"/>
              <a:sym typeface="Times New Roman"/>
            </a:endParaRPr>
          </a:p>
        </p:txBody>
      </p:sp>
      <p:sp>
        <p:nvSpPr>
          <p:cNvPr id="215" name="Google Shape;215;g1ae61b08bc4_0_2"/>
          <p:cNvSpPr txBox="1"/>
          <p:nvPr/>
        </p:nvSpPr>
        <p:spPr>
          <a:xfrm>
            <a:off x="3556725" y="5148975"/>
            <a:ext cx="3254100" cy="10467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Times New Roman"/>
                <a:ea typeface="Times New Roman"/>
                <a:cs typeface="Times New Roman"/>
                <a:sym typeface="Times New Roman"/>
              </a:rPr>
              <a:t>After Cross Validation</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Times New Roman"/>
                <a:ea typeface="Times New Roman"/>
                <a:cs typeface="Times New Roman"/>
                <a:sym typeface="Times New Roman"/>
              </a:rPr>
              <a:t>Train R2_score: 0.9617</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Times New Roman"/>
                <a:ea typeface="Times New Roman"/>
                <a:cs typeface="Times New Roman"/>
                <a:sym typeface="Times New Roman"/>
              </a:rPr>
              <a:t>Test R2_score: 0.9580</a:t>
            </a:r>
            <a:endParaRPr b="1" i="0" sz="1800" u="none" cap="none" strike="noStrike">
              <a:solidFill>
                <a:srgbClr val="000000"/>
              </a:solidFill>
              <a:latin typeface="Times New Roman"/>
              <a:ea typeface="Times New Roman"/>
              <a:cs typeface="Times New Roman"/>
              <a:sym typeface="Times New Roman"/>
            </a:endParaRPr>
          </a:p>
        </p:txBody>
      </p:sp>
      <p:pic>
        <p:nvPicPr>
          <p:cNvPr id="216" name="Google Shape;216;g1ae61b08bc4_0_2"/>
          <p:cNvPicPr preferRelativeResize="0"/>
          <p:nvPr/>
        </p:nvPicPr>
        <p:blipFill rotWithShape="1">
          <a:blip r:embed="rId3">
            <a:alphaModFix/>
          </a:blip>
          <a:srcRect b="0" l="0" r="0" t="0"/>
          <a:stretch/>
        </p:blipFill>
        <p:spPr>
          <a:xfrm>
            <a:off x="451400" y="3429000"/>
            <a:ext cx="8241200" cy="1207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220" name="Shape 220"/>
        <p:cNvGrpSpPr/>
        <p:nvPr/>
      </p:nvGrpSpPr>
      <p:grpSpPr>
        <a:xfrm>
          <a:off x="0" y="0"/>
          <a:ext cx="0" cy="0"/>
          <a:chOff x="0" y="0"/>
          <a:chExt cx="0" cy="0"/>
        </a:xfrm>
      </p:grpSpPr>
      <p:sp>
        <p:nvSpPr>
          <p:cNvPr id="221" name="Google Shape;221;g1ae61b08bc4_0_22"/>
          <p:cNvSpPr txBox="1"/>
          <p:nvPr/>
        </p:nvSpPr>
        <p:spPr>
          <a:xfrm>
            <a:off x="152400" y="263175"/>
            <a:ext cx="8433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200"/>
              <a:buFont typeface="Arial"/>
              <a:buNone/>
            </a:pPr>
            <a:r>
              <a:rPr b="1" i="0" lang="en-IN" sz="4200" u="none" cap="none" strike="noStrike">
                <a:solidFill>
                  <a:schemeClr val="lt1"/>
                </a:solidFill>
                <a:latin typeface="Times New Roman"/>
                <a:ea typeface="Times New Roman"/>
                <a:cs typeface="Times New Roman"/>
                <a:sym typeface="Times New Roman"/>
              </a:rPr>
              <a:t>Random Forest Regressor</a:t>
            </a:r>
            <a:endParaRPr b="1" i="0" sz="4200" u="none" cap="none" strike="noStrike">
              <a:solidFill>
                <a:schemeClr val="lt1"/>
              </a:solidFill>
              <a:latin typeface="Times New Roman"/>
              <a:ea typeface="Times New Roman"/>
              <a:cs typeface="Times New Roman"/>
              <a:sym typeface="Times New Roman"/>
            </a:endParaRPr>
          </a:p>
        </p:txBody>
      </p:sp>
      <p:sp>
        <p:nvSpPr>
          <p:cNvPr id="222" name="Google Shape;222;g1ae61b08bc4_0_22"/>
          <p:cNvSpPr txBox="1"/>
          <p:nvPr/>
        </p:nvSpPr>
        <p:spPr>
          <a:xfrm>
            <a:off x="375625" y="5076125"/>
            <a:ext cx="2901300" cy="8004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Times New Roman"/>
                <a:ea typeface="Times New Roman"/>
                <a:cs typeface="Times New Roman"/>
                <a:sym typeface="Times New Roman"/>
              </a:rPr>
              <a:t>Train R2_score:0.9835</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Times New Roman"/>
                <a:ea typeface="Times New Roman"/>
                <a:cs typeface="Times New Roman"/>
                <a:sym typeface="Times New Roman"/>
              </a:rPr>
              <a:t>Test R2_score:0.9774</a:t>
            </a:r>
            <a:endParaRPr b="1" i="0" sz="2000" u="none" cap="none" strike="noStrike">
              <a:solidFill>
                <a:srgbClr val="000000"/>
              </a:solidFill>
              <a:latin typeface="Times New Roman"/>
              <a:ea typeface="Times New Roman"/>
              <a:cs typeface="Times New Roman"/>
              <a:sym typeface="Times New Roman"/>
            </a:endParaRPr>
          </a:p>
        </p:txBody>
      </p:sp>
      <p:sp>
        <p:nvSpPr>
          <p:cNvPr id="223" name="Google Shape;223;g1ae61b08bc4_0_22"/>
          <p:cNvSpPr txBox="1"/>
          <p:nvPr/>
        </p:nvSpPr>
        <p:spPr>
          <a:xfrm>
            <a:off x="662525" y="1414575"/>
            <a:ext cx="7735500" cy="14775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00000"/>
              </a:lnSpc>
              <a:spcBef>
                <a:spcPts val="0"/>
              </a:spcBef>
              <a:spcAft>
                <a:spcPts val="0"/>
              </a:spcAft>
              <a:buClr>
                <a:schemeClr val="lt1"/>
              </a:buClr>
              <a:buSzPts val="2100"/>
              <a:buFont typeface="Times New Roman"/>
              <a:buChar char="●"/>
            </a:pPr>
            <a:r>
              <a:rPr b="1" i="0" lang="en-IN" sz="2100" u="none" cap="none" strike="noStrike">
                <a:solidFill>
                  <a:schemeClr val="lt1"/>
                </a:solidFill>
                <a:latin typeface="Times New Roman"/>
                <a:ea typeface="Times New Roman"/>
                <a:cs typeface="Times New Roman"/>
                <a:sym typeface="Times New Roman"/>
              </a:rPr>
              <a:t>Random forest</a:t>
            </a:r>
            <a:r>
              <a:rPr b="0" i="0" lang="en-IN" sz="2100" u="none" cap="none" strike="noStrike">
                <a:solidFill>
                  <a:schemeClr val="lt1"/>
                </a:solidFill>
                <a:latin typeface="Times New Roman"/>
                <a:ea typeface="Times New Roman"/>
                <a:cs typeface="Times New Roman"/>
                <a:sym typeface="Times New Roman"/>
              </a:rPr>
              <a:t> is developed version of decision tree regressor.</a:t>
            </a:r>
            <a:endParaRPr b="0" i="0" sz="2100" u="none" cap="none" strike="noStrike">
              <a:solidFill>
                <a:schemeClr val="lt1"/>
              </a:solidFill>
              <a:latin typeface="Times New Roman"/>
              <a:ea typeface="Times New Roman"/>
              <a:cs typeface="Times New Roman"/>
              <a:sym typeface="Times New Roman"/>
            </a:endParaRPr>
          </a:p>
          <a:p>
            <a:pPr indent="-361950" lvl="0" marL="457200" marR="0" rtl="0" algn="l">
              <a:lnSpc>
                <a:spcPct val="100000"/>
              </a:lnSpc>
              <a:spcBef>
                <a:spcPts val="0"/>
              </a:spcBef>
              <a:spcAft>
                <a:spcPts val="0"/>
              </a:spcAft>
              <a:buClr>
                <a:schemeClr val="lt1"/>
              </a:buClr>
              <a:buSzPts val="2100"/>
              <a:buFont typeface="Times New Roman"/>
              <a:buChar char="●"/>
            </a:pPr>
            <a:r>
              <a:rPr b="0" i="0" lang="en-IN" sz="2100" u="none" cap="none" strike="noStrike">
                <a:solidFill>
                  <a:schemeClr val="lt1"/>
                </a:solidFill>
                <a:latin typeface="Times New Roman"/>
                <a:ea typeface="Times New Roman"/>
                <a:cs typeface="Times New Roman"/>
                <a:sym typeface="Times New Roman"/>
              </a:rPr>
              <a:t>Random forest works on multiple decision tree model which is trained over the same data &amp; averaging the result of each model ultimately finds more powerful predictive result.</a:t>
            </a:r>
            <a:endParaRPr b="0" i="0" sz="2100" u="none" cap="none" strike="noStrike">
              <a:solidFill>
                <a:schemeClr val="lt1"/>
              </a:solidFill>
              <a:latin typeface="Times New Roman"/>
              <a:ea typeface="Times New Roman"/>
              <a:cs typeface="Times New Roman"/>
              <a:sym typeface="Times New Roman"/>
            </a:endParaRPr>
          </a:p>
        </p:txBody>
      </p:sp>
      <p:sp>
        <p:nvSpPr>
          <p:cNvPr id="224" name="Google Shape;224;g1ae61b08bc4_0_22"/>
          <p:cNvSpPr txBox="1"/>
          <p:nvPr/>
        </p:nvSpPr>
        <p:spPr>
          <a:xfrm>
            <a:off x="3709125" y="5072775"/>
            <a:ext cx="3254100" cy="10467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Times New Roman"/>
                <a:ea typeface="Times New Roman"/>
                <a:cs typeface="Times New Roman"/>
                <a:sym typeface="Times New Roman"/>
              </a:rPr>
              <a:t>After Cross Validation</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Times New Roman"/>
                <a:ea typeface="Times New Roman"/>
                <a:cs typeface="Times New Roman"/>
                <a:sym typeface="Times New Roman"/>
              </a:rPr>
              <a:t>Train R2_score: 0.9771</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Times New Roman"/>
                <a:ea typeface="Times New Roman"/>
                <a:cs typeface="Times New Roman"/>
                <a:sym typeface="Times New Roman"/>
              </a:rPr>
              <a:t>Test R2_score: 0.9721</a:t>
            </a:r>
            <a:endParaRPr b="1" i="0" sz="1800" u="none" cap="none" strike="noStrike">
              <a:solidFill>
                <a:srgbClr val="000000"/>
              </a:solidFill>
              <a:latin typeface="Times New Roman"/>
              <a:ea typeface="Times New Roman"/>
              <a:cs typeface="Times New Roman"/>
              <a:sym typeface="Times New Roman"/>
            </a:endParaRPr>
          </a:p>
        </p:txBody>
      </p:sp>
      <p:pic>
        <p:nvPicPr>
          <p:cNvPr id="225" name="Google Shape;225;g1ae61b08bc4_0_22"/>
          <p:cNvPicPr preferRelativeResize="0"/>
          <p:nvPr/>
        </p:nvPicPr>
        <p:blipFill rotWithShape="1">
          <a:blip r:embed="rId3">
            <a:alphaModFix/>
          </a:blip>
          <a:srcRect b="0" l="0" r="0" t="0"/>
          <a:stretch/>
        </p:blipFill>
        <p:spPr>
          <a:xfrm>
            <a:off x="662525" y="3080275"/>
            <a:ext cx="7735500" cy="1477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229" name="Shape 229"/>
        <p:cNvGrpSpPr/>
        <p:nvPr/>
      </p:nvGrpSpPr>
      <p:grpSpPr>
        <a:xfrm>
          <a:off x="0" y="0"/>
          <a:ext cx="0" cy="0"/>
          <a:chOff x="0" y="0"/>
          <a:chExt cx="0" cy="0"/>
        </a:xfrm>
      </p:grpSpPr>
      <p:sp>
        <p:nvSpPr>
          <p:cNvPr id="230" name="Google Shape;230;g1b4a51edf30_4_46"/>
          <p:cNvSpPr txBox="1"/>
          <p:nvPr/>
        </p:nvSpPr>
        <p:spPr>
          <a:xfrm>
            <a:off x="152400" y="263175"/>
            <a:ext cx="8433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200"/>
              <a:buFont typeface="Arial"/>
              <a:buNone/>
            </a:pPr>
            <a:r>
              <a:rPr b="1" i="0" lang="en-IN" sz="4200" u="none" cap="none" strike="noStrike">
                <a:solidFill>
                  <a:schemeClr val="lt1"/>
                </a:solidFill>
                <a:latin typeface="Times New Roman"/>
                <a:ea typeface="Times New Roman"/>
                <a:cs typeface="Times New Roman"/>
                <a:sym typeface="Times New Roman"/>
              </a:rPr>
              <a:t>K-Nearest Neighbors Regressor</a:t>
            </a:r>
            <a:endParaRPr b="1" i="0" sz="4200" u="none" cap="none" strike="noStrike">
              <a:solidFill>
                <a:schemeClr val="lt1"/>
              </a:solidFill>
              <a:latin typeface="Times New Roman"/>
              <a:ea typeface="Times New Roman"/>
              <a:cs typeface="Times New Roman"/>
              <a:sym typeface="Times New Roman"/>
            </a:endParaRPr>
          </a:p>
        </p:txBody>
      </p:sp>
      <p:sp>
        <p:nvSpPr>
          <p:cNvPr id="231" name="Google Shape;231;g1b4a51edf30_4_46"/>
          <p:cNvSpPr txBox="1"/>
          <p:nvPr/>
        </p:nvSpPr>
        <p:spPr>
          <a:xfrm>
            <a:off x="797000" y="4667700"/>
            <a:ext cx="2640900" cy="7695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IN" sz="1900" u="none" cap="none" strike="noStrike">
                <a:solidFill>
                  <a:srgbClr val="000000"/>
                </a:solidFill>
                <a:latin typeface="Times New Roman"/>
                <a:ea typeface="Times New Roman"/>
                <a:cs typeface="Times New Roman"/>
                <a:sym typeface="Times New Roman"/>
              </a:rPr>
              <a:t>Train R2_score: 0.9706</a:t>
            </a:r>
            <a:endParaRPr b="1"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b="1" i="0" lang="en-IN" sz="1900" u="none" cap="none" strike="noStrike">
                <a:solidFill>
                  <a:srgbClr val="000000"/>
                </a:solidFill>
                <a:latin typeface="Times New Roman"/>
                <a:ea typeface="Times New Roman"/>
                <a:cs typeface="Times New Roman"/>
                <a:sym typeface="Times New Roman"/>
              </a:rPr>
              <a:t>Test R2_score: 0.9505</a:t>
            </a:r>
            <a:endParaRPr b="1" i="0" sz="1900" u="none" cap="none" strike="noStrike">
              <a:solidFill>
                <a:srgbClr val="000000"/>
              </a:solidFill>
              <a:latin typeface="Times New Roman"/>
              <a:ea typeface="Times New Roman"/>
              <a:cs typeface="Times New Roman"/>
              <a:sym typeface="Times New Roman"/>
            </a:endParaRPr>
          </a:p>
        </p:txBody>
      </p:sp>
      <p:sp>
        <p:nvSpPr>
          <p:cNvPr id="232" name="Google Shape;232;g1b4a51edf30_4_46"/>
          <p:cNvSpPr txBox="1"/>
          <p:nvPr/>
        </p:nvSpPr>
        <p:spPr>
          <a:xfrm>
            <a:off x="411850" y="1432475"/>
            <a:ext cx="8773800" cy="8313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00000"/>
              </a:lnSpc>
              <a:spcBef>
                <a:spcPts val="0"/>
              </a:spcBef>
              <a:spcAft>
                <a:spcPts val="0"/>
              </a:spcAft>
              <a:buClr>
                <a:schemeClr val="lt1"/>
              </a:buClr>
              <a:buSzPts val="2100"/>
              <a:buFont typeface="Times New Roman"/>
              <a:buChar char="●"/>
            </a:pPr>
            <a:r>
              <a:rPr b="0" i="0" lang="en-IN" sz="2100" u="none" cap="none" strike="noStrike">
                <a:solidFill>
                  <a:schemeClr val="lt1"/>
                </a:solidFill>
                <a:latin typeface="Times New Roman"/>
                <a:ea typeface="Times New Roman"/>
                <a:cs typeface="Times New Roman"/>
                <a:sym typeface="Times New Roman"/>
              </a:rPr>
              <a:t>It is non-parametric method.</a:t>
            </a:r>
            <a:endParaRPr b="0" i="0" sz="2100" u="none" cap="none" strike="noStrike">
              <a:solidFill>
                <a:schemeClr val="lt1"/>
              </a:solidFill>
              <a:latin typeface="Times New Roman"/>
              <a:ea typeface="Times New Roman"/>
              <a:cs typeface="Times New Roman"/>
              <a:sym typeface="Times New Roman"/>
            </a:endParaRPr>
          </a:p>
          <a:p>
            <a:pPr indent="-361950" lvl="0" marL="457200" marR="0" rtl="0" algn="l">
              <a:lnSpc>
                <a:spcPct val="100000"/>
              </a:lnSpc>
              <a:spcBef>
                <a:spcPts val="0"/>
              </a:spcBef>
              <a:spcAft>
                <a:spcPts val="0"/>
              </a:spcAft>
              <a:buClr>
                <a:schemeClr val="lt1"/>
              </a:buClr>
              <a:buSzPts val="2100"/>
              <a:buFont typeface="Times New Roman"/>
              <a:buChar char="●"/>
            </a:pPr>
            <a:r>
              <a:rPr b="0" i="0" lang="en-IN" sz="2100" u="none" cap="none" strike="noStrike">
                <a:solidFill>
                  <a:schemeClr val="lt1"/>
                </a:solidFill>
                <a:latin typeface="Times New Roman"/>
                <a:ea typeface="Times New Roman"/>
                <a:cs typeface="Times New Roman"/>
                <a:sym typeface="Times New Roman"/>
              </a:rPr>
              <a:t>Averaging the observation in the same nearest neighbourhood.</a:t>
            </a:r>
            <a:endParaRPr b="0" i="0" sz="2100" u="none" cap="none" strike="noStrike">
              <a:solidFill>
                <a:schemeClr val="lt1"/>
              </a:solidFill>
              <a:latin typeface="Times New Roman"/>
              <a:ea typeface="Times New Roman"/>
              <a:cs typeface="Times New Roman"/>
              <a:sym typeface="Times New Roman"/>
            </a:endParaRPr>
          </a:p>
        </p:txBody>
      </p:sp>
      <p:sp>
        <p:nvSpPr>
          <p:cNvPr id="233" name="Google Shape;233;g1b4a51edf30_4_46"/>
          <p:cNvSpPr txBox="1"/>
          <p:nvPr/>
        </p:nvSpPr>
        <p:spPr>
          <a:xfrm>
            <a:off x="3709125" y="4667700"/>
            <a:ext cx="3254100" cy="10467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Times New Roman"/>
                <a:ea typeface="Times New Roman"/>
                <a:cs typeface="Times New Roman"/>
                <a:sym typeface="Times New Roman"/>
              </a:rPr>
              <a:t>After Cross Validation</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Times New Roman"/>
                <a:ea typeface="Times New Roman"/>
                <a:cs typeface="Times New Roman"/>
                <a:sym typeface="Times New Roman"/>
              </a:rPr>
              <a:t>Train R2_score: 0.9511</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Times New Roman"/>
                <a:ea typeface="Times New Roman"/>
                <a:cs typeface="Times New Roman"/>
                <a:sym typeface="Times New Roman"/>
              </a:rPr>
              <a:t>Test R2_score: 0.9327</a:t>
            </a:r>
            <a:endParaRPr b="1" i="0" sz="1800" u="none" cap="none" strike="noStrike">
              <a:solidFill>
                <a:srgbClr val="000000"/>
              </a:solidFill>
              <a:latin typeface="Times New Roman"/>
              <a:ea typeface="Times New Roman"/>
              <a:cs typeface="Times New Roman"/>
              <a:sym typeface="Times New Roman"/>
            </a:endParaRPr>
          </a:p>
        </p:txBody>
      </p:sp>
      <p:pic>
        <p:nvPicPr>
          <p:cNvPr id="234" name="Google Shape;234;g1b4a51edf30_4_46"/>
          <p:cNvPicPr preferRelativeResize="0"/>
          <p:nvPr/>
        </p:nvPicPr>
        <p:blipFill rotWithShape="1">
          <a:blip r:embed="rId3">
            <a:alphaModFix/>
          </a:blip>
          <a:srcRect b="0" l="0" r="0" t="0"/>
          <a:stretch/>
        </p:blipFill>
        <p:spPr>
          <a:xfrm>
            <a:off x="793825" y="2601775"/>
            <a:ext cx="7556350" cy="1571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238" name="Shape 238"/>
        <p:cNvGrpSpPr/>
        <p:nvPr/>
      </p:nvGrpSpPr>
      <p:grpSpPr>
        <a:xfrm>
          <a:off x="0" y="0"/>
          <a:ext cx="0" cy="0"/>
          <a:chOff x="0" y="0"/>
          <a:chExt cx="0" cy="0"/>
        </a:xfrm>
      </p:grpSpPr>
      <p:sp>
        <p:nvSpPr>
          <p:cNvPr id="239" name="Google Shape;239;g1b4a51edf30_4_57"/>
          <p:cNvSpPr txBox="1"/>
          <p:nvPr/>
        </p:nvSpPr>
        <p:spPr>
          <a:xfrm>
            <a:off x="152400" y="263175"/>
            <a:ext cx="8433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200"/>
              <a:buFont typeface="Arial"/>
              <a:buNone/>
            </a:pPr>
            <a:r>
              <a:rPr b="1" i="0" lang="en-IN" sz="4200" u="none" cap="none" strike="noStrike">
                <a:solidFill>
                  <a:schemeClr val="lt1"/>
                </a:solidFill>
                <a:latin typeface="Times New Roman"/>
                <a:ea typeface="Times New Roman"/>
                <a:cs typeface="Times New Roman"/>
                <a:sym typeface="Times New Roman"/>
              </a:rPr>
              <a:t>Support Vector Regressor</a:t>
            </a:r>
            <a:endParaRPr b="1" i="0" sz="4200" u="none" cap="none" strike="noStrike">
              <a:solidFill>
                <a:schemeClr val="lt1"/>
              </a:solidFill>
              <a:latin typeface="Times New Roman"/>
              <a:ea typeface="Times New Roman"/>
              <a:cs typeface="Times New Roman"/>
              <a:sym typeface="Times New Roman"/>
            </a:endParaRPr>
          </a:p>
        </p:txBody>
      </p:sp>
      <p:sp>
        <p:nvSpPr>
          <p:cNvPr id="240" name="Google Shape;240;g1b4a51edf30_4_57"/>
          <p:cNvSpPr txBox="1"/>
          <p:nvPr/>
        </p:nvSpPr>
        <p:spPr>
          <a:xfrm>
            <a:off x="752050" y="3820750"/>
            <a:ext cx="3294600" cy="8004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Times New Roman"/>
                <a:ea typeface="Times New Roman"/>
                <a:cs typeface="Times New Roman"/>
                <a:sym typeface="Times New Roman"/>
              </a:rPr>
              <a:t>Train R2_score:0.7</a:t>
            </a:r>
            <a:r>
              <a:rPr b="1" lang="en-IN" sz="2000">
                <a:latin typeface="Times New Roman"/>
                <a:ea typeface="Times New Roman"/>
                <a:cs typeface="Times New Roman"/>
                <a:sym typeface="Times New Roman"/>
              </a:rPr>
              <a:t>199</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Times New Roman"/>
                <a:ea typeface="Times New Roman"/>
                <a:cs typeface="Times New Roman"/>
                <a:sym typeface="Times New Roman"/>
              </a:rPr>
              <a:t>Test R2_score:0.7</a:t>
            </a:r>
            <a:r>
              <a:rPr b="1" lang="en-IN" sz="2000">
                <a:latin typeface="Times New Roman"/>
                <a:ea typeface="Times New Roman"/>
                <a:cs typeface="Times New Roman"/>
                <a:sym typeface="Times New Roman"/>
              </a:rPr>
              <a:t>216</a:t>
            </a:r>
            <a:endParaRPr b="1" i="0" sz="2000" u="none" cap="none" strike="noStrike">
              <a:solidFill>
                <a:srgbClr val="000000"/>
              </a:solidFill>
              <a:latin typeface="Times New Roman"/>
              <a:ea typeface="Times New Roman"/>
              <a:cs typeface="Times New Roman"/>
              <a:sym typeface="Times New Roman"/>
            </a:endParaRPr>
          </a:p>
        </p:txBody>
      </p:sp>
      <p:sp>
        <p:nvSpPr>
          <p:cNvPr id="241" name="Google Shape;241;g1b4a51edf30_4_57"/>
          <p:cNvSpPr txBox="1"/>
          <p:nvPr/>
        </p:nvSpPr>
        <p:spPr>
          <a:xfrm>
            <a:off x="590900" y="1575725"/>
            <a:ext cx="5819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id="242" name="Google Shape;242;g1b4a51edf30_4_57"/>
          <p:cNvPicPr preferRelativeResize="0"/>
          <p:nvPr/>
        </p:nvPicPr>
        <p:blipFill rotWithShape="1">
          <a:blip r:embed="rId3">
            <a:alphaModFix/>
          </a:blip>
          <a:srcRect b="0" l="0" r="0" t="0"/>
          <a:stretch/>
        </p:blipFill>
        <p:spPr>
          <a:xfrm>
            <a:off x="752050" y="1414600"/>
            <a:ext cx="7234025" cy="1557800"/>
          </a:xfrm>
          <a:prstGeom prst="rect">
            <a:avLst/>
          </a:prstGeom>
          <a:noFill/>
          <a:ln>
            <a:noFill/>
          </a:ln>
        </p:spPr>
      </p:pic>
      <p:sp>
        <p:nvSpPr>
          <p:cNvPr id="243" name="Google Shape;243;g1b4a51edf30_4_57"/>
          <p:cNvSpPr txBox="1"/>
          <p:nvPr/>
        </p:nvSpPr>
        <p:spPr>
          <a:xfrm>
            <a:off x="4318725" y="3829500"/>
            <a:ext cx="3254100" cy="10467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Times New Roman"/>
                <a:ea typeface="Times New Roman"/>
                <a:cs typeface="Times New Roman"/>
                <a:sym typeface="Times New Roman"/>
              </a:rPr>
              <a:t>After Cross Validation</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Times New Roman"/>
                <a:ea typeface="Times New Roman"/>
                <a:cs typeface="Times New Roman"/>
                <a:sym typeface="Times New Roman"/>
              </a:rPr>
              <a:t>Train R2_score: 0.7</a:t>
            </a:r>
            <a:r>
              <a:rPr b="1" lang="en-IN" sz="1800">
                <a:latin typeface="Times New Roman"/>
                <a:ea typeface="Times New Roman"/>
                <a:cs typeface="Times New Roman"/>
                <a:sym typeface="Times New Roman"/>
              </a:rPr>
              <a:t>149</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Times New Roman"/>
                <a:ea typeface="Times New Roman"/>
                <a:cs typeface="Times New Roman"/>
                <a:sym typeface="Times New Roman"/>
              </a:rPr>
              <a:t>Test R2_score: 0.6</a:t>
            </a:r>
            <a:r>
              <a:rPr b="1" lang="en-IN" sz="1800">
                <a:latin typeface="Times New Roman"/>
                <a:ea typeface="Times New Roman"/>
                <a:cs typeface="Times New Roman"/>
                <a:sym typeface="Times New Roman"/>
              </a:rPr>
              <a:t>762</a:t>
            </a:r>
            <a:endParaRPr b="1"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247" name="Shape 247"/>
        <p:cNvGrpSpPr/>
        <p:nvPr/>
      </p:nvGrpSpPr>
      <p:grpSpPr>
        <a:xfrm>
          <a:off x="0" y="0"/>
          <a:ext cx="0" cy="0"/>
          <a:chOff x="0" y="0"/>
          <a:chExt cx="0" cy="0"/>
        </a:xfrm>
      </p:grpSpPr>
      <p:sp>
        <p:nvSpPr>
          <p:cNvPr id="248" name="Google Shape;248;g1b4a51edf30_4_52"/>
          <p:cNvSpPr txBox="1"/>
          <p:nvPr/>
        </p:nvSpPr>
        <p:spPr>
          <a:xfrm>
            <a:off x="152400" y="263175"/>
            <a:ext cx="8433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200"/>
              <a:buFont typeface="Arial"/>
              <a:buNone/>
            </a:pPr>
            <a:r>
              <a:rPr b="1" i="0" lang="en-IN" sz="4200" u="none" cap="none" strike="noStrike">
                <a:solidFill>
                  <a:schemeClr val="lt1"/>
                </a:solidFill>
                <a:latin typeface="Times New Roman"/>
                <a:ea typeface="Times New Roman"/>
                <a:cs typeface="Times New Roman"/>
                <a:sym typeface="Times New Roman"/>
              </a:rPr>
              <a:t>Ensemble Technique</a:t>
            </a:r>
            <a:endParaRPr b="1" i="0" sz="4200" u="none" cap="none" strike="noStrike">
              <a:solidFill>
                <a:schemeClr val="lt1"/>
              </a:solidFill>
              <a:latin typeface="Times New Roman"/>
              <a:ea typeface="Times New Roman"/>
              <a:cs typeface="Times New Roman"/>
              <a:sym typeface="Times New Roman"/>
            </a:endParaRPr>
          </a:p>
        </p:txBody>
      </p:sp>
      <p:sp>
        <p:nvSpPr>
          <p:cNvPr id="249" name="Google Shape;249;g1b4a51edf30_4_52"/>
          <p:cNvSpPr txBox="1"/>
          <p:nvPr/>
        </p:nvSpPr>
        <p:spPr>
          <a:xfrm>
            <a:off x="483450" y="1468300"/>
            <a:ext cx="60876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n-IN" sz="2500" u="none" cap="none" strike="noStrike">
                <a:solidFill>
                  <a:schemeClr val="lt1"/>
                </a:solidFill>
                <a:latin typeface="Times New Roman"/>
                <a:ea typeface="Times New Roman"/>
                <a:cs typeface="Times New Roman"/>
                <a:sym typeface="Times New Roman"/>
              </a:rPr>
              <a:t>Bagging: </a:t>
            </a:r>
            <a:endParaRPr b="0" i="0" sz="2500" u="none" cap="none" strike="noStrike">
              <a:solidFill>
                <a:schemeClr val="lt1"/>
              </a:solidFill>
              <a:latin typeface="Times New Roman"/>
              <a:ea typeface="Times New Roman"/>
              <a:cs typeface="Times New Roman"/>
              <a:sym typeface="Times New Roman"/>
            </a:endParaRPr>
          </a:p>
        </p:txBody>
      </p:sp>
      <p:pic>
        <p:nvPicPr>
          <p:cNvPr id="250" name="Google Shape;250;g1b4a51edf30_4_52"/>
          <p:cNvPicPr preferRelativeResize="0"/>
          <p:nvPr/>
        </p:nvPicPr>
        <p:blipFill rotWithShape="1">
          <a:blip r:embed="rId3">
            <a:alphaModFix/>
          </a:blip>
          <a:srcRect b="0" l="0" r="0" t="0"/>
          <a:stretch/>
        </p:blipFill>
        <p:spPr>
          <a:xfrm>
            <a:off x="355200" y="2190100"/>
            <a:ext cx="8433601" cy="1928275"/>
          </a:xfrm>
          <a:prstGeom prst="rect">
            <a:avLst/>
          </a:prstGeom>
          <a:noFill/>
          <a:ln>
            <a:noFill/>
          </a:ln>
        </p:spPr>
      </p:pic>
      <p:sp>
        <p:nvSpPr>
          <p:cNvPr id="251" name="Google Shape;251;g1b4a51edf30_4_52"/>
          <p:cNvSpPr txBox="1"/>
          <p:nvPr/>
        </p:nvSpPr>
        <p:spPr>
          <a:xfrm>
            <a:off x="752050" y="4887550"/>
            <a:ext cx="3294600" cy="8004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Times New Roman"/>
                <a:ea typeface="Times New Roman"/>
                <a:cs typeface="Times New Roman"/>
                <a:sym typeface="Times New Roman"/>
              </a:rPr>
              <a:t>Train R2_score:0.9094</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Times New Roman"/>
                <a:ea typeface="Times New Roman"/>
                <a:cs typeface="Times New Roman"/>
                <a:sym typeface="Times New Roman"/>
              </a:rPr>
              <a:t>Test R2_score:0.9093</a:t>
            </a:r>
            <a:endParaRPr b="1"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255" name="Shape 255"/>
        <p:cNvGrpSpPr/>
        <p:nvPr/>
      </p:nvGrpSpPr>
      <p:grpSpPr>
        <a:xfrm>
          <a:off x="0" y="0"/>
          <a:ext cx="0" cy="0"/>
          <a:chOff x="0" y="0"/>
          <a:chExt cx="0" cy="0"/>
        </a:xfrm>
      </p:grpSpPr>
      <p:sp>
        <p:nvSpPr>
          <p:cNvPr id="256" name="Google Shape;256;g1c43daaeee4_0_13"/>
          <p:cNvSpPr txBox="1"/>
          <p:nvPr>
            <p:ph type="title"/>
          </p:nvPr>
        </p:nvSpPr>
        <p:spPr>
          <a:xfrm>
            <a:off x="415389" y="327887"/>
            <a:ext cx="61287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IN" sz="4800"/>
              <a:t>Boosting</a:t>
            </a:r>
            <a:endParaRPr sz="4800"/>
          </a:p>
        </p:txBody>
      </p:sp>
      <p:sp>
        <p:nvSpPr>
          <p:cNvPr id="257" name="Google Shape;257;g1c43daaeee4_0_13"/>
          <p:cNvSpPr txBox="1"/>
          <p:nvPr/>
        </p:nvSpPr>
        <p:spPr>
          <a:xfrm>
            <a:off x="501375" y="1432475"/>
            <a:ext cx="8684400" cy="5232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0"/>
              </a:spcBef>
              <a:spcAft>
                <a:spcPts val="0"/>
              </a:spcAft>
              <a:buClr>
                <a:schemeClr val="lt1"/>
              </a:buClr>
              <a:buSzPts val="2200"/>
              <a:buFont typeface="Times New Roman"/>
              <a:buAutoNum type="arabicPeriod"/>
            </a:pPr>
            <a:r>
              <a:rPr b="1" i="0" lang="en-IN" sz="2200" u="none" cap="none" strike="noStrike">
                <a:solidFill>
                  <a:schemeClr val="lt1"/>
                </a:solidFill>
                <a:latin typeface="Times New Roman"/>
                <a:ea typeface="Times New Roman"/>
                <a:cs typeface="Times New Roman"/>
                <a:sym typeface="Times New Roman"/>
              </a:rPr>
              <a:t>Adaptive Boosting</a:t>
            </a:r>
            <a:endParaRPr b="1" i="0" sz="2200" u="none" cap="none" strike="noStrike">
              <a:solidFill>
                <a:schemeClr val="lt1"/>
              </a:solidFill>
              <a:latin typeface="Times New Roman"/>
              <a:ea typeface="Times New Roman"/>
              <a:cs typeface="Times New Roman"/>
              <a:sym typeface="Times New Roman"/>
            </a:endParaRPr>
          </a:p>
        </p:txBody>
      </p:sp>
      <p:pic>
        <p:nvPicPr>
          <p:cNvPr id="258" name="Google Shape;258;g1c43daaeee4_0_13"/>
          <p:cNvPicPr preferRelativeResize="0"/>
          <p:nvPr/>
        </p:nvPicPr>
        <p:blipFill rotWithShape="1">
          <a:blip r:embed="rId3">
            <a:alphaModFix/>
          </a:blip>
          <a:srcRect b="0" l="0" r="0" t="0"/>
          <a:stretch/>
        </p:blipFill>
        <p:spPr>
          <a:xfrm>
            <a:off x="584150" y="2108075"/>
            <a:ext cx="7777949" cy="2264304"/>
          </a:xfrm>
          <a:prstGeom prst="rect">
            <a:avLst/>
          </a:prstGeom>
          <a:noFill/>
          <a:ln>
            <a:noFill/>
          </a:ln>
        </p:spPr>
      </p:pic>
      <p:sp>
        <p:nvSpPr>
          <p:cNvPr id="259" name="Google Shape;259;g1c43daaeee4_0_13"/>
          <p:cNvSpPr txBox="1"/>
          <p:nvPr/>
        </p:nvSpPr>
        <p:spPr>
          <a:xfrm>
            <a:off x="4353725" y="4667700"/>
            <a:ext cx="3254100" cy="10467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Times New Roman"/>
                <a:ea typeface="Times New Roman"/>
                <a:cs typeface="Times New Roman"/>
                <a:sym typeface="Times New Roman"/>
              </a:rPr>
              <a:t>After Cross Validation</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Times New Roman"/>
                <a:ea typeface="Times New Roman"/>
                <a:cs typeface="Times New Roman"/>
                <a:sym typeface="Times New Roman"/>
              </a:rPr>
              <a:t>Train R2_score: 0.9738</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Times New Roman"/>
                <a:ea typeface="Times New Roman"/>
                <a:cs typeface="Times New Roman"/>
                <a:sym typeface="Times New Roman"/>
              </a:rPr>
              <a:t>Test R2_score: 0.9714</a:t>
            </a:r>
            <a:endParaRPr b="1" i="0" sz="1800" u="none" cap="none" strike="noStrike">
              <a:solidFill>
                <a:srgbClr val="000000"/>
              </a:solidFill>
              <a:latin typeface="Times New Roman"/>
              <a:ea typeface="Times New Roman"/>
              <a:cs typeface="Times New Roman"/>
              <a:sym typeface="Times New Roman"/>
            </a:endParaRPr>
          </a:p>
        </p:txBody>
      </p:sp>
      <p:sp>
        <p:nvSpPr>
          <p:cNvPr id="260" name="Google Shape;260;g1c43daaeee4_0_13"/>
          <p:cNvSpPr txBox="1"/>
          <p:nvPr/>
        </p:nvSpPr>
        <p:spPr>
          <a:xfrm>
            <a:off x="584150" y="4667700"/>
            <a:ext cx="3294600" cy="8004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Times New Roman"/>
                <a:ea typeface="Times New Roman"/>
                <a:cs typeface="Times New Roman"/>
                <a:sym typeface="Times New Roman"/>
              </a:rPr>
              <a:t>Train R2_score:0.9808</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Times New Roman"/>
                <a:ea typeface="Times New Roman"/>
                <a:cs typeface="Times New Roman"/>
                <a:sym typeface="Times New Roman"/>
              </a:rPr>
              <a:t>Test R2_score:0.9746</a:t>
            </a:r>
            <a:endParaRPr b="1"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264" name="Shape 264"/>
        <p:cNvGrpSpPr/>
        <p:nvPr/>
      </p:nvGrpSpPr>
      <p:grpSpPr>
        <a:xfrm>
          <a:off x="0" y="0"/>
          <a:ext cx="0" cy="0"/>
          <a:chOff x="0" y="0"/>
          <a:chExt cx="0" cy="0"/>
        </a:xfrm>
      </p:grpSpPr>
      <p:sp>
        <p:nvSpPr>
          <p:cNvPr id="265" name="Google Shape;265;g1c43daaeee4_0_29"/>
          <p:cNvSpPr txBox="1"/>
          <p:nvPr>
            <p:ph type="title"/>
          </p:nvPr>
        </p:nvSpPr>
        <p:spPr>
          <a:xfrm>
            <a:off x="415389" y="327887"/>
            <a:ext cx="6128700" cy="338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IN" sz="2200"/>
              <a:t>2. Gradient Boosting</a:t>
            </a:r>
            <a:endParaRPr sz="4800"/>
          </a:p>
        </p:txBody>
      </p:sp>
      <p:pic>
        <p:nvPicPr>
          <p:cNvPr id="266" name="Google Shape;266;g1c43daaeee4_0_29"/>
          <p:cNvPicPr preferRelativeResize="0"/>
          <p:nvPr/>
        </p:nvPicPr>
        <p:blipFill rotWithShape="1">
          <a:blip r:embed="rId3">
            <a:alphaModFix/>
          </a:blip>
          <a:srcRect b="0" l="0" r="0" t="0"/>
          <a:stretch/>
        </p:blipFill>
        <p:spPr>
          <a:xfrm>
            <a:off x="1507650" y="1571050"/>
            <a:ext cx="6128700" cy="1383450"/>
          </a:xfrm>
          <a:prstGeom prst="rect">
            <a:avLst/>
          </a:prstGeom>
          <a:noFill/>
          <a:ln>
            <a:noFill/>
          </a:ln>
        </p:spPr>
      </p:pic>
      <p:sp>
        <p:nvSpPr>
          <p:cNvPr id="267" name="Google Shape;267;g1c43daaeee4_0_29"/>
          <p:cNvSpPr txBox="1"/>
          <p:nvPr/>
        </p:nvSpPr>
        <p:spPr>
          <a:xfrm>
            <a:off x="4461175" y="3858975"/>
            <a:ext cx="3254100" cy="10467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Times New Roman"/>
                <a:ea typeface="Times New Roman"/>
                <a:cs typeface="Times New Roman"/>
                <a:sym typeface="Times New Roman"/>
              </a:rPr>
              <a:t>After Cross Validation</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Times New Roman"/>
                <a:ea typeface="Times New Roman"/>
                <a:cs typeface="Times New Roman"/>
                <a:sym typeface="Times New Roman"/>
              </a:rPr>
              <a:t>Train R2_score: 0.9687</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Times New Roman"/>
                <a:ea typeface="Times New Roman"/>
                <a:cs typeface="Times New Roman"/>
                <a:sym typeface="Times New Roman"/>
              </a:rPr>
              <a:t>Test R2_score: 0.9682</a:t>
            </a:r>
            <a:endParaRPr b="1" i="0" sz="1800" u="none" cap="none" strike="noStrike">
              <a:solidFill>
                <a:srgbClr val="000000"/>
              </a:solidFill>
              <a:latin typeface="Times New Roman"/>
              <a:ea typeface="Times New Roman"/>
              <a:cs typeface="Times New Roman"/>
              <a:sym typeface="Times New Roman"/>
            </a:endParaRPr>
          </a:p>
        </p:txBody>
      </p:sp>
      <p:sp>
        <p:nvSpPr>
          <p:cNvPr id="268" name="Google Shape;268;g1c43daaeee4_0_29"/>
          <p:cNvSpPr txBox="1"/>
          <p:nvPr/>
        </p:nvSpPr>
        <p:spPr>
          <a:xfrm>
            <a:off x="787875" y="3858975"/>
            <a:ext cx="3294600" cy="8004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Times New Roman"/>
                <a:ea typeface="Times New Roman"/>
                <a:cs typeface="Times New Roman"/>
                <a:sym typeface="Times New Roman"/>
              </a:rPr>
              <a:t>Train R2_score:0.9709</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Times New Roman"/>
                <a:ea typeface="Times New Roman"/>
                <a:cs typeface="Times New Roman"/>
                <a:sym typeface="Times New Roman"/>
              </a:rPr>
              <a:t>Test R2_score:0.9704</a:t>
            </a:r>
            <a:endParaRPr b="1"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272" name="Shape 272"/>
        <p:cNvGrpSpPr/>
        <p:nvPr/>
      </p:nvGrpSpPr>
      <p:grpSpPr>
        <a:xfrm>
          <a:off x="0" y="0"/>
          <a:ext cx="0" cy="0"/>
          <a:chOff x="0" y="0"/>
          <a:chExt cx="0" cy="0"/>
        </a:xfrm>
      </p:grpSpPr>
      <p:sp>
        <p:nvSpPr>
          <p:cNvPr id="273" name="Google Shape;273;g1c43daaeee4_0_25"/>
          <p:cNvSpPr txBox="1"/>
          <p:nvPr>
            <p:ph type="title"/>
          </p:nvPr>
        </p:nvSpPr>
        <p:spPr>
          <a:xfrm>
            <a:off x="415389" y="327887"/>
            <a:ext cx="6128700" cy="338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IN" sz="2200"/>
              <a:t>3. Xtreme Gradient Boosting</a:t>
            </a:r>
            <a:endParaRPr sz="4800"/>
          </a:p>
        </p:txBody>
      </p:sp>
      <p:pic>
        <p:nvPicPr>
          <p:cNvPr id="274" name="Google Shape;274;g1c43daaeee4_0_25"/>
          <p:cNvPicPr preferRelativeResize="0"/>
          <p:nvPr/>
        </p:nvPicPr>
        <p:blipFill rotWithShape="1">
          <a:blip r:embed="rId3">
            <a:alphaModFix/>
          </a:blip>
          <a:srcRect b="0" l="0" r="0" t="0"/>
          <a:stretch/>
        </p:blipFill>
        <p:spPr>
          <a:xfrm>
            <a:off x="707475" y="1463600"/>
            <a:ext cx="6128700" cy="1580425"/>
          </a:xfrm>
          <a:prstGeom prst="rect">
            <a:avLst/>
          </a:prstGeom>
          <a:noFill/>
          <a:ln>
            <a:noFill/>
          </a:ln>
        </p:spPr>
      </p:pic>
      <p:sp>
        <p:nvSpPr>
          <p:cNvPr id="275" name="Google Shape;275;g1c43daaeee4_0_25"/>
          <p:cNvSpPr txBox="1"/>
          <p:nvPr/>
        </p:nvSpPr>
        <p:spPr>
          <a:xfrm>
            <a:off x="4264200" y="3841050"/>
            <a:ext cx="3254100" cy="10467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Times New Roman"/>
                <a:ea typeface="Times New Roman"/>
                <a:cs typeface="Times New Roman"/>
                <a:sym typeface="Times New Roman"/>
              </a:rPr>
              <a:t>After Cross Validation</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Times New Roman"/>
                <a:ea typeface="Times New Roman"/>
                <a:cs typeface="Times New Roman"/>
                <a:sym typeface="Times New Roman"/>
              </a:rPr>
              <a:t>Train R2_score: 0.9686</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Times New Roman"/>
                <a:ea typeface="Times New Roman"/>
                <a:cs typeface="Times New Roman"/>
                <a:sym typeface="Times New Roman"/>
              </a:rPr>
              <a:t>Test R2_score: 0.9683</a:t>
            </a:r>
            <a:endParaRPr b="1" i="0" sz="1800" u="none" cap="none" strike="noStrike">
              <a:solidFill>
                <a:srgbClr val="000000"/>
              </a:solidFill>
              <a:latin typeface="Times New Roman"/>
              <a:ea typeface="Times New Roman"/>
              <a:cs typeface="Times New Roman"/>
              <a:sym typeface="Times New Roman"/>
            </a:endParaRPr>
          </a:p>
        </p:txBody>
      </p:sp>
      <p:sp>
        <p:nvSpPr>
          <p:cNvPr id="276" name="Google Shape;276;g1c43daaeee4_0_25"/>
          <p:cNvSpPr txBox="1"/>
          <p:nvPr/>
        </p:nvSpPr>
        <p:spPr>
          <a:xfrm>
            <a:off x="752050" y="3820750"/>
            <a:ext cx="3294600" cy="8004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Times New Roman"/>
                <a:ea typeface="Times New Roman"/>
                <a:cs typeface="Times New Roman"/>
                <a:sym typeface="Times New Roman"/>
              </a:rPr>
              <a:t>Train R2_score:0.9711</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Times New Roman"/>
                <a:ea typeface="Times New Roman"/>
                <a:cs typeface="Times New Roman"/>
                <a:sym typeface="Times New Roman"/>
              </a:rPr>
              <a:t>Test R2_score:0.9709</a:t>
            </a:r>
            <a:endParaRPr b="1"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280" name="Shape 280"/>
        <p:cNvGrpSpPr/>
        <p:nvPr/>
      </p:nvGrpSpPr>
      <p:grpSpPr>
        <a:xfrm>
          <a:off x="0" y="0"/>
          <a:ext cx="0" cy="0"/>
          <a:chOff x="0" y="0"/>
          <a:chExt cx="0" cy="0"/>
        </a:xfrm>
      </p:grpSpPr>
      <p:sp>
        <p:nvSpPr>
          <p:cNvPr id="281" name="Google Shape;281;g1c44803f97c_0_0"/>
          <p:cNvSpPr txBox="1"/>
          <p:nvPr>
            <p:ph type="title"/>
          </p:nvPr>
        </p:nvSpPr>
        <p:spPr>
          <a:xfrm>
            <a:off x="-11" y="12"/>
            <a:ext cx="6128700" cy="7389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b="1" lang="en-IN" sz="4800"/>
              <a:t>Voting regressor</a:t>
            </a:r>
            <a:endParaRPr sz="4800"/>
          </a:p>
        </p:txBody>
      </p:sp>
      <p:pic>
        <p:nvPicPr>
          <p:cNvPr id="282" name="Google Shape;282;g1c44803f97c_0_0"/>
          <p:cNvPicPr preferRelativeResize="0"/>
          <p:nvPr/>
        </p:nvPicPr>
        <p:blipFill>
          <a:blip r:embed="rId3">
            <a:alphaModFix/>
          </a:blip>
          <a:stretch>
            <a:fillRect/>
          </a:stretch>
        </p:blipFill>
        <p:spPr>
          <a:xfrm>
            <a:off x="152400" y="891300"/>
            <a:ext cx="8820150" cy="3191275"/>
          </a:xfrm>
          <a:prstGeom prst="rect">
            <a:avLst/>
          </a:prstGeom>
          <a:noFill/>
          <a:ln>
            <a:noFill/>
          </a:ln>
        </p:spPr>
      </p:pic>
      <p:sp>
        <p:nvSpPr>
          <p:cNvPr id="283" name="Google Shape;283;g1c44803f97c_0_0"/>
          <p:cNvSpPr txBox="1"/>
          <p:nvPr/>
        </p:nvSpPr>
        <p:spPr>
          <a:xfrm>
            <a:off x="152400" y="4234975"/>
            <a:ext cx="3670800" cy="4617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latin typeface="Times New Roman"/>
                <a:ea typeface="Times New Roman"/>
                <a:cs typeface="Times New Roman"/>
                <a:sym typeface="Times New Roman"/>
              </a:rPr>
              <a:t>R2_score: 0.9552</a:t>
            </a:r>
            <a:endParaRPr b="1" sz="18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287" name="Shape 287"/>
        <p:cNvGrpSpPr/>
        <p:nvPr/>
      </p:nvGrpSpPr>
      <p:grpSpPr>
        <a:xfrm>
          <a:off x="0" y="0"/>
          <a:ext cx="0" cy="0"/>
          <a:chOff x="0" y="0"/>
          <a:chExt cx="0" cy="0"/>
        </a:xfrm>
      </p:grpSpPr>
      <p:sp>
        <p:nvSpPr>
          <p:cNvPr id="288" name="Google Shape;288;p8"/>
          <p:cNvSpPr txBox="1"/>
          <p:nvPr>
            <p:ph type="title"/>
          </p:nvPr>
        </p:nvSpPr>
        <p:spPr>
          <a:xfrm>
            <a:off x="152404" y="304275"/>
            <a:ext cx="8519100" cy="646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IN"/>
              <a:t>Comparison of Algorithm</a:t>
            </a:r>
            <a:r>
              <a:rPr b="1" lang="en-IN" sz="4000"/>
              <a:t> </a:t>
            </a:r>
            <a:endParaRPr/>
          </a:p>
        </p:txBody>
      </p:sp>
      <p:pic>
        <p:nvPicPr>
          <p:cNvPr id="289" name="Google Shape;289;p8"/>
          <p:cNvPicPr preferRelativeResize="0"/>
          <p:nvPr/>
        </p:nvPicPr>
        <p:blipFill>
          <a:blip r:embed="rId3">
            <a:alphaModFix/>
          </a:blip>
          <a:stretch>
            <a:fillRect/>
          </a:stretch>
        </p:blipFill>
        <p:spPr>
          <a:xfrm>
            <a:off x="709613" y="1246425"/>
            <a:ext cx="7724775" cy="3295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88" name="Shape 88"/>
        <p:cNvGrpSpPr/>
        <p:nvPr/>
      </p:nvGrpSpPr>
      <p:grpSpPr>
        <a:xfrm>
          <a:off x="0" y="0"/>
          <a:ext cx="0" cy="0"/>
          <a:chOff x="0" y="0"/>
          <a:chExt cx="0" cy="0"/>
        </a:xfrm>
      </p:grpSpPr>
      <p:sp>
        <p:nvSpPr>
          <p:cNvPr id="89" name="Google Shape;89;p3"/>
          <p:cNvSpPr txBox="1"/>
          <p:nvPr>
            <p:ph type="title"/>
          </p:nvPr>
        </p:nvSpPr>
        <p:spPr>
          <a:xfrm>
            <a:off x="979039" y="408512"/>
            <a:ext cx="6128651" cy="615553"/>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b="1" lang="en-IN" sz="4000"/>
              <a:t>Agenda</a:t>
            </a:r>
            <a:endParaRPr/>
          </a:p>
        </p:txBody>
      </p:sp>
      <p:sp>
        <p:nvSpPr>
          <p:cNvPr id="90" name="Google Shape;90;p3"/>
          <p:cNvSpPr txBox="1"/>
          <p:nvPr>
            <p:ph idx="1" type="body"/>
          </p:nvPr>
        </p:nvSpPr>
        <p:spPr>
          <a:xfrm>
            <a:off x="823675" y="1447800"/>
            <a:ext cx="6929400" cy="3817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a:p>
            <a:pPr indent="-342900" lvl="0" marL="342900" rtl="0" algn="l">
              <a:lnSpc>
                <a:spcPct val="100000"/>
              </a:lnSpc>
              <a:spcBef>
                <a:spcPts val="0"/>
              </a:spcBef>
              <a:spcAft>
                <a:spcPts val="0"/>
              </a:spcAft>
              <a:buClr>
                <a:schemeClr val="lt1"/>
              </a:buClr>
              <a:buSzPts val="2600"/>
              <a:buFont typeface="Calibri"/>
              <a:buAutoNum type="arabicPeriod"/>
            </a:pPr>
            <a:r>
              <a:rPr b="1" lang="en-IN" sz="2600"/>
              <a:t>Problem Statement</a:t>
            </a:r>
            <a:endParaRPr/>
          </a:p>
          <a:p>
            <a:pPr indent="-342900" lvl="0" marL="342900" rtl="0" algn="l">
              <a:lnSpc>
                <a:spcPct val="100000"/>
              </a:lnSpc>
              <a:spcBef>
                <a:spcPts val="0"/>
              </a:spcBef>
              <a:spcAft>
                <a:spcPts val="0"/>
              </a:spcAft>
              <a:buClr>
                <a:schemeClr val="lt1"/>
              </a:buClr>
              <a:buSzPts val="2600"/>
              <a:buFont typeface="Calibri"/>
              <a:buAutoNum type="arabicPeriod"/>
            </a:pPr>
            <a:r>
              <a:rPr b="1" lang="en-IN" sz="2600"/>
              <a:t>Data Visualization</a:t>
            </a:r>
            <a:endParaRPr/>
          </a:p>
          <a:p>
            <a:pPr indent="-342900" lvl="0" marL="342900" rtl="0" algn="l">
              <a:lnSpc>
                <a:spcPct val="100000"/>
              </a:lnSpc>
              <a:spcBef>
                <a:spcPts val="0"/>
              </a:spcBef>
              <a:spcAft>
                <a:spcPts val="0"/>
              </a:spcAft>
              <a:buClr>
                <a:schemeClr val="lt1"/>
              </a:buClr>
              <a:buSzPts val="2600"/>
              <a:buFont typeface="Calibri"/>
              <a:buAutoNum type="arabicPeriod"/>
            </a:pPr>
            <a:r>
              <a:rPr b="1" lang="en-IN" sz="2600"/>
              <a:t>Feature Selection</a:t>
            </a:r>
            <a:endParaRPr/>
          </a:p>
          <a:p>
            <a:pPr indent="-342900" lvl="0" marL="342900" rtl="0" algn="l">
              <a:lnSpc>
                <a:spcPct val="100000"/>
              </a:lnSpc>
              <a:spcBef>
                <a:spcPts val="0"/>
              </a:spcBef>
              <a:spcAft>
                <a:spcPts val="0"/>
              </a:spcAft>
              <a:buClr>
                <a:schemeClr val="lt1"/>
              </a:buClr>
              <a:buSzPts val="2600"/>
              <a:buFont typeface="Calibri"/>
              <a:buAutoNum type="arabicPeriod"/>
            </a:pPr>
            <a:r>
              <a:rPr b="1" lang="en-IN" sz="2600"/>
              <a:t>Model Building &amp; Predictions</a:t>
            </a:r>
            <a:endParaRPr/>
          </a:p>
          <a:p>
            <a:pPr indent="-342900" lvl="0" marL="342900" rtl="0" algn="l">
              <a:lnSpc>
                <a:spcPct val="100000"/>
              </a:lnSpc>
              <a:spcBef>
                <a:spcPts val="0"/>
              </a:spcBef>
              <a:spcAft>
                <a:spcPts val="0"/>
              </a:spcAft>
              <a:buClr>
                <a:schemeClr val="lt1"/>
              </a:buClr>
              <a:buSzPts val="2600"/>
              <a:buFont typeface="Calibri"/>
              <a:buAutoNum type="arabicPeriod"/>
            </a:pPr>
            <a:r>
              <a:rPr b="1" lang="en-IN" sz="2600"/>
              <a:t>Model Deployment</a:t>
            </a:r>
            <a:endParaRPr/>
          </a:p>
          <a:p>
            <a:pPr indent="-342900" lvl="0" marL="342900" rtl="0" algn="l">
              <a:lnSpc>
                <a:spcPct val="100000"/>
              </a:lnSpc>
              <a:spcBef>
                <a:spcPts val="0"/>
              </a:spcBef>
              <a:spcAft>
                <a:spcPts val="0"/>
              </a:spcAft>
              <a:buClr>
                <a:schemeClr val="lt1"/>
              </a:buClr>
              <a:buSzPts val="2600"/>
              <a:buFont typeface="Calibri"/>
              <a:buAutoNum type="arabicPeriod"/>
            </a:pPr>
            <a:r>
              <a:rPr b="1" lang="en-IN" sz="2600"/>
              <a:t>Comparison of Algorithms</a:t>
            </a:r>
            <a:endParaRPr b="1" sz="2600"/>
          </a:p>
          <a:p>
            <a:pPr indent="-342900" lvl="0" marL="342900" rtl="0" algn="l">
              <a:lnSpc>
                <a:spcPct val="100000"/>
              </a:lnSpc>
              <a:spcBef>
                <a:spcPts val="0"/>
              </a:spcBef>
              <a:spcAft>
                <a:spcPts val="0"/>
              </a:spcAft>
              <a:buClr>
                <a:schemeClr val="lt1"/>
              </a:buClr>
              <a:buSzPts val="2600"/>
              <a:buFont typeface="Calibri"/>
              <a:buAutoNum type="arabicPeriod"/>
            </a:pPr>
            <a:r>
              <a:rPr b="1" lang="en-IN" sz="2600"/>
              <a:t>Predict target using original and new inputs</a:t>
            </a:r>
            <a:endParaRPr b="1" sz="400"/>
          </a:p>
          <a:p>
            <a:pPr indent="-342900" lvl="0" marL="342900" rtl="0" algn="l">
              <a:lnSpc>
                <a:spcPct val="100000"/>
              </a:lnSpc>
              <a:spcBef>
                <a:spcPts val="0"/>
              </a:spcBef>
              <a:spcAft>
                <a:spcPts val="0"/>
              </a:spcAft>
              <a:buClr>
                <a:schemeClr val="lt1"/>
              </a:buClr>
              <a:buSzPts val="2600"/>
              <a:buFont typeface="Calibri"/>
              <a:buAutoNum type="arabicPeriod"/>
            </a:pPr>
            <a:r>
              <a:rPr b="1" lang="en-IN" sz="2600"/>
              <a:t> Conclusion</a:t>
            </a:r>
            <a:endParaRPr b="1" sz="2600"/>
          </a:p>
          <a:p>
            <a:pPr indent="-228600" lvl="0" marL="342900" rtl="0" algn="l">
              <a:lnSpc>
                <a:spcPct val="100000"/>
              </a:lnSpc>
              <a:spcBef>
                <a:spcPts val="0"/>
              </a:spcBef>
              <a:spcAft>
                <a:spcPts val="0"/>
              </a:spcAft>
              <a:buClr>
                <a:schemeClr val="lt1"/>
              </a:buClr>
              <a:buSzPts val="1800"/>
              <a:buFont typeface="Calibri"/>
              <a:buNone/>
            </a:pPr>
            <a:r>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293" name="Shape 293"/>
        <p:cNvGrpSpPr/>
        <p:nvPr/>
      </p:nvGrpSpPr>
      <p:grpSpPr>
        <a:xfrm>
          <a:off x="0" y="0"/>
          <a:ext cx="0" cy="0"/>
          <a:chOff x="0" y="0"/>
          <a:chExt cx="0" cy="0"/>
        </a:xfrm>
      </p:grpSpPr>
      <p:sp>
        <p:nvSpPr>
          <p:cNvPr id="294" name="Google Shape;294;g1b4a51edf30_4_0"/>
          <p:cNvSpPr txBox="1"/>
          <p:nvPr>
            <p:ph type="title"/>
          </p:nvPr>
        </p:nvSpPr>
        <p:spPr>
          <a:xfrm>
            <a:off x="89525" y="113000"/>
            <a:ext cx="8827800" cy="1477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IN" sz="4800"/>
              <a:t>Predict target using original and new inputs</a:t>
            </a:r>
            <a:endParaRPr sz="4800"/>
          </a:p>
        </p:txBody>
      </p:sp>
      <p:pic>
        <p:nvPicPr>
          <p:cNvPr id="295" name="Google Shape;295;g1b4a51edf30_4_0"/>
          <p:cNvPicPr preferRelativeResize="0"/>
          <p:nvPr/>
        </p:nvPicPr>
        <p:blipFill rotWithShape="1">
          <a:blip r:embed="rId3">
            <a:alphaModFix/>
          </a:blip>
          <a:srcRect b="0" l="0" r="0" t="0"/>
          <a:stretch/>
        </p:blipFill>
        <p:spPr>
          <a:xfrm>
            <a:off x="152400" y="1743200"/>
            <a:ext cx="3231825" cy="4452275"/>
          </a:xfrm>
          <a:prstGeom prst="rect">
            <a:avLst/>
          </a:prstGeom>
          <a:noFill/>
          <a:ln>
            <a:noFill/>
          </a:ln>
        </p:spPr>
      </p:pic>
      <p:pic>
        <p:nvPicPr>
          <p:cNvPr id="296" name="Google Shape;296;g1b4a51edf30_4_0"/>
          <p:cNvPicPr preferRelativeResize="0"/>
          <p:nvPr/>
        </p:nvPicPr>
        <p:blipFill>
          <a:blip r:embed="rId4">
            <a:alphaModFix/>
          </a:blip>
          <a:stretch>
            <a:fillRect/>
          </a:stretch>
        </p:blipFill>
        <p:spPr>
          <a:xfrm>
            <a:off x="3894725" y="1743200"/>
            <a:ext cx="4503175" cy="2303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300" name="Shape 300"/>
        <p:cNvGrpSpPr/>
        <p:nvPr/>
      </p:nvGrpSpPr>
      <p:grpSpPr>
        <a:xfrm>
          <a:off x="0" y="0"/>
          <a:ext cx="0" cy="0"/>
          <a:chOff x="0" y="0"/>
          <a:chExt cx="0" cy="0"/>
        </a:xfrm>
      </p:grpSpPr>
      <p:sp>
        <p:nvSpPr>
          <p:cNvPr id="301" name="Google Shape;301;p9"/>
          <p:cNvSpPr txBox="1"/>
          <p:nvPr>
            <p:ph type="title"/>
          </p:nvPr>
        </p:nvSpPr>
        <p:spPr>
          <a:xfrm>
            <a:off x="979039" y="408512"/>
            <a:ext cx="6128651" cy="615553"/>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b="1" lang="en-IN" sz="4000"/>
              <a:t>Conclusion</a:t>
            </a:r>
            <a:endParaRPr/>
          </a:p>
        </p:txBody>
      </p:sp>
      <p:sp>
        <p:nvSpPr>
          <p:cNvPr id="302" name="Google Shape;302;p9"/>
          <p:cNvSpPr txBox="1"/>
          <p:nvPr>
            <p:ph idx="1" type="body"/>
          </p:nvPr>
        </p:nvSpPr>
        <p:spPr>
          <a:xfrm>
            <a:off x="823675" y="1447800"/>
            <a:ext cx="7556400" cy="2062500"/>
          </a:xfrm>
          <a:prstGeom prst="rect">
            <a:avLst/>
          </a:prstGeom>
          <a:noFill/>
          <a:ln>
            <a:noFill/>
          </a:ln>
        </p:spPr>
        <p:txBody>
          <a:bodyPr anchorCtr="0" anchor="t" bIns="0" lIns="0" spcFirstLastPara="1" rIns="0" wrap="square" tIns="0">
            <a:spAutoFit/>
          </a:bodyPr>
          <a:lstStyle/>
          <a:p>
            <a:pPr indent="-355600" lvl="0" marL="457200" rtl="0" algn="l">
              <a:lnSpc>
                <a:spcPct val="100000"/>
              </a:lnSpc>
              <a:spcBef>
                <a:spcPts val="0"/>
              </a:spcBef>
              <a:spcAft>
                <a:spcPts val="0"/>
              </a:spcAft>
              <a:buClr>
                <a:schemeClr val="lt1"/>
              </a:buClr>
              <a:buSzPts val="2000"/>
              <a:buChar char="●"/>
            </a:pPr>
            <a:r>
              <a:rPr lang="en-IN" sz="2000">
                <a:solidFill>
                  <a:srgbClr val="FFFFFF"/>
                </a:solidFill>
                <a:latin typeface="Arial"/>
                <a:ea typeface="Arial"/>
                <a:cs typeface="Arial"/>
                <a:sym typeface="Arial"/>
              </a:rPr>
              <a:t>After Feature engineering, we have eliminated id. Because id column won’t help in getting prediction.</a:t>
            </a:r>
            <a:endParaRPr sz="2000">
              <a:solidFill>
                <a:srgbClr val="FFFFFF"/>
              </a:solidFill>
              <a:latin typeface="Arial"/>
              <a:ea typeface="Arial"/>
              <a:cs typeface="Arial"/>
              <a:sym typeface="Arial"/>
            </a:endParaRPr>
          </a:p>
          <a:p>
            <a:pPr indent="-355600" lvl="0" marL="457200" rtl="0" algn="l">
              <a:lnSpc>
                <a:spcPct val="90000"/>
              </a:lnSpc>
              <a:spcBef>
                <a:spcPts val="0"/>
              </a:spcBef>
              <a:spcAft>
                <a:spcPts val="0"/>
              </a:spcAft>
              <a:buClr>
                <a:srgbClr val="FFFFFF"/>
              </a:buClr>
              <a:buSzPts val="2000"/>
              <a:buChar char="●"/>
            </a:pPr>
            <a:r>
              <a:rPr lang="en-IN" sz="2000">
                <a:solidFill>
                  <a:srgbClr val="FFFFFF"/>
                </a:solidFill>
                <a:latin typeface="Arial"/>
                <a:ea typeface="Arial"/>
                <a:cs typeface="Arial"/>
                <a:sym typeface="Arial"/>
              </a:rPr>
              <a:t>After analyzing all the models we can conclude that predictors X,Y,Z &amp; Carat  did played a major role for Diamond Price Prediction.</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Char char="●"/>
            </a:pPr>
            <a:r>
              <a:rPr lang="en-IN" sz="2000">
                <a:latin typeface="Arial"/>
                <a:ea typeface="Arial"/>
                <a:cs typeface="Arial"/>
                <a:sym typeface="Arial"/>
              </a:rPr>
              <a:t>Comparing all the models, XGboost is the best among all the regression models.</a:t>
            </a:r>
            <a:endParaRPr sz="2000">
              <a:solidFill>
                <a:srgbClr val="FFFFFF"/>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306" name="Shape 306"/>
        <p:cNvGrpSpPr/>
        <p:nvPr/>
      </p:nvGrpSpPr>
      <p:grpSpPr>
        <a:xfrm>
          <a:off x="0" y="0"/>
          <a:ext cx="0" cy="0"/>
          <a:chOff x="0" y="0"/>
          <a:chExt cx="0" cy="0"/>
        </a:xfrm>
      </p:grpSpPr>
      <p:sp>
        <p:nvSpPr>
          <p:cNvPr id="307" name="Google Shape;307;g1b4a51edf30_4_40"/>
          <p:cNvSpPr txBox="1"/>
          <p:nvPr>
            <p:ph type="title"/>
          </p:nvPr>
        </p:nvSpPr>
        <p:spPr>
          <a:xfrm>
            <a:off x="1507639" y="3121212"/>
            <a:ext cx="6128700" cy="7389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b="1" lang="en-IN" sz="4800"/>
              <a:t>Thankyou</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94" name="Shape 94"/>
        <p:cNvGrpSpPr/>
        <p:nvPr/>
      </p:nvGrpSpPr>
      <p:grpSpPr>
        <a:xfrm>
          <a:off x="0" y="0"/>
          <a:ext cx="0" cy="0"/>
          <a:chOff x="0" y="0"/>
          <a:chExt cx="0" cy="0"/>
        </a:xfrm>
      </p:grpSpPr>
      <p:sp>
        <p:nvSpPr>
          <p:cNvPr id="95" name="Google Shape;95;p4"/>
          <p:cNvSpPr txBox="1"/>
          <p:nvPr>
            <p:ph type="title"/>
          </p:nvPr>
        </p:nvSpPr>
        <p:spPr>
          <a:xfrm>
            <a:off x="714139" y="408512"/>
            <a:ext cx="6128700" cy="646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IN"/>
              <a:t>Problem Statement</a:t>
            </a:r>
            <a:endParaRPr sz="4400"/>
          </a:p>
        </p:txBody>
      </p:sp>
      <p:sp>
        <p:nvSpPr>
          <p:cNvPr id="96" name="Google Shape;96;p4"/>
          <p:cNvSpPr txBox="1"/>
          <p:nvPr>
            <p:ph idx="1" type="body"/>
          </p:nvPr>
        </p:nvSpPr>
        <p:spPr>
          <a:xfrm>
            <a:off x="454950" y="1254013"/>
            <a:ext cx="7505700" cy="1108200"/>
          </a:xfrm>
          <a:prstGeom prst="rect">
            <a:avLst/>
          </a:prstGeom>
          <a:noFill/>
          <a:ln>
            <a:noFill/>
          </a:ln>
        </p:spPr>
        <p:txBody>
          <a:bodyPr anchorCtr="0" anchor="t" bIns="0" lIns="0" spcFirstLastPara="1" rIns="0" wrap="square" tIns="0">
            <a:spAutoFit/>
          </a:bodyPr>
          <a:lstStyle/>
          <a:p>
            <a:pPr indent="-228600" lvl="0" marL="342900" rtl="0" algn="l">
              <a:lnSpc>
                <a:spcPct val="100000"/>
              </a:lnSpc>
              <a:spcBef>
                <a:spcPts val="0"/>
              </a:spcBef>
              <a:spcAft>
                <a:spcPts val="0"/>
              </a:spcAft>
              <a:buClr>
                <a:schemeClr val="lt1"/>
              </a:buClr>
              <a:buSzPts val="1800"/>
              <a:buFont typeface="Calibri"/>
              <a:buNone/>
            </a:pPr>
            <a:r>
              <a:rPr lang="en-IN" sz="1800"/>
              <a:t>    The Given dataset contains the prices and other attributes of diamond. There are  10 attributes included in the dataset including the target ie. Price Perform Regression Analysis to predict the price of diamond.</a:t>
            </a:r>
            <a:endParaRPr sz="1800"/>
          </a:p>
          <a:p>
            <a:pPr indent="-228600" lvl="0" marL="342900" rtl="0" algn="l">
              <a:lnSpc>
                <a:spcPct val="100000"/>
              </a:lnSpc>
              <a:spcBef>
                <a:spcPts val="0"/>
              </a:spcBef>
              <a:spcAft>
                <a:spcPts val="0"/>
              </a:spcAft>
              <a:buClr>
                <a:schemeClr val="lt1"/>
              </a:buClr>
              <a:buSzPts val="1800"/>
              <a:buFont typeface="Calibri"/>
              <a:buNone/>
            </a:pPr>
            <a:r>
              <a:t/>
            </a:r>
            <a:endParaRPr sz="1800"/>
          </a:p>
        </p:txBody>
      </p:sp>
      <p:sp>
        <p:nvSpPr>
          <p:cNvPr id="97" name="Google Shape;97;p4"/>
          <p:cNvSpPr txBox="1"/>
          <p:nvPr/>
        </p:nvSpPr>
        <p:spPr>
          <a:xfrm>
            <a:off x="365675" y="2680650"/>
            <a:ext cx="4109100" cy="320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IN" sz="1400" u="none" cap="none" strike="noStrike">
                <a:solidFill>
                  <a:schemeClr val="lt1"/>
                </a:solidFill>
                <a:latin typeface="Times New Roman"/>
                <a:ea typeface="Times New Roman"/>
                <a:cs typeface="Times New Roman"/>
                <a:sym typeface="Times New Roman"/>
              </a:rPr>
              <a:t>Price :</a:t>
            </a:r>
            <a:r>
              <a:rPr b="0" i="0" lang="en-IN" sz="1400" u="none" cap="none" strike="noStrike">
                <a:solidFill>
                  <a:schemeClr val="lt1"/>
                </a:solidFill>
                <a:latin typeface="Times New Roman"/>
                <a:ea typeface="Times New Roman"/>
                <a:cs typeface="Times New Roman"/>
                <a:sym typeface="Times New Roman"/>
              </a:rPr>
              <a:t> price in US Dollars($326-$18,823)</a:t>
            </a:r>
            <a:endParaRPr b="0"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IN" sz="1400" u="none" cap="none" strike="noStrike">
                <a:solidFill>
                  <a:schemeClr val="lt1"/>
                </a:solidFill>
                <a:latin typeface="Times New Roman"/>
                <a:ea typeface="Times New Roman"/>
                <a:cs typeface="Times New Roman"/>
                <a:sym typeface="Times New Roman"/>
              </a:rPr>
              <a:t>Carat :</a:t>
            </a:r>
            <a:r>
              <a:rPr b="0" i="0" lang="en-IN" sz="1400" u="none" cap="none" strike="noStrike">
                <a:solidFill>
                  <a:schemeClr val="lt1"/>
                </a:solidFill>
                <a:latin typeface="Times New Roman"/>
                <a:ea typeface="Times New Roman"/>
                <a:cs typeface="Times New Roman"/>
                <a:sym typeface="Times New Roman"/>
              </a:rPr>
              <a:t> Weight of Diamond(0.2-5.01)</a:t>
            </a:r>
            <a:endParaRPr b="0"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IN" sz="1400" u="none" cap="none" strike="noStrike">
                <a:solidFill>
                  <a:schemeClr val="lt1"/>
                </a:solidFill>
                <a:latin typeface="Times New Roman"/>
                <a:ea typeface="Times New Roman"/>
                <a:cs typeface="Times New Roman"/>
                <a:sym typeface="Times New Roman"/>
              </a:rPr>
              <a:t>Cut:  </a:t>
            </a:r>
            <a:r>
              <a:rPr b="0" i="0" lang="en-IN" sz="1400" u="none" cap="none" strike="noStrike">
                <a:solidFill>
                  <a:schemeClr val="lt1"/>
                </a:solidFill>
                <a:latin typeface="Times New Roman"/>
                <a:ea typeface="Times New Roman"/>
                <a:cs typeface="Times New Roman"/>
                <a:sym typeface="Times New Roman"/>
              </a:rPr>
              <a:t>   Quality of Cut.(Fair,Good,Very Good,Premium,Ideal)</a:t>
            </a:r>
            <a:endParaRPr b="0"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IN" sz="1400" u="none" cap="none" strike="noStrike">
                <a:solidFill>
                  <a:schemeClr val="lt1"/>
                </a:solidFill>
                <a:latin typeface="Times New Roman"/>
                <a:ea typeface="Times New Roman"/>
                <a:cs typeface="Times New Roman"/>
                <a:sym typeface="Times New Roman"/>
              </a:rPr>
              <a:t>Color:</a:t>
            </a:r>
            <a:r>
              <a:rPr b="0" i="0" lang="en-IN" sz="1400" u="none" cap="none" strike="noStrike">
                <a:solidFill>
                  <a:schemeClr val="lt1"/>
                </a:solidFill>
                <a:latin typeface="Times New Roman"/>
                <a:ea typeface="Times New Roman"/>
                <a:cs typeface="Times New Roman"/>
                <a:sym typeface="Times New Roman"/>
              </a:rPr>
              <a:t>  Diamond Color,from J(worst) to D(Best)</a:t>
            </a:r>
            <a:endParaRPr b="0"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IN" sz="1400" u="none" cap="none" strike="noStrike">
                <a:solidFill>
                  <a:schemeClr val="lt1"/>
                </a:solidFill>
                <a:latin typeface="Times New Roman"/>
                <a:ea typeface="Times New Roman"/>
                <a:cs typeface="Times New Roman"/>
                <a:sym typeface="Times New Roman"/>
              </a:rPr>
              <a:t>Clarity:</a:t>
            </a:r>
            <a:r>
              <a:rPr b="0" i="0" lang="en-IN" sz="1400" u="none" cap="none" strike="noStrike">
                <a:solidFill>
                  <a:schemeClr val="lt1"/>
                </a:solidFill>
                <a:latin typeface="Times New Roman"/>
                <a:ea typeface="Times New Roman"/>
                <a:cs typeface="Times New Roman"/>
                <a:sym typeface="Times New Roman"/>
              </a:rPr>
              <a:t>A measurement of how clean the diamond is.(I1(best),IF(worst)).</a:t>
            </a:r>
            <a:endParaRPr b="0"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IN" sz="1400" u="none" cap="none" strike="noStrike">
                <a:solidFill>
                  <a:schemeClr val="lt1"/>
                </a:solidFill>
                <a:latin typeface="Times New Roman"/>
                <a:ea typeface="Times New Roman"/>
                <a:cs typeface="Times New Roman"/>
                <a:sym typeface="Times New Roman"/>
              </a:rPr>
              <a:t>X: </a:t>
            </a:r>
            <a:r>
              <a:rPr b="0" i="0" lang="en-IN" sz="1400" u="none" cap="none" strike="noStrike">
                <a:solidFill>
                  <a:schemeClr val="lt1"/>
                </a:solidFill>
                <a:latin typeface="Times New Roman"/>
                <a:ea typeface="Times New Roman"/>
                <a:cs typeface="Times New Roman"/>
                <a:sym typeface="Times New Roman"/>
              </a:rPr>
              <a:t>        Length in mm(0-10.74)</a:t>
            </a:r>
            <a:endParaRPr b="0"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IN" sz="1400" u="none" cap="none" strike="noStrike">
                <a:solidFill>
                  <a:schemeClr val="lt1"/>
                </a:solidFill>
                <a:latin typeface="Times New Roman"/>
                <a:ea typeface="Times New Roman"/>
                <a:cs typeface="Times New Roman"/>
                <a:sym typeface="Times New Roman"/>
              </a:rPr>
              <a:t>Y:         </a:t>
            </a:r>
            <a:r>
              <a:rPr b="0" i="0" lang="en-IN" sz="1400" u="none" cap="none" strike="noStrike">
                <a:solidFill>
                  <a:schemeClr val="lt1"/>
                </a:solidFill>
                <a:latin typeface="Times New Roman"/>
                <a:ea typeface="Times New Roman"/>
                <a:cs typeface="Times New Roman"/>
                <a:sym typeface="Times New Roman"/>
              </a:rPr>
              <a:t>Wight in mm(0 - 58.9)</a:t>
            </a:r>
            <a:endParaRPr b="0"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IN" sz="1400" u="none" cap="none" strike="noStrike">
                <a:solidFill>
                  <a:schemeClr val="lt1"/>
                </a:solidFill>
                <a:latin typeface="Times New Roman"/>
                <a:ea typeface="Times New Roman"/>
                <a:cs typeface="Times New Roman"/>
                <a:sym typeface="Times New Roman"/>
              </a:rPr>
              <a:t>Z:</a:t>
            </a:r>
            <a:r>
              <a:rPr b="0" i="0" lang="en-IN" sz="1400" u="none" cap="none" strike="noStrike">
                <a:solidFill>
                  <a:schemeClr val="lt1"/>
                </a:solidFill>
                <a:latin typeface="Times New Roman"/>
                <a:ea typeface="Times New Roman"/>
                <a:cs typeface="Times New Roman"/>
                <a:sym typeface="Times New Roman"/>
              </a:rPr>
              <a:t>          Depth in mm(0-31.80)</a:t>
            </a:r>
            <a:endParaRPr b="0"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IN" sz="1400" u="none" cap="none" strike="noStrike">
                <a:solidFill>
                  <a:schemeClr val="lt1"/>
                </a:solidFill>
                <a:latin typeface="Times New Roman"/>
                <a:ea typeface="Times New Roman"/>
                <a:cs typeface="Times New Roman"/>
                <a:sym typeface="Times New Roman"/>
              </a:rPr>
              <a:t>Depth: </a:t>
            </a:r>
            <a:r>
              <a:rPr b="0" i="0" lang="en-IN" sz="1400" u="none" cap="none" strike="noStrike">
                <a:solidFill>
                  <a:schemeClr val="lt1"/>
                </a:solidFill>
                <a:latin typeface="Times New Roman"/>
                <a:ea typeface="Times New Roman"/>
                <a:cs typeface="Times New Roman"/>
                <a:sym typeface="Times New Roman"/>
              </a:rPr>
              <a:t> Total Depth Percentage = Z/ mean(x,y) = 2*Z/(X+Y)</a:t>
            </a:r>
            <a:endParaRPr b="0"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IN" sz="1400" u="none" cap="none" strike="noStrike">
                <a:solidFill>
                  <a:schemeClr val="lt1"/>
                </a:solidFill>
                <a:latin typeface="Times New Roman"/>
                <a:ea typeface="Times New Roman"/>
                <a:cs typeface="Times New Roman"/>
                <a:sym typeface="Times New Roman"/>
              </a:rPr>
              <a:t>Table: </a:t>
            </a:r>
            <a:r>
              <a:rPr b="0" i="0" lang="en-IN" sz="1400" u="none" cap="none" strike="noStrike">
                <a:solidFill>
                  <a:schemeClr val="lt1"/>
                </a:solidFill>
                <a:latin typeface="Times New Roman"/>
                <a:ea typeface="Times New Roman"/>
                <a:cs typeface="Times New Roman"/>
                <a:sym typeface="Times New Roman"/>
              </a:rPr>
              <a:t>   Width of  top of Diamond relative to widest point(43 – 95)</a:t>
            </a:r>
            <a:endParaRPr b="0" i="0" sz="1400" u="none" cap="none" strike="noStrike">
              <a:solidFill>
                <a:srgbClr val="000000"/>
              </a:solidFill>
              <a:latin typeface="Times New Roman"/>
              <a:ea typeface="Times New Roman"/>
              <a:cs typeface="Times New Roman"/>
              <a:sym typeface="Times New Roman"/>
            </a:endParaRPr>
          </a:p>
        </p:txBody>
      </p:sp>
      <p:pic>
        <p:nvPicPr>
          <p:cNvPr id="98" name="Google Shape;98;p4"/>
          <p:cNvPicPr preferRelativeResize="0"/>
          <p:nvPr/>
        </p:nvPicPr>
        <p:blipFill rotWithShape="1">
          <a:blip r:embed="rId3">
            <a:alphaModFix/>
          </a:blip>
          <a:srcRect b="0" l="0" r="0" t="0"/>
          <a:stretch/>
        </p:blipFill>
        <p:spPr>
          <a:xfrm>
            <a:off x="4572000" y="2680638"/>
            <a:ext cx="4275149" cy="29627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102" name="Shape 102"/>
        <p:cNvGrpSpPr/>
        <p:nvPr/>
      </p:nvGrpSpPr>
      <p:grpSpPr>
        <a:xfrm>
          <a:off x="0" y="0"/>
          <a:ext cx="0" cy="0"/>
          <a:chOff x="0" y="0"/>
          <a:chExt cx="0" cy="0"/>
        </a:xfrm>
      </p:grpSpPr>
      <p:sp>
        <p:nvSpPr>
          <p:cNvPr id="103" name="Google Shape;103;g1b481ea2c6f_0_10"/>
          <p:cNvSpPr txBox="1"/>
          <p:nvPr>
            <p:ph type="title"/>
          </p:nvPr>
        </p:nvSpPr>
        <p:spPr>
          <a:xfrm>
            <a:off x="979039" y="408512"/>
            <a:ext cx="61287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IN" sz="4000"/>
              <a:t>Basic Information:</a:t>
            </a:r>
            <a:endParaRPr/>
          </a:p>
        </p:txBody>
      </p:sp>
      <p:sp>
        <p:nvSpPr>
          <p:cNvPr id="104" name="Google Shape;104;g1b481ea2c6f_0_10"/>
          <p:cNvSpPr txBox="1"/>
          <p:nvPr>
            <p:ph idx="1" type="body"/>
          </p:nvPr>
        </p:nvSpPr>
        <p:spPr>
          <a:xfrm>
            <a:off x="802825" y="1235950"/>
            <a:ext cx="6929400" cy="1539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a:p>
            <a:pPr indent="0" lvl="0" marL="114300" rtl="0" algn="l">
              <a:lnSpc>
                <a:spcPct val="100000"/>
              </a:lnSpc>
              <a:spcBef>
                <a:spcPts val="0"/>
              </a:spcBef>
              <a:spcAft>
                <a:spcPts val="0"/>
              </a:spcAft>
              <a:buClr>
                <a:schemeClr val="lt1"/>
              </a:buClr>
              <a:buSzPts val="1800"/>
              <a:buFont typeface="Calibri"/>
              <a:buNone/>
            </a:pPr>
            <a:r>
              <a:rPr b="1" lang="en-IN" sz="2600"/>
              <a:t>Shape:(53940,11)</a:t>
            </a:r>
            <a:endParaRPr b="1" sz="2600"/>
          </a:p>
          <a:p>
            <a:pPr indent="0" lvl="0" marL="0" rtl="0" algn="l">
              <a:lnSpc>
                <a:spcPct val="100000"/>
              </a:lnSpc>
              <a:spcBef>
                <a:spcPts val="0"/>
              </a:spcBef>
              <a:spcAft>
                <a:spcPts val="0"/>
              </a:spcAft>
              <a:buClr>
                <a:schemeClr val="lt1"/>
              </a:buClr>
              <a:buSzPts val="1800"/>
              <a:buFont typeface="Calibri"/>
              <a:buNone/>
            </a:pPr>
            <a:r>
              <a:rPr b="1" lang="en-IN" sz="2600"/>
              <a:t> Size:593340</a:t>
            </a:r>
            <a:endParaRPr b="1" sz="2600"/>
          </a:p>
          <a:p>
            <a:pPr indent="0" lvl="0" marL="0" rtl="0" algn="l">
              <a:lnSpc>
                <a:spcPct val="100000"/>
              </a:lnSpc>
              <a:spcBef>
                <a:spcPts val="0"/>
              </a:spcBef>
              <a:spcAft>
                <a:spcPts val="0"/>
              </a:spcAft>
              <a:buClr>
                <a:schemeClr val="lt1"/>
              </a:buClr>
              <a:buSzPts val="1800"/>
              <a:buFont typeface="Calibri"/>
              <a:buNone/>
            </a:pPr>
            <a:r>
              <a:t/>
            </a:r>
            <a:endParaRPr b="1" sz="2600"/>
          </a:p>
        </p:txBody>
      </p:sp>
      <p:pic>
        <p:nvPicPr>
          <p:cNvPr id="105" name="Google Shape;105;g1b481ea2c6f_0_10"/>
          <p:cNvPicPr preferRelativeResize="0"/>
          <p:nvPr/>
        </p:nvPicPr>
        <p:blipFill>
          <a:blip r:embed="rId3">
            <a:alphaModFix/>
          </a:blip>
          <a:stretch>
            <a:fillRect/>
          </a:stretch>
        </p:blipFill>
        <p:spPr>
          <a:xfrm>
            <a:off x="3805225" y="1235950"/>
            <a:ext cx="4162950" cy="4780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109" name="Shape 109"/>
        <p:cNvGrpSpPr/>
        <p:nvPr/>
      </p:nvGrpSpPr>
      <p:grpSpPr>
        <a:xfrm>
          <a:off x="0" y="0"/>
          <a:ext cx="0" cy="0"/>
          <a:chOff x="0" y="0"/>
          <a:chExt cx="0" cy="0"/>
        </a:xfrm>
      </p:grpSpPr>
      <p:sp>
        <p:nvSpPr>
          <p:cNvPr id="110" name="Google Shape;110;p5"/>
          <p:cNvSpPr txBox="1"/>
          <p:nvPr>
            <p:ph type="title"/>
          </p:nvPr>
        </p:nvSpPr>
        <p:spPr>
          <a:xfrm>
            <a:off x="710404" y="366950"/>
            <a:ext cx="8136900" cy="646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IN"/>
              <a:t>Visualization:-Univariate Analysis</a:t>
            </a:r>
            <a:endParaRPr b="1"/>
          </a:p>
        </p:txBody>
      </p:sp>
      <p:sp>
        <p:nvSpPr>
          <p:cNvPr id="111" name="Google Shape;111;p5"/>
          <p:cNvSpPr txBox="1"/>
          <p:nvPr/>
        </p:nvSpPr>
        <p:spPr>
          <a:xfrm>
            <a:off x="710400" y="1082006"/>
            <a:ext cx="84336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lt1"/>
              </a:buClr>
              <a:buSzPts val="1800"/>
              <a:buFont typeface="Times New Roman"/>
              <a:buAutoNum type="arabicPeriod"/>
            </a:pPr>
            <a:r>
              <a:rPr b="1" i="0" lang="en-IN" sz="1800" u="none" cap="none" strike="noStrike">
                <a:solidFill>
                  <a:schemeClr val="lt1"/>
                </a:solidFill>
                <a:latin typeface="Times New Roman"/>
                <a:ea typeface="Times New Roman"/>
                <a:cs typeface="Times New Roman"/>
                <a:sym typeface="Times New Roman"/>
              </a:rPr>
              <a:t>Visualization of categorical Attributes</a:t>
            </a:r>
            <a:endParaRPr b="1" i="0" sz="1800" u="none" cap="none" strike="noStrike">
              <a:solidFill>
                <a:schemeClr val="lt1"/>
              </a:solidFill>
              <a:latin typeface="Times New Roman"/>
              <a:ea typeface="Times New Roman"/>
              <a:cs typeface="Times New Roman"/>
              <a:sym typeface="Times New Roman"/>
            </a:endParaRPr>
          </a:p>
        </p:txBody>
      </p:sp>
      <p:pic>
        <p:nvPicPr>
          <p:cNvPr id="112" name="Google Shape;112;p5"/>
          <p:cNvPicPr preferRelativeResize="0"/>
          <p:nvPr/>
        </p:nvPicPr>
        <p:blipFill rotWithShape="1">
          <a:blip r:embed="rId3">
            <a:alphaModFix/>
          </a:blip>
          <a:srcRect b="0" l="0" r="0" t="0"/>
          <a:stretch/>
        </p:blipFill>
        <p:spPr>
          <a:xfrm>
            <a:off x="710400" y="1934550"/>
            <a:ext cx="3819526" cy="3915024"/>
          </a:xfrm>
          <a:prstGeom prst="rect">
            <a:avLst/>
          </a:prstGeom>
          <a:noFill/>
          <a:ln>
            <a:noFill/>
          </a:ln>
        </p:spPr>
      </p:pic>
      <p:pic>
        <p:nvPicPr>
          <p:cNvPr id="113" name="Google Shape;113;p5"/>
          <p:cNvPicPr preferRelativeResize="0"/>
          <p:nvPr/>
        </p:nvPicPr>
        <p:blipFill rotWithShape="1">
          <a:blip r:embed="rId4">
            <a:alphaModFix/>
          </a:blip>
          <a:srcRect b="0" l="0" r="0" t="0"/>
          <a:stretch/>
        </p:blipFill>
        <p:spPr>
          <a:xfrm>
            <a:off x="4778137" y="2466056"/>
            <a:ext cx="3819525" cy="249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117" name="Shape 117"/>
        <p:cNvGrpSpPr/>
        <p:nvPr/>
      </p:nvGrpSpPr>
      <p:grpSpPr>
        <a:xfrm>
          <a:off x="0" y="0"/>
          <a:ext cx="0" cy="0"/>
          <a:chOff x="0" y="0"/>
          <a:chExt cx="0" cy="0"/>
        </a:xfrm>
      </p:grpSpPr>
      <p:pic>
        <p:nvPicPr>
          <p:cNvPr id="118" name="Google Shape;118;p6"/>
          <p:cNvPicPr preferRelativeResize="0"/>
          <p:nvPr/>
        </p:nvPicPr>
        <p:blipFill rotWithShape="1">
          <a:blip r:embed="rId3">
            <a:alphaModFix/>
          </a:blip>
          <a:srcRect b="0" l="0" r="0" t="0"/>
          <a:stretch/>
        </p:blipFill>
        <p:spPr>
          <a:xfrm>
            <a:off x="4372475" y="1832375"/>
            <a:ext cx="4353726" cy="3193225"/>
          </a:xfrm>
          <a:prstGeom prst="rect">
            <a:avLst/>
          </a:prstGeom>
          <a:noFill/>
          <a:ln>
            <a:noFill/>
          </a:ln>
        </p:spPr>
      </p:pic>
      <p:pic>
        <p:nvPicPr>
          <p:cNvPr id="119" name="Google Shape;119;p6"/>
          <p:cNvPicPr preferRelativeResize="0"/>
          <p:nvPr/>
        </p:nvPicPr>
        <p:blipFill rotWithShape="1">
          <a:blip r:embed="rId4">
            <a:alphaModFix/>
          </a:blip>
          <a:srcRect b="0" l="0" r="0" t="0"/>
          <a:stretch/>
        </p:blipFill>
        <p:spPr>
          <a:xfrm>
            <a:off x="403075" y="1832375"/>
            <a:ext cx="3393000" cy="3091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123" name="Shape 123"/>
        <p:cNvGrpSpPr/>
        <p:nvPr/>
      </p:nvGrpSpPr>
      <p:grpSpPr>
        <a:xfrm>
          <a:off x="0" y="0"/>
          <a:ext cx="0" cy="0"/>
          <a:chOff x="0" y="0"/>
          <a:chExt cx="0" cy="0"/>
        </a:xfrm>
      </p:grpSpPr>
      <p:pic>
        <p:nvPicPr>
          <p:cNvPr id="124" name="Google Shape;124;g1c43daaeee4_0_50"/>
          <p:cNvPicPr preferRelativeResize="0"/>
          <p:nvPr/>
        </p:nvPicPr>
        <p:blipFill rotWithShape="1">
          <a:blip r:embed="rId3">
            <a:alphaModFix/>
          </a:blip>
          <a:srcRect b="0" l="0" r="0" t="0"/>
          <a:stretch/>
        </p:blipFill>
        <p:spPr>
          <a:xfrm>
            <a:off x="367275" y="1832375"/>
            <a:ext cx="3500425" cy="3109675"/>
          </a:xfrm>
          <a:prstGeom prst="rect">
            <a:avLst/>
          </a:prstGeom>
          <a:noFill/>
          <a:ln>
            <a:noFill/>
          </a:ln>
        </p:spPr>
      </p:pic>
      <p:pic>
        <p:nvPicPr>
          <p:cNvPr id="125" name="Google Shape;125;g1c43daaeee4_0_50"/>
          <p:cNvPicPr preferRelativeResize="0"/>
          <p:nvPr/>
        </p:nvPicPr>
        <p:blipFill rotWithShape="1">
          <a:blip r:embed="rId4">
            <a:alphaModFix/>
          </a:blip>
          <a:srcRect b="0" l="0" r="0" t="0"/>
          <a:stretch/>
        </p:blipFill>
        <p:spPr>
          <a:xfrm>
            <a:off x="4154200" y="1832375"/>
            <a:ext cx="4637650" cy="2966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2"/>
        </a:solidFill>
      </p:bgPr>
    </p:bg>
    <p:spTree>
      <p:nvGrpSpPr>
        <p:cNvPr id="129" name="Shape 129"/>
        <p:cNvGrpSpPr/>
        <p:nvPr/>
      </p:nvGrpSpPr>
      <p:grpSpPr>
        <a:xfrm>
          <a:off x="0" y="0"/>
          <a:ext cx="0" cy="0"/>
          <a:chOff x="0" y="0"/>
          <a:chExt cx="0" cy="0"/>
        </a:xfrm>
      </p:grpSpPr>
      <p:pic>
        <p:nvPicPr>
          <p:cNvPr id="130" name="Google Shape;130;g19fb0c0ad89_0_10"/>
          <p:cNvPicPr preferRelativeResize="0"/>
          <p:nvPr/>
        </p:nvPicPr>
        <p:blipFill rotWithShape="1">
          <a:blip r:embed="rId3">
            <a:alphaModFix/>
          </a:blip>
          <a:srcRect b="0" l="0" r="0" t="0"/>
          <a:stretch/>
        </p:blipFill>
        <p:spPr>
          <a:xfrm>
            <a:off x="152400" y="516088"/>
            <a:ext cx="8839198" cy="582583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B4D4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B4D4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2022-11-30T04:50:17Z</dcterms:created>
  <dc:creator>Windows User</dc:creator>
</cp:coreProperties>
</file>