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7" r:id="rId4"/>
    <p:sldId id="260" r:id="rId5"/>
    <p:sldId id="259" r:id="rId6"/>
    <p:sldId id="264" r:id="rId7"/>
    <p:sldId id="265"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p:restoredTop sz="94643"/>
  </p:normalViewPr>
  <p:slideViewPr>
    <p:cSldViewPr snapToGrid="0" snapToObjects="1">
      <p:cViewPr varScale="1">
        <p:scale>
          <a:sx n="96" d="100"/>
          <a:sy n="96"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kankshauml/Credit_card_Default" TargetMode="External"/><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0F67-5AF6-D44C-AA50-8823C3F5D7B1}"/>
              </a:ext>
            </a:extLst>
          </p:cNvPr>
          <p:cNvSpPr>
            <a:spLocks noGrp="1"/>
          </p:cNvSpPr>
          <p:nvPr>
            <p:ph type="ctrTitle"/>
          </p:nvPr>
        </p:nvSpPr>
        <p:spPr/>
        <p:txBody>
          <a:bodyPr/>
          <a:lstStyle/>
          <a:p>
            <a:r>
              <a:rPr lang="en-US" dirty="0"/>
              <a:t>Credit Default Analysis</a:t>
            </a:r>
          </a:p>
        </p:txBody>
      </p:sp>
      <p:sp>
        <p:nvSpPr>
          <p:cNvPr id="3" name="Subtitle 2">
            <a:extLst>
              <a:ext uri="{FF2B5EF4-FFF2-40B4-BE49-F238E27FC236}">
                <a16:creationId xmlns:a16="http://schemas.microsoft.com/office/drawing/2014/main" id="{7C834DEE-4F47-EA48-845C-235EFD0B04FB}"/>
              </a:ext>
            </a:extLst>
          </p:cNvPr>
          <p:cNvSpPr>
            <a:spLocks noGrp="1"/>
          </p:cNvSpPr>
          <p:nvPr>
            <p:ph type="subTitle" idx="1"/>
          </p:nvPr>
        </p:nvSpPr>
        <p:spPr/>
        <p:txBody>
          <a:bodyPr/>
          <a:lstStyle/>
          <a:p>
            <a:r>
              <a:rPr lang="en-US" dirty="0"/>
              <a:t>Akanksha Jain</a:t>
            </a:r>
          </a:p>
        </p:txBody>
      </p:sp>
    </p:spTree>
    <p:extLst>
      <p:ext uri="{BB962C8B-B14F-4D97-AF65-F5344CB8AC3E}">
        <p14:creationId xmlns:p14="http://schemas.microsoft.com/office/powerpoint/2010/main" val="185087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E2BC4-CDC1-8C48-81C5-34441CF624C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E8F5516-4572-5E43-846D-0D0A9F6E2AE6}"/>
              </a:ext>
            </a:extLst>
          </p:cNvPr>
          <p:cNvSpPr>
            <a:spLocks noGrp="1"/>
          </p:cNvSpPr>
          <p:nvPr>
            <p:ph idx="1"/>
          </p:nvPr>
        </p:nvSpPr>
        <p:spPr>
          <a:xfrm>
            <a:off x="2231136" y="2280236"/>
            <a:ext cx="7729728" cy="3101983"/>
          </a:xfrm>
        </p:spPr>
        <p:txBody>
          <a:bodyPr/>
          <a:lstStyle/>
          <a:p>
            <a:pPr marL="0" indent="0">
              <a:buNone/>
            </a:pPr>
            <a:r>
              <a:rPr lang="en-US" dirty="0"/>
              <a:t>Determine client characteristic who are likely to default on their next months credit card payment so that selling cards only to clients who are likely to pay the bills and reduce risk. </a:t>
            </a:r>
          </a:p>
        </p:txBody>
      </p:sp>
      <p:pic>
        <p:nvPicPr>
          <p:cNvPr id="5" name="Picture 4">
            <a:extLst>
              <a:ext uri="{FF2B5EF4-FFF2-40B4-BE49-F238E27FC236}">
                <a16:creationId xmlns:a16="http://schemas.microsoft.com/office/drawing/2014/main" id="{7F59465C-13C3-D541-B89B-F56F58FF5108}"/>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231136" y="3499922"/>
            <a:ext cx="7805531" cy="2451652"/>
          </a:xfrm>
          <a:prstGeom prst="rect">
            <a:avLst/>
          </a:prstGeom>
        </p:spPr>
      </p:pic>
    </p:spTree>
    <p:extLst>
      <p:ext uri="{BB962C8B-B14F-4D97-AF65-F5344CB8AC3E}">
        <p14:creationId xmlns:p14="http://schemas.microsoft.com/office/powerpoint/2010/main" val="73234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713-197B-C244-96E5-13B8285CA0A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C99083D-A3B7-544D-A0D9-4DDC1775AF82}"/>
              </a:ext>
            </a:extLst>
          </p:cNvPr>
          <p:cNvSpPr>
            <a:spLocks noGrp="1"/>
          </p:cNvSpPr>
          <p:nvPr>
            <p:ph idx="1"/>
          </p:nvPr>
        </p:nvSpPr>
        <p:spPr>
          <a:xfrm>
            <a:off x="2231136" y="2425148"/>
            <a:ext cx="7729728" cy="4015409"/>
          </a:xfrm>
        </p:spPr>
        <p:txBody>
          <a:bodyPr>
            <a:normAutofit fontScale="92500"/>
          </a:bodyPr>
          <a:lstStyle/>
          <a:p>
            <a:r>
              <a:rPr lang="en-US" dirty="0"/>
              <a:t>Dataset from UCI Machine Learning Repository:  </a:t>
            </a:r>
            <a:r>
              <a:rPr lang="en-US" dirty="0">
                <a:hlinkClick r:id="rId2"/>
              </a:rPr>
              <a:t>Default of credit card client dataset</a:t>
            </a:r>
            <a:endParaRPr lang="en-US" dirty="0"/>
          </a:p>
          <a:p>
            <a:r>
              <a:rPr lang="en-US" dirty="0"/>
              <a:t>Code on </a:t>
            </a:r>
            <a:r>
              <a:rPr lang="en-US" dirty="0" err="1"/>
              <a:t>Github</a:t>
            </a:r>
            <a:r>
              <a:rPr lang="en-US" dirty="0"/>
              <a:t>: </a:t>
            </a:r>
            <a:r>
              <a:rPr lang="en-US" dirty="0">
                <a:hlinkClick r:id="rId3"/>
              </a:rPr>
              <a:t>Credit_card_default </a:t>
            </a:r>
            <a:endParaRPr lang="en-US" dirty="0"/>
          </a:p>
          <a:p>
            <a:r>
              <a:rPr lang="en-US" dirty="0"/>
              <a:t>30000 records </a:t>
            </a:r>
          </a:p>
          <a:p>
            <a:r>
              <a:rPr lang="en-US" dirty="0"/>
              <a:t>24 attributes </a:t>
            </a:r>
          </a:p>
          <a:p>
            <a:r>
              <a:rPr lang="en-US" dirty="0"/>
              <a:t>Predictors:  </a:t>
            </a:r>
          </a:p>
          <a:p>
            <a:pPr lvl="1"/>
            <a:r>
              <a:rPr lang="en-US" dirty="0"/>
              <a:t>Demographic : Age (numeric ), Sex (category). Marriage (category). , Education (category). </a:t>
            </a:r>
          </a:p>
          <a:p>
            <a:pPr lvl="1"/>
            <a:r>
              <a:rPr lang="en-US" dirty="0"/>
              <a:t>Payments for six months : Pay_0 to Pay_6 (category)</a:t>
            </a:r>
          </a:p>
          <a:p>
            <a:pPr lvl="1"/>
            <a:r>
              <a:rPr lang="en-US" dirty="0"/>
              <a:t>Billed amount for six months: BILL_AMT1 to BILL_AMT6 (numeric)</a:t>
            </a:r>
          </a:p>
          <a:p>
            <a:pPr lvl="1"/>
            <a:r>
              <a:rPr lang="en-US" dirty="0"/>
              <a:t>Payment amount for six months: PAY_AMT1 to PAY_AMT6 (numeric)</a:t>
            </a:r>
          </a:p>
          <a:p>
            <a:r>
              <a:rPr lang="en-US" dirty="0"/>
              <a:t>Target Variable : Default (category)</a:t>
            </a:r>
          </a:p>
          <a:p>
            <a:endParaRPr lang="en-US" dirty="0"/>
          </a:p>
        </p:txBody>
      </p:sp>
    </p:spTree>
    <p:extLst>
      <p:ext uri="{BB962C8B-B14F-4D97-AF65-F5344CB8AC3E}">
        <p14:creationId xmlns:p14="http://schemas.microsoft.com/office/powerpoint/2010/main" val="190427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8A7-4D6B-C345-B318-088BF68A9F92}"/>
              </a:ext>
            </a:extLst>
          </p:cNvPr>
          <p:cNvSpPr>
            <a:spLocks noGrp="1"/>
          </p:cNvSpPr>
          <p:nvPr>
            <p:ph type="title"/>
          </p:nvPr>
        </p:nvSpPr>
        <p:spPr>
          <a:xfrm>
            <a:off x="2231136" y="633388"/>
            <a:ext cx="7729728" cy="1188720"/>
          </a:xfrm>
        </p:spPr>
        <p:txBody>
          <a:bodyPr/>
          <a:lstStyle/>
          <a:p>
            <a:r>
              <a:rPr lang="en-US" dirty="0"/>
              <a:t>Data Preprocessing</a:t>
            </a:r>
          </a:p>
        </p:txBody>
      </p:sp>
      <p:sp>
        <p:nvSpPr>
          <p:cNvPr id="3" name="Content Placeholder 2">
            <a:extLst>
              <a:ext uri="{FF2B5EF4-FFF2-40B4-BE49-F238E27FC236}">
                <a16:creationId xmlns:a16="http://schemas.microsoft.com/office/drawing/2014/main" id="{55DF2903-3E40-D444-8615-BFC4D14BA727}"/>
              </a:ext>
            </a:extLst>
          </p:cNvPr>
          <p:cNvSpPr>
            <a:spLocks noGrp="1"/>
          </p:cNvSpPr>
          <p:nvPr>
            <p:ph idx="1"/>
          </p:nvPr>
        </p:nvSpPr>
        <p:spPr>
          <a:xfrm>
            <a:off x="2231136" y="2040835"/>
            <a:ext cx="7729728" cy="4664765"/>
          </a:xfrm>
        </p:spPr>
        <p:txBody>
          <a:bodyPr>
            <a:normAutofit fontScale="92500" lnSpcReduction="20000"/>
          </a:bodyPr>
          <a:lstStyle/>
          <a:p>
            <a:r>
              <a:rPr lang="en-US" dirty="0"/>
              <a:t>Missing Values: Data does not have missing values</a:t>
            </a:r>
          </a:p>
          <a:p>
            <a:r>
              <a:rPr lang="en-US" dirty="0"/>
              <a:t>Deleted ID column as it is irrelevant</a:t>
            </a:r>
          </a:p>
          <a:p>
            <a:r>
              <a:rPr lang="en-US" dirty="0"/>
              <a:t>Created age bins for visualization, not used in modeling</a:t>
            </a:r>
          </a:p>
          <a:p>
            <a:r>
              <a:rPr lang="en-US" dirty="0"/>
              <a:t>Changed type for categorical variables listed as numeric : Sex, Marriage, Education, Pay_0 to Pay_6 , default</a:t>
            </a:r>
          </a:p>
          <a:p>
            <a:r>
              <a:rPr lang="en-US" dirty="0"/>
              <a:t>Pay_0 to Pay 6. -1 and -2 are not known assuming these means payment made on time replace -1 and -2 to 0</a:t>
            </a:r>
          </a:p>
          <a:p>
            <a:r>
              <a:rPr lang="en-US" dirty="0"/>
              <a:t>Education: 5 and 6 are not known, replaced to others</a:t>
            </a:r>
          </a:p>
          <a:p>
            <a:r>
              <a:rPr lang="en-US" dirty="0"/>
              <a:t>Marriage: 0 is not known, replaced to others</a:t>
            </a:r>
          </a:p>
          <a:p>
            <a:r>
              <a:rPr lang="en-US" dirty="0"/>
              <a:t>Replaced numbers for names for categorical values: </a:t>
            </a:r>
          </a:p>
          <a:p>
            <a:pPr lvl="1"/>
            <a:r>
              <a:rPr lang="en-US" dirty="0"/>
              <a:t>Sex: Male , Female</a:t>
            </a:r>
          </a:p>
          <a:p>
            <a:pPr lvl="1"/>
            <a:r>
              <a:rPr lang="en-US" dirty="0"/>
              <a:t>Education: Graduate school ,University, High school, Others</a:t>
            </a:r>
          </a:p>
          <a:p>
            <a:pPr lvl="1"/>
            <a:r>
              <a:rPr lang="en-US" dirty="0"/>
              <a:t>Marriage: Married, Single ,Others </a:t>
            </a:r>
          </a:p>
          <a:p>
            <a:pPr lvl="1"/>
            <a:r>
              <a:rPr lang="en-US" dirty="0"/>
              <a:t>Default: Yes, No</a:t>
            </a:r>
          </a:p>
          <a:p>
            <a:r>
              <a:rPr lang="en-US" dirty="0"/>
              <a:t>Outliers were not removed for this analysis</a:t>
            </a:r>
          </a:p>
        </p:txBody>
      </p:sp>
    </p:spTree>
    <p:extLst>
      <p:ext uri="{BB962C8B-B14F-4D97-AF65-F5344CB8AC3E}">
        <p14:creationId xmlns:p14="http://schemas.microsoft.com/office/powerpoint/2010/main" val="52541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D8F8-250B-E242-9079-260F4EB29796}"/>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766791E4-E62D-1547-93DE-509659EDFA1C}"/>
              </a:ext>
            </a:extLst>
          </p:cNvPr>
          <p:cNvSpPr>
            <a:spLocks noGrp="1"/>
          </p:cNvSpPr>
          <p:nvPr>
            <p:ph sz="half" idx="1"/>
          </p:nvPr>
        </p:nvSpPr>
        <p:spPr>
          <a:xfrm>
            <a:off x="1581912" y="2638043"/>
            <a:ext cx="4271771" cy="4107313"/>
          </a:xfrm>
        </p:spPr>
        <p:txBody>
          <a:bodyPr>
            <a:normAutofit/>
          </a:bodyPr>
          <a:lstStyle/>
          <a:p>
            <a:r>
              <a:rPr lang="en-US" dirty="0"/>
              <a:t>Average age is 35 years and average credit amount is $167,484.322 </a:t>
            </a:r>
          </a:p>
          <a:p>
            <a:r>
              <a:rPr lang="en-US" dirty="0"/>
              <a:t>Over 50% of the clients are females. </a:t>
            </a:r>
          </a:p>
          <a:p>
            <a:r>
              <a:rPr lang="en-US" dirty="0"/>
              <a:t>Majority clients have university degree</a:t>
            </a:r>
          </a:p>
          <a:p>
            <a:r>
              <a:rPr lang="en-US" dirty="0"/>
              <a:t>Over 50% of the clients are single</a:t>
            </a:r>
          </a:p>
          <a:p>
            <a:r>
              <a:rPr lang="en-US" dirty="0"/>
              <a:t>Over 75% of the clients made six months payment (</a:t>
            </a:r>
            <a:r>
              <a:rPr lang="en-US" dirty="0" err="1"/>
              <a:t>atleast</a:t>
            </a:r>
            <a:r>
              <a:rPr lang="en-US" dirty="0"/>
              <a:t> min amount due) on time </a:t>
            </a:r>
          </a:p>
          <a:p>
            <a:r>
              <a:rPr lang="en-US" dirty="0"/>
              <a:t>Correlation was high for billed amounts for all six months. No other attributes were correlated</a:t>
            </a:r>
          </a:p>
        </p:txBody>
      </p:sp>
      <p:pic>
        <p:nvPicPr>
          <p:cNvPr id="6" name="Content Placeholder 5">
            <a:extLst>
              <a:ext uri="{FF2B5EF4-FFF2-40B4-BE49-F238E27FC236}">
                <a16:creationId xmlns:a16="http://schemas.microsoft.com/office/drawing/2014/main" id="{C683552C-4B45-0244-9BE6-F48F415F76A3}"/>
              </a:ext>
            </a:extLst>
          </p:cNvPr>
          <p:cNvPicPr>
            <a:picLocks noGrp="1" noChangeAspect="1"/>
          </p:cNvPicPr>
          <p:nvPr>
            <p:ph sz="half" idx="2"/>
          </p:nvPr>
        </p:nvPicPr>
        <p:blipFill rotWithShape="1">
          <a:blip r:embed="rId2">
            <a:extLst>
              <a:ext uri="{28A0092B-C50C-407E-A947-70E740481C1C}">
                <a14:useLocalDpi xmlns:a14="http://schemas.microsoft.com/office/drawing/2010/main"/>
              </a:ext>
            </a:extLst>
          </a:blip>
          <a:srcRect/>
          <a:stretch/>
        </p:blipFill>
        <p:spPr>
          <a:xfrm>
            <a:off x="6453809" y="2493114"/>
            <a:ext cx="4293704" cy="2933321"/>
          </a:xfrm>
        </p:spPr>
      </p:pic>
    </p:spTree>
    <p:extLst>
      <p:ext uri="{BB962C8B-B14F-4D97-AF65-F5344CB8AC3E}">
        <p14:creationId xmlns:p14="http://schemas.microsoft.com/office/powerpoint/2010/main" val="235063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66EC-BB8D-CB44-A916-97E64532C66B}"/>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D61DEB88-6277-7F42-AF86-7E763FF688AE}"/>
              </a:ext>
            </a:extLst>
          </p:cNvPr>
          <p:cNvSpPr>
            <a:spLocks noGrp="1"/>
          </p:cNvSpPr>
          <p:nvPr>
            <p:ph sz="half" idx="1"/>
          </p:nvPr>
        </p:nvSpPr>
        <p:spPr/>
        <p:txBody>
          <a:bodyPr>
            <a:normAutofit fontScale="92500" lnSpcReduction="10000"/>
          </a:bodyPr>
          <a:lstStyle/>
          <a:p>
            <a:r>
              <a:rPr lang="en-US" dirty="0"/>
              <a:t>Average Credit of clients who defaulted was $130,109</a:t>
            </a:r>
          </a:p>
          <a:p>
            <a:r>
              <a:rPr lang="en-US" dirty="0"/>
              <a:t>Females clients had higher credit limit of $ 170k compared to 163k for males clients</a:t>
            </a:r>
          </a:p>
          <a:p>
            <a:r>
              <a:rPr lang="en-US" dirty="0"/>
              <a:t>25 % of clients with high school diploma defaulted</a:t>
            </a:r>
          </a:p>
          <a:p>
            <a:r>
              <a:rPr lang="en-US" dirty="0"/>
              <a:t>23.7% of clients with university degree defaulted</a:t>
            </a:r>
          </a:p>
          <a:p>
            <a:r>
              <a:rPr lang="en-US" dirty="0"/>
              <a:t>19% of clients with grad school degree defaulted</a:t>
            </a:r>
          </a:p>
        </p:txBody>
      </p:sp>
      <p:pic>
        <p:nvPicPr>
          <p:cNvPr id="6" name="Content Placeholder 5">
            <a:extLst>
              <a:ext uri="{FF2B5EF4-FFF2-40B4-BE49-F238E27FC236}">
                <a16:creationId xmlns:a16="http://schemas.microsoft.com/office/drawing/2014/main" id="{B18F4F34-DB9A-5B46-9224-9D6CF9304527}"/>
              </a:ext>
            </a:extLst>
          </p:cNvPr>
          <p:cNvPicPr>
            <a:picLocks noGrp="1" noChangeAspect="1"/>
          </p:cNvPicPr>
          <p:nvPr>
            <p:ph sz="half" idx="2"/>
          </p:nvPr>
        </p:nvPicPr>
        <p:blipFill rotWithShape="1">
          <a:blip r:embed="rId2">
            <a:extLst>
              <a:ext uri="{28A0092B-C50C-407E-A947-70E740481C1C}">
                <a14:useLocalDpi xmlns:a14="http://schemas.microsoft.com/office/drawing/2010/main"/>
              </a:ext>
            </a:extLst>
          </a:blip>
          <a:srcRect/>
          <a:stretch/>
        </p:blipFill>
        <p:spPr>
          <a:xfrm>
            <a:off x="5853683" y="2383111"/>
            <a:ext cx="5901951" cy="3553862"/>
          </a:xfrm>
        </p:spPr>
      </p:pic>
    </p:spTree>
    <p:extLst>
      <p:ext uri="{BB962C8B-B14F-4D97-AF65-F5344CB8AC3E}">
        <p14:creationId xmlns:p14="http://schemas.microsoft.com/office/powerpoint/2010/main" val="86114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9CA8-7687-8644-879D-105FF3B5B98E}"/>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03F97EF3-9325-2C4B-9D59-8EA7E5ACFEDF}"/>
              </a:ext>
            </a:extLst>
          </p:cNvPr>
          <p:cNvSpPr>
            <a:spLocks noGrp="1"/>
          </p:cNvSpPr>
          <p:nvPr>
            <p:ph sz="half" idx="1"/>
          </p:nvPr>
        </p:nvSpPr>
        <p:spPr/>
        <p:txBody>
          <a:bodyPr/>
          <a:lstStyle/>
          <a:p>
            <a:r>
              <a:rPr lang="en-US" dirty="0"/>
              <a:t>23.6% of clients with Others as martial statues defaulted but they were less than 350 clients in this category</a:t>
            </a:r>
          </a:p>
          <a:p>
            <a:r>
              <a:rPr lang="en-US" dirty="0"/>
              <a:t>23.4% of married clients defaulted</a:t>
            </a:r>
          </a:p>
          <a:p>
            <a:r>
              <a:rPr lang="en-US" dirty="0"/>
              <a:t>20.9 % of single clients defaulted</a:t>
            </a:r>
          </a:p>
        </p:txBody>
      </p:sp>
      <p:pic>
        <p:nvPicPr>
          <p:cNvPr id="6" name="Content Placeholder 5">
            <a:extLst>
              <a:ext uri="{FF2B5EF4-FFF2-40B4-BE49-F238E27FC236}">
                <a16:creationId xmlns:a16="http://schemas.microsoft.com/office/drawing/2014/main" id="{24560075-4BF3-9248-9C76-1C4E88158770}"/>
              </a:ext>
            </a:extLst>
          </p:cNvPr>
          <p:cNvPicPr>
            <a:picLocks noGrp="1" noChangeAspect="1"/>
          </p:cNvPicPr>
          <p:nvPr>
            <p:ph sz="half" idx="2"/>
          </p:nvPr>
        </p:nvPicPr>
        <p:blipFill rotWithShape="1">
          <a:blip r:embed="rId2">
            <a:extLst>
              <a:ext uri="{28A0092B-C50C-407E-A947-70E740481C1C}">
                <a14:useLocalDpi xmlns:a14="http://schemas.microsoft.com/office/drawing/2010/main"/>
              </a:ext>
            </a:extLst>
          </a:blip>
          <a:srcRect/>
          <a:stretch/>
        </p:blipFill>
        <p:spPr>
          <a:xfrm>
            <a:off x="6096000" y="2542419"/>
            <a:ext cx="5347730" cy="3293231"/>
          </a:xfrm>
        </p:spPr>
      </p:pic>
    </p:spTree>
    <p:extLst>
      <p:ext uri="{BB962C8B-B14F-4D97-AF65-F5344CB8AC3E}">
        <p14:creationId xmlns:p14="http://schemas.microsoft.com/office/powerpoint/2010/main" val="66229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E19E-6C70-C545-84F9-B17BBF6A4F22}"/>
              </a:ext>
            </a:extLst>
          </p:cNvPr>
          <p:cNvSpPr>
            <a:spLocks noGrp="1"/>
          </p:cNvSpPr>
          <p:nvPr>
            <p:ph type="title"/>
          </p:nvPr>
        </p:nvSpPr>
        <p:spPr/>
        <p:txBody>
          <a:bodyPr/>
          <a:lstStyle/>
          <a:p>
            <a:r>
              <a:rPr lang="en-US" dirty="0"/>
              <a:t>Predictive modeling</a:t>
            </a:r>
          </a:p>
        </p:txBody>
      </p:sp>
      <p:sp>
        <p:nvSpPr>
          <p:cNvPr id="3" name="Content Placeholder 2">
            <a:extLst>
              <a:ext uri="{FF2B5EF4-FFF2-40B4-BE49-F238E27FC236}">
                <a16:creationId xmlns:a16="http://schemas.microsoft.com/office/drawing/2014/main" id="{7F2965C5-1F92-364A-B0D9-A3CA50E15D26}"/>
              </a:ext>
            </a:extLst>
          </p:cNvPr>
          <p:cNvSpPr>
            <a:spLocks noGrp="1"/>
          </p:cNvSpPr>
          <p:nvPr>
            <p:ph idx="1"/>
          </p:nvPr>
        </p:nvSpPr>
        <p:spPr>
          <a:xfrm>
            <a:off x="2231136" y="2638044"/>
            <a:ext cx="7729728" cy="4067556"/>
          </a:xfrm>
        </p:spPr>
        <p:txBody>
          <a:bodyPr>
            <a:normAutofit/>
          </a:bodyPr>
          <a:lstStyle/>
          <a:p>
            <a:pPr marL="0" indent="0">
              <a:buNone/>
            </a:pPr>
            <a:r>
              <a:rPr lang="en-US" dirty="0"/>
              <a:t>This was a classification problem, determining if a client with default on their next credit card statement. </a:t>
            </a:r>
          </a:p>
          <a:p>
            <a:pPr marL="0" indent="0">
              <a:buNone/>
            </a:pPr>
            <a:r>
              <a:rPr lang="en-US" dirty="0"/>
              <a:t>Split the data into 70% training 30% testing sets</a:t>
            </a:r>
          </a:p>
          <a:p>
            <a:pPr marL="0" indent="0">
              <a:buNone/>
            </a:pPr>
            <a:r>
              <a:rPr lang="en-US" dirty="0"/>
              <a:t>Ran 3 models Logistic Regression, Decision trees and K- Nearest neighbors with k=4.</a:t>
            </a:r>
          </a:p>
          <a:p>
            <a:pPr marL="0" indent="0">
              <a:buNone/>
            </a:pPr>
            <a:r>
              <a:rPr lang="en-US" dirty="0"/>
              <a:t>Accuracy for the models</a:t>
            </a:r>
          </a:p>
          <a:p>
            <a:pPr lvl="1"/>
            <a:r>
              <a:rPr lang="en-US" dirty="0"/>
              <a:t>Logistic Regression :  78%</a:t>
            </a:r>
          </a:p>
          <a:p>
            <a:pPr lvl="1"/>
            <a:r>
              <a:rPr lang="en-US" dirty="0"/>
              <a:t>Decision Tree: 73%</a:t>
            </a:r>
          </a:p>
          <a:p>
            <a:pPr lvl="1"/>
            <a:r>
              <a:rPr lang="en-US" dirty="0"/>
              <a:t>K- Nearest neighbors : 76%</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741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1B4B-ABCB-044B-8CEB-EE33221787E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B94969B-178E-D646-8557-2617980B88C6}"/>
              </a:ext>
            </a:extLst>
          </p:cNvPr>
          <p:cNvSpPr>
            <a:spLocks noGrp="1"/>
          </p:cNvSpPr>
          <p:nvPr>
            <p:ph idx="1"/>
          </p:nvPr>
        </p:nvSpPr>
        <p:spPr>
          <a:xfrm>
            <a:off x="2231136" y="2638044"/>
            <a:ext cx="7729728" cy="4067555"/>
          </a:xfrm>
        </p:spPr>
        <p:txBody>
          <a:bodyPr>
            <a:normAutofit/>
          </a:bodyPr>
          <a:lstStyle/>
          <a:p>
            <a:pPr marL="0" indent="0">
              <a:buNone/>
            </a:pPr>
            <a:r>
              <a:rPr lang="en-US" dirty="0"/>
              <a:t>Bank should consider giving cards to clients with the following features: </a:t>
            </a:r>
          </a:p>
          <a:p>
            <a:r>
              <a:rPr lang="en-US" dirty="0"/>
              <a:t>Clients with a high school diploma and university degree are likely to default. This may be due to low income paying jobs, unemployment. High student debt for clients with university degree.</a:t>
            </a:r>
          </a:p>
          <a:p>
            <a:r>
              <a:rPr lang="en-US" dirty="0"/>
              <a:t>Clients in the age range of 25yrs to 35 yrs. are also likely to default. </a:t>
            </a:r>
          </a:p>
          <a:p>
            <a:r>
              <a:rPr lang="en-US" dirty="0"/>
              <a:t>Data shows that married couple are likely to default than single clients. </a:t>
            </a:r>
          </a:p>
          <a:p>
            <a:pPr marL="0" indent="0">
              <a:buNone/>
            </a:pPr>
            <a:r>
              <a:rPr lang="en-US" dirty="0"/>
              <a:t>Bank should also keep a close watch on clients who have a credit card with the above characteristics and take necessary actions to avoid the risk of a client defaulting. </a:t>
            </a:r>
          </a:p>
          <a:p>
            <a:pPr marL="0" indent="0">
              <a:buNone/>
            </a:pPr>
            <a:r>
              <a:rPr lang="en-US" dirty="0"/>
              <a:t>Further analysis is recommended using dataset with data for more than six months to get better insights. </a:t>
            </a:r>
          </a:p>
        </p:txBody>
      </p:sp>
    </p:spTree>
    <p:extLst>
      <p:ext uri="{BB962C8B-B14F-4D97-AF65-F5344CB8AC3E}">
        <p14:creationId xmlns:p14="http://schemas.microsoft.com/office/powerpoint/2010/main" val="32464359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137</TotalTime>
  <Words>641</Words>
  <Application>Microsoft Macintosh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Credit Default Analysis</vt:lpstr>
      <vt:lpstr>Problem statement</vt:lpstr>
      <vt:lpstr>Overview</vt:lpstr>
      <vt:lpstr>Data Preprocessing</vt:lpstr>
      <vt:lpstr>Data Exploration</vt:lpstr>
      <vt:lpstr>Data Exploration</vt:lpstr>
      <vt:lpstr>Data Exploration</vt:lpstr>
      <vt:lpstr>Predictive modeling</vt:lpstr>
      <vt:lpstr>recommendations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Analysis</dc:title>
  <dc:creator>Jain, Akanksha</dc:creator>
  <cp:lastModifiedBy>Jain, Akanksha</cp:lastModifiedBy>
  <cp:revision>31</cp:revision>
  <dcterms:created xsi:type="dcterms:W3CDTF">2019-06-28T21:15:26Z</dcterms:created>
  <dcterms:modified xsi:type="dcterms:W3CDTF">2019-07-01T12:19:47Z</dcterms:modified>
</cp:coreProperties>
</file>