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YADAV" initials="YY" lastIdx="1" clrIdx="0">
    <p:extLst>
      <p:ext uri="{19B8F6BF-5375-455C-9EA6-DF929625EA0E}">
        <p15:presenceInfo xmlns:p15="http://schemas.microsoft.com/office/powerpoint/2012/main" userId="1ba6c9a4714dd0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2F3-7578-465A-B598-ADB09AF83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B821-DC6D-40F0-AFEA-F33D6604E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3F53-D54E-45AD-8620-9660CF0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920B-210D-44BE-B3DB-B50D776B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A65B-8EA6-4DED-A0DA-59BFF6BD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F5AD-D7C3-4136-9372-F2C1AC01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193BC-3959-4B20-9A94-F0898E19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4DF1-943B-4ED8-B50E-D24C761F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BA5B-D7BE-4060-8431-1161983A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7AE8-DB33-4166-B03C-CAF3E67A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69C5C-DAB8-4EF6-BEB3-F5AEFC357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3B5B-38FA-4C1E-B11C-B0F9838D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4737-BED9-41DE-8494-A43C6374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6BAF-B495-405F-925A-512DF8E5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831A-127C-46D9-A28B-3EE019B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7367-594E-488A-9D56-BC1AA72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BAEE-C226-4248-8F12-1F72D7D1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279-B457-40F0-857E-698B110C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F58B-AA72-426E-A4A3-93DD3A78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13AE-FFEB-4301-A5D0-FE755F14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EF43-D398-4621-B8DA-B25BFE86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3E5CC-FBFC-40B0-AE4A-EFB60D2A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EDE1-B3AF-4B39-AD4C-7B531173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D6CD-9A1D-4F87-9100-E1C4B2A8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5D15-1EBE-468C-AA34-0328FF93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9D87-7C4D-49B0-9F9D-9F0CF763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4CB1-35C8-4DB2-A58F-5F29126D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1F9D5-C88C-4C21-A166-AC4EA120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40493-0E1E-4F14-840C-EC275F6A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DC20B-63B3-4396-9D52-C6D4672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E1F2-9819-4A1A-AE45-A747033C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DD77-B6B8-4577-A87B-B980C46D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F674-BBDA-4873-8070-655929D4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803E3-F7FE-4173-B246-811823DC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32B89-25B2-42C0-9028-471D7DBEB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8D3BA-0F96-4B76-A624-99C1B0A7B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CD892-DF5D-41E1-8970-927A01FE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6158A-0C23-4EEB-AB08-37F0A620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B1437-C106-4F3B-92F6-FD12134C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6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2DB-6738-4F2D-8D67-C734818C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BA76E-2516-4C01-A08B-7A66D600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F8CA0-C940-4FC2-B35F-5D5F0F99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81459-35DD-42BB-8673-51D894C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7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32A17-F5C7-43F3-AA56-A676B73F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FBB27-447B-4C67-A886-6F46AF3A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F8E8-EAE1-481C-B249-2E617EE1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510E-7185-4F0C-8DF5-A5B70D98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3F2C-7BEC-4DDF-BB7D-947A7744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5BD12-2640-4526-9896-5BB4E787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AEAA-A17F-4EB2-ACD8-7F33AB6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78C8-6046-431E-85D6-3D24F54C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4D33F-37F5-4F9C-9E4A-ADB1CEBB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99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2EB-BC77-4702-9190-13AB8C2C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8E5B7-0852-4148-8B38-EC0D92B58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E599-3B7B-4688-AD3B-486AAF18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C291-1852-4355-BC45-14B2F97F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2F47B-A6D7-436A-85BD-30877672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EDD5B-1F5B-45CA-B159-3EC584B4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77229-B197-48E7-BCF1-71D22241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2705-09B9-478C-A591-9A538706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B81B-97DF-474A-806E-1DC87A05C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D3F1-0C2A-48F5-A1D8-EF35AB1A3105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0C9D-0E10-4C4D-BA6A-B88605C6A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5BD6-4CD0-4E26-82BA-DDBD3948B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8B90-AF8B-43CA-B936-29B6AD4D2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3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72B88-6636-4BA2-B8B0-24BFED0406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1"/>
                    </a14:imgEffect>
                    <a14:imgEffect>
                      <a14:saturation sa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46" y="0"/>
            <a:ext cx="7682753" cy="69476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9B539F-0C6B-45D9-945F-16E1A36D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365125"/>
            <a:ext cx="10905565" cy="1325563"/>
          </a:xfrm>
        </p:spPr>
        <p:txBody>
          <a:bodyPr/>
          <a:lstStyle/>
          <a:p>
            <a:r>
              <a:rPr lang="en-IN" b="1" dirty="0">
                <a:highlight>
                  <a:srgbClr val="008080"/>
                </a:highlight>
              </a:rPr>
              <a:t>SALARY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3E371A-A6FC-4DCB-8DA0-E14BF23C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25625"/>
            <a:ext cx="3890683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A process of salary prediction with data science and machine learning.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This model is made by using SIMPLE LINEAR REGRESSION 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Predictive models can help businesses plan and allocate resources effectively </a:t>
            </a:r>
          </a:p>
          <a:p>
            <a:pPr marL="0" indent="0">
              <a:buNone/>
            </a:pP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 PROJECT WILL BE PRESENTED IN THREE STAGES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Solutions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Business Impact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93702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3A63-DC38-495F-8A97-98652BEB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8080"/>
                </a:highlight>
              </a:rPr>
              <a:t>1.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5623-D301-4B82-AA12-F9BACEB5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ighlight>
                  <a:srgbClr val="C0C0C0"/>
                </a:highlight>
              </a:rPr>
              <a:t>INTRODUCTION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The dataset contains two parameters years of experience and salary of the employees of the company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It is seen that as the experience of the employee increases the salary also got some hike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But it is not the case with every employee ,few of the employee getting less salary even having good experience.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The size of the dataset is small it has 30 records only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dirty="0">
                <a:highlight>
                  <a:srgbClr val="C0C0C0"/>
                </a:highlight>
              </a:rPr>
              <a:t>The objective of the model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Objective of this MODEL is to predict the better accurate salary of the employee with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respect to their experience.</a:t>
            </a:r>
          </a:p>
          <a:p>
            <a:pPr marL="0" indent="0">
              <a:buNone/>
            </a:pP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17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C851-E25A-4BEC-9A28-739D9BB2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highlight>
                  <a:srgbClr val="008080"/>
                </a:highlight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9F95-4411-4A3C-B048-4E65130F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highlight>
                  <a:srgbClr val="C0C0C0"/>
                </a:highlight>
              </a:rPr>
              <a:t>Data processing</a:t>
            </a:r>
          </a:p>
          <a:p>
            <a:pPr marL="0" indent="0">
              <a:buNone/>
            </a:pP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As the dataset was already cleaned therefor no other steps required to make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There were no missing values as well.</a:t>
            </a:r>
          </a:p>
          <a:p>
            <a:pPr marL="0" indent="0">
              <a:buNone/>
            </a:pP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highlight>
                  <a:srgbClr val="C0C0C0"/>
                </a:highlight>
              </a:rPr>
              <a:t>Model building</a:t>
            </a:r>
          </a:p>
          <a:p>
            <a:pPr marL="0" indent="0">
              <a:buNone/>
            </a:pP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To make this model we used the different library named pandas, </a:t>
            </a:r>
            <a:r>
              <a:rPr lang="en-IN" sz="1800" b="1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, scikit learn.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For splitting the data--  </a:t>
            </a:r>
            <a:r>
              <a:rPr lang="en-IN" sz="1800" b="1" dirty="0" err="1">
                <a:solidFill>
                  <a:schemeClr val="accent1">
                    <a:lumMod val="50000"/>
                  </a:schemeClr>
                </a:solidFill>
              </a:rPr>
              <a:t>train_test_split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en-IN" sz="1800" b="1" dirty="0" err="1">
                <a:solidFill>
                  <a:schemeClr val="accent1">
                    <a:lumMod val="50000"/>
                  </a:schemeClr>
                </a:solidFill>
              </a:rPr>
              <a:t>scikitlearn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 library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For fitting the data -- linear regression from scikit learn library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IN" sz="1800" b="1" dirty="0" err="1">
                <a:solidFill>
                  <a:schemeClr val="accent1">
                    <a:lumMod val="50000"/>
                  </a:schemeClr>
                </a:solidFill>
              </a:rPr>
              <a:t>ploting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 the graph – seaborn library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after all this process model is ready</a:t>
            </a:r>
          </a:p>
          <a:p>
            <a:pPr marL="0" indent="0">
              <a:buNone/>
            </a:pP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1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49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4212-F37D-4095-9589-E682D587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318"/>
            <a:ext cx="10515600" cy="5495645"/>
          </a:xfrm>
        </p:spPr>
        <p:txBody>
          <a:bodyPr/>
          <a:lstStyle/>
          <a:p>
            <a:r>
              <a:rPr lang="en-IN" dirty="0">
                <a:highlight>
                  <a:srgbClr val="C0C0C0"/>
                </a:highlight>
              </a:rPr>
              <a:t>Model evaluation                                                     </a:t>
            </a:r>
          </a:p>
          <a:p>
            <a:pPr marL="0" indent="0">
              <a:buNone/>
            </a:pPr>
            <a:r>
              <a:rPr lang="en-IN" sz="1800" dirty="0"/>
              <a:t>For evaluating our model we used few metrics such as: </a:t>
            </a:r>
          </a:p>
          <a:p>
            <a:pPr marL="342900" indent="-342900">
              <a:buAutoNum type="arabicPeriod"/>
            </a:pPr>
            <a:r>
              <a:rPr lang="en-IN" sz="1800" dirty="0">
                <a:highlight>
                  <a:srgbClr val="00FFFF"/>
                </a:highlight>
              </a:rPr>
              <a:t>Mean squared error &amp; its square root</a:t>
            </a:r>
          </a:p>
          <a:p>
            <a:pPr marL="342900" indent="-342900">
              <a:buAutoNum type="arabicPeriod"/>
            </a:pPr>
            <a:r>
              <a:rPr lang="en-IN" sz="1800" dirty="0">
                <a:highlight>
                  <a:srgbClr val="00FFFF"/>
                </a:highlight>
              </a:rPr>
              <a:t>R2_score value</a:t>
            </a:r>
          </a:p>
          <a:p>
            <a:pPr marL="342900" indent="-342900">
              <a:buAutoNum type="arabicPeriod"/>
            </a:pPr>
            <a:r>
              <a:rPr lang="en-IN" sz="1800" dirty="0">
                <a:highlight>
                  <a:srgbClr val="00FFFF"/>
                </a:highlight>
              </a:rPr>
              <a:t>Mean absolute error</a:t>
            </a:r>
          </a:p>
          <a:p>
            <a:pPr marL="342900" indent="-342900">
              <a:buAutoNum type="arabicPeriod"/>
            </a:pPr>
            <a:r>
              <a:rPr lang="en-IN" sz="1800" dirty="0">
                <a:highlight>
                  <a:srgbClr val="00FFFF"/>
                </a:highlight>
              </a:rPr>
              <a:t>visualization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C0C0C0"/>
                </a:highlight>
              </a:rPr>
              <a:t> </a:t>
            </a:r>
          </a:p>
          <a:p>
            <a:pPr marL="0" indent="0">
              <a:buNone/>
            </a:pPr>
            <a:r>
              <a:rPr lang="en-IN" sz="2000" dirty="0"/>
              <a:t>The result we got </a:t>
            </a:r>
          </a:p>
          <a:p>
            <a:pPr marL="457200" indent="-457200">
              <a:buAutoNum type="arabicPeriod"/>
            </a:pPr>
            <a:r>
              <a:rPr lang="en-IN" sz="2000" dirty="0">
                <a:highlight>
                  <a:srgbClr val="FFFF00"/>
                </a:highlight>
              </a:rPr>
              <a:t>RMSE -  5970.3768</a:t>
            </a:r>
          </a:p>
          <a:p>
            <a:pPr marL="457200" indent="-457200">
              <a:buAutoNum type="arabicPeriod"/>
            </a:pPr>
            <a:r>
              <a:rPr lang="en-IN" sz="2000" dirty="0">
                <a:highlight>
                  <a:srgbClr val="FFFF00"/>
                </a:highlight>
              </a:rPr>
              <a:t>R2_score – 0.9440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After the evaluation done we can say that our model fitted the data very close to the regression line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Which means our model strength/performance is quite good as it gives 94%  accuracy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0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0027-5D1A-4274-B684-A786145A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318"/>
            <a:ext cx="10515600" cy="5495645"/>
          </a:xfrm>
        </p:spPr>
        <p:txBody>
          <a:bodyPr/>
          <a:lstStyle/>
          <a:p>
            <a:r>
              <a:rPr lang="en-IN" dirty="0">
                <a:highlight>
                  <a:srgbClr val="008080"/>
                </a:highlight>
              </a:rPr>
              <a:t>Visualization of regression line                 </a:t>
            </a:r>
          </a:p>
          <a:p>
            <a:endParaRPr lang="en-IN" dirty="0">
              <a:highlight>
                <a:srgbClr val="008080"/>
              </a:highlight>
            </a:endParaRPr>
          </a:p>
          <a:p>
            <a:r>
              <a:rPr lang="en-IN" dirty="0"/>
              <a:t>                                                                     </a:t>
            </a:r>
            <a:r>
              <a:rPr lang="en-IN" sz="1800" b="1" dirty="0"/>
              <a:t>As we can see here the regression line has find the best fit line for the predicted </a:t>
            </a:r>
            <a:r>
              <a:rPr lang="en-IN" sz="1800" b="1" dirty="0" err="1"/>
              <a:t>va;l</a:t>
            </a:r>
            <a:r>
              <a:rPr lang="en-IN" b="1" dirty="0"/>
              <a:t>                           </a:t>
            </a:r>
            <a:r>
              <a:rPr lang="en-IN" sz="1800" b="1" dirty="0"/>
              <a:t>the best fit line for the predicted value</a:t>
            </a:r>
            <a:r>
              <a:rPr lang="en-IN" sz="1800" dirty="0"/>
              <a:t>.</a:t>
            </a:r>
          </a:p>
          <a:p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82004-A7D5-403C-BBFE-F28C67F6C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0541"/>
            <a:ext cx="5849472" cy="4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7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9001-9F67-4077-9C69-D3AF88F3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8080"/>
                </a:highlight>
              </a:rPr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C87A-F681-453F-BB8B-A0626106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ighlight>
                  <a:srgbClr val="C0C0C0"/>
                </a:highlight>
              </a:rPr>
              <a:t>Informed Compensation Decisions:</a:t>
            </a:r>
          </a:p>
          <a:p>
            <a:pPr marL="0" indent="0">
              <a:buNone/>
            </a:pPr>
            <a:r>
              <a:rPr lang="en-US" sz="1800" dirty="0"/>
              <a:t>The model assists in setting competitive and equitable salary packages for employees, helping the organization attract and retain top talent.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Budget Planning and Cost Control:</a:t>
            </a:r>
          </a:p>
          <a:p>
            <a:pPr marL="0" indent="0">
              <a:buNone/>
            </a:pPr>
            <a:r>
              <a:rPr lang="en-US" sz="1800" dirty="0"/>
              <a:t>Salary prediction models aid in budget planning by forecasting labor costs more accurately. This results in better financial control and resource allocation.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Fairness and Equity:</a:t>
            </a:r>
          </a:p>
          <a:p>
            <a:pPr marL="0" indent="0">
              <a:buNone/>
            </a:pPr>
            <a:r>
              <a:rPr lang="en-US" sz="1800" dirty="0"/>
              <a:t>The model helps identify pay disparities and gender or ethnicity-based pay gaps, promoting fairness and equity in compensation.</a:t>
            </a:r>
          </a:p>
          <a:p>
            <a:r>
              <a:rPr lang="en-US" sz="1800" dirty="0">
                <a:highlight>
                  <a:srgbClr val="C0C0C0"/>
                </a:highlight>
              </a:rPr>
              <a:t>Performance Management:</a:t>
            </a:r>
          </a:p>
          <a:p>
            <a:pPr marL="0" indent="0">
              <a:buNone/>
            </a:pPr>
            <a:r>
              <a:rPr lang="en-US" sz="1800" dirty="0"/>
              <a:t>Aligning salary with performance through predictive models motivates employees to excel in their roles, improving overall workforce performance.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5031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A32067-6E74-49C3-B407-2A95E47A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sz="2400" dirty="0">
                <a:highlight>
                  <a:srgbClr val="C0C0C0"/>
                </a:highlight>
              </a:rPr>
              <a:t>Financial Stability: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Better cost control and optimized compensation result in financial stability and predictability for the organization</a:t>
            </a:r>
            <a:r>
              <a:rPr lang="en-US" dirty="0"/>
              <a:t>.</a:t>
            </a:r>
          </a:p>
          <a:p>
            <a:r>
              <a:rPr lang="en-US" sz="2400" dirty="0">
                <a:highlight>
                  <a:srgbClr val="C0C0C0"/>
                </a:highlight>
              </a:rPr>
              <a:t>Improved Organizational Performance: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A well-implemented salary prediction model can boost overall organizational performance by aligning employee compensation with business objectives.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482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SALARY PREDICTION MODEL</vt:lpstr>
      <vt:lpstr>1. OBJECTIVE</vt:lpstr>
      <vt:lpstr>SOLUTION</vt:lpstr>
      <vt:lpstr>PowerPoint Presentation</vt:lpstr>
      <vt:lpstr>PowerPoint Presentation</vt:lpstr>
      <vt:lpstr>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YASH YADAV</dc:creator>
  <cp:lastModifiedBy>YASH YADAV</cp:lastModifiedBy>
  <cp:revision>13</cp:revision>
  <dcterms:created xsi:type="dcterms:W3CDTF">2023-11-03T16:38:03Z</dcterms:created>
  <dcterms:modified xsi:type="dcterms:W3CDTF">2023-11-03T18:33:51Z</dcterms:modified>
</cp:coreProperties>
</file>