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9" r:id="rId4"/>
    <p:sldId id="262" r:id="rId5"/>
    <p:sldId id="261" r:id="rId6"/>
    <p:sldId id="257" r:id="rId7"/>
    <p:sldId id="258" r:id="rId8"/>
    <p:sldId id="260" r:id="rId9"/>
    <p:sldId id="263" r:id="rId10"/>
    <p:sldId id="264" r:id="rId11"/>
    <p:sldId id="278" r:id="rId12"/>
    <p:sldId id="282" r:id="rId13"/>
    <p:sldId id="287" r:id="rId14"/>
    <p:sldId id="279" r:id="rId15"/>
    <p:sldId id="283" r:id="rId16"/>
    <p:sldId id="288" r:id="rId17"/>
    <p:sldId id="280" r:id="rId18"/>
    <p:sldId id="265" r:id="rId19"/>
    <p:sldId id="281" r:id="rId20"/>
    <p:sldId id="266" r:id="rId21"/>
    <p:sldId id="267" r:id="rId22"/>
    <p:sldId id="284" r:id="rId23"/>
    <p:sldId id="285" r:id="rId24"/>
    <p:sldId id="289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4" autoAdjust="0"/>
    <p:restoredTop sz="94660"/>
  </p:normalViewPr>
  <p:slideViewPr>
    <p:cSldViewPr>
      <p:cViewPr varScale="1">
        <p:scale>
          <a:sx n="74" d="100"/>
          <a:sy n="74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9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3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9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6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3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5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8134-14F6-42BC-A46A-AE6C7BD158D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B473-AB28-419F-BEFD-A757D640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7" y="917061"/>
            <a:ext cx="8748464" cy="1926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9" y="3645024"/>
            <a:ext cx="8640960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2857613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Dataset 1</a:t>
            </a:r>
            <a:endParaRPr lang="en-IN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74459" y="5431279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Modified Dataset 1 (by dropping null values, redundant columns and records after 2008)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4459" y="6295952"/>
            <a:ext cx="864096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Dataset 1 describes the distribution of 3 types of STDs across different states, gender, age groups along with the  population and rate of infection.  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6557562"/>
            <a:ext cx="777686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It is modified  by dropping some redundant columns, some records and missing values to help create an effective visualisation.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77" y="3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Dataset 1  and pre-processing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8633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981655"/>
            <a:ext cx="604867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Another horizontal bar plot showing </a:t>
            </a:r>
            <a:r>
              <a:rPr lang="en-IN" sz="1100" dirty="0" smtClean="0">
                <a:solidFill>
                  <a:schemeClr val="bg1"/>
                </a:solidFill>
              </a:rPr>
              <a:t>year wise </a:t>
            </a:r>
            <a:r>
              <a:rPr lang="en-IN" sz="1100" dirty="0">
                <a:solidFill>
                  <a:schemeClr val="bg1"/>
                </a:solidFill>
              </a:rPr>
              <a:t>number of ‘STD cases‘ for all age ranges. This plot helps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704" y="6243265"/>
            <a:ext cx="532859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visualise the pattern of number of STD cases varying across all age groups over the years.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974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Year wise Number of STD cases across all age ranges</a:t>
            </a:r>
            <a:endParaRPr lang="en-IN" sz="20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928992" cy="4752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Arrow 1"/>
          <p:cNvSpPr/>
          <p:nvPr/>
        </p:nvSpPr>
        <p:spPr>
          <a:xfrm>
            <a:off x="899592" y="2456892"/>
            <a:ext cx="216024" cy="21602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899592" y="4797152"/>
            <a:ext cx="216024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096213"/>
            <a:ext cx="74168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Dashboard 1 here is created using the first  3 plots. Since calculated fields are used to plot the graphs here which depict the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6379240"/>
            <a:ext cx="496855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hidden information in the data, we name this  visualisation as  Exploratory Analysis.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1  -  Exploratory Analysis</a:t>
            </a:r>
            <a:endParaRPr lang="en-IN" sz="2000" b="1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" y="404084"/>
            <a:ext cx="9064937" cy="557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3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1576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1  -  Interactive feature </a:t>
            </a:r>
            <a:endParaRPr lang="en-IN" sz="20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627784" y="5488436"/>
            <a:ext cx="444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u="sng" dirty="0" smtClean="0"/>
              <a:t>View of Dashboard when for </a:t>
            </a:r>
            <a:r>
              <a:rPr lang="en-IN" sz="1200" b="1" u="sng" dirty="0" err="1" smtClean="0"/>
              <a:t>eg</a:t>
            </a:r>
            <a:r>
              <a:rPr lang="en-IN" sz="1200" b="1" u="sng" dirty="0" smtClean="0"/>
              <a:t>. Alaska is selected from State filter</a:t>
            </a:r>
            <a:endParaRPr lang="en-IN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112460"/>
            <a:ext cx="74888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above view of dashboard shows the interactive feature where the views in the dashboard change as per the values selected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5508" y="6347340"/>
            <a:ext cx="661306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from the State or Disease filter.  Hence plots for any state along with the  desired type of disease can be seen. 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" y="415877"/>
            <a:ext cx="9036496" cy="5072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1576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1  -  Interactive feature </a:t>
            </a:r>
            <a:endParaRPr lang="en-IN" sz="20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5488436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 smtClean="0"/>
              <a:t>View of Dashboard when for </a:t>
            </a:r>
            <a:r>
              <a:rPr lang="en-IN" sz="1200" b="1" u="sng" dirty="0" err="1" smtClean="0"/>
              <a:t>eg</a:t>
            </a:r>
            <a:r>
              <a:rPr lang="en-IN" sz="1200" b="1" u="sng" dirty="0" smtClean="0"/>
              <a:t>. </a:t>
            </a:r>
            <a:r>
              <a:rPr lang="en-IN" sz="1200" b="1" u="sng" dirty="0" err="1" smtClean="0"/>
              <a:t>Alaska,Alabama</a:t>
            </a:r>
            <a:r>
              <a:rPr lang="en-IN" sz="1200" b="1" u="sng" dirty="0" smtClean="0"/>
              <a:t> </a:t>
            </a:r>
            <a:r>
              <a:rPr lang="en-IN" sz="1200" b="1" u="sng" dirty="0" smtClean="0"/>
              <a:t>is selected from State </a:t>
            </a:r>
            <a:r>
              <a:rPr lang="en-IN" sz="1200" b="1" u="sng" dirty="0" smtClean="0"/>
              <a:t>filter and 2 diseases are selected from Disease filter</a:t>
            </a:r>
            <a:endParaRPr lang="en-IN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981655"/>
            <a:ext cx="74888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above view of dashboard shows the </a:t>
            </a:r>
            <a:r>
              <a:rPr lang="en-IN" sz="1100" dirty="0" smtClean="0">
                <a:solidFill>
                  <a:schemeClr val="bg1"/>
                </a:solidFill>
              </a:rPr>
              <a:t>plots when 2 states and 2 diseases are selected from the respective filters. The number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5508" y="6235141"/>
            <a:ext cx="661306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of population of Alabama is more as compared to Alaska. Also we can see that rate of increase of chlamydia  is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9175"/>
            <a:ext cx="9036496" cy="508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06026" y="6496751"/>
            <a:ext cx="321019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m</a:t>
            </a:r>
            <a:r>
              <a:rPr lang="en-IN" sz="1100" dirty="0" smtClean="0">
                <a:solidFill>
                  <a:schemeClr val="bg1"/>
                </a:solidFill>
              </a:rPr>
              <a:t>ore as compared to Gonorrhoea in both the sates .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4-Explanatory Analysis2">
            <a:extLst>
              <a:ext uri="{FF2B5EF4-FFF2-40B4-BE49-F238E27FC236}">
                <a16:creationId xmlns="" xmlns:a16="http://schemas.microsoft.com/office/drawing/2014/main" id="{7F1FF371-51E4-49C9-B97B-569B7099C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084"/>
            <a:ext cx="8424935" cy="5185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79612" y="6237312"/>
            <a:ext cx="74888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above view of the dashboard is created using the remaining 4 graphs. Calculated fields created by combining the columns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7754" y="6494013"/>
            <a:ext cx="493254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are used to plot the graphs. Hence we call this visualisation as exploratory analysis.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2   -  Exploratory Analysis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6240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397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2   -  Interactive feature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7788" y="6254128"/>
            <a:ext cx="83884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Above view of Dashboard 2 displays the interactive feature. All the views simultaneously change according to the values. selected in the filter.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7898" y="6514766"/>
            <a:ext cx="615668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Thus there is flexibility to choose different values of Year, State, Disease, Age from the dropdown filters.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2547" y="5475614"/>
            <a:ext cx="7276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u="sng" dirty="0" smtClean="0"/>
              <a:t>View of Dashboard when for </a:t>
            </a:r>
            <a:r>
              <a:rPr lang="en-IN" sz="1200" b="1" u="sng" dirty="0" err="1" smtClean="0"/>
              <a:t>eg</a:t>
            </a:r>
            <a:r>
              <a:rPr lang="en-IN" sz="1200" b="1" u="sng" dirty="0" smtClean="0"/>
              <a:t>. Alaska is selected from State filter and Chlamydia is selected from Disease filter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21529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397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2   -  Interactive feature</a:t>
            </a:r>
            <a:endParaRPr lang="en-IN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5516" y="6252184"/>
            <a:ext cx="871296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Above view of Dashboard 2 displays </a:t>
            </a:r>
            <a:r>
              <a:rPr lang="en-IN" sz="1100" dirty="0">
                <a:solidFill>
                  <a:schemeClr val="bg1"/>
                </a:solidFill>
              </a:rPr>
              <a:t> </a:t>
            </a:r>
            <a:r>
              <a:rPr lang="en-IN" sz="1100" dirty="0" smtClean="0">
                <a:solidFill>
                  <a:schemeClr val="bg1"/>
                </a:solidFill>
              </a:rPr>
              <a:t>how all the plots change simultaneously when years, states, diseases and age codes are selected from  respective</a:t>
            </a:r>
            <a:r>
              <a:rPr lang="en-IN" sz="1100" dirty="0" smtClean="0">
                <a:solidFill>
                  <a:schemeClr val="bg1"/>
                </a:solidFill>
              </a:rPr>
              <a:t>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6513794"/>
            <a:ext cx="648097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f</a:t>
            </a:r>
            <a:r>
              <a:rPr lang="en-IN" sz="1100" dirty="0" smtClean="0">
                <a:solidFill>
                  <a:schemeClr val="bg1"/>
                </a:solidFill>
              </a:rPr>
              <a:t>ilters. Thus </a:t>
            </a:r>
            <a:r>
              <a:rPr lang="en-IN" sz="1100" dirty="0" smtClean="0">
                <a:solidFill>
                  <a:schemeClr val="bg1"/>
                </a:solidFill>
              </a:rPr>
              <a:t>there is flexibility to choose different values of Year, State, Disease, Age from the dropdown filters.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856"/>
            <a:ext cx="8928992" cy="5411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33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3" y="522507"/>
            <a:ext cx="4320480" cy="1296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321"/>
            <a:ext cx="7488832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3" y="3933056"/>
            <a:ext cx="5976664" cy="1296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5981655"/>
            <a:ext cx="892899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This dataset depicts information about 6 categories of STDs across all states, genders and ages</a:t>
            </a:r>
            <a:r>
              <a:rPr lang="en-IN" sz="1100" dirty="0" smtClean="0">
                <a:solidFill>
                  <a:schemeClr val="bg1"/>
                </a:solidFill>
              </a:rPr>
              <a:t>.  The arrangement of given information was changed using  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6221421"/>
            <a:ext cx="74888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pivot tables. Male and female datasets were extracted from Pivot table1. And dataset of state/age wise counts of each type STD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3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Dataset 2  and  pre-processing</a:t>
            </a:r>
            <a:endParaRPr lang="en-IN" sz="2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225478" y="1001302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2</a:t>
            </a:r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 rot="10800000" flipV="1">
            <a:off x="4717508" y="1096167"/>
            <a:ext cx="504056" cy="17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10800000" flipV="1">
            <a:off x="7629494" y="2852482"/>
            <a:ext cx="504056" cy="17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10800000" flipV="1">
            <a:off x="6191324" y="4491326"/>
            <a:ext cx="504056" cy="17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873410" y="4396462"/>
            <a:ext cx="151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Pivot table2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194834" y="2539310"/>
            <a:ext cx="83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Pivot </a:t>
            </a:r>
          </a:p>
          <a:p>
            <a:r>
              <a:rPr lang="en-IN" dirty="0" smtClean="0"/>
              <a:t>Table1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355415" y="6483031"/>
            <a:ext cx="26567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diseases was extracted from Pivot table 2. </a:t>
            </a:r>
          </a:p>
        </p:txBody>
      </p:sp>
    </p:spTree>
    <p:extLst>
      <p:ext uri="{BB962C8B-B14F-4D97-AF65-F5344CB8AC3E}">
        <p14:creationId xmlns:p14="http://schemas.microsoft.com/office/powerpoint/2010/main" val="33058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2" y="764704"/>
            <a:ext cx="8964488" cy="4526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9596" y="6072851"/>
            <a:ext cx="684076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Geographical data representation of Number of STD cases. The colour shades of states vary according to the Number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5724" y="6334461"/>
            <a:ext cx="403244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of STD cases. This plot helps analyse the spatially distributed values.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3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Total STD cases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9491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Female STD cases</a:t>
            </a:r>
            <a:endParaRPr lang="en-IN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37050" y="5968585"/>
            <a:ext cx="871296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Stacked Bar plot showing </a:t>
            </a:r>
            <a:r>
              <a:rPr lang="en-IN" sz="1100" dirty="0" smtClean="0">
                <a:solidFill>
                  <a:schemeClr val="bg1"/>
                </a:solidFill>
              </a:rPr>
              <a:t>state wise </a:t>
            </a:r>
            <a:r>
              <a:rPr lang="en-IN" sz="1100" dirty="0">
                <a:solidFill>
                  <a:schemeClr val="bg1"/>
                </a:solidFill>
              </a:rPr>
              <a:t>representation of number of females affected by different types of STDs. Different </a:t>
            </a:r>
            <a:r>
              <a:rPr lang="en-IN" sz="1100" dirty="0" smtClean="0">
                <a:solidFill>
                  <a:schemeClr val="bg1"/>
                </a:solidFill>
              </a:rPr>
              <a:t>colours are used to represent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9158" y="6230195"/>
            <a:ext cx="655272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different categories </a:t>
            </a:r>
            <a:r>
              <a:rPr lang="en-IN" sz="1100" dirty="0">
                <a:solidFill>
                  <a:schemeClr val="bg1"/>
                </a:solidFill>
              </a:rPr>
              <a:t>of STDs. Bars are separated by States and each bar is subdivided into 8 categories of STDs.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4000" cy="5068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8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88378"/>
            <a:ext cx="43719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88378"/>
            <a:ext cx="40386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67056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5143" y="5981655"/>
            <a:ext cx="648072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Three  fields are additionally calculated as shown above in order to explore the hidden details in the data and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9179" y="6243265"/>
            <a:ext cx="583264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 use them to plot  graphs. Field names and their respective formulas  used are shown in the boxes.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Additional Calculated fields 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8824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165304"/>
            <a:ext cx="792088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Stacked bar plot showing </a:t>
            </a:r>
            <a:r>
              <a:rPr lang="en-IN" sz="1100" dirty="0" smtClean="0">
                <a:solidFill>
                  <a:schemeClr val="bg1"/>
                </a:solidFill>
              </a:rPr>
              <a:t>state wise </a:t>
            </a:r>
            <a:r>
              <a:rPr lang="en-IN" sz="1100" dirty="0">
                <a:solidFill>
                  <a:schemeClr val="bg1"/>
                </a:solidFill>
              </a:rPr>
              <a:t>representation of number of males affected by different types of STDs. Different colours </a:t>
            </a:r>
            <a:r>
              <a:rPr lang="en-IN" sz="1100" dirty="0" smtClean="0">
                <a:solidFill>
                  <a:schemeClr val="bg1"/>
                </a:solidFill>
              </a:rPr>
              <a:t>are used to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612" y="6396675"/>
            <a:ext cx="712879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represent . </a:t>
            </a:r>
            <a:r>
              <a:rPr lang="en-IN" sz="1100" dirty="0">
                <a:solidFill>
                  <a:schemeClr val="bg1"/>
                </a:solidFill>
              </a:rPr>
              <a:t>different categories of STDs. Bars are separated by States and each bar is subdivided into 8 categories of STDs.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872" y="3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M</a:t>
            </a:r>
            <a:r>
              <a:rPr lang="en-IN" sz="2000" b="1" u="sng" dirty="0" smtClean="0"/>
              <a:t>ale STD cases</a:t>
            </a:r>
            <a:endParaRPr lang="en-IN" sz="20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1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3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" y="548680"/>
            <a:ext cx="9036496" cy="446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589240"/>
            <a:ext cx="817290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Stacked bar plot showing </a:t>
            </a:r>
            <a:r>
              <a:rPr lang="en-IN" sz="1100" dirty="0" smtClean="0">
                <a:solidFill>
                  <a:schemeClr val="bg1"/>
                </a:solidFill>
              </a:rPr>
              <a:t>state wise </a:t>
            </a:r>
            <a:r>
              <a:rPr lang="en-IN" sz="1100" dirty="0">
                <a:solidFill>
                  <a:schemeClr val="bg1"/>
                </a:solidFill>
              </a:rPr>
              <a:t>Number Of Cases of Different STDs in each age group. Different colours are used to represent different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7750" y="5816055"/>
            <a:ext cx="579664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categories </a:t>
            </a:r>
            <a:r>
              <a:rPr lang="en-IN" sz="1100" dirty="0">
                <a:solidFill>
                  <a:schemeClr val="bg1"/>
                </a:solidFill>
              </a:rPr>
              <a:t>of STDs. Bars are separated by Age and each bar is subdivided into </a:t>
            </a:r>
            <a:r>
              <a:rPr lang="en-IN" sz="1100" dirty="0" smtClean="0">
                <a:solidFill>
                  <a:schemeClr val="bg1"/>
                </a:solidFill>
              </a:rPr>
              <a:t>8 categories </a:t>
            </a:r>
            <a:r>
              <a:rPr lang="en-IN" sz="1100" dirty="0">
                <a:solidFill>
                  <a:schemeClr val="bg1"/>
                </a:solidFill>
              </a:rPr>
              <a:t>of STDs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Number Of Cases of Different STDs in each age group for each state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4329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3   -  Explanatory Analysis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823077"/>
            <a:ext cx="754283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above dashboard is prepared using four plots of dataset 2.  The plots show the given information in the original dataset. Only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6084687"/>
            <a:ext cx="712879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that the datasets created for plotting these graphs are manipulated versions of original dataset using pivot tables. Hence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8124" y="6315679"/>
            <a:ext cx="253828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this visualisation is Explanatory Analysis.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110"/>
            <a:ext cx="9144000" cy="5261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9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734"/>
            <a:ext cx="9144000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3   -   Interactive feature</a:t>
            </a:r>
            <a:endParaRPr lang="en-IN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6228370"/>
            <a:ext cx="615668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above view of the dashboard shows the interactive feature which allows selection of States from the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708" y="6489980"/>
            <a:ext cx="576064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dropdown filter.  The views change accordingly to show the plots for only the selected sates. 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5661247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 smtClean="0"/>
              <a:t>View of Dashboard when for </a:t>
            </a:r>
            <a:r>
              <a:rPr lang="en-IN" sz="1200" b="1" u="sng" dirty="0" err="1" smtClean="0"/>
              <a:t>eg</a:t>
            </a:r>
            <a:r>
              <a:rPr lang="en-IN" sz="1200" b="1" u="sng" dirty="0" smtClean="0"/>
              <a:t>. 5 states are selected from State filter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4440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62" y="400110"/>
            <a:ext cx="9159562" cy="513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Dashboard 3   -   Interactive feature</a:t>
            </a:r>
            <a:endParaRPr lang="en-IN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49796" y="6236244"/>
            <a:ext cx="8316416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above view of the dashboard shows </a:t>
            </a:r>
            <a:r>
              <a:rPr lang="en-IN" sz="1100" dirty="0" smtClean="0">
                <a:solidFill>
                  <a:schemeClr val="bg1"/>
                </a:solidFill>
              </a:rPr>
              <a:t>how the plots change simultaneously when states and diseases are selected from the dropdown filters.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6489980"/>
            <a:ext cx="493254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This way it is easier to compare the plots for different diseases between any states</a:t>
            </a:r>
            <a:r>
              <a:rPr lang="en-IN" sz="1100" dirty="0" smtClean="0">
                <a:solidFill>
                  <a:schemeClr val="bg1"/>
                </a:solidFill>
              </a:rPr>
              <a:t> .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661247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 smtClean="0"/>
              <a:t>View of Dashboard when for </a:t>
            </a:r>
            <a:r>
              <a:rPr lang="en-IN" sz="1200" b="1" u="sng" dirty="0" err="1" smtClean="0"/>
              <a:t>eg</a:t>
            </a:r>
            <a:r>
              <a:rPr lang="en-IN" sz="1200" b="1" u="sng" dirty="0" smtClean="0"/>
              <a:t>. </a:t>
            </a:r>
            <a:r>
              <a:rPr lang="en-IN" sz="1200" b="1" u="sng" dirty="0"/>
              <a:t>2</a:t>
            </a:r>
            <a:r>
              <a:rPr lang="en-IN" sz="1200" b="1" u="sng" dirty="0" smtClean="0"/>
              <a:t> </a:t>
            </a:r>
            <a:r>
              <a:rPr lang="en-IN" sz="1200" b="1" u="sng" dirty="0" smtClean="0"/>
              <a:t>states are selected from State </a:t>
            </a:r>
            <a:r>
              <a:rPr lang="en-IN" sz="1200" b="1" u="sng" dirty="0" smtClean="0"/>
              <a:t>filter and 3 diseases are selected from individual filters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376486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5971" y="2967335"/>
            <a:ext cx="3532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 You!</a:t>
            </a:r>
            <a:endParaRPr lang="en-I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1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264" y="6101406"/>
            <a:ext cx="864096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This is the geographical representation of states and the Rates of infection associated with them. The calculated field of Rate of Infection is used here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308" y="6326937"/>
            <a:ext cx="784887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along with the  spatial mapping of the states. The shades and radial sizes of the circular marks  vary with the values of Rate of Infection.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State wise Rate of Infection</a:t>
            </a:r>
            <a:endParaRPr lang="en-IN" sz="2000" b="1" u="sn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0221"/>
            <a:ext cx="8892480" cy="5107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6049" y="6588547"/>
            <a:ext cx="467583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Higher the value, larger is the radial size  and darker is the shade of the circle.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71600" y="3789040"/>
            <a:ext cx="144016" cy="21602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51541"/>
            <a:ext cx="914400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Stacked Bar plot shows the state wise  and year wise populations belonging to each category of STD while the Line plot shows “Rate per 100K” info of the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60" y="6013151"/>
            <a:ext cx="879842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infection for each state . The Line </a:t>
            </a:r>
            <a:r>
              <a:rPr lang="en-IN" sz="1100" dirty="0" smtClean="0">
                <a:solidFill>
                  <a:schemeClr val="bg1"/>
                </a:solidFill>
              </a:rPr>
              <a:t>plots with different </a:t>
            </a:r>
            <a:r>
              <a:rPr lang="en-IN" sz="1100" dirty="0">
                <a:solidFill>
                  <a:schemeClr val="bg1"/>
                </a:solidFill>
              </a:rPr>
              <a:t>colours show the Rate per 100K for 3 different </a:t>
            </a:r>
            <a:r>
              <a:rPr lang="en-IN" sz="1100" dirty="0" smtClean="0">
                <a:solidFill>
                  <a:schemeClr val="bg1"/>
                </a:solidFill>
              </a:rPr>
              <a:t>STDs</a:t>
            </a:r>
            <a:r>
              <a:rPr lang="en-IN" sz="1100" dirty="0">
                <a:solidFill>
                  <a:schemeClr val="bg1"/>
                </a:solidFill>
              </a:rPr>
              <a:t> </a:t>
            </a:r>
            <a:r>
              <a:rPr lang="en-IN" sz="1100" dirty="0" smtClean="0">
                <a:solidFill>
                  <a:schemeClr val="bg1"/>
                </a:solidFill>
              </a:rPr>
              <a:t>for each state for all the years. These plots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900" y="397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Distribution of Population and Rate of 3 diseases per 100K people</a:t>
            </a:r>
            <a:endParaRPr lang="en-IN" sz="2000" b="1" u="sn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0" y="462605"/>
            <a:ext cx="8964488" cy="476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683568" y="2276872"/>
            <a:ext cx="292332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>
            <a:off x="635392" y="2689739"/>
            <a:ext cx="292332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1023157" y="4058662"/>
            <a:ext cx="292332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912973" y="3447447"/>
            <a:ext cx="292332" cy="1440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476684" y="6274761"/>
            <a:ext cx="61906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can be used to compare the values of populations of  and Rates among different states. The line plot also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24992" y="6536371"/>
            <a:ext cx="420724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depicts </a:t>
            </a:r>
            <a:r>
              <a:rPr lang="en-IN" sz="1100" dirty="0">
                <a:solidFill>
                  <a:schemeClr val="bg1"/>
                </a:solidFill>
              </a:rPr>
              <a:t>the trend in the rate for each </a:t>
            </a:r>
            <a:r>
              <a:rPr lang="en-IN" sz="1100" dirty="0" smtClean="0">
                <a:solidFill>
                  <a:schemeClr val="bg1"/>
                </a:solidFill>
              </a:rPr>
              <a:t>individual </a:t>
            </a:r>
            <a:r>
              <a:rPr lang="en-IN" sz="1100" dirty="0">
                <a:solidFill>
                  <a:schemeClr val="bg1"/>
                </a:solidFill>
              </a:rPr>
              <a:t>disease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23281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" y="478340"/>
            <a:ext cx="9014298" cy="498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6107455"/>
            <a:ext cx="5688632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Horizontal Bar plot represents rates of infection for different states and can be used to </a:t>
            </a:r>
            <a:r>
              <a:rPr lang="en-IN" sz="1100" dirty="0" smtClean="0">
                <a:solidFill>
                  <a:schemeClr val="bg1"/>
                </a:solidFill>
              </a:rPr>
              <a:t>compare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3974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State wise </a:t>
            </a:r>
            <a:r>
              <a:rPr lang="en-IN" sz="2000" b="1" u="sng" dirty="0"/>
              <a:t>Rate of Infection of Individual Diseases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9772" y="6364820"/>
            <a:ext cx="3600399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 state wise Rate of  Infection for each of the 3 STD diseases.</a:t>
            </a:r>
            <a:endParaRPr lang="en-IN" sz="1100" dirty="0"/>
          </a:p>
        </p:txBody>
      </p:sp>
      <p:sp>
        <p:nvSpPr>
          <p:cNvPr id="4" name="Down Arrow 3"/>
          <p:cNvSpPr/>
          <p:nvPr/>
        </p:nvSpPr>
        <p:spPr>
          <a:xfrm>
            <a:off x="1331640" y="4074174"/>
            <a:ext cx="216024" cy="21602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" y="404084"/>
            <a:ext cx="8964489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6697" y="6075006"/>
            <a:ext cx="855333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Bar plot here represents </a:t>
            </a:r>
            <a:r>
              <a:rPr lang="en-IN" sz="1100" dirty="0" smtClean="0">
                <a:solidFill>
                  <a:schemeClr val="bg1"/>
                </a:solidFill>
              </a:rPr>
              <a:t>year wise </a:t>
            </a:r>
            <a:r>
              <a:rPr lang="en-IN" sz="1100" dirty="0">
                <a:solidFill>
                  <a:schemeClr val="bg1"/>
                </a:solidFill>
              </a:rPr>
              <a:t>representation of the calculated field “Infection Rate</a:t>
            </a:r>
            <a:r>
              <a:rPr lang="en-IN" sz="1100" dirty="0" smtClean="0">
                <a:solidFill>
                  <a:schemeClr val="bg1"/>
                </a:solidFill>
              </a:rPr>
              <a:t>”.  Attribute “Rate Of Infection” is plotted against the years.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1007" y="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Rate Of Infection</a:t>
            </a:r>
            <a:endParaRPr lang="en-IN" sz="2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004970" y="6336826"/>
            <a:ext cx="7056783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An </a:t>
            </a:r>
            <a:r>
              <a:rPr lang="en-IN" sz="1100" dirty="0">
                <a:solidFill>
                  <a:schemeClr val="bg1"/>
                </a:solidFill>
              </a:rPr>
              <a:t>additional feature of forecasting future values is also implemented</a:t>
            </a:r>
            <a:r>
              <a:rPr lang="en-IN" sz="1100" dirty="0" smtClean="0">
                <a:solidFill>
                  <a:schemeClr val="bg1"/>
                </a:solidFill>
              </a:rPr>
              <a:t>. The light coloured bars are the  forecasted values.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1475656" y="4048132"/>
            <a:ext cx="216024" cy="21602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eft Brace 3"/>
          <p:cNvSpPr/>
          <p:nvPr/>
        </p:nvSpPr>
        <p:spPr>
          <a:xfrm rot="16200000">
            <a:off x="6614571" y="4770806"/>
            <a:ext cx="468050" cy="1240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139320" y="5564498"/>
            <a:ext cx="129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Forecasted values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877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" y="548680"/>
            <a:ext cx="8856985" cy="4881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5850850"/>
            <a:ext cx="779840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Bar plot showing the % change in the Infection rate every between every  2 consecutive years. Darker shade represents higher </a:t>
            </a:r>
            <a:r>
              <a:rPr lang="en-IN" sz="1100" dirty="0" smtClean="0">
                <a:solidFill>
                  <a:schemeClr val="bg1"/>
                </a:solidFill>
              </a:rPr>
              <a:t>value.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245" y="6112460"/>
            <a:ext cx="540060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1100" dirty="0">
                <a:solidFill>
                  <a:schemeClr val="bg1"/>
                </a:solidFill>
              </a:rPr>
              <a:t>This plot gives an idea about the increase/decrease pattern of Infection Rate over the years.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Year wise % change in the Infection Rate</a:t>
            </a:r>
            <a:endParaRPr lang="en-IN" sz="2000" b="1" u="sng" dirty="0"/>
          </a:p>
        </p:txBody>
      </p:sp>
      <p:sp>
        <p:nvSpPr>
          <p:cNvPr id="2" name="Down Arrow 1"/>
          <p:cNvSpPr/>
          <p:nvPr/>
        </p:nvSpPr>
        <p:spPr>
          <a:xfrm>
            <a:off x="1295636" y="3970859"/>
            <a:ext cx="216024" cy="2880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672"/>
            <a:ext cx="9036496" cy="504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5820" y="6112269"/>
            <a:ext cx="7704857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A combined plot of “Rate of Infection” (Bar plot) and “</a:t>
            </a:r>
            <a:r>
              <a:rPr lang="en-IN" sz="1100" dirty="0" smtClean="0">
                <a:solidFill>
                  <a:schemeClr val="bg1"/>
                </a:solidFill>
              </a:rPr>
              <a:t>Year wise </a:t>
            </a:r>
            <a:r>
              <a:rPr lang="en-IN" sz="1100" dirty="0">
                <a:solidFill>
                  <a:schemeClr val="bg1"/>
                </a:solidFill>
              </a:rPr>
              <a:t>% change in the Infection Rate”(Line plot</a:t>
            </a:r>
            <a:r>
              <a:rPr lang="en-IN" sz="1100" dirty="0" smtClean="0">
                <a:solidFill>
                  <a:schemeClr val="bg1"/>
                </a:solidFill>
              </a:rPr>
              <a:t>). This combined plot gives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1885" y="6373879"/>
            <a:ext cx="6552728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/>
                </a:solidFill>
              </a:rPr>
              <a:t>the pattern of infection rate over the years along with the exact values of increase and decrease in percentage.  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2575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Rate of Infection and its % change over the years</a:t>
            </a:r>
            <a:endParaRPr lang="en-IN" sz="2000" b="1" u="sng" dirty="0"/>
          </a:p>
        </p:txBody>
      </p:sp>
      <p:sp>
        <p:nvSpPr>
          <p:cNvPr id="2" name="Down Arrow 1"/>
          <p:cNvSpPr/>
          <p:nvPr/>
        </p:nvSpPr>
        <p:spPr>
          <a:xfrm>
            <a:off x="899592" y="3942752"/>
            <a:ext cx="216024" cy="21602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>
            <a:off x="1133873" y="4515443"/>
            <a:ext cx="216024" cy="21602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6294135"/>
            <a:ext cx="648072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Horizontal bar graph showing “Rate per 100K” for each age group over the years. This plot helps </a:t>
            </a:r>
            <a:r>
              <a:rPr lang="en-IN" sz="1100" dirty="0" smtClean="0">
                <a:solidFill>
                  <a:schemeClr val="bg1"/>
                </a:solidFill>
              </a:rPr>
              <a:t> us visualise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6557961"/>
            <a:ext cx="504056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and compare the pattern and values of Rate of infection varying across all age groups.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397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Year wise Rate per 100K across all age ranges</a:t>
            </a:r>
            <a:endParaRPr lang="en-IN" sz="20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6" y="692696"/>
            <a:ext cx="8928992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Arrow 1"/>
          <p:cNvSpPr/>
          <p:nvPr/>
        </p:nvSpPr>
        <p:spPr>
          <a:xfrm>
            <a:off x="887132" y="2744924"/>
            <a:ext cx="216024" cy="21602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1103156" y="4969936"/>
            <a:ext cx="228484" cy="21602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1369</Words>
  <Application>Microsoft Office PowerPoint</Application>
  <PresentationFormat>On-screen Show (4:3)</PresentationFormat>
  <Paragraphs>91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kannur</dc:creator>
  <cp:lastModifiedBy>Ashish kannur</cp:lastModifiedBy>
  <cp:revision>59</cp:revision>
  <dcterms:created xsi:type="dcterms:W3CDTF">2020-04-17T14:27:28Z</dcterms:created>
  <dcterms:modified xsi:type="dcterms:W3CDTF">2020-04-19T16:05:01Z</dcterms:modified>
</cp:coreProperties>
</file>