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62" r:id="rId5"/>
    <p:sldId id="261" r:id="rId6"/>
    <p:sldId id="257" r:id="rId7"/>
    <p:sldId id="258" r:id="rId8"/>
    <p:sldId id="260" r:id="rId9"/>
    <p:sldId id="263" r:id="rId10"/>
    <p:sldId id="264" r:id="rId11"/>
    <p:sldId id="278" r:id="rId12"/>
    <p:sldId id="282" r:id="rId13"/>
    <p:sldId id="279" r:id="rId14"/>
    <p:sldId id="283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4" autoAdjust="0"/>
    <p:restoredTop sz="94660"/>
  </p:normalViewPr>
  <p:slideViewPr>
    <p:cSldViewPr>
      <p:cViewPr varScale="1">
        <p:scale>
          <a:sx n="74" d="100"/>
          <a:sy n="74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9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" y="917061"/>
            <a:ext cx="8748464" cy="1926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9" y="3645024"/>
            <a:ext cx="864096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2857613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Dataset 1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4459" y="5431279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Modified Dataset 1 (by dropping null values, redundant columns and records after 2008)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4459" y="6295952"/>
            <a:ext cx="86409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Dataset 1 describes the distribution of 3 types of STDs across different states, gender, age groups along with the  population and rate of infection. 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557562"/>
            <a:ext cx="777686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It is modified  by dropping some redundant columns, some records and missing values to help create an effective visualisation.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77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Dataset 1  and pre-processing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863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981655"/>
            <a:ext cx="604867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Another horizontal bar plot showing 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number of ‘STD cases‘ for all age ranges. This plot helps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704" y="6243265"/>
            <a:ext cx="532859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visualise the pattern of number of STD cases varying across all age groups over the years.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7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Number of STD cases across all age ranges</a:t>
            </a:r>
            <a:endParaRPr lang="en-IN" sz="2000" b="1" u="sng" dirty="0"/>
          </a:p>
        </p:txBody>
      </p:sp>
      <p:sp>
        <p:nvSpPr>
          <p:cNvPr id="2" name="Left Arrow 1"/>
          <p:cNvSpPr/>
          <p:nvPr/>
        </p:nvSpPr>
        <p:spPr>
          <a:xfrm>
            <a:off x="899592" y="2456892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899592" y="4797152"/>
            <a:ext cx="216024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31207"/>
            <a:ext cx="9010650" cy="535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6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096213"/>
            <a:ext cx="74168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Dashboard 1 here is created using the first  3 plots. Since calculated fields are used to plot the graphs here which depict the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6379240"/>
            <a:ext cx="496855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hidden information in the data, we name this  visualisation as  Exploratory Analysis.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1  -  </a:t>
            </a:r>
            <a:r>
              <a:rPr lang="en-IN" sz="2000" b="1" u="sng" dirty="0" smtClean="0"/>
              <a:t>Overa</a:t>
            </a:r>
            <a:r>
              <a:rPr lang="en-IN" sz="2000" b="1" u="sng" dirty="0" smtClean="0"/>
              <a:t>ll view</a:t>
            </a:r>
            <a:endParaRPr lang="en-IN" sz="2000" b="1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025"/>
            <a:ext cx="9144000" cy="55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576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1  </a:t>
            </a:r>
            <a:r>
              <a:rPr lang="en-IN" sz="2000" b="1" u="sng" dirty="0" smtClean="0"/>
              <a:t> </a:t>
            </a:r>
            <a:endParaRPr lang="en-IN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627784" y="5488436"/>
            <a:ext cx="444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Alaska is selected from State filter</a:t>
            </a:r>
            <a:endParaRPr lang="en-IN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12460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dashboard shows the interactive feature where the views in the dashboard change as per the values selected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5508" y="6347340"/>
            <a:ext cx="661306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from the State or Disease filter.  Hence plots for any state along with the  desired type of disease can be seen. 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468384"/>
            <a:ext cx="9073008" cy="527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612" y="6237312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the dashboard is created using the remaining 4 graphs. Calculated fields created by combining the columns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754" y="6494013"/>
            <a:ext cx="49325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are used to plot the graphs. Hence we call this visualisation as exploratory analysis.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2   -  </a:t>
            </a:r>
            <a:r>
              <a:rPr lang="en-IN" sz="2000" b="1" u="sng" dirty="0" smtClean="0"/>
              <a:t>Overall View</a:t>
            </a:r>
            <a:endParaRPr lang="en-IN" sz="2000" b="1" u="sng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084"/>
            <a:ext cx="8964488" cy="540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397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2  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7788" y="6254128"/>
            <a:ext cx="83884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Above view of Dashboard 2 displays the interactive feature. All the views simultaneously change according to the values. selected in the filter.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898" y="6514766"/>
            <a:ext cx="615668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Thus there is flexibility to choose different values of Year, State, Disease, Age from the dropdown filters.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547" y="5475614"/>
            <a:ext cx="727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Alaska is selected from State filter and Chlamydia is selected from Disease filter</a:t>
            </a:r>
            <a:endParaRPr lang="en-IN" sz="1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499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9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5971" y="2967335"/>
            <a:ext cx="3532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 You!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88378"/>
            <a:ext cx="4371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88378"/>
            <a:ext cx="4038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705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5143" y="5981655"/>
            <a:ext cx="648072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Three  fields are additionally calculated as shown above in order to explore the hidden details in the data and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179" y="6243265"/>
            <a:ext cx="58326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 use them to plot  graphs. Field names and their respective formulas  used are shown in the boxes.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Additional Calculated fields 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8824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264" y="6101406"/>
            <a:ext cx="86409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This is the geographical representation of states and the Rates of infection associated with them. The calculated field of Rate of Infection is used here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308" y="6326937"/>
            <a:ext cx="784887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along with the  spatial mapping of the states. The shades and radial sizes of the circular marks  vary with the values of Rate of Infection.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State wise Rate of Infection</a:t>
            </a:r>
            <a:endParaRPr lang="en-IN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46049" y="6588547"/>
            <a:ext cx="467583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Higher the value, larger is the radial size  and darker is the shade of the circle.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71600" y="3789040"/>
            <a:ext cx="144016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9172575" cy="45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51541"/>
            <a:ext cx="91440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Stacked Bar plot shows the state wise  and year wise populations belonging to each category of STD while the Line plot shows “Rate per 100K” info of the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60" y="6013151"/>
            <a:ext cx="87984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infection for each state . The Line </a:t>
            </a:r>
            <a:r>
              <a:rPr lang="en-IN" sz="1100" dirty="0" smtClean="0">
                <a:solidFill>
                  <a:schemeClr val="bg1"/>
                </a:solidFill>
              </a:rPr>
              <a:t>plots with different </a:t>
            </a:r>
            <a:r>
              <a:rPr lang="en-IN" sz="1100" dirty="0">
                <a:solidFill>
                  <a:schemeClr val="bg1"/>
                </a:solidFill>
              </a:rPr>
              <a:t>colours show the Rate per 100K for 3 different </a:t>
            </a:r>
            <a:r>
              <a:rPr lang="en-IN" sz="1100" dirty="0" smtClean="0">
                <a:solidFill>
                  <a:schemeClr val="bg1"/>
                </a:solidFill>
              </a:rPr>
              <a:t>STDs</a:t>
            </a:r>
            <a:r>
              <a:rPr lang="en-IN" sz="1100" dirty="0">
                <a:solidFill>
                  <a:schemeClr val="bg1"/>
                </a:solidFill>
              </a:rPr>
              <a:t> </a:t>
            </a:r>
            <a:r>
              <a:rPr lang="en-IN" sz="1100" dirty="0" smtClean="0">
                <a:solidFill>
                  <a:schemeClr val="bg1"/>
                </a:solidFill>
              </a:rPr>
              <a:t>for each state for all the years. These plots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900" y="397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Distribution of Population and Rate of 3 diseases per 100K people</a:t>
            </a:r>
            <a:endParaRPr lang="en-IN" sz="2000" b="1" u="sng" dirty="0"/>
          </a:p>
        </p:txBody>
      </p:sp>
      <p:sp>
        <p:nvSpPr>
          <p:cNvPr id="7" name="Left Arrow 6"/>
          <p:cNvSpPr/>
          <p:nvPr/>
        </p:nvSpPr>
        <p:spPr>
          <a:xfrm>
            <a:off x="683568" y="2276872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635392" y="2689739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1023157" y="4058662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912973" y="3447447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76684" y="6274761"/>
            <a:ext cx="61906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can be used to compare the values of populations of  and Rates among different states. The line plot also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4992" y="6536371"/>
            <a:ext cx="42072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depicts </a:t>
            </a:r>
            <a:r>
              <a:rPr lang="en-IN" sz="1100" dirty="0">
                <a:solidFill>
                  <a:schemeClr val="bg1"/>
                </a:solidFill>
              </a:rPr>
              <a:t>the trend in the rate for each </a:t>
            </a:r>
            <a:r>
              <a:rPr lang="en-IN" sz="1100" dirty="0" smtClean="0">
                <a:solidFill>
                  <a:schemeClr val="bg1"/>
                </a:solidFill>
              </a:rPr>
              <a:t>individual </a:t>
            </a:r>
            <a:r>
              <a:rPr lang="en-IN" sz="1100" dirty="0">
                <a:solidFill>
                  <a:schemeClr val="bg1"/>
                </a:solidFill>
              </a:rPr>
              <a:t>disease over the years.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28" y="548680"/>
            <a:ext cx="9144000" cy="508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1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107455"/>
            <a:ext cx="56886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Horizontal Bar plot represents rates of infection for different states and can be used to </a:t>
            </a:r>
            <a:r>
              <a:rPr lang="en-IN" sz="1100" dirty="0" smtClean="0">
                <a:solidFill>
                  <a:schemeClr val="bg1"/>
                </a:solidFill>
              </a:rPr>
              <a:t>compare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397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State wise </a:t>
            </a:r>
            <a:r>
              <a:rPr lang="en-IN" sz="2000" b="1" u="sng" dirty="0"/>
              <a:t>Rate of Infection of Individual Diseases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772" y="6364820"/>
            <a:ext cx="360039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 state wise Rate of  Infection for each of the 3 STD diseases.</a:t>
            </a:r>
            <a:endParaRPr lang="en-IN" sz="1100" dirty="0"/>
          </a:p>
        </p:txBody>
      </p:sp>
      <p:sp>
        <p:nvSpPr>
          <p:cNvPr id="4" name="Down Arrow 3"/>
          <p:cNvSpPr/>
          <p:nvPr/>
        </p:nvSpPr>
        <p:spPr>
          <a:xfrm>
            <a:off x="1331640" y="4074174"/>
            <a:ext cx="216024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0" y="548680"/>
            <a:ext cx="9036496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97" y="6075006"/>
            <a:ext cx="855333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Bar plot here represents 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representation of the calculated field “Infection Rate</a:t>
            </a:r>
            <a:r>
              <a:rPr lang="en-IN" sz="1100" dirty="0" smtClean="0">
                <a:solidFill>
                  <a:schemeClr val="bg1"/>
                </a:solidFill>
              </a:rPr>
              <a:t>”.  Attribute “Rate Of Infection” is plotted against the years.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1007" y="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Rate Of Infection</a:t>
            </a:r>
            <a:endParaRPr lang="en-IN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04970" y="6336826"/>
            <a:ext cx="705678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An </a:t>
            </a:r>
            <a:r>
              <a:rPr lang="en-IN" sz="1100" dirty="0">
                <a:solidFill>
                  <a:schemeClr val="bg1"/>
                </a:solidFill>
              </a:rPr>
              <a:t>additional feature of forecasting future values is also implemented</a:t>
            </a:r>
            <a:r>
              <a:rPr lang="en-IN" sz="1100" dirty="0" smtClean="0">
                <a:solidFill>
                  <a:schemeClr val="bg1"/>
                </a:solidFill>
              </a:rPr>
              <a:t>. The light coloured bars are the  forecasted values.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1475656" y="4048132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Brace 3"/>
          <p:cNvSpPr/>
          <p:nvPr/>
        </p:nvSpPr>
        <p:spPr>
          <a:xfrm rot="16200000">
            <a:off x="6614571" y="4770806"/>
            <a:ext cx="468050" cy="1240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139320" y="5564498"/>
            <a:ext cx="129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Forecasted values</a:t>
            </a:r>
            <a:endParaRPr lang="en-IN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7" y="503238"/>
            <a:ext cx="8553330" cy="533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5850850"/>
            <a:ext cx="779840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Bar plot showing the % change in the Infection rate every between every  2 consecutive years. Darker shade represents higher </a:t>
            </a:r>
            <a:r>
              <a:rPr lang="en-IN" sz="1100" dirty="0" smtClean="0">
                <a:solidFill>
                  <a:schemeClr val="bg1"/>
                </a:solidFill>
              </a:rPr>
              <a:t>value.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245" y="6112460"/>
            <a:ext cx="54006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schemeClr val="bg1"/>
                </a:solidFill>
              </a:rPr>
              <a:t>This plot gives an idea about the increase/decrease pattern of Infection Rate over the years.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% change in the Infection Rate</a:t>
            </a:r>
            <a:endParaRPr lang="en-IN" sz="2000" b="1" u="sng" dirty="0"/>
          </a:p>
        </p:txBody>
      </p:sp>
      <p:sp>
        <p:nvSpPr>
          <p:cNvPr id="2" name="Down Arrow 1"/>
          <p:cNvSpPr/>
          <p:nvPr/>
        </p:nvSpPr>
        <p:spPr>
          <a:xfrm>
            <a:off x="1295636" y="3970859"/>
            <a:ext cx="216024" cy="2880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6101"/>
            <a:ext cx="8640960" cy="511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0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820" y="6112269"/>
            <a:ext cx="770485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 combined plot of “Rate of Infection” (Bar plot) and “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% change in the Infection Rate”(Line plot</a:t>
            </a:r>
            <a:r>
              <a:rPr lang="en-IN" sz="1100" dirty="0" smtClean="0">
                <a:solidFill>
                  <a:schemeClr val="bg1"/>
                </a:solidFill>
              </a:rPr>
              <a:t>). This combined plot gives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1885" y="6373879"/>
            <a:ext cx="655272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pattern of infection rate over the years along with the exact values of increase and decrease in percentage.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575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Rate of Infection and its % change over the years</a:t>
            </a:r>
            <a:endParaRPr lang="en-IN" sz="2000" b="1" u="sng" dirty="0"/>
          </a:p>
        </p:txBody>
      </p:sp>
      <p:sp>
        <p:nvSpPr>
          <p:cNvPr id="2" name="Down Arrow 1"/>
          <p:cNvSpPr/>
          <p:nvPr/>
        </p:nvSpPr>
        <p:spPr>
          <a:xfrm>
            <a:off x="899592" y="3942752"/>
            <a:ext cx="216024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1133873" y="4515443"/>
            <a:ext cx="216024" cy="2160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5698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7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6294135"/>
            <a:ext cx="648072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Horizontal bar graph showing “Rate per 100K” for each age group over the years. This plot helps </a:t>
            </a:r>
            <a:r>
              <a:rPr lang="en-IN" sz="1100" dirty="0" smtClean="0">
                <a:solidFill>
                  <a:schemeClr val="bg1"/>
                </a:solidFill>
              </a:rPr>
              <a:t> us visualise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6557961"/>
            <a:ext cx="50405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and compare the pattern and values of Rate of infection varying across all age groups.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Rate per 100K across all age ranges</a:t>
            </a:r>
            <a:endParaRPr lang="en-IN" sz="2000" b="1" u="sng" dirty="0"/>
          </a:p>
        </p:txBody>
      </p:sp>
      <p:sp>
        <p:nvSpPr>
          <p:cNvPr id="2" name="Left Arrow 1"/>
          <p:cNvSpPr/>
          <p:nvPr/>
        </p:nvSpPr>
        <p:spPr>
          <a:xfrm>
            <a:off x="887132" y="2744924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1103156" y="4969936"/>
            <a:ext cx="22848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2" y="548679"/>
            <a:ext cx="9010650" cy="554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9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802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kannur</dc:creator>
  <cp:lastModifiedBy>Ashish kannur</cp:lastModifiedBy>
  <cp:revision>54</cp:revision>
  <dcterms:created xsi:type="dcterms:W3CDTF">2020-04-17T14:27:28Z</dcterms:created>
  <dcterms:modified xsi:type="dcterms:W3CDTF">2020-04-19T13:00:28Z</dcterms:modified>
</cp:coreProperties>
</file>