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17"/>
  </p:notesMasterIdLst>
  <p:sldIdLst>
    <p:sldId id="256" r:id="rId3"/>
    <p:sldId id="257" r:id="rId4"/>
    <p:sldId id="259" r:id="rId5"/>
    <p:sldId id="272" r:id="rId6"/>
    <p:sldId id="277" r:id="rId7"/>
    <p:sldId id="274" r:id="rId8"/>
    <p:sldId id="269" r:id="rId9"/>
    <p:sldId id="275" r:id="rId10"/>
    <p:sldId id="262" r:id="rId11"/>
    <p:sldId id="270" r:id="rId12"/>
    <p:sldId id="265" r:id="rId13"/>
    <p:sldId id="264" r:id="rId14"/>
    <p:sldId id="276" r:id="rId15"/>
    <p:sldId id="267" r:id="rId16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3"/>
  </p:normalViewPr>
  <p:slideViewPr>
    <p:cSldViewPr snapToGrid="0">
      <p:cViewPr varScale="1">
        <p:scale>
          <a:sx n="68" d="100"/>
          <a:sy n="68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2"/>
            <a:ext cx="3333750" cy="250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63" marR="0" lvl="1" indent="-10636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5600" marR="0" lvl="2" indent="-101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8163" marR="0" lvl="3" indent="-10636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0725" marR="0" lvl="4" indent="-1111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4" cy="333296"/>
          </a:xfrm>
          <a:prstGeom prst="rect">
            <a:avLst/>
          </a:prstGeom>
          <a:noFill/>
          <a:ln>
            <a:noFill/>
          </a:ln>
        </p:spPr>
        <p:txBody>
          <a:bodyPr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858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55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3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18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4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100" cy="29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6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07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2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20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69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79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4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92505" y="3166308"/>
            <a:ext cx="7940040" cy="29996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9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8347635" y="6408271"/>
            <a:ext cx="575235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9089" y="2499359"/>
            <a:ext cx="8508999" cy="396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7178" y="1762188"/>
            <a:ext cx="4180910" cy="468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+ Text (Hintergrund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477139"/>
            <a:ext cx="9144000" cy="438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16991" y="2484000"/>
            <a:ext cx="4242815" cy="3974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936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4584192" y="2484119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oße Bil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9088" y="1762188"/>
            <a:ext cx="8508999" cy="71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der formatfüllen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6213" marR="0" lvl="1" indent="-74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0363" marR="0" lvl="2" indent="-1063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8163" marR="0" lvl="3" indent="-9366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4375" marR="0" lvl="4" indent="-92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20150416 tum logo blau png fin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18410" y="324685"/>
            <a:ext cx="608352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74934" y="6473312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1162" y="6473312"/>
            <a:ext cx="64642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Tahir &amp; Usmani - Challenge 2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9087" y="1978719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Hamza Tahir &amp; Muhammad Hamza Usmani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Informatik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22nd November, </a:t>
            </a:r>
            <a:r>
              <a:rPr lang="de-DE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Challenge 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101" y="3051359"/>
            <a:ext cx="3892488" cy="33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400" b="1" dirty="0" smtClean="0"/>
              <a:t>The Classifier</a:t>
            </a:r>
            <a:r>
              <a:rPr lang="de-DE" sz="2400" b="1" dirty="0"/>
              <a:t>:</a:t>
            </a:r>
            <a:endParaRPr lang="de-DE" sz="24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lang="de-DE" sz="2400" b="1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endParaRPr sz="2000"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Supreme Classifier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9" y="2279700"/>
            <a:ext cx="2658370" cy="1362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62" y="399954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Problem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81" y="2300461"/>
            <a:ext cx="5318384" cy="134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6438" y="3691766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Returns all 377 rows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089" y="4634182"/>
            <a:ext cx="5585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1055 genuine reviews are classified as fake!</a:t>
            </a:r>
          </a:p>
          <a:p>
            <a:endParaRPr lang="en-US" sz="2000" dirty="0"/>
          </a:p>
          <a:p>
            <a:r>
              <a:rPr lang="en-US" sz="2000" dirty="0" smtClean="0"/>
              <a:t>1055 out of 2696, misclassification rate of </a:t>
            </a:r>
            <a:r>
              <a:rPr lang="en-US" sz="2400" b="1" dirty="0" smtClean="0"/>
              <a:t>39%</a:t>
            </a:r>
            <a:endParaRPr lang="en-US" sz="24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6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2" y="901020"/>
            <a:ext cx="8358438" cy="5572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99433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Results: </a:t>
            </a:r>
            <a:r>
              <a:rPr lang="de-DE" dirty="0" smtClean="0"/>
              <a:t>Training &amp; Test </a:t>
            </a:r>
            <a:r>
              <a:rPr lang="de-DE" dirty="0"/>
              <a:t>Error with </a:t>
            </a:r>
            <a:r>
              <a:rPr lang="de-DE" dirty="0" smtClean="0"/>
              <a:t>6-Cross </a:t>
            </a:r>
            <a:r>
              <a:rPr lang="de-DE" dirty="0"/>
              <a:t>Validation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5" y="2725246"/>
            <a:ext cx="7983392" cy="26349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195" y="4159623"/>
            <a:ext cx="7772911" cy="39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39227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Started off with Training Accuracy of </a:t>
            </a:r>
            <a:r>
              <a:rPr lang="de-DE" sz="2000" b="1" dirty="0" smtClean="0"/>
              <a:t>86%</a:t>
            </a:r>
            <a:r>
              <a:rPr lang="de-DE" sz="2000" dirty="0" smtClean="0"/>
              <a:t> but test accuracy of </a:t>
            </a:r>
            <a:r>
              <a:rPr lang="de-DE" sz="2000" b="1" dirty="0" smtClean="0"/>
              <a:t>50%</a:t>
            </a:r>
            <a:r>
              <a:rPr lang="de-DE" sz="2000" dirty="0" smtClean="0"/>
              <a:t> accuracy! </a:t>
            </a:r>
            <a:endParaRPr lang="de-DE" sz="2000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This was due to problems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Fixing data errors and using all mentioned behavioral features raised </a:t>
            </a:r>
            <a:r>
              <a:rPr lang="en-US" sz="2000" dirty="0" smtClean="0"/>
              <a:t>test accuracy to </a:t>
            </a:r>
            <a:r>
              <a:rPr lang="en-US" sz="2000" b="1" dirty="0" smtClean="0"/>
              <a:t>0.72201.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only ‘reviewer’ features raised test accuracy to </a:t>
            </a:r>
            <a:r>
              <a:rPr lang="en-US" sz="2000" b="1" dirty="0" smtClean="0"/>
              <a:t>0.80681.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olidFill>
                  <a:schemeClr val="accent4"/>
                </a:solidFill>
              </a:rPr>
              <a:t>Random Under-sampling</a:t>
            </a:r>
            <a:r>
              <a:rPr 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of non-spam reviews </a:t>
            </a:r>
            <a:r>
              <a:rPr lang="en-US" sz="2000" dirty="0" smtClean="0"/>
              <a:t>raised test accuracy to </a:t>
            </a:r>
            <a:r>
              <a:rPr lang="en-US" sz="2000" b="1" dirty="0" smtClean="0"/>
              <a:t>0.85326.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training dataset is skewed: Only 10% fake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Adding ‘review’ features raised test accuracy to </a:t>
            </a:r>
            <a:r>
              <a:rPr lang="en-US" sz="2000" b="1" dirty="0" smtClean="0"/>
              <a:t>0.88943.</a:t>
            </a:r>
            <a:endParaRPr lang="de-DE" sz="2000" b="1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9089" y="881408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 smtClean="0"/>
              <a:t>What made the difference?</a:t>
            </a:r>
            <a:endParaRPr lang="de-DE" dirty="0"/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12264" y="322380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de-DE"/>
              <a:t>Thank you!</a:t>
            </a:r>
          </a:p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Challenge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489" y="2115870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classify a hotel review as ‘fake’ (Y) or ‘not fake’ (N).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7489" y="1500044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Machine Learning Task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7489" y="295186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Data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489" y="3603183"/>
            <a:ext cx="837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Hotel reviews from YELP. The reviews consisted of reviews from Illinois.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550"/>
              </p:ext>
            </p:extLst>
          </p:nvPr>
        </p:nvGraphicFramePr>
        <p:xfrm>
          <a:off x="1169645" y="4419064"/>
          <a:ext cx="6096000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Number of Samples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4235"/>
              </p:ext>
            </p:extLst>
          </p:nvPr>
        </p:nvGraphicFramePr>
        <p:xfrm>
          <a:off x="5233737" y="4812632"/>
          <a:ext cx="2031908" cy="34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54"/>
                <a:gridCol w="1015954"/>
              </a:tblGrid>
              <a:tr h="348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2319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337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0147" y="563957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1: The Dataset</a:t>
            </a: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de-DE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Linguistic</a:t>
            </a: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</a:t>
            </a:r>
            <a:r>
              <a:rPr lang="en-US" sz="2000" dirty="0" smtClean="0"/>
              <a:t>are generally </a:t>
            </a:r>
            <a:r>
              <a:rPr lang="en-US" sz="2000" dirty="0" smtClean="0"/>
              <a:t>two kinds of features in </a:t>
            </a:r>
            <a:r>
              <a:rPr lang="en-US" sz="2000" dirty="0" smtClean="0"/>
              <a:t>classification of spam:</a:t>
            </a:r>
            <a:endParaRPr lang="en-US" sz="20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Linguistic </a:t>
            </a:r>
            <a:r>
              <a:rPr lang="en-US" sz="1800" dirty="0" smtClean="0"/>
              <a:t>Features</a:t>
            </a:r>
            <a:endParaRPr lang="en-US" sz="18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sz="1800" dirty="0" smtClean="0"/>
              <a:t>Behavioral </a:t>
            </a:r>
            <a:r>
              <a:rPr lang="en-US" sz="1800" dirty="0" smtClean="0"/>
              <a:t>Features</a:t>
            </a:r>
            <a:endParaRPr lang="en-US" sz="1800" dirty="0" smtClean="0"/>
          </a:p>
          <a:p>
            <a:pPr marL="285750" indent="-285750">
              <a:buFont typeface="Wingdings" charset="2"/>
              <a:buChar char="q"/>
            </a:pPr>
            <a:endParaRPr lang="en-US" sz="1800" dirty="0"/>
          </a:p>
          <a:p>
            <a:r>
              <a:rPr lang="en-US" sz="2400" b="1" dirty="0" smtClean="0"/>
              <a:t>Linguistic </a:t>
            </a:r>
            <a:r>
              <a:rPr lang="en-US" sz="2400" b="1" dirty="0" smtClean="0"/>
              <a:t>Features</a:t>
            </a:r>
          </a:p>
          <a:p>
            <a:endParaRPr lang="en-US" sz="24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Focuses on content of reviews.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Break text in n-gram/shingle representation.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/>
              <a:t>Measure of similarity among </a:t>
            </a:r>
            <a:r>
              <a:rPr lang="en-US" sz="1800" dirty="0" smtClean="0"/>
              <a:t>words </a:t>
            </a:r>
            <a:r>
              <a:rPr lang="en-US" sz="1800" dirty="0" smtClean="0"/>
              <a:t>- (Cosine distance).</a:t>
            </a:r>
          </a:p>
          <a:p>
            <a:pPr marL="342900" indent="-342900">
              <a:buFont typeface="Wingdings" charset="2"/>
              <a:buChar char="q"/>
            </a:pPr>
            <a:endParaRPr lang="en-US" sz="2000" b="1" dirty="0" smtClean="0"/>
          </a:p>
          <a:p>
            <a:r>
              <a:rPr lang="en-US" sz="2400" b="1" dirty="0" smtClean="0"/>
              <a:t>Behavioral </a:t>
            </a:r>
            <a:r>
              <a:rPr lang="en-US" sz="2400" b="1" dirty="0" smtClean="0"/>
              <a:t>Features</a:t>
            </a:r>
          </a:p>
          <a:p>
            <a:endParaRPr lang="en-US" sz="1800" b="1" dirty="0" smtClean="0">
              <a:latin typeface="+mn-lt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Focuses on </a:t>
            </a:r>
            <a:r>
              <a:rPr lang="en-US" sz="1800" b="1" dirty="0" smtClean="0">
                <a:latin typeface="+mn-lt"/>
              </a:rPr>
              <a:t>behavior</a:t>
            </a:r>
            <a:r>
              <a:rPr lang="en-US" sz="1800" dirty="0" smtClean="0">
                <a:latin typeface="+mn-lt"/>
              </a:rPr>
              <a:t> of review/reviewer: Metadata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 smtClean="0">
                <a:latin typeface="+mn-lt"/>
              </a:rPr>
              <a:t>Requires </a:t>
            </a:r>
            <a:r>
              <a:rPr lang="en-US" sz="1800" dirty="0">
                <a:latin typeface="+mn-lt"/>
              </a:rPr>
              <a:t>feature </a:t>
            </a:r>
            <a:r>
              <a:rPr lang="en-US" sz="1800" dirty="0" smtClean="0">
                <a:latin typeface="+mn-lt"/>
              </a:rPr>
              <a:t>mining.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800" dirty="0">
                <a:latin typeface="+mn-lt"/>
              </a:rPr>
              <a:t>Dependent on the dataset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 smtClean="0">
              <a:latin typeface="+mn-lt"/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7489" y="14046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de-DE" sz="2000" dirty="0" err="1" smtClean="0"/>
              <a:t>Loaded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</a:t>
            </a:r>
            <a:r>
              <a:rPr lang="de-DE" sz="2000" dirty="0" err="1"/>
              <a:t>i</a:t>
            </a:r>
            <a:r>
              <a:rPr lang="de-DE" sz="2000" dirty="0" err="1" smtClean="0"/>
              <a:t>nto</a:t>
            </a:r>
            <a:r>
              <a:rPr lang="de-DE" sz="2000" dirty="0" smtClean="0"/>
              <a:t> a </a:t>
            </a:r>
            <a:r>
              <a:rPr lang="de-DE" sz="2000" dirty="0" err="1" smtClean="0"/>
              <a:t>database</a:t>
            </a:r>
            <a:endParaRPr lang="de-DE" sz="2000" dirty="0" smtClean="0"/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Used </a:t>
            </a:r>
            <a:r>
              <a:rPr lang="de-DE" sz="1800" dirty="0" smtClean="0"/>
              <a:t>queries to change aggregation levels.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smtClean="0"/>
              <a:t>Find </a:t>
            </a:r>
            <a:r>
              <a:rPr lang="de-DE" sz="1800" dirty="0" err="1" smtClean="0"/>
              <a:t>patterns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relations</a:t>
            </a:r>
            <a:r>
              <a:rPr lang="de-DE" sz="1800" dirty="0" smtClean="0"/>
              <a:t> </a:t>
            </a:r>
            <a:r>
              <a:rPr lang="de-DE" sz="1800" dirty="0" err="1" smtClean="0"/>
              <a:t>between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.</a:t>
            </a:r>
          </a:p>
          <a:p>
            <a:pPr marL="215900" marR="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61111"/>
              <a:buFont typeface="Wingdings" charset="2"/>
              <a:buChar char="q"/>
            </a:pPr>
            <a:r>
              <a:rPr lang="de-DE" sz="1800" dirty="0" err="1" smtClean="0"/>
              <a:t>Eased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work</a:t>
            </a:r>
            <a:r>
              <a:rPr lang="de-DE" sz="1800" dirty="0"/>
              <a:t>.</a:t>
            </a:r>
            <a:endParaRPr sz="18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7489" y="79698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b="1" dirty="0" err="1" smtClean="0"/>
              <a:t>Methodology</a:t>
            </a:r>
            <a:r>
              <a:rPr lang="de-DE" b="1" dirty="0" smtClean="0"/>
              <a:t> </a:t>
            </a:r>
            <a:r>
              <a:rPr lang="mr-IN" b="1" dirty="0" smtClean="0"/>
              <a:t>–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a Database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2608" y="5470454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reviews per day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" y="3633537"/>
            <a:ext cx="2925361" cy="17382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99991" y="62861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ERD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2546252"/>
            <a:ext cx="5373556" cy="37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Dataset was a nightmare to pre-process: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Semi-colons in the review content!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 simple pandas dataset </a:t>
            </a:r>
            <a:r>
              <a:rPr lang="en-US" sz="1800" dirty="0" err="1" smtClean="0"/>
              <a:t>import_csv</a:t>
            </a:r>
            <a:r>
              <a:rPr lang="en-US" sz="1800" dirty="0" smtClean="0"/>
              <a:t> could not be used with ‘ ; ‘ as a delimiter.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of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000" dirty="0"/>
              <a:t> reviewers in the training </a:t>
            </a:r>
            <a:r>
              <a:rPr lang="en-US" sz="2000" dirty="0" smtClean="0"/>
              <a:t>set and </a:t>
            </a:r>
            <a:r>
              <a:rPr lang="en-US" sz="2600" b="1" dirty="0">
                <a:solidFill>
                  <a:srgbClr val="FF000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reviewers in test set </a:t>
            </a:r>
            <a:r>
              <a:rPr lang="en-US" sz="2000" dirty="0" smtClean="0"/>
              <a:t>is missing!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‘JOINS’ leave missing columns.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Solution: Manually correct the ‘test’ dataset at least.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7489" y="500958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lang="de-DE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62" y="1323474"/>
            <a:ext cx="82071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used the following features for classification: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Maximum Number of Reviews (per day)*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Percentage of Positive Reviews*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 Length*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Reviewer Deviation (absolute values</a:t>
            </a:r>
            <a:r>
              <a:rPr lang="en-US" sz="2000" dirty="0" smtClean="0"/>
              <a:t>)*</a:t>
            </a:r>
          </a:p>
          <a:p>
            <a:endParaRPr lang="en-US" sz="2000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Review Metadata (rating, </a:t>
            </a:r>
            <a:r>
              <a:rPr lang="en-US" sz="2000" b="1" dirty="0" err="1" smtClean="0"/>
              <a:t>usefulCount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coolCount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funnyCount</a:t>
            </a:r>
            <a:r>
              <a:rPr lang="en-US" sz="2000" b="1" dirty="0" smtClean="0"/>
              <a:t> columns)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000" b="1" dirty="0" smtClean="0"/>
              <a:t>Reviewer Metadata (</a:t>
            </a:r>
            <a:r>
              <a:rPr lang="en-US" sz="2000" b="1" dirty="0" err="1" smtClean="0"/>
              <a:t>friendCount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firstCount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usefulCount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coolCount</a:t>
            </a:r>
            <a:r>
              <a:rPr lang="en-US" sz="2000" b="1" dirty="0" smtClean="0"/>
              <a:t> &amp; </a:t>
            </a:r>
            <a:r>
              <a:rPr lang="en-US" sz="2000" b="1" dirty="0" err="1" smtClean="0"/>
              <a:t>funnyCount</a:t>
            </a:r>
            <a:r>
              <a:rPr lang="en-US" sz="2000" b="1" dirty="0" smtClean="0"/>
              <a:t> columns)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Normalizing Features</a:t>
            </a:r>
            <a:endParaRPr lang="en-US" sz="2000" b="1" dirty="0" smtClean="0"/>
          </a:p>
          <a:p>
            <a:pPr marL="342900" indent="-342900">
              <a:buFont typeface="Wingdings" charset="2"/>
              <a:buChar char="q"/>
            </a:pPr>
            <a:r>
              <a:rPr lang="en-US" sz="2000" dirty="0" smtClean="0"/>
              <a:t>Normalized values between 0-1.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82" y="5170681"/>
            <a:ext cx="2962149" cy="1026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39" y="6197335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Behavioral features </a:t>
            </a:r>
            <a:r>
              <a:rPr lang="en-US" dirty="0" smtClean="0"/>
              <a:t>taken from Mukherjee et al.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Max Number of Reviews Per Day: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have &gt; </a:t>
            </a:r>
            <a:r>
              <a:rPr lang="en-US" b="1" dirty="0" smtClean="0"/>
              <a:t>5</a:t>
            </a:r>
            <a:r>
              <a:rPr lang="en-US" dirty="0" smtClean="0"/>
              <a:t> reviews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database, most reviewers only post </a:t>
            </a:r>
            <a:r>
              <a:rPr lang="en-US" b="1" dirty="0" smtClean="0"/>
              <a:t>once</a:t>
            </a:r>
            <a:r>
              <a:rPr lang="en-US" dirty="0" smtClean="0"/>
              <a:t> per day.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Review </a:t>
            </a:r>
            <a:r>
              <a:rPr lang="en-US" sz="2000" dirty="0" smtClean="0">
                <a:solidFill>
                  <a:schemeClr val="accent4"/>
                </a:solidFill>
              </a:rPr>
              <a:t>Length: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Fake reviews have greater length than genuine ones.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length of fake review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/>
              <a:t>122</a:t>
            </a:r>
            <a:r>
              <a:rPr lang="en-US" dirty="0" smtClean="0"/>
              <a:t> &lt;</a:t>
            </a:r>
            <a:r>
              <a:rPr lang="en-US" dirty="0"/>
              <a:t> </a:t>
            </a:r>
            <a:r>
              <a:rPr lang="en-US" dirty="0" smtClean="0"/>
              <a:t>average length of genuine review = </a:t>
            </a:r>
            <a:r>
              <a:rPr lang="en-US" b="1" dirty="0" smtClean="0"/>
              <a:t>157</a:t>
            </a:r>
            <a:r>
              <a:rPr lang="en-US" dirty="0" smtClean="0"/>
              <a:t>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Percentage </a:t>
            </a:r>
            <a:r>
              <a:rPr lang="en-US" sz="2000" dirty="0">
                <a:solidFill>
                  <a:schemeClr val="accent4"/>
                </a:solidFill>
              </a:rPr>
              <a:t>of Positive Reviews </a:t>
            </a:r>
            <a:r>
              <a:rPr lang="en-US" sz="2000" dirty="0" smtClean="0">
                <a:solidFill>
                  <a:schemeClr val="accent4"/>
                </a:solidFill>
              </a:rPr>
              <a:t>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generally give a higher rating.</a:t>
            </a:r>
          </a:p>
          <a:p>
            <a:pPr marL="519113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/>
              <a:t>DEBUNK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average PPR of spammer = </a:t>
            </a:r>
            <a:r>
              <a:rPr lang="en-US" b="1" dirty="0" smtClean="0">
                <a:solidFill>
                  <a:srgbClr val="000000"/>
                </a:solidFill>
              </a:rPr>
              <a:t>0.52</a:t>
            </a:r>
            <a:r>
              <a:rPr lang="en-US" dirty="0" smtClean="0">
                <a:solidFill>
                  <a:srgbClr val="000000"/>
                </a:solidFill>
              </a:rPr>
              <a:t> &lt; Average PPR of non-spammer = </a:t>
            </a:r>
            <a:r>
              <a:rPr lang="en-US" b="1" dirty="0" smtClean="0">
                <a:solidFill>
                  <a:srgbClr val="000000"/>
                </a:solidFill>
              </a:rPr>
              <a:t>0.62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sz="3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Debunks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9089" y="1500510"/>
            <a:ext cx="8508999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Deviation: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  </a:t>
            </a:r>
            <a:r>
              <a:rPr lang="en-US" dirty="0" smtClean="0"/>
              <a:t>Spammers deviate more than general opinion.</a:t>
            </a:r>
            <a:endParaRPr lang="en-US" sz="2000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database, spammer deviation = </a:t>
            </a:r>
            <a:r>
              <a:rPr lang="en-US" b="1" dirty="0" smtClean="0"/>
              <a:t>0.52</a:t>
            </a:r>
            <a:r>
              <a:rPr lang="en-US" dirty="0" smtClean="0"/>
              <a:t> &gt; non-spammer deviation = </a:t>
            </a:r>
            <a:r>
              <a:rPr lang="en-US" b="1" dirty="0" smtClean="0"/>
              <a:t>0.62.</a:t>
            </a:r>
            <a:endParaRPr lang="en-US" sz="2000" b="1" dirty="0" smtClean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 review ‘counts’ less than non-spam review counts.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/>
              <a:t>In our dataset, average ‘useful’ count for spam reviews = </a:t>
            </a:r>
            <a:r>
              <a:rPr lang="en-US" b="1" dirty="0" smtClean="0"/>
              <a:t>0 </a:t>
            </a:r>
            <a:r>
              <a:rPr lang="en-US" dirty="0" smtClean="0"/>
              <a:t>and for non spam reviews = </a:t>
            </a:r>
            <a:r>
              <a:rPr lang="en-US" b="1" dirty="0" smtClean="0"/>
              <a:t>1.107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/>
                </a:solidFill>
              </a:rPr>
              <a:t>Reviewer Metadata: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CLAIM</a:t>
            </a:r>
            <a:r>
              <a:rPr lang="en-US" sz="2000" dirty="0" smtClean="0"/>
              <a:t>: </a:t>
            </a:r>
            <a:r>
              <a:rPr lang="en-US" dirty="0" smtClean="0"/>
              <a:t>Spammers ‘counts</a:t>
            </a:r>
            <a:r>
              <a:rPr lang="en-US" dirty="0"/>
              <a:t>’ less than </a:t>
            </a:r>
            <a:r>
              <a:rPr lang="en-US" dirty="0" smtClean="0"/>
              <a:t>non-spammers count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PROVED</a:t>
            </a:r>
            <a:r>
              <a:rPr lang="en-US" sz="2000" dirty="0" smtClean="0"/>
              <a:t>: </a:t>
            </a:r>
            <a:r>
              <a:rPr lang="en-US" dirty="0" smtClean="0">
                <a:solidFill>
                  <a:srgbClr val="000000"/>
                </a:solidFill>
              </a:rPr>
              <a:t>In our dataset, </a:t>
            </a:r>
            <a:r>
              <a:rPr lang="en-US" dirty="0"/>
              <a:t>average ‘useful’ count for spammers </a:t>
            </a:r>
            <a:r>
              <a:rPr lang="en-US" dirty="0" smtClean="0"/>
              <a:t>~ </a:t>
            </a:r>
            <a:r>
              <a:rPr lang="en-US" b="1" dirty="0" smtClean="0"/>
              <a:t>5</a:t>
            </a:r>
            <a:r>
              <a:rPr lang="en-US" dirty="0" smtClean="0"/>
              <a:t> and </a:t>
            </a:r>
            <a:r>
              <a:rPr lang="en-US" dirty="0"/>
              <a:t>for non spammers </a:t>
            </a:r>
            <a:r>
              <a:rPr lang="en-US" dirty="0" smtClean="0"/>
              <a:t>~ </a:t>
            </a:r>
            <a:r>
              <a:rPr lang="en-US" b="1" dirty="0" smtClean="0"/>
              <a:t>470</a:t>
            </a:r>
            <a:endParaRPr lang="en-US" b="1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9089" y="816912"/>
            <a:ext cx="8508999" cy="41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– </a:t>
            </a:r>
            <a:r>
              <a:rPr lang="de-DE" b="1" dirty="0" smtClean="0"/>
              <a:t>VALIDATIONS</a:t>
            </a:r>
            <a:endParaRPr lang="de-DE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b="1" dirty="0" smtClean="0"/>
              <a:t>0. Discovery: Supreme </a:t>
            </a:r>
            <a:r>
              <a:rPr lang="de-DE" sz="2000" b="1" dirty="0" smtClean="0"/>
              <a:t>Classifier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b="1" dirty="0" smtClean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 smtClean="0"/>
              <a:t>1. Naive Bayes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2. Support Vector Classier (SVC</a:t>
            </a:r>
            <a:r>
              <a:rPr lang="de-DE" sz="2000" dirty="0" smtClean="0"/>
              <a:t>)</a:t>
            </a:r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lang="de-DE" sz="2000" dirty="0"/>
          </a:p>
          <a:p>
            <a:pPr marL="0" marR="0" lvl="0" indent="-69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de-DE" sz="2000" dirty="0"/>
              <a:t>3</a:t>
            </a:r>
            <a:r>
              <a:rPr lang="de-DE" sz="2000" dirty="0" smtClean="0"/>
              <a:t>. </a:t>
            </a:r>
            <a:r>
              <a:rPr lang="de-DE" sz="2000" dirty="0"/>
              <a:t>Random </a:t>
            </a:r>
            <a:r>
              <a:rPr lang="de-DE" sz="2000" dirty="0" smtClean="0"/>
              <a:t>Forest</a:t>
            </a:r>
            <a:endParaRPr lang="de-DE" sz="2000" dirty="0" smtClean="0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9100" y="838748"/>
            <a:ext cx="8508900" cy="56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Tahir &amp; Usmani - Challenge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785</Words>
  <Application>Microsoft Office PowerPoint</Application>
  <PresentationFormat>On-screen Show (4:3)</PresentationFormat>
  <Paragraphs>152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Wingdings</vt:lpstr>
      <vt:lpstr>160104_TUM_Praesentation_p_v1</vt:lpstr>
      <vt:lpstr>Inhalt</vt:lpstr>
      <vt:lpstr>Anomaly Detection Practical – Challenge II</vt:lpstr>
      <vt:lpstr>The Challenge</vt:lpstr>
      <vt:lpstr>Behavioral Vs Linguistic Features</vt:lpstr>
      <vt:lpstr>Methodology – Using a Database</vt:lpstr>
      <vt:lpstr>Problems:</vt:lpstr>
      <vt:lpstr>Features</vt:lpstr>
      <vt:lpstr>Features – Debunks</vt:lpstr>
      <vt:lpstr>Features – VALIDATIONS</vt:lpstr>
      <vt:lpstr>Techniques Used</vt:lpstr>
      <vt:lpstr>Supreme Classifier</vt:lpstr>
      <vt:lpstr>PowerPoint Presentation</vt:lpstr>
      <vt:lpstr>Results: Training &amp; Test Error with 6-Cross Validation </vt:lpstr>
      <vt:lpstr>What made the difference?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Practical – Challenge I</dc:title>
  <cp:lastModifiedBy>Hamza Tahir</cp:lastModifiedBy>
  <cp:revision>77</cp:revision>
  <dcterms:modified xsi:type="dcterms:W3CDTF">2016-11-22T14:07:53Z</dcterms:modified>
</cp:coreProperties>
</file>