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58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95650" y="500062"/>
            <a:ext cx="3333750" cy="250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63" marR="0" lvl="1" indent="-10636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5600" marR="0" lvl="2" indent="-101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38163" marR="0" lvl="3" indent="-10636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0725" marR="0" lvl="4" indent="-1111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868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85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55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88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54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69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84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07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44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77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4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40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3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9089" y="2499359"/>
            <a:ext cx="8508999" cy="396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7178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 (Hintergrund)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477139"/>
            <a:ext cx="9144000" cy="438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oße Bil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der formatfüllend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20150416 tum logo blau png 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20150416 tum logo blau png fin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Hamza Tahir &amp; Muhammad Hamza Usmani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November 2016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 Detection Practical – Challenge I</a:t>
            </a:r>
          </a:p>
        </p:txBody>
      </p:sp>
      <p:pic>
        <p:nvPicPr>
          <p:cNvPr id="79" name="Shape 79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7101" y="3051359"/>
            <a:ext cx="3892488" cy="339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pic>
        <p:nvPicPr>
          <p:cNvPr id="192" name="Shape 192" descr="trainingvstest_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6" y="794349"/>
            <a:ext cx="8378723" cy="55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pic>
        <p:nvPicPr>
          <p:cNvPr id="199" name="Shape 199" descr="trainingvstest_r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12" y="819975"/>
            <a:ext cx="8244975" cy="54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12264" y="322380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de-DE"/>
              <a:t>Thank you!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</a:p>
        </p:txBody>
      </p:sp>
      <p:sp>
        <p:nvSpPr>
          <p:cNvPr id="87" name="Shape 87"/>
          <p:cNvSpPr/>
          <p:nvPr/>
        </p:nvSpPr>
        <p:spPr>
          <a:xfrm>
            <a:off x="131550" y="2838575"/>
            <a:ext cx="2052000" cy="17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323275" y="2838575"/>
            <a:ext cx="2052000" cy="1776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515000" y="2838575"/>
            <a:ext cx="2052000" cy="17763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706725" y="2838575"/>
            <a:ext cx="2052000" cy="17763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1" name="Shape 91"/>
          <p:cNvCxnSpPr/>
          <p:nvPr/>
        </p:nvCxnSpPr>
        <p:spPr>
          <a:xfrm rot="10800000" flipH="1">
            <a:off x="148025" y="3174225"/>
            <a:ext cx="8618100" cy="4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/>
          <p:nvPr/>
        </p:nvCxnSpPr>
        <p:spPr>
          <a:xfrm rot="10800000" flipH="1">
            <a:off x="148025" y="3936225"/>
            <a:ext cx="8618100" cy="4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" name="Shape 93"/>
          <p:cNvCxnSpPr/>
          <p:nvPr/>
        </p:nvCxnSpPr>
        <p:spPr>
          <a:xfrm rot="10800000" flipH="1">
            <a:off x="148025" y="3555225"/>
            <a:ext cx="8618100" cy="4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4" name="Shape 94"/>
          <p:cNvCxnSpPr/>
          <p:nvPr/>
        </p:nvCxnSpPr>
        <p:spPr>
          <a:xfrm rot="10800000" flipH="1">
            <a:off x="148025" y="4317225"/>
            <a:ext cx="8618100" cy="4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5" name="Shape 95"/>
          <p:cNvCxnSpPr/>
          <p:nvPr/>
        </p:nvCxnSpPr>
        <p:spPr>
          <a:xfrm>
            <a:off x="5427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6" name="Shape 96"/>
          <p:cNvCxnSpPr/>
          <p:nvPr/>
        </p:nvCxnSpPr>
        <p:spPr>
          <a:xfrm>
            <a:off x="9237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7" name="Shape 97"/>
          <p:cNvCxnSpPr/>
          <p:nvPr/>
        </p:nvCxnSpPr>
        <p:spPr>
          <a:xfrm>
            <a:off x="13047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16857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26763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30573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35145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38955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48861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>
            <a:off x="51909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/>
          <p:nvPr/>
        </p:nvCxnSpPr>
        <p:spPr>
          <a:xfrm>
            <a:off x="54957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6" name="Shape 106"/>
          <p:cNvCxnSpPr/>
          <p:nvPr/>
        </p:nvCxnSpPr>
        <p:spPr>
          <a:xfrm>
            <a:off x="58767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>
            <a:off x="62577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70197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/>
          <p:nvPr/>
        </p:nvCxnSpPr>
        <p:spPr>
          <a:xfrm>
            <a:off x="73245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0" name="Shape 110"/>
          <p:cNvCxnSpPr/>
          <p:nvPr/>
        </p:nvCxnSpPr>
        <p:spPr>
          <a:xfrm>
            <a:off x="76293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79341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8315125" y="2861600"/>
            <a:ext cx="16500" cy="17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3" name="Shape 113"/>
          <p:cNvSpPr txBox="1"/>
          <p:nvPr/>
        </p:nvSpPr>
        <p:spPr>
          <a:xfrm>
            <a:off x="427625" y="1974375"/>
            <a:ext cx="1258200" cy="5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Blue Region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669162" y="1985887"/>
            <a:ext cx="1258200" cy="5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Red Region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682125" y="1985887"/>
            <a:ext cx="1796100" cy="5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Infrared Region 1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834675" y="1985887"/>
            <a:ext cx="1796100" cy="5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Infrared Region 2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411150" y="3058975"/>
            <a:ext cx="2779200" cy="19902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/>
          <p:nvPr/>
        </p:nvCxnSpPr>
        <p:spPr>
          <a:xfrm>
            <a:off x="3322100" y="5394300"/>
            <a:ext cx="19407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3322100" y="6003900"/>
            <a:ext cx="19407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3848375" y="4950250"/>
            <a:ext cx="16500" cy="17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>
            <a:off x="4534175" y="4950250"/>
            <a:ext cx="16500" cy="17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2" name="Shape 122"/>
          <p:cNvSpPr/>
          <p:nvPr/>
        </p:nvSpPr>
        <p:spPr>
          <a:xfrm>
            <a:off x="3322100" y="4933825"/>
            <a:ext cx="1957200" cy="172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426800" y="5032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92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60200" y="5032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86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646000" y="5032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93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426800" y="55659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93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036400" y="55659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90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646000" y="55659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93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646000" y="6175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84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036400" y="6175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75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426800" y="6175500"/>
            <a:ext cx="3924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7489" y="14046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de-DE" sz="1800" b="1" u="sng"/>
              <a:t>Feature Mean: </a:t>
            </a:r>
            <a:r>
              <a:rPr lang="de-DE" sz="1800"/>
              <a:t>The missing value of a particular feature is replaced by average value of of the feature. This averaging technique is generic to replace missing values for all kinds of datasets.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de-DE" sz="1800" b="1" u="sng"/>
              <a:t>Feature Maximum:</a:t>
            </a:r>
            <a:r>
              <a:rPr lang="de-DE" sz="1800"/>
              <a:t> The missing value of a particular feature is replaced by the max value of the feature.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 b="1" u="sng"/>
              <a:t>Nine-Neighborhood Mean</a:t>
            </a:r>
            <a:r>
              <a:rPr lang="de-DE" sz="1800"/>
              <a:t>: Missing values were replaced by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de-DE" sz="1800"/>
              <a:t>averages in a particular nine-neighborhood.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 b="1" u="sng"/>
              <a:t>Immediate Neighborhood Mean:</a:t>
            </a:r>
            <a:r>
              <a:rPr lang="de-DE" sz="1800"/>
              <a:t> This approach is similar to the Nine-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Neighborhood one but here image locality is leveraged to better replace missing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values. The underlying assumption is that closely related pixels have similar val-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ues. Therefore, rather than using the entire 9 neighborhood, only 'immediate'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neighbors are used for the average value. 'Immediate' neighbors are dened as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-DE" sz="1800"/>
              <a:t>the pixels that are to the left, right, top and bottom of the 9-neighborhood.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</a:t>
            </a:r>
            <a:r>
              <a:rPr lang="de-DE"/>
              <a:t>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</a:p>
        </p:txBody>
      </p:sp>
      <p:pic>
        <p:nvPicPr>
          <p:cNvPr id="147" name="Shape 147" descr="ReplacementSchemes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0" y="1177451"/>
            <a:ext cx="9144000" cy="518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000" b="1"/>
              <a:t>Assumption</a:t>
            </a:r>
            <a:r>
              <a:rPr lang="de-DE" sz="2000"/>
              <a:t>: </a:t>
            </a:r>
            <a:r>
              <a:rPr lang="de-DE" sz="2000">
                <a:solidFill>
                  <a:srgbClr val="FF0000"/>
                </a:solidFill>
              </a:rPr>
              <a:t>Not all features contribute equally to determine the class of a sample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/>
          </a:p>
          <a:p>
            <a: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different features can have different weights that represent their relative importance to the classication model. </a:t>
            </a:r>
          </a:p>
          <a:p>
            <a: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In particular, we could not be certain that a certain spectral band was more or less important for the classication of cotton soil. </a:t>
            </a:r>
          </a:p>
          <a:p>
            <a: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It might be the fact that the green spectrum was more important, or maybe the infra-red spectrum. 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Weighting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000" b="1"/>
              <a:t>Assumption</a:t>
            </a:r>
            <a:r>
              <a:rPr lang="de-DE" sz="2000"/>
              <a:t>: </a:t>
            </a:r>
            <a:r>
              <a:rPr lang="de-DE" sz="2000">
                <a:solidFill>
                  <a:srgbClr val="FF0000"/>
                </a:solidFill>
              </a:rPr>
              <a:t>Not all features contribute equally to determine the class of a sample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/>
          </a:p>
          <a:p>
            <a: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We used basic techniques based upon correlation to determine weights of the features. </a:t>
            </a:r>
          </a:p>
          <a:p>
            <a: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First, we extracted each feature out individually and trained our classifiers on each separately. </a:t>
            </a:r>
          </a:p>
          <a:p>
            <a: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The feature that had the lowest accuracy after 3-fold validation was then completely removed from the training of the model. </a:t>
            </a:r>
          </a:p>
          <a:p>
            <a: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-DE" sz="2000"/>
              <a:t>However, this did </a:t>
            </a:r>
            <a:r>
              <a:rPr lang="de-DE" sz="2000" b="1"/>
              <a:t>NOT </a:t>
            </a:r>
            <a:r>
              <a:rPr lang="de-DE" sz="2000"/>
              <a:t>prove to be a good replacement model..</a:t>
            </a:r>
          </a:p>
          <a:p>
            <a:pPr lvl="0" rtl="0">
              <a:spcBef>
                <a:spcPts val="0"/>
              </a:spcBef>
              <a:buSzPct val="55000"/>
              <a:buNone/>
            </a:pPr>
            <a:endParaRPr sz="200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/>
              <a:t>Feature Weighting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1. Naive Bayes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2. Support Vector Classier (SVC)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3. K-Nearest Neighbors (KNN)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4. Decision Trees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5. Neural Network - Multi Layer Perceptron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000"/>
              <a:t>6. Random Forest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/>
              <a:t>Used 3-fold cross validation for each to calculate the </a:t>
            </a:r>
            <a:r>
              <a:rPr lang="de-DE" sz="2000" b="1"/>
              <a:t>training error</a:t>
            </a:r>
            <a:r>
              <a:rPr lang="de-DE" sz="2000"/>
              <a:t>.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Trainin</a:t>
            </a:r>
            <a:r>
              <a:rPr lang="de-DE"/>
              <a:t>g Error with 3-Cross Validation</a:t>
            </a:r>
          </a:p>
        </p:txBody>
      </p:sp>
      <p:pic>
        <p:nvPicPr>
          <p:cNvPr id="177" name="Shape 177" descr="result_without_weig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12" y="1841950"/>
            <a:ext cx="8293575" cy="39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399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SzPct val="91666"/>
              <a:buNone/>
            </a:pPr>
            <a:r>
              <a:rPr lang="de-DE"/>
              <a:t>Tahir &amp; Usmani - Challenge I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/>
              <a:t>Results: Training Error with 3-Cross Validation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pic>
        <p:nvPicPr>
          <p:cNvPr id="185" name="Shape 185" descr="result_with_weig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0" y="1952108"/>
            <a:ext cx="8508999" cy="377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On-screen Show (4:3)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160104_TUM_Praesentation_p_v1</vt:lpstr>
      <vt:lpstr>Inhalt</vt:lpstr>
      <vt:lpstr>Anomaly Detection Practical – Challenge I</vt:lpstr>
      <vt:lpstr>Data </vt:lpstr>
      <vt:lpstr>Data Preprocessing</vt:lpstr>
      <vt:lpstr>Data Preprocessing</vt:lpstr>
      <vt:lpstr>Feature Weighting</vt:lpstr>
      <vt:lpstr>Feature Weighting</vt:lpstr>
      <vt:lpstr>Techniques Used</vt:lpstr>
      <vt:lpstr>Results: Training Error with 3-Cross Validation</vt:lpstr>
      <vt:lpstr>Results: Training Error with 3-Cross Validation </vt:lpstr>
      <vt:lpstr>PowerPoint Presentation</vt:lpstr>
      <vt:lpstr>PowerPoint Presentation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Practical – Challenge I</dc:title>
  <cp:lastModifiedBy>Hamza Tahir</cp:lastModifiedBy>
  <cp:revision>1</cp:revision>
  <dcterms:modified xsi:type="dcterms:W3CDTF">2016-11-08T15:12:12Z</dcterms:modified>
</cp:coreProperties>
</file>