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7" r:id="rId3"/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62190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363" lvl="1" marL="1825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355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362" lvl="3" marL="5381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1125" lvl="4" marL="7207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rIns="90700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rIns="90700" tIns="45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rIns="90700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r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nhalt +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19089" y="2499359"/>
            <a:ext cx="8508999" cy="396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zwei Inhal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9090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7178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Zwei Inhalte +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/>
          <p:nvPr>
            <p:ph idx="3" type="pic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Zwei Inhalte + Text (Hintergrund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477139"/>
            <a:ext cx="9144000" cy="438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/>
          <p:nvPr>
            <p:ph idx="3" type="pic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oße Bil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lder formatfüllend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pic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idx="11" type="ftr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20" name="Shape 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Hamza Tahir &amp; Muhammad Hamza Usmani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November 2016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 Detection Practical – Challenge I</a:t>
            </a:r>
          </a:p>
        </p:txBody>
      </p:sp>
      <p:pic>
        <p:nvPicPr>
          <p:cNvPr descr="TUM_Glockenturm.tif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101" y="3051359"/>
            <a:ext cx="3892488" cy="339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pic>
        <p:nvPicPr>
          <p:cNvPr descr="trainingvstest_all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6" y="794349"/>
            <a:ext cx="8378723" cy="55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pic>
        <p:nvPicPr>
          <p:cNvPr descr="trainingvstest_rf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12" y="819975"/>
            <a:ext cx="8244975" cy="54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412264" y="322380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de-DE"/>
              <a:t>Thank you!</a:t>
            </a: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</a:p>
        </p:txBody>
      </p:sp>
      <p:sp>
        <p:nvSpPr>
          <p:cNvPr id="87" name="Shape 87"/>
          <p:cNvSpPr/>
          <p:nvPr/>
        </p:nvSpPr>
        <p:spPr>
          <a:xfrm>
            <a:off x="131550" y="2838575"/>
            <a:ext cx="2052000" cy="17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323275" y="2838575"/>
            <a:ext cx="2052000" cy="1776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515000" y="2838575"/>
            <a:ext cx="2052000" cy="1776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706725" y="2838575"/>
            <a:ext cx="2052000" cy="1776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 flipH="1" rot="10800000">
            <a:off x="148025" y="3174225"/>
            <a:ext cx="8618100" cy="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148025" y="3936225"/>
            <a:ext cx="8618100" cy="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148025" y="3555225"/>
            <a:ext cx="8618100" cy="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148025" y="4317225"/>
            <a:ext cx="8618100" cy="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542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>
            <a:off x="923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1304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1685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26763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30573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35145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38955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48861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51909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5495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5876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6257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70197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73245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76293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79341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8315125" y="2861600"/>
            <a:ext cx="16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" name="Shape 113"/>
          <p:cNvSpPr txBox="1"/>
          <p:nvPr/>
        </p:nvSpPr>
        <p:spPr>
          <a:xfrm>
            <a:off x="427625" y="1974375"/>
            <a:ext cx="1258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Blue Region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669162" y="1985887"/>
            <a:ext cx="1258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Red Region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682125" y="1985887"/>
            <a:ext cx="1796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Infrared Region 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834675" y="1985887"/>
            <a:ext cx="1796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Infrared Region 2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411150" y="3058975"/>
            <a:ext cx="2779200" cy="1990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>
            <a:off x="3322100" y="5394300"/>
            <a:ext cx="1940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3322100" y="6003900"/>
            <a:ext cx="1940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3848375" y="4950250"/>
            <a:ext cx="16500" cy="17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4534175" y="4950250"/>
            <a:ext cx="16500" cy="17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/>
          <p:nvPr/>
        </p:nvSpPr>
        <p:spPr>
          <a:xfrm>
            <a:off x="3322100" y="4933825"/>
            <a:ext cx="1957200" cy="17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426800" y="5032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92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0200" y="5032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86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646000" y="5032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93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26800" y="55659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93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036400" y="55659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90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46000" y="55659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93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646000" y="6175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84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36400" y="6175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75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426800" y="6175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7489" y="14046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de-DE" sz="1800" u="sng"/>
              <a:t>Feature Mean: </a:t>
            </a:r>
            <a:r>
              <a:rPr lang="de-DE" sz="1800"/>
              <a:t>The missing value of a particular feature is replaced by average value of of the feature. This averaging technique is generic to replace missing values for all kinds of datasets.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de-DE" sz="1800" u="sng"/>
              <a:t>Feature Maximum:</a:t>
            </a:r>
            <a:r>
              <a:rPr lang="de-DE" sz="1800"/>
              <a:t> The missing value of a particular feature is replaced by the max value of the feature.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de-DE" sz="1800" u="sng"/>
              <a:t>Nine-Neighborhood Mean</a:t>
            </a:r>
            <a:r>
              <a:rPr lang="de-DE" sz="1800"/>
              <a:t>: Missing values were replaced by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1800"/>
              <a:t>averages in a particular nine-neighborhood.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de-DE" sz="1800" u="sng"/>
              <a:t>Immediate Neighborhood Mean:</a:t>
            </a:r>
            <a:r>
              <a:rPr lang="de-DE" sz="1800"/>
              <a:t> This approach is similar to the Nine-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Neighborhood one but here image locality is leveraged to better replace missing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values. The underlying assumption is that closely related pixels have similar val-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ues. Therefore, rather than using the entire 9 neighborhood, only 'immediate'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neighbors are used for the average value. 'Immediate' neighbors are dened as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the pixels that are to the left, right, top and bottom of the 9-neighborhood.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</a:t>
            </a:r>
            <a:r>
              <a:rPr lang="de-DE"/>
              <a:t>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</a:p>
        </p:txBody>
      </p:sp>
      <p:pic>
        <p:nvPicPr>
          <p:cNvPr descr="ReplacementSchemes4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0" y="1177451"/>
            <a:ext cx="9144000" cy="518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9089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b="1" lang="de-DE" sz="2000"/>
              <a:t>Assumption</a:t>
            </a:r>
            <a:r>
              <a:rPr lang="de-DE" sz="2000"/>
              <a:t>: </a:t>
            </a:r>
            <a:r>
              <a:rPr lang="de-DE" sz="2000">
                <a:solidFill>
                  <a:srgbClr val="FF0000"/>
                </a:solidFill>
              </a:rPr>
              <a:t>Not all features contribute equally to determine the class of a sample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different features can have different weights that represent their relative importance to the classication model. </a:t>
            </a:r>
          </a:p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In particular, we could not be certain that a certain spectral band was more or less important for the classication of cotton soil. </a:t>
            </a:r>
          </a:p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It might be the fact that the green spectrum was more important, or maybe the infra-red spectrum. </a:t>
            </a: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Weighting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9089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b="1" lang="de-DE" sz="2000"/>
              <a:t>Assumption</a:t>
            </a:r>
            <a:r>
              <a:rPr lang="de-DE" sz="2000"/>
              <a:t>: </a:t>
            </a:r>
            <a:r>
              <a:rPr lang="de-DE" sz="2000">
                <a:solidFill>
                  <a:srgbClr val="FF0000"/>
                </a:solidFill>
              </a:rPr>
              <a:t>Not all features contribute equally to determine the class of a sample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We used basic techniques based upon correlation to determine weights of the features. </a:t>
            </a:r>
          </a:p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First, we extracted each feature out individually and trained our classifiers on each separately. </a:t>
            </a:r>
          </a:p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The feature that had the lowest accuracy after 3-fold validation was then completely removed from the training of the model. </a:t>
            </a:r>
          </a:p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However, this did </a:t>
            </a:r>
            <a:r>
              <a:rPr b="1" lang="de-DE" sz="2000"/>
              <a:t>NOT </a:t>
            </a:r>
            <a:r>
              <a:rPr lang="de-DE" sz="2000"/>
              <a:t>prove to be a good replacement model..</a:t>
            </a:r>
          </a:p>
          <a:p>
            <a:pPr lvl="0" rtl="0">
              <a:spcBef>
                <a:spcPts val="0"/>
              </a:spcBef>
              <a:buSzPct val="5500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Weighting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1. Naive Bayes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2. Support Vector Classier (SVC)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3. K-Nearest Neighbors (KNN)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4. Decision Trees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5. Neural Network - Multi Layer Perceptron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/>
              <a:t>6. Random Forest</a:t>
            </a:r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t/>
            </a:r>
            <a:endParaRPr sz="2000"/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t/>
            </a:r>
            <a:endParaRPr sz="2000"/>
          </a:p>
          <a:p>
            <a:pPr indent="-6985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Used 3-fold cross validation for each to calculate the </a:t>
            </a:r>
            <a:r>
              <a:rPr b="1" lang="de-DE" sz="2000"/>
              <a:t>training error</a:t>
            </a:r>
            <a:r>
              <a:rPr lang="de-DE" sz="2000"/>
              <a:t>.</a:t>
            </a: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Trainin</a:t>
            </a:r>
            <a:r>
              <a:rPr lang="de-DE"/>
              <a:t>g Error with 3-Cross Validation</a:t>
            </a:r>
          </a:p>
        </p:txBody>
      </p:sp>
      <p:pic>
        <p:nvPicPr>
          <p:cNvPr descr="result_without_weight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12" y="1841950"/>
            <a:ext cx="8293575" cy="39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/>
              <a:t>Results: Training Error with 3-Cross Validation</a:t>
            </a: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pic>
        <p:nvPicPr>
          <p:cNvPr descr="result_with_weight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952108"/>
            <a:ext cx="8508999" cy="377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