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83262C-9FA5-4B8E-B115-67662DECE77B}">
  <a:tblStyle styleId="{2A83262C-9FA5-4B8E-B115-67662DECE77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363" lvl="1" marL="1825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355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362" lvl="3" marL="538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1125" lvl="4" marL="72072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rIns="90700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rIns="90700" tIns="45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rIns="90700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295650" y="500062"/>
            <a:ext cx="3333750" cy="250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295650" y="500062"/>
            <a:ext cx="3333900" cy="25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r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alt +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 +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/>
          <p:nvPr>
            <p:ph idx="3" type="pic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wei Inhalte + Text (Hintergrund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/>
          <p:nvPr>
            <p:ph idx="3" type="pic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oße Bil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lder formatfüllend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4613" lvl="1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363" lvl="2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662" lvl="3" marL="5381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075" lvl="4" marL="7143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1" type="ftr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0" name="Shape 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9100" y="1978729"/>
            <a:ext cx="8508900" cy="24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13th December,</a:t>
            </a: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2016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Detection Practical – Challenge I</a:t>
            </a:r>
            <a:r>
              <a:rPr lang="de-DE"/>
              <a:t>V</a:t>
            </a:r>
          </a:p>
        </p:txBody>
      </p:sp>
      <p:pic>
        <p:nvPicPr>
          <p:cNvPr descr="TUM_Glockenturm.tif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2378850" y="1207375"/>
            <a:ext cx="4386300" cy="2221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Processing</a:t>
            </a:r>
          </a:p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Char char="❖"/>
            </a:pPr>
            <a:r>
              <a:rPr lang="de-DE"/>
              <a:t>Feature Scaling</a:t>
            </a: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har char="❖"/>
            </a:pPr>
            <a:r>
              <a:rPr lang="de-DE"/>
              <a:t>Resampling</a:t>
            </a:r>
          </a:p>
          <a:p>
            <a:pPr indent="-228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de-DE"/>
              <a:t>Random resampling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7489" y="7307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The Usual Stuff</a:t>
            </a:r>
          </a:p>
        </p:txBody>
      </p:sp>
      <p:pic>
        <p:nvPicPr>
          <p:cNvPr descr="Screen Shot 2016-12-12 at 5.40.57 PM.png" id="162" name="Shape 16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3108800" y="1959875"/>
            <a:ext cx="2228850" cy="61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23850" y="3600325"/>
            <a:ext cx="8296200" cy="287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-DE" sz="1800"/>
              <a:t>Classification Techniques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graphicFrame>
        <p:nvGraphicFramePr>
          <p:cNvPr id="164" name="Shape 164"/>
          <p:cNvGraphicFramePr/>
          <p:nvPr/>
        </p:nvGraphicFramePr>
        <p:xfrm>
          <a:off x="952500" y="3947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{2A83262C-9FA5-4B8E-B115-67662DECE77B}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de-DE">
                          <a:solidFill>
                            <a:schemeClr val="dk1"/>
                          </a:solidFill>
                        </a:rPr>
                        <a:t> Random Forest (Supervised, meta heuristic)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de-DE">
                          <a:solidFill>
                            <a:schemeClr val="dk1"/>
                          </a:solidFill>
                        </a:rPr>
                        <a:t>Extra Trees Classifier (Supervised)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de-DE">
                          <a:solidFill>
                            <a:schemeClr val="dk1"/>
                          </a:solidFill>
                        </a:rPr>
                        <a:t> Multilayer Perceptron (Supervised, with logistic, tanh, relu kernels)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de-DE"/>
                        <a:t>4 </a:t>
                      </a:r>
                      <a:r>
                        <a:rPr lang="de-DE"/>
                        <a:t>KNN (Supervised, with K tuned between 2 and 100)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de-DE">
                          <a:solidFill>
                            <a:schemeClr val="dk1"/>
                          </a:solidFill>
                        </a:rPr>
                        <a:t> Support Vector Machines (Supervised, with linear, poly and sigmoid kernels)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DE"/>
                        <a:t>6 </a:t>
                      </a:r>
                      <a:r>
                        <a:rPr lang="de-DE"/>
                        <a:t>DBScan (Unsupervised, with little tuning)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7 Adaboost (Supervised, meta heuristic technique)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Importance</a:t>
            </a:r>
          </a:p>
        </p:txBody>
      </p:sp>
      <p:pic>
        <p:nvPicPr>
          <p:cNvPr descr="extra_trees_feature_importances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0" y="1555775"/>
            <a:ext cx="4534351" cy="336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dom_forest_feature_importances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648" y="1555774"/>
            <a:ext cx="4385824" cy="33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81125" y="5242800"/>
            <a:ext cx="7626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Thus Discarded, PEHash &amp; Size of Sample features.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</a:t>
            </a:r>
            <a:r>
              <a:rPr lang="de-DE"/>
              <a:t>Accuracies</a:t>
            </a:r>
          </a:p>
        </p:txBody>
      </p:sp>
      <p:pic>
        <p:nvPicPr>
          <p:cNvPr descr="Screen Shot 2017-01-09 at 8.38.27 PM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00" y="1925498"/>
            <a:ext cx="7060899" cy="30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The Task</a:t>
            </a: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068600" y="3506735"/>
            <a:ext cx="5006700" cy="2319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-DE" sz="2400"/>
              <a:t>The Dataset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de-DE"/>
              <a:t>The dataset consists of PEinfo files.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de-DE"/>
              <a:t>There are 9,753 records training samples.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de-DE"/>
              <a:t>4,753 benign samples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de-DE"/>
              <a:t>5,000 malicious samples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de-DE"/>
              <a:t>46,784 test samples.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68650" y="1598525"/>
            <a:ext cx="5006700" cy="161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Machine Learning Task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The machine learning task for this challenge is to determine if a PEInfo is a </a:t>
            </a:r>
            <a:r>
              <a:rPr b="1" lang="de-DE" sz="1800"/>
              <a:t>benign</a:t>
            </a:r>
            <a:r>
              <a:rPr lang="de-DE" sz="1800"/>
              <a:t> datapoint or an </a:t>
            </a:r>
            <a:r>
              <a:rPr b="1" lang="de-DE" sz="1800"/>
              <a:t>malignant</a:t>
            </a:r>
            <a:r>
              <a:rPr lang="de-DE" sz="1800"/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Looking Into The Data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17500" y="1538500"/>
            <a:ext cx="4519800" cy="310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❖"/>
            </a:pPr>
            <a:r>
              <a:rPr lang="de-DE"/>
              <a:t>Given Data Was Raw.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de-DE"/>
              <a:t>Did not look nice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de-DE"/>
              <a:t>Difficult to comprehend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❖"/>
            </a:pPr>
            <a:r>
              <a:rPr lang="de-DE"/>
              <a:t>Used JSON formatting to better look at data, get features.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de-DE"/>
              <a:t>Randomly chose 5 malignant &amp; benign samples.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de-DE"/>
              <a:t>Identified potential features.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❖"/>
            </a:pPr>
            <a:r>
              <a:rPr lang="de-DE"/>
              <a:t>Also considered comparing hashes.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de-DE"/>
              <a:t>But: accuracy depends upon attacker model &amp; attacker definition &amp; capabilities.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975900" y="1145025"/>
            <a:ext cx="3851100" cy="408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de-DE" sz="600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de-DE" sz="600"/>
              <a:t>  	</a:t>
            </a:r>
            <a:r>
              <a:rPr b="1" lang="de-DE" sz="1200">
                <a:solidFill>
                  <a:srgbClr val="FF0000"/>
                </a:solidFill>
              </a:rPr>
              <a:t>"peinfo":{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"imphash":"4a128e034b29626b284abefbf44f9089",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</a:t>
            </a:r>
            <a:r>
              <a:rPr lang="de-DE" sz="1200">
                <a:solidFill>
                  <a:srgbClr val="FF0000"/>
                </a:solidFill>
              </a:rPr>
              <a:t>"</a:t>
            </a:r>
            <a:r>
              <a:rPr b="1" lang="de-DE" sz="1200">
                <a:solidFill>
                  <a:srgbClr val="FF0000"/>
                </a:solidFill>
              </a:rPr>
              <a:t>exports":[]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de-DE" sz="1200">
                <a:solidFill>
                  <a:srgbClr val="FF0000"/>
                </a:solidFill>
              </a:rPr>
              <a:t>        	 "imports":[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	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   	"function":"tolower",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   	"</a:t>
            </a:r>
            <a:r>
              <a:rPr b="1" lang="de-DE" sz="1200">
                <a:solidFill>
                  <a:srgbClr val="FF0000"/>
                </a:solidFill>
              </a:rPr>
              <a:t>dll":"msvcrt.dll"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	},],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</a:t>
            </a:r>
            <a:r>
              <a:rPr b="1" lang="de-DE" sz="1200">
                <a:solidFill>
                  <a:srgbClr val="FF0000"/>
                </a:solidFill>
              </a:rPr>
              <a:t>"rich_header":</a:t>
            </a:r>
            <a:r>
              <a:rPr lang="de-DE" sz="1200">
                <a:solidFill>
                  <a:srgbClr val="FF0000"/>
                </a:solidFill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"     	"version_info":[],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</a:t>
            </a:r>
            <a:r>
              <a:rPr b="1" lang="de-DE" sz="1200">
                <a:solidFill>
                  <a:srgbClr val="FF0000"/>
                </a:solidFill>
              </a:rPr>
              <a:t>"debug":[],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"timestamp":{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	"human_timestamp":"2013-04-25T20:23:21Z",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   	"timestamp":1366921401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  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},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650250" y="1424550"/>
            <a:ext cx="5843400" cy="4008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1: Size of Sample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Length (count of characters) in the json encoding of each dataset.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</a:t>
            </a:r>
            <a:r>
              <a:rPr lang="de-DE" sz="1800"/>
              <a:t>In our manual analysis, we noted that malicious files sometimes had lesser length than benign files.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Screen Shot 2017-01-09 at 8.51.09 PM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12" y="4016562"/>
            <a:ext cx="60864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536700" y="4925100"/>
            <a:ext cx="6086400" cy="21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650250" y="1424550"/>
            <a:ext cx="5843400" cy="4008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2, 3: Number of Exports &amp; Imports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 This feature represents count of the number of functions exported &amp; imported in a PEinfo sample.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 </a:t>
            </a:r>
            <a:r>
              <a:rPr lang="de-DE" sz="1800"/>
              <a:t>In our manual analysis, we noted that malicious files had a lot less exports &amp; imports (usually even 0 exports).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Screen Shot 2017-01-09 at 8.51.09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12" y="4016562"/>
            <a:ext cx="60864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528750" y="4514700"/>
            <a:ext cx="6086400" cy="41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650300" y="1930350"/>
            <a:ext cx="5843400" cy="2997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4: DLLs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Bag of words representation of DLL presence &amp; absence.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</a:t>
            </a:r>
            <a:r>
              <a:rPr lang="de-DE" sz="1800"/>
              <a:t>We found some DLLs like COMCTL32.dll only in benign files.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Over 1000 columns in bag of words like representation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50250" y="1424550"/>
            <a:ext cx="5843400" cy="4008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5: PE Sections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This feature represents average of: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1800"/>
              <a:t>Size, Virtual Size &amp; Entropy in case of presence, else -1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 </a:t>
            </a:r>
            <a:r>
              <a:rPr lang="de-DE" sz="1800"/>
              <a:t>In our manual analysis, we noted that malicious files had higher averages.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Screen Shot 2017-01-09 at 8.51.09 PM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12" y="4016562"/>
            <a:ext cx="60864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528800" y="4911875"/>
            <a:ext cx="6086400" cy="59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650250" y="1424550"/>
            <a:ext cx="5843400" cy="40089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6: PE Hash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This feature represents presence or absence of PE Hash in a sample.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 </a:t>
            </a:r>
            <a:r>
              <a:rPr lang="de-DE" sz="1800"/>
              <a:t>In our manual analysis, we noted that malicious files had missing PE sections.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Screen Shot 2017-01-09 at 8.51.09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12" y="4016562"/>
            <a:ext cx="60864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1528800" y="5494350"/>
            <a:ext cx="6086400" cy="26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III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EXTRACTION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650300" y="2022900"/>
            <a:ext cx="5843400" cy="2812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Feature 7: Rich Header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1800"/>
              <a:t> We took an average/max of the "Times Used" value, if present.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Reasoning:  </a:t>
            </a:r>
            <a:r>
              <a:rPr lang="de-DE" sz="1800"/>
              <a:t>In our manual analysis, we noted that some malicious files had this section missing and most benign files had it present.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