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7" r:id="rId15"/>
    <p:sldId id="269" r:id="rId16"/>
    <p:sldId id="272" r:id="rId17"/>
    <p:sldId id="273" r:id="rId18"/>
    <p:sldId id="274" r:id="rId19"/>
    <p:sldId id="275" r:id="rId20"/>
    <p:sldId id="276" r:id="rId21"/>
    <p:sldId id="277" r:id="rId22"/>
    <p:sldId id="278" r:id="rId23"/>
    <p:sldId id="279" r:id="rId24"/>
    <p:sldId id="298" r:id="rId25"/>
    <p:sldId id="290" r:id="rId26"/>
    <p:sldId id="291" r:id="rId27"/>
    <p:sldId id="296" r:id="rId28"/>
    <p:sldId id="299" r:id="rId29"/>
    <p:sldId id="300" r:id="rId30"/>
    <p:sldId id="301" r:id="rId31"/>
    <p:sldId id="302" r:id="rId32"/>
    <p:sldId id="303" r:id="rId33"/>
    <p:sldId id="304" r:id="rId34"/>
    <p:sldId id="305" r:id="rId35"/>
    <p:sldId id="306" r:id="rId36"/>
    <p:sldId id="307" r:id="rId37"/>
    <p:sldId id="285" r:id="rId3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17" name="bg object 17"/>
          <p:cNvSpPr/>
          <p:nvPr/>
        </p:nvSpPr>
        <p:spPr>
          <a:xfrm>
            <a:off x="8662416" y="4681727"/>
            <a:ext cx="417830" cy="414655"/>
          </a:xfrm>
          <a:custGeom>
            <a:avLst/>
            <a:gdLst/>
            <a:ahLst/>
            <a:cxnLst/>
            <a:rect l="l" t="t" r="r" b="b"/>
            <a:pathLst>
              <a:path w="417829" h="414654">
                <a:moveTo>
                  <a:pt x="208787" y="0"/>
                </a:moveTo>
                <a:lnTo>
                  <a:pt x="191388" y="165468"/>
                </a:lnTo>
                <a:lnTo>
                  <a:pt x="61213" y="60693"/>
                </a:lnTo>
                <a:lnTo>
                  <a:pt x="166624" y="189953"/>
                </a:lnTo>
                <a:lnTo>
                  <a:pt x="0" y="207276"/>
                </a:lnTo>
                <a:lnTo>
                  <a:pt x="166624" y="224574"/>
                </a:lnTo>
                <a:lnTo>
                  <a:pt x="61213" y="353828"/>
                </a:lnTo>
                <a:lnTo>
                  <a:pt x="191388" y="249059"/>
                </a:lnTo>
                <a:lnTo>
                  <a:pt x="208787" y="414528"/>
                </a:lnTo>
                <a:lnTo>
                  <a:pt x="226186" y="249059"/>
                </a:lnTo>
                <a:lnTo>
                  <a:pt x="356488" y="353828"/>
                </a:lnTo>
                <a:lnTo>
                  <a:pt x="250951" y="224574"/>
                </a:lnTo>
                <a:lnTo>
                  <a:pt x="417575" y="207276"/>
                </a:lnTo>
                <a:lnTo>
                  <a:pt x="250951" y="189953"/>
                </a:lnTo>
                <a:lnTo>
                  <a:pt x="356488" y="60693"/>
                </a:lnTo>
                <a:lnTo>
                  <a:pt x="226186" y="165468"/>
                </a:lnTo>
                <a:lnTo>
                  <a:pt x="208787" y="0"/>
                </a:lnTo>
                <a:close/>
              </a:path>
            </a:pathLst>
          </a:custGeom>
          <a:solidFill>
            <a:srgbClr val="BCAB9D"/>
          </a:solidFill>
        </p:spPr>
        <p:txBody>
          <a:bodyPr wrap="square" lIns="0" tIns="0" rIns="0" bIns="0" rtlCol="0"/>
          <a:lstStyle/>
          <a:p>
            <a:endParaRPr/>
          </a:p>
        </p:txBody>
      </p:sp>
      <p:sp>
        <p:nvSpPr>
          <p:cNvPr id="18" name="bg object 18"/>
          <p:cNvSpPr/>
          <p:nvPr/>
        </p:nvSpPr>
        <p:spPr>
          <a:xfrm>
            <a:off x="7714488" y="4721352"/>
            <a:ext cx="878205" cy="335280"/>
          </a:xfrm>
          <a:custGeom>
            <a:avLst/>
            <a:gdLst/>
            <a:ahLst/>
            <a:cxnLst/>
            <a:rect l="l" t="t" r="r" b="b"/>
            <a:pathLst>
              <a:path w="878204" h="335279">
                <a:moveTo>
                  <a:pt x="710183" y="0"/>
                </a:moveTo>
                <a:lnTo>
                  <a:pt x="167639"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710183" y="335280"/>
                </a:lnTo>
                <a:lnTo>
                  <a:pt x="754748" y="329291"/>
                </a:lnTo>
                <a:lnTo>
                  <a:pt x="794794" y="312391"/>
                </a:lnTo>
                <a:lnTo>
                  <a:pt x="828722" y="286178"/>
                </a:lnTo>
                <a:lnTo>
                  <a:pt x="854935" y="252250"/>
                </a:lnTo>
                <a:lnTo>
                  <a:pt x="871835" y="212204"/>
                </a:lnTo>
                <a:lnTo>
                  <a:pt x="877823" y="167640"/>
                </a:lnTo>
                <a:lnTo>
                  <a:pt x="871835" y="123075"/>
                </a:lnTo>
                <a:lnTo>
                  <a:pt x="854935" y="83029"/>
                </a:lnTo>
                <a:lnTo>
                  <a:pt x="828722" y="49101"/>
                </a:lnTo>
                <a:lnTo>
                  <a:pt x="794794" y="22888"/>
                </a:lnTo>
                <a:lnTo>
                  <a:pt x="754748" y="5988"/>
                </a:lnTo>
                <a:lnTo>
                  <a:pt x="710183" y="0"/>
                </a:lnTo>
                <a:close/>
              </a:path>
            </a:pathLst>
          </a:custGeom>
          <a:solidFill>
            <a:srgbClr val="E8E2DF"/>
          </a:solidFill>
        </p:spPr>
        <p:txBody>
          <a:bodyPr wrap="square" lIns="0" tIns="0" rIns="0" bIns="0" rtlCol="0"/>
          <a:lstStyle/>
          <a:p>
            <a:endParaRPr/>
          </a:p>
        </p:txBody>
      </p:sp>
      <p:sp>
        <p:nvSpPr>
          <p:cNvPr id="19" name="bg object 19"/>
          <p:cNvSpPr/>
          <p:nvPr/>
        </p:nvSpPr>
        <p:spPr>
          <a:xfrm>
            <a:off x="198120" y="204215"/>
            <a:ext cx="878205" cy="335280"/>
          </a:xfrm>
          <a:custGeom>
            <a:avLst/>
            <a:gdLst/>
            <a:ahLst/>
            <a:cxnLst/>
            <a:rect l="l" t="t" r="r" b="b"/>
            <a:pathLst>
              <a:path w="878205" h="335280">
                <a:moveTo>
                  <a:pt x="0" y="167640"/>
                </a:moveTo>
                <a:lnTo>
                  <a:pt x="5988" y="123075"/>
                </a:lnTo>
                <a:lnTo>
                  <a:pt x="22888" y="83029"/>
                </a:lnTo>
                <a:lnTo>
                  <a:pt x="49101" y="49101"/>
                </a:lnTo>
                <a:lnTo>
                  <a:pt x="83029" y="22888"/>
                </a:lnTo>
                <a:lnTo>
                  <a:pt x="123075" y="5988"/>
                </a:lnTo>
                <a:lnTo>
                  <a:pt x="167640" y="0"/>
                </a:lnTo>
                <a:lnTo>
                  <a:pt x="710183" y="0"/>
                </a:lnTo>
                <a:lnTo>
                  <a:pt x="754748" y="5988"/>
                </a:lnTo>
                <a:lnTo>
                  <a:pt x="794794" y="22888"/>
                </a:lnTo>
                <a:lnTo>
                  <a:pt x="828722" y="49101"/>
                </a:lnTo>
                <a:lnTo>
                  <a:pt x="854935" y="83029"/>
                </a:lnTo>
                <a:lnTo>
                  <a:pt x="871835" y="123075"/>
                </a:lnTo>
                <a:lnTo>
                  <a:pt x="877824" y="167640"/>
                </a:lnTo>
                <a:lnTo>
                  <a:pt x="871835" y="212204"/>
                </a:lnTo>
                <a:lnTo>
                  <a:pt x="854935" y="252250"/>
                </a:lnTo>
                <a:lnTo>
                  <a:pt x="828722" y="286178"/>
                </a:lnTo>
                <a:lnTo>
                  <a:pt x="794794" y="312391"/>
                </a:lnTo>
                <a:lnTo>
                  <a:pt x="754748" y="329291"/>
                </a:lnTo>
                <a:lnTo>
                  <a:pt x="710183" y="335280"/>
                </a:lnTo>
                <a:lnTo>
                  <a:pt x="167640" y="335280"/>
                </a:lnTo>
                <a:lnTo>
                  <a:pt x="123075" y="329291"/>
                </a:lnTo>
                <a:lnTo>
                  <a:pt x="83029" y="312391"/>
                </a:lnTo>
                <a:lnTo>
                  <a:pt x="49101" y="286178"/>
                </a:lnTo>
                <a:lnTo>
                  <a:pt x="22888" y="252250"/>
                </a:lnTo>
                <a:lnTo>
                  <a:pt x="5988" y="212204"/>
                </a:lnTo>
                <a:lnTo>
                  <a:pt x="0" y="167640"/>
                </a:lnTo>
                <a:close/>
              </a:path>
            </a:pathLst>
          </a:custGeom>
          <a:ln w="18288">
            <a:solidFill>
              <a:srgbClr val="BCAB9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2" name="Holder 2"/>
          <p:cNvSpPr>
            <a:spLocks noGrp="1"/>
          </p:cNvSpPr>
          <p:nvPr>
            <p:ph type="title"/>
          </p:nvPr>
        </p:nvSpPr>
        <p:spPr>
          <a:xfrm>
            <a:off x="570382" y="266445"/>
            <a:ext cx="7706359" cy="707009"/>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a:xfrm>
            <a:off x="4318761" y="1513611"/>
            <a:ext cx="3830954" cy="2828290"/>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4593335"/>
            <a:ext cx="344805" cy="344805"/>
            <a:chOff x="240791" y="4593335"/>
            <a:chExt cx="344805" cy="344805"/>
          </a:xfrm>
        </p:grpSpPr>
        <p:sp>
          <p:nvSpPr>
            <p:cNvPr id="3" name="object 3"/>
            <p:cNvSpPr/>
            <p:nvPr/>
          </p:nvSpPr>
          <p:spPr>
            <a:xfrm>
              <a:off x="249935" y="4602479"/>
              <a:ext cx="326390" cy="326390"/>
            </a:xfrm>
            <a:custGeom>
              <a:avLst/>
              <a:gdLst/>
              <a:ahLst/>
              <a:cxnLst/>
              <a:rect l="l" t="t" r="r" b="b"/>
              <a:pathLst>
                <a:path w="326390" h="326389">
                  <a:moveTo>
                    <a:pt x="163068" y="0"/>
                  </a:moveTo>
                  <a:lnTo>
                    <a:pt x="119719" y="5825"/>
                  </a:lnTo>
                  <a:lnTo>
                    <a:pt x="80766" y="22264"/>
                  </a:lnTo>
                  <a:lnTo>
                    <a:pt x="47763" y="47763"/>
                  </a:lnTo>
                  <a:lnTo>
                    <a:pt x="22264" y="80766"/>
                  </a:lnTo>
                  <a:lnTo>
                    <a:pt x="5825" y="119719"/>
                  </a:lnTo>
                  <a:lnTo>
                    <a:pt x="0" y="163068"/>
                  </a:lnTo>
                  <a:lnTo>
                    <a:pt x="5825" y="206416"/>
                  </a:lnTo>
                  <a:lnTo>
                    <a:pt x="22264" y="245369"/>
                  </a:lnTo>
                  <a:lnTo>
                    <a:pt x="47763" y="278372"/>
                  </a:lnTo>
                  <a:lnTo>
                    <a:pt x="80766" y="303871"/>
                  </a:lnTo>
                  <a:lnTo>
                    <a:pt x="119719" y="320310"/>
                  </a:lnTo>
                  <a:lnTo>
                    <a:pt x="163068" y="326136"/>
                  </a:lnTo>
                  <a:lnTo>
                    <a:pt x="206416" y="320310"/>
                  </a:lnTo>
                  <a:lnTo>
                    <a:pt x="245369" y="303871"/>
                  </a:lnTo>
                  <a:lnTo>
                    <a:pt x="278372" y="278372"/>
                  </a:lnTo>
                  <a:lnTo>
                    <a:pt x="303871" y="245369"/>
                  </a:lnTo>
                  <a:lnTo>
                    <a:pt x="320310" y="206416"/>
                  </a:lnTo>
                  <a:lnTo>
                    <a:pt x="326136" y="163068"/>
                  </a:lnTo>
                  <a:lnTo>
                    <a:pt x="320310" y="119719"/>
                  </a:lnTo>
                  <a:lnTo>
                    <a:pt x="303871" y="80766"/>
                  </a:lnTo>
                  <a:lnTo>
                    <a:pt x="278372" y="47763"/>
                  </a:lnTo>
                  <a:lnTo>
                    <a:pt x="245369" y="22264"/>
                  </a:lnTo>
                  <a:lnTo>
                    <a:pt x="206416" y="5825"/>
                  </a:lnTo>
                  <a:lnTo>
                    <a:pt x="163068" y="0"/>
                  </a:lnTo>
                  <a:close/>
                </a:path>
              </a:pathLst>
            </a:custGeom>
            <a:solidFill>
              <a:srgbClr val="BCAB9D"/>
            </a:solidFill>
          </p:spPr>
          <p:txBody>
            <a:bodyPr wrap="square" lIns="0" tIns="0" rIns="0" bIns="0" rtlCol="0"/>
            <a:lstStyle/>
            <a:p>
              <a:endParaRPr/>
            </a:p>
          </p:txBody>
        </p:sp>
        <p:sp>
          <p:nvSpPr>
            <p:cNvPr id="4" name="object 4"/>
            <p:cNvSpPr/>
            <p:nvPr/>
          </p:nvSpPr>
          <p:spPr>
            <a:xfrm>
              <a:off x="249935" y="4602479"/>
              <a:ext cx="326390" cy="326390"/>
            </a:xfrm>
            <a:custGeom>
              <a:avLst/>
              <a:gdLst/>
              <a:ahLst/>
              <a:cxnLst/>
              <a:rect l="l" t="t" r="r" b="b"/>
              <a:pathLst>
                <a:path w="326390" h="326389">
                  <a:moveTo>
                    <a:pt x="0" y="163068"/>
                  </a:moveTo>
                  <a:lnTo>
                    <a:pt x="5825" y="119719"/>
                  </a:lnTo>
                  <a:lnTo>
                    <a:pt x="22264" y="80766"/>
                  </a:lnTo>
                  <a:lnTo>
                    <a:pt x="47763" y="47763"/>
                  </a:lnTo>
                  <a:lnTo>
                    <a:pt x="80766" y="22264"/>
                  </a:lnTo>
                  <a:lnTo>
                    <a:pt x="119719" y="5825"/>
                  </a:lnTo>
                  <a:lnTo>
                    <a:pt x="163068" y="0"/>
                  </a:lnTo>
                  <a:lnTo>
                    <a:pt x="206416" y="5825"/>
                  </a:lnTo>
                  <a:lnTo>
                    <a:pt x="245369" y="22264"/>
                  </a:lnTo>
                  <a:lnTo>
                    <a:pt x="278372" y="47763"/>
                  </a:lnTo>
                  <a:lnTo>
                    <a:pt x="303871" y="80766"/>
                  </a:lnTo>
                  <a:lnTo>
                    <a:pt x="320310" y="119719"/>
                  </a:lnTo>
                  <a:lnTo>
                    <a:pt x="326136" y="163068"/>
                  </a:lnTo>
                  <a:lnTo>
                    <a:pt x="320310" y="206416"/>
                  </a:lnTo>
                  <a:lnTo>
                    <a:pt x="303871" y="245369"/>
                  </a:lnTo>
                  <a:lnTo>
                    <a:pt x="278372" y="278372"/>
                  </a:lnTo>
                  <a:lnTo>
                    <a:pt x="245369" y="303871"/>
                  </a:lnTo>
                  <a:lnTo>
                    <a:pt x="206416" y="320310"/>
                  </a:lnTo>
                  <a:lnTo>
                    <a:pt x="163068" y="326136"/>
                  </a:lnTo>
                  <a:lnTo>
                    <a:pt x="119719" y="320310"/>
                  </a:lnTo>
                  <a:lnTo>
                    <a:pt x="80766" y="303871"/>
                  </a:lnTo>
                  <a:lnTo>
                    <a:pt x="47763" y="278372"/>
                  </a:lnTo>
                  <a:lnTo>
                    <a:pt x="22264" y="245369"/>
                  </a:lnTo>
                  <a:lnTo>
                    <a:pt x="5825" y="206416"/>
                  </a:lnTo>
                  <a:lnTo>
                    <a:pt x="0" y="163068"/>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388095" y="216407"/>
            <a:ext cx="506095" cy="323215"/>
          </a:xfrm>
          <a:custGeom>
            <a:avLst/>
            <a:gdLst/>
            <a:ahLst/>
            <a:cxnLst/>
            <a:rect l="l" t="t" r="r" b="b"/>
            <a:pathLst>
              <a:path w="506095" h="323215">
                <a:moveTo>
                  <a:pt x="179831" y="161543"/>
                </a:moveTo>
                <a:lnTo>
                  <a:pt x="185658" y="118577"/>
                </a:lnTo>
                <a:lnTo>
                  <a:pt x="202099" y="79981"/>
                </a:lnTo>
                <a:lnTo>
                  <a:pt x="227599" y="47291"/>
                </a:lnTo>
                <a:lnTo>
                  <a:pt x="260603" y="22041"/>
                </a:lnTo>
                <a:lnTo>
                  <a:pt x="299555" y="5766"/>
                </a:lnTo>
                <a:lnTo>
                  <a:pt x="342900" y="0"/>
                </a:lnTo>
                <a:lnTo>
                  <a:pt x="386244" y="5766"/>
                </a:lnTo>
                <a:lnTo>
                  <a:pt x="425196" y="22041"/>
                </a:lnTo>
                <a:lnTo>
                  <a:pt x="458200" y="47291"/>
                </a:lnTo>
                <a:lnTo>
                  <a:pt x="483700" y="79981"/>
                </a:lnTo>
                <a:lnTo>
                  <a:pt x="500141" y="118577"/>
                </a:lnTo>
                <a:lnTo>
                  <a:pt x="505968" y="161543"/>
                </a:lnTo>
                <a:lnTo>
                  <a:pt x="500141" y="204510"/>
                </a:lnTo>
                <a:lnTo>
                  <a:pt x="483700" y="243106"/>
                </a:lnTo>
                <a:lnTo>
                  <a:pt x="458200" y="275796"/>
                </a:lnTo>
                <a:lnTo>
                  <a:pt x="425196" y="301046"/>
                </a:lnTo>
                <a:lnTo>
                  <a:pt x="386244" y="317321"/>
                </a:lnTo>
                <a:lnTo>
                  <a:pt x="342900" y="323088"/>
                </a:lnTo>
                <a:lnTo>
                  <a:pt x="299555" y="317321"/>
                </a:lnTo>
                <a:lnTo>
                  <a:pt x="260603" y="301046"/>
                </a:lnTo>
                <a:lnTo>
                  <a:pt x="227599" y="275796"/>
                </a:lnTo>
                <a:lnTo>
                  <a:pt x="202099" y="243106"/>
                </a:lnTo>
                <a:lnTo>
                  <a:pt x="185658" y="204510"/>
                </a:lnTo>
                <a:lnTo>
                  <a:pt x="179831" y="161543"/>
                </a:lnTo>
                <a:close/>
              </a:path>
              <a:path w="506095" h="323215">
                <a:moveTo>
                  <a:pt x="0" y="161543"/>
                </a:moveTo>
                <a:lnTo>
                  <a:pt x="5826" y="118577"/>
                </a:lnTo>
                <a:lnTo>
                  <a:pt x="22267" y="79981"/>
                </a:lnTo>
                <a:lnTo>
                  <a:pt x="47767" y="47291"/>
                </a:lnTo>
                <a:lnTo>
                  <a:pt x="80772" y="22041"/>
                </a:lnTo>
                <a:lnTo>
                  <a:pt x="119723" y="5766"/>
                </a:lnTo>
                <a:lnTo>
                  <a:pt x="163068" y="0"/>
                </a:lnTo>
                <a:lnTo>
                  <a:pt x="206412" y="5766"/>
                </a:lnTo>
                <a:lnTo>
                  <a:pt x="245364" y="22041"/>
                </a:lnTo>
                <a:lnTo>
                  <a:pt x="278368" y="47291"/>
                </a:lnTo>
                <a:lnTo>
                  <a:pt x="303868" y="79981"/>
                </a:lnTo>
                <a:lnTo>
                  <a:pt x="320309" y="118577"/>
                </a:lnTo>
                <a:lnTo>
                  <a:pt x="326135" y="161543"/>
                </a:lnTo>
                <a:lnTo>
                  <a:pt x="320309" y="204510"/>
                </a:lnTo>
                <a:lnTo>
                  <a:pt x="303868" y="243106"/>
                </a:lnTo>
                <a:lnTo>
                  <a:pt x="278368" y="275796"/>
                </a:lnTo>
                <a:lnTo>
                  <a:pt x="245363" y="301046"/>
                </a:lnTo>
                <a:lnTo>
                  <a:pt x="206412" y="317321"/>
                </a:lnTo>
                <a:lnTo>
                  <a:pt x="163068" y="323088"/>
                </a:lnTo>
                <a:lnTo>
                  <a:pt x="119723" y="317321"/>
                </a:lnTo>
                <a:lnTo>
                  <a:pt x="80772" y="301046"/>
                </a:lnTo>
                <a:lnTo>
                  <a:pt x="47767" y="275796"/>
                </a:lnTo>
                <a:lnTo>
                  <a:pt x="22267" y="243106"/>
                </a:lnTo>
                <a:lnTo>
                  <a:pt x="5826" y="204510"/>
                </a:lnTo>
                <a:lnTo>
                  <a:pt x="0" y="161543"/>
                </a:lnTo>
                <a:close/>
              </a:path>
            </a:pathLst>
          </a:custGeom>
          <a:ln w="18288">
            <a:solidFill>
              <a:srgbClr val="BCAB9D"/>
            </a:solidFill>
          </a:ln>
        </p:spPr>
        <p:txBody>
          <a:bodyPr wrap="square" lIns="0" tIns="0" rIns="0" bIns="0" rtlCol="0"/>
          <a:lstStyle/>
          <a:p>
            <a:endParaRPr/>
          </a:p>
        </p:txBody>
      </p:sp>
      <p:sp>
        <p:nvSpPr>
          <p:cNvPr id="6" name="object 6"/>
          <p:cNvSpPr txBox="1">
            <a:spLocks noGrp="1"/>
          </p:cNvSpPr>
          <p:nvPr>
            <p:ph type="title"/>
          </p:nvPr>
        </p:nvSpPr>
        <p:spPr>
          <a:xfrm>
            <a:off x="3505200" y="1736725"/>
            <a:ext cx="4811395" cy="998991"/>
          </a:xfrm>
          <a:prstGeom prst="rect">
            <a:avLst/>
          </a:prstGeom>
        </p:spPr>
        <p:txBody>
          <a:bodyPr vert="horz" wrap="square" lIns="0" tIns="13970" rIns="0" bIns="0" rtlCol="0">
            <a:spAutoFit/>
          </a:bodyPr>
          <a:lstStyle/>
          <a:p>
            <a:pPr algn="l"/>
            <a:r>
              <a:rPr lang="en-IN" sz="3200" b="0" i="0" dirty="0">
                <a:solidFill>
                  <a:srgbClr val="1F1F1F"/>
                </a:solidFill>
                <a:effectLst/>
                <a:latin typeface="Times New Roman" panose="02020603050405020304" pitchFamily="18" charset="0"/>
                <a:cs typeface="Times New Roman" panose="02020603050405020304" pitchFamily="18" charset="0"/>
              </a:rPr>
              <a:t>Energy Consumption      Prediction</a:t>
            </a:r>
          </a:p>
        </p:txBody>
      </p:sp>
      <p:sp>
        <p:nvSpPr>
          <p:cNvPr id="7" name="object 7"/>
          <p:cNvSpPr txBox="1"/>
          <p:nvPr/>
        </p:nvSpPr>
        <p:spPr>
          <a:xfrm>
            <a:off x="941614" y="3559810"/>
            <a:ext cx="7223759" cy="342401"/>
          </a:xfrm>
          <a:prstGeom prst="rect">
            <a:avLst/>
          </a:prstGeom>
          <a:ln w="18288">
            <a:solidFill>
              <a:srgbClr val="BCAB9D"/>
            </a:solidFill>
          </a:ln>
        </p:spPr>
        <p:txBody>
          <a:bodyPr vert="horz" wrap="square" lIns="0" tIns="95250" rIns="0" bIns="0" rtlCol="0">
            <a:spAutoFit/>
          </a:bodyPr>
          <a:lstStyle/>
          <a:p>
            <a:pPr marL="342265">
              <a:lnSpc>
                <a:spcPct val="100000"/>
              </a:lnSpc>
              <a:spcBef>
                <a:spcPts val="750"/>
              </a:spcBef>
            </a:pPr>
            <a:r>
              <a:rPr sz="1600" b="1" dirty="0">
                <a:solidFill>
                  <a:srgbClr val="291F20"/>
                </a:solidFill>
                <a:latin typeface="Tahoma"/>
                <a:cs typeface="Tahoma"/>
              </a:rPr>
              <a:t>An overview of data preprocessing, visualization, and modeling.</a:t>
            </a:r>
            <a:endParaRPr sz="1600" dirty="0">
              <a:latin typeface="Tahoma"/>
              <a:cs typeface="Tahoma"/>
            </a:endParaRPr>
          </a:p>
        </p:txBody>
      </p:sp>
      <p:grpSp>
        <p:nvGrpSpPr>
          <p:cNvPr id="8" name="object 8"/>
          <p:cNvGrpSpPr/>
          <p:nvPr/>
        </p:nvGrpSpPr>
        <p:grpSpPr>
          <a:xfrm>
            <a:off x="914400" y="669925"/>
            <a:ext cx="2149348" cy="2109597"/>
            <a:chOff x="1143000" y="810767"/>
            <a:chExt cx="2149348" cy="2109597"/>
          </a:xfrm>
        </p:grpSpPr>
        <p:sp>
          <p:nvSpPr>
            <p:cNvPr id="9" name="object 9"/>
            <p:cNvSpPr/>
            <p:nvPr/>
          </p:nvSpPr>
          <p:spPr>
            <a:xfrm>
              <a:off x="1143000" y="810767"/>
              <a:ext cx="1191895" cy="1188720"/>
            </a:xfrm>
            <a:custGeom>
              <a:avLst/>
              <a:gdLst/>
              <a:ahLst/>
              <a:cxnLst/>
              <a:rect l="l" t="t" r="r" b="b"/>
              <a:pathLst>
                <a:path w="1191895" h="1188720">
                  <a:moveTo>
                    <a:pt x="595883" y="0"/>
                  </a:moveTo>
                  <a:lnTo>
                    <a:pt x="547017" y="1970"/>
                  </a:lnTo>
                  <a:lnTo>
                    <a:pt x="499238" y="7778"/>
                  </a:lnTo>
                  <a:lnTo>
                    <a:pt x="452699" y="17271"/>
                  </a:lnTo>
                  <a:lnTo>
                    <a:pt x="407554" y="30297"/>
                  </a:lnTo>
                  <a:lnTo>
                    <a:pt x="363956" y="46702"/>
                  </a:lnTo>
                  <a:lnTo>
                    <a:pt x="322058" y="66334"/>
                  </a:lnTo>
                  <a:lnTo>
                    <a:pt x="282015" y="89039"/>
                  </a:lnTo>
                  <a:lnTo>
                    <a:pt x="243980" y="114665"/>
                  </a:lnTo>
                  <a:lnTo>
                    <a:pt x="208105" y="143060"/>
                  </a:lnTo>
                  <a:lnTo>
                    <a:pt x="174545" y="174069"/>
                  </a:lnTo>
                  <a:lnTo>
                    <a:pt x="143453" y="207540"/>
                  </a:lnTo>
                  <a:lnTo>
                    <a:pt x="114982" y="243321"/>
                  </a:lnTo>
                  <a:lnTo>
                    <a:pt x="89286" y="281259"/>
                  </a:lnTo>
                  <a:lnTo>
                    <a:pt x="66519" y="321200"/>
                  </a:lnTo>
                  <a:lnTo>
                    <a:pt x="46833" y="362991"/>
                  </a:lnTo>
                  <a:lnTo>
                    <a:pt x="30382" y="406481"/>
                  </a:lnTo>
                  <a:lnTo>
                    <a:pt x="17320" y="451515"/>
                  </a:lnTo>
                  <a:lnTo>
                    <a:pt x="7800" y="497942"/>
                  </a:lnTo>
                  <a:lnTo>
                    <a:pt x="1975" y="545607"/>
                  </a:lnTo>
                  <a:lnTo>
                    <a:pt x="0" y="594359"/>
                  </a:lnTo>
                  <a:lnTo>
                    <a:pt x="1975" y="643112"/>
                  </a:lnTo>
                  <a:lnTo>
                    <a:pt x="7800" y="690777"/>
                  </a:lnTo>
                  <a:lnTo>
                    <a:pt x="17320" y="737204"/>
                  </a:lnTo>
                  <a:lnTo>
                    <a:pt x="30382" y="782238"/>
                  </a:lnTo>
                  <a:lnTo>
                    <a:pt x="46833" y="825728"/>
                  </a:lnTo>
                  <a:lnTo>
                    <a:pt x="66519" y="867519"/>
                  </a:lnTo>
                  <a:lnTo>
                    <a:pt x="89286" y="907460"/>
                  </a:lnTo>
                  <a:lnTo>
                    <a:pt x="114982" y="945398"/>
                  </a:lnTo>
                  <a:lnTo>
                    <a:pt x="143453" y="981179"/>
                  </a:lnTo>
                  <a:lnTo>
                    <a:pt x="174545" y="1014650"/>
                  </a:lnTo>
                  <a:lnTo>
                    <a:pt x="208105" y="1045659"/>
                  </a:lnTo>
                  <a:lnTo>
                    <a:pt x="243980" y="1074054"/>
                  </a:lnTo>
                  <a:lnTo>
                    <a:pt x="282015" y="1099680"/>
                  </a:lnTo>
                  <a:lnTo>
                    <a:pt x="322058" y="1122385"/>
                  </a:lnTo>
                  <a:lnTo>
                    <a:pt x="363956" y="1142017"/>
                  </a:lnTo>
                  <a:lnTo>
                    <a:pt x="407554" y="1158422"/>
                  </a:lnTo>
                  <a:lnTo>
                    <a:pt x="452699" y="1171448"/>
                  </a:lnTo>
                  <a:lnTo>
                    <a:pt x="499238" y="1180941"/>
                  </a:lnTo>
                  <a:lnTo>
                    <a:pt x="547017" y="1186749"/>
                  </a:lnTo>
                  <a:lnTo>
                    <a:pt x="595883" y="1188719"/>
                  </a:lnTo>
                  <a:lnTo>
                    <a:pt x="644750" y="1186749"/>
                  </a:lnTo>
                  <a:lnTo>
                    <a:pt x="692529" y="1180941"/>
                  </a:lnTo>
                  <a:lnTo>
                    <a:pt x="739068" y="1171448"/>
                  </a:lnTo>
                  <a:lnTo>
                    <a:pt x="784213" y="1158422"/>
                  </a:lnTo>
                  <a:lnTo>
                    <a:pt x="827811" y="1142017"/>
                  </a:lnTo>
                  <a:lnTo>
                    <a:pt x="869709" y="1122385"/>
                  </a:lnTo>
                  <a:lnTo>
                    <a:pt x="909752" y="1099680"/>
                  </a:lnTo>
                  <a:lnTo>
                    <a:pt x="947787" y="1074054"/>
                  </a:lnTo>
                  <a:lnTo>
                    <a:pt x="983662" y="1045659"/>
                  </a:lnTo>
                  <a:lnTo>
                    <a:pt x="1017222" y="1014650"/>
                  </a:lnTo>
                  <a:lnTo>
                    <a:pt x="1048314" y="981179"/>
                  </a:lnTo>
                  <a:lnTo>
                    <a:pt x="1076785" y="945398"/>
                  </a:lnTo>
                  <a:lnTo>
                    <a:pt x="1102481" y="907460"/>
                  </a:lnTo>
                  <a:lnTo>
                    <a:pt x="1125248" y="867519"/>
                  </a:lnTo>
                  <a:lnTo>
                    <a:pt x="1144934" y="825728"/>
                  </a:lnTo>
                  <a:lnTo>
                    <a:pt x="1161385" y="782238"/>
                  </a:lnTo>
                  <a:lnTo>
                    <a:pt x="1174447" y="737204"/>
                  </a:lnTo>
                  <a:lnTo>
                    <a:pt x="1183967" y="690777"/>
                  </a:lnTo>
                  <a:lnTo>
                    <a:pt x="1189792" y="643112"/>
                  </a:lnTo>
                  <a:lnTo>
                    <a:pt x="1191768" y="594359"/>
                  </a:lnTo>
                  <a:lnTo>
                    <a:pt x="1189792" y="545607"/>
                  </a:lnTo>
                  <a:lnTo>
                    <a:pt x="1183967" y="497942"/>
                  </a:lnTo>
                  <a:lnTo>
                    <a:pt x="1174447" y="451515"/>
                  </a:lnTo>
                  <a:lnTo>
                    <a:pt x="1161385" y="406481"/>
                  </a:lnTo>
                  <a:lnTo>
                    <a:pt x="1144934" y="362991"/>
                  </a:lnTo>
                  <a:lnTo>
                    <a:pt x="1125248" y="321200"/>
                  </a:lnTo>
                  <a:lnTo>
                    <a:pt x="1102481" y="281259"/>
                  </a:lnTo>
                  <a:lnTo>
                    <a:pt x="1076785" y="243321"/>
                  </a:lnTo>
                  <a:lnTo>
                    <a:pt x="1048314" y="207540"/>
                  </a:lnTo>
                  <a:lnTo>
                    <a:pt x="1017222" y="174069"/>
                  </a:lnTo>
                  <a:lnTo>
                    <a:pt x="983662" y="143060"/>
                  </a:lnTo>
                  <a:lnTo>
                    <a:pt x="947787" y="114665"/>
                  </a:lnTo>
                  <a:lnTo>
                    <a:pt x="909752" y="89039"/>
                  </a:lnTo>
                  <a:lnTo>
                    <a:pt x="869709" y="66334"/>
                  </a:lnTo>
                  <a:lnTo>
                    <a:pt x="827811" y="46702"/>
                  </a:lnTo>
                  <a:lnTo>
                    <a:pt x="784213" y="30297"/>
                  </a:lnTo>
                  <a:lnTo>
                    <a:pt x="739068" y="17271"/>
                  </a:lnTo>
                  <a:lnTo>
                    <a:pt x="692529" y="7778"/>
                  </a:lnTo>
                  <a:lnTo>
                    <a:pt x="644750" y="1970"/>
                  </a:lnTo>
                  <a:lnTo>
                    <a:pt x="595883" y="0"/>
                  </a:lnTo>
                  <a:close/>
                </a:path>
              </a:pathLst>
            </a:custGeom>
            <a:solidFill>
              <a:srgbClr val="E8E2DF"/>
            </a:solidFill>
          </p:spPr>
          <p:txBody>
            <a:bodyPr wrap="square" lIns="0" tIns="0" rIns="0" bIns="0" rtlCol="0"/>
            <a:lstStyle/>
            <a:p>
              <a:endParaRPr/>
            </a:p>
          </p:txBody>
        </p:sp>
        <p:sp>
          <p:nvSpPr>
            <p:cNvPr id="10" name="object 10"/>
            <p:cNvSpPr/>
            <p:nvPr/>
          </p:nvSpPr>
          <p:spPr>
            <a:xfrm>
              <a:off x="1420368" y="1325879"/>
              <a:ext cx="1871980" cy="1594485"/>
            </a:xfrm>
            <a:custGeom>
              <a:avLst/>
              <a:gdLst/>
              <a:ahLst/>
              <a:cxnLst/>
              <a:rect l="l" t="t" r="r" b="b"/>
              <a:pathLst>
                <a:path w="1871979" h="1594485">
                  <a:moveTo>
                    <a:pt x="1469136" y="1594104"/>
                  </a:moveTo>
                  <a:lnTo>
                    <a:pt x="1469136" y="734441"/>
                  </a:lnTo>
                  <a:lnTo>
                    <a:pt x="1467573" y="686149"/>
                  </a:lnTo>
                  <a:lnTo>
                    <a:pt x="1462949" y="638692"/>
                  </a:lnTo>
                  <a:lnTo>
                    <a:pt x="1455362" y="592165"/>
                  </a:lnTo>
                  <a:lnTo>
                    <a:pt x="1444907" y="546667"/>
                  </a:lnTo>
                  <a:lnTo>
                    <a:pt x="1431682" y="502294"/>
                  </a:lnTo>
                  <a:lnTo>
                    <a:pt x="1415783" y="459141"/>
                  </a:lnTo>
                  <a:lnTo>
                    <a:pt x="1397308" y="417307"/>
                  </a:lnTo>
                  <a:lnTo>
                    <a:pt x="1376353" y="376888"/>
                  </a:lnTo>
                  <a:lnTo>
                    <a:pt x="1353015" y="337981"/>
                  </a:lnTo>
                  <a:lnTo>
                    <a:pt x="1327391" y="300682"/>
                  </a:lnTo>
                  <a:lnTo>
                    <a:pt x="1299578" y="265088"/>
                  </a:lnTo>
                  <a:lnTo>
                    <a:pt x="1269673" y="231296"/>
                  </a:lnTo>
                  <a:lnTo>
                    <a:pt x="1237772" y="199402"/>
                  </a:lnTo>
                  <a:lnTo>
                    <a:pt x="1203972" y="169505"/>
                  </a:lnTo>
                  <a:lnTo>
                    <a:pt x="1168371" y="141699"/>
                  </a:lnTo>
                  <a:lnTo>
                    <a:pt x="1131065" y="116082"/>
                  </a:lnTo>
                  <a:lnTo>
                    <a:pt x="1092150" y="92751"/>
                  </a:lnTo>
                  <a:lnTo>
                    <a:pt x="1051725" y="71803"/>
                  </a:lnTo>
                  <a:lnTo>
                    <a:pt x="1009885" y="53333"/>
                  </a:lnTo>
                  <a:lnTo>
                    <a:pt x="966728" y="37440"/>
                  </a:lnTo>
                  <a:lnTo>
                    <a:pt x="922349" y="24220"/>
                  </a:lnTo>
                  <a:lnTo>
                    <a:pt x="876848" y="13768"/>
                  </a:lnTo>
                  <a:lnTo>
                    <a:pt x="830319" y="6184"/>
                  </a:lnTo>
                  <a:lnTo>
                    <a:pt x="782860" y="1562"/>
                  </a:lnTo>
                  <a:lnTo>
                    <a:pt x="734568" y="0"/>
                  </a:lnTo>
                  <a:lnTo>
                    <a:pt x="686275" y="1562"/>
                  </a:lnTo>
                  <a:lnTo>
                    <a:pt x="638816" y="6184"/>
                  </a:lnTo>
                  <a:lnTo>
                    <a:pt x="592287" y="13768"/>
                  </a:lnTo>
                  <a:lnTo>
                    <a:pt x="546786" y="24220"/>
                  </a:lnTo>
                  <a:lnTo>
                    <a:pt x="502407" y="37440"/>
                  </a:lnTo>
                  <a:lnTo>
                    <a:pt x="459250" y="53333"/>
                  </a:lnTo>
                  <a:lnTo>
                    <a:pt x="417410" y="71803"/>
                  </a:lnTo>
                  <a:lnTo>
                    <a:pt x="376985" y="92751"/>
                  </a:lnTo>
                  <a:lnTo>
                    <a:pt x="338070" y="116082"/>
                  </a:lnTo>
                  <a:lnTo>
                    <a:pt x="300764" y="141699"/>
                  </a:lnTo>
                  <a:lnTo>
                    <a:pt x="265163" y="169505"/>
                  </a:lnTo>
                  <a:lnTo>
                    <a:pt x="231363" y="199402"/>
                  </a:lnTo>
                  <a:lnTo>
                    <a:pt x="199462" y="231296"/>
                  </a:lnTo>
                  <a:lnTo>
                    <a:pt x="169557" y="265088"/>
                  </a:lnTo>
                  <a:lnTo>
                    <a:pt x="141744" y="300682"/>
                  </a:lnTo>
                  <a:lnTo>
                    <a:pt x="116120" y="337981"/>
                  </a:lnTo>
                  <a:lnTo>
                    <a:pt x="92782" y="376888"/>
                  </a:lnTo>
                  <a:lnTo>
                    <a:pt x="71827" y="417307"/>
                  </a:lnTo>
                  <a:lnTo>
                    <a:pt x="53352" y="459141"/>
                  </a:lnTo>
                  <a:lnTo>
                    <a:pt x="37453" y="502294"/>
                  </a:lnTo>
                  <a:lnTo>
                    <a:pt x="24228" y="546667"/>
                  </a:lnTo>
                  <a:lnTo>
                    <a:pt x="13773" y="592165"/>
                  </a:lnTo>
                  <a:lnTo>
                    <a:pt x="6186" y="638692"/>
                  </a:lnTo>
                  <a:lnTo>
                    <a:pt x="1562" y="686149"/>
                  </a:lnTo>
                  <a:lnTo>
                    <a:pt x="0" y="734441"/>
                  </a:lnTo>
                  <a:lnTo>
                    <a:pt x="0" y="1594104"/>
                  </a:lnTo>
                </a:path>
                <a:path w="1871979" h="1594485">
                  <a:moveTo>
                    <a:pt x="1871471" y="1594104"/>
                  </a:moveTo>
                  <a:lnTo>
                    <a:pt x="1871471" y="734441"/>
                  </a:lnTo>
                  <a:lnTo>
                    <a:pt x="1869909" y="686149"/>
                  </a:lnTo>
                  <a:lnTo>
                    <a:pt x="1865285" y="638692"/>
                  </a:lnTo>
                  <a:lnTo>
                    <a:pt x="1857698" y="592165"/>
                  </a:lnTo>
                  <a:lnTo>
                    <a:pt x="1847243" y="546667"/>
                  </a:lnTo>
                  <a:lnTo>
                    <a:pt x="1834018" y="502294"/>
                  </a:lnTo>
                  <a:lnTo>
                    <a:pt x="1818119" y="459141"/>
                  </a:lnTo>
                  <a:lnTo>
                    <a:pt x="1799644" y="417307"/>
                  </a:lnTo>
                  <a:lnTo>
                    <a:pt x="1778689" y="376888"/>
                  </a:lnTo>
                  <a:lnTo>
                    <a:pt x="1755351" y="337981"/>
                  </a:lnTo>
                  <a:lnTo>
                    <a:pt x="1729727" y="300682"/>
                  </a:lnTo>
                  <a:lnTo>
                    <a:pt x="1701914" y="265088"/>
                  </a:lnTo>
                  <a:lnTo>
                    <a:pt x="1672009" y="231296"/>
                  </a:lnTo>
                  <a:lnTo>
                    <a:pt x="1640108" y="199402"/>
                  </a:lnTo>
                  <a:lnTo>
                    <a:pt x="1606308" y="169505"/>
                  </a:lnTo>
                  <a:lnTo>
                    <a:pt x="1570707" y="141699"/>
                  </a:lnTo>
                  <a:lnTo>
                    <a:pt x="1533401" y="116082"/>
                  </a:lnTo>
                  <a:lnTo>
                    <a:pt x="1494486" y="92751"/>
                  </a:lnTo>
                  <a:lnTo>
                    <a:pt x="1454061" y="71803"/>
                  </a:lnTo>
                  <a:lnTo>
                    <a:pt x="1412221" y="53333"/>
                  </a:lnTo>
                  <a:lnTo>
                    <a:pt x="1369064" y="37440"/>
                  </a:lnTo>
                  <a:lnTo>
                    <a:pt x="1324685" y="24220"/>
                  </a:lnTo>
                  <a:lnTo>
                    <a:pt x="1279184" y="13768"/>
                  </a:lnTo>
                  <a:lnTo>
                    <a:pt x="1232655" y="6184"/>
                  </a:lnTo>
                  <a:lnTo>
                    <a:pt x="1185196" y="1562"/>
                  </a:lnTo>
                  <a:lnTo>
                    <a:pt x="1136904" y="0"/>
                  </a:lnTo>
                  <a:lnTo>
                    <a:pt x="1088611" y="1562"/>
                  </a:lnTo>
                  <a:lnTo>
                    <a:pt x="1041152" y="6184"/>
                  </a:lnTo>
                  <a:lnTo>
                    <a:pt x="994623" y="13768"/>
                  </a:lnTo>
                  <a:lnTo>
                    <a:pt x="949122" y="24220"/>
                  </a:lnTo>
                  <a:lnTo>
                    <a:pt x="904743" y="37440"/>
                  </a:lnTo>
                  <a:lnTo>
                    <a:pt x="861586" y="53333"/>
                  </a:lnTo>
                  <a:lnTo>
                    <a:pt x="819746" y="71803"/>
                  </a:lnTo>
                  <a:lnTo>
                    <a:pt x="779321" y="92751"/>
                  </a:lnTo>
                  <a:lnTo>
                    <a:pt x="740406" y="116082"/>
                  </a:lnTo>
                  <a:lnTo>
                    <a:pt x="703100" y="141699"/>
                  </a:lnTo>
                  <a:lnTo>
                    <a:pt x="667499" y="169505"/>
                  </a:lnTo>
                  <a:lnTo>
                    <a:pt x="633699" y="199402"/>
                  </a:lnTo>
                  <a:lnTo>
                    <a:pt x="601798" y="231296"/>
                  </a:lnTo>
                  <a:lnTo>
                    <a:pt x="571893" y="265088"/>
                  </a:lnTo>
                  <a:lnTo>
                    <a:pt x="544080" y="300682"/>
                  </a:lnTo>
                  <a:lnTo>
                    <a:pt x="518456" y="337981"/>
                  </a:lnTo>
                  <a:lnTo>
                    <a:pt x="495118" y="376888"/>
                  </a:lnTo>
                  <a:lnTo>
                    <a:pt x="474163" y="417307"/>
                  </a:lnTo>
                  <a:lnTo>
                    <a:pt x="455688" y="459141"/>
                  </a:lnTo>
                  <a:lnTo>
                    <a:pt x="439789" y="502294"/>
                  </a:lnTo>
                  <a:lnTo>
                    <a:pt x="426564" y="546667"/>
                  </a:lnTo>
                  <a:lnTo>
                    <a:pt x="416109" y="592165"/>
                  </a:lnTo>
                  <a:lnTo>
                    <a:pt x="408522" y="638692"/>
                  </a:lnTo>
                  <a:lnTo>
                    <a:pt x="403898" y="686149"/>
                  </a:lnTo>
                  <a:lnTo>
                    <a:pt x="402336" y="734441"/>
                  </a:lnTo>
                  <a:lnTo>
                    <a:pt x="402336" y="1594104"/>
                  </a:lnTo>
                </a:path>
              </a:pathLst>
            </a:custGeom>
            <a:ln w="18288">
              <a:solidFill>
                <a:srgbClr val="BCAB9D"/>
              </a:solidFill>
            </a:ln>
          </p:spPr>
          <p:txBody>
            <a:bodyPr wrap="square" lIns="0" tIns="0" rIns="0" bIns="0" rtlCol="0"/>
            <a:lstStyle/>
            <a:p>
              <a:endParaRPr/>
            </a:p>
          </p:txBody>
        </p:sp>
        <p:sp>
          <p:nvSpPr>
            <p:cNvPr id="11" name="object 11"/>
            <p:cNvSpPr/>
            <p:nvPr/>
          </p:nvSpPr>
          <p:spPr>
            <a:xfrm>
              <a:off x="2133600" y="2106167"/>
              <a:ext cx="421005" cy="417830"/>
            </a:xfrm>
            <a:custGeom>
              <a:avLst/>
              <a:gdLst/>
              <a:ahLst/>
              <a:cxnLst/>
              <a:rect l="l" t="t" r="r" b="b"/>
              <a:pathLst>
                <a:path w="421005" h="417830">
                  <a:moveTo>
                    <a:pt x="210312" y="0"/>
                  </a:moveTo>
                  <a:lnTo>
                    <a:pt x="192785" y="166624"/>
                  </a:lnTo>
                  <a:lnTo>
                    <a:pt x="61594" y="61087"/>
                  </a:lnTo>
                  <a:lnTo>
                    <a:pt x="167894" y="191388"/>
                  </a:lnTo>
                  <a:lnTo>
                    <a:pt x="0" y="208787"/>
                  </a:lnTo>
                  <a:lnTo>
                    <a:pt x="167894" y="226187"/>
                  </a:lnTo>
                  <a:lnTo>
                    <a:pt x="61594" y="356488"/>
                  </a:lnTo>
                  <a:lnTo>
                    <a:pt x="192785" y="250951"/>
                  </a:lnTo>
                  <a:lnTo>
                    <a:pt x="210312" y="417575"/>
                  </a:lnTo>
                  <a:lnTo>
                    <a:pt x="227837" y="250951"/>
                  </a:lnTo>
                  <a:lnTo>
                    <a:pt x="359028" y="356488"/>
                  </a:lnTo>
                  <a:lnTo>
                    <a:pt x="252730" y="226187"/>
                  </a:lnTo>
                  <a:lnTo>
                    <a:pt x="420624" y="208787"/>
                  </a:lnTo>
                  <a:lnTo>
                    <a:pt x="252730" y="191388"/>
                  </a:lnTo>
                  <a:lnTo>
                    <a:pt x="359028" y="61087"/>
                  </a:lnTo>
                  <a:lnTo>
                    <a:pt x="227837" y="166624"/>
                  </a:lnTo>
                  <a:lnTo>
                    <a:pt x="210312" y="0"/>
                  </a:lnTo>
                  <a:close/>
                </a:path>
              </a:pathLst>
            </a:custGeom>
            <a:solidFill>
              <a:srgbClr val="BCAB9D"/>
            </a:solidFill>
          </p:spPr>
          <p:txBody>
            <a:bodyPr wrap="square" lIns="0" tIns="0" rIns="0" bIns="0" rtlCol="0"/>
            <a:lstStyle/>
            <a:p>
              <a:endParaRPr/>
            </a:p>
          </p:txBody>
        </p:sp>
      </p:grpSp>
      <p:pic>
        <p:nvPicPr>
          <p:cNvPr id="12" name="Picture 11">
            <a:extLst>
              <a:ext uri="{FF2B5EF4-FFF2-40B4-BE49-F238E27FC236}">
                <a16:creationId xmlns:a16="http://schemas.microsoft.com/office/drawing/2014/main" id="{D65A94D8-DBC7-F9CD-945A-62CCF063164B}"/>
              </a:ext>
            </a:extLst>
          </p:cNvPr>
          <p:cNvPicPr>
            <a:picLocks noChangeAspect="1"/>
          </p:cNvPicPr>
          <p:nvPr/>
        </p:nvPicPr>
        <p:blipFill>
          <a:blip r:embed="rId2"/>
          <a:stretch>
            <a:fillRect/>
          </a:stretch>
        </p:blipFill>
        <p:spPr>
          <a:xfrm>
            <a:off x="2312489" y="121614"/>
            <a:ext cx="4114800" cy="805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3E9F-9D2E-9D50-F260-B5BE06864C78}"/>
              </a:ext>
            </a:extLst>
          </p:cNvPr>
          <p:cNvSpPr txBox="1"/>
          <p:nvPr/>
        </p:nvSpPr>
        <p:spPr>
          <a:xfrm>
            <a:off x="762000" y="288925"/>
            <a:ext cx="4572000" cy="461665"/>
          </a:xfrm>
          <a:prstGeom prst="rect">
            <a:avLst/>
          </a:prstGeom>
          <a:noFill/>
        </p:spPr>
        <p:txBody>
          <a:bodyPr wrap="square">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CBB1C42E-6901-7E1E-7B8D-927DFFFD0AD1}"/>
              </a:ext>
            </a:extLst>
          </p:cNvPr>
          <p:cNvSpPr txBox="1"/>
          <p:nvPr/>
        </p:nvSpPr>
        <p:spPr>
          <a:xfrm>
            <a:off x="457200" y="1203325"/>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missing values in the dataset are replaced with the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of their respective columns.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0D846-674F-DD3D-E788-22E1FF18D502}"/>
              </a:ext>
            </a:extLst>
          </p:cNvPr>
          <p:cNvPicPr>
            <a:picLocks noChangeAspect="1"/>
          </p:cNvPicPr>
          <p:nvPr/>
        </p:nvPicPr>
        <p:blipFill>
          <a:blip r:embed="rId2"/>
          <a:stretch>
            <a:fillRect/>
          </a:stretch>
        </p:blipFill>
        <p:spPr>
          <a:xfrm>
            <a:off x="533400" y="2041525"/>
            <a:ext cx="3124200" cy="2484924"/>
          </a:xfrm>
          <a:prstGeom prst="rect">
            <a:avLst/>
          </a:prstGeom>
        </p:spPr>
      </p:pic>
    </p:spTree>
    <p:extLst>
      <p:ext uri="{BB962C8B-B14F-4D97-AF65-F5344CB8AC3E}">
        <p14:creationId xmlns:p14="http://schemas.microsoft.com/office/powerpoint/2010/main" val="20928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816860" cy="2466975"/>
          </a:xfrm>
          <a:prstGeom prst="rect">
            <a:avLst/>
          </a:prstGeom>
        </p:spPr>
        <p:txBody>
          <a:bodyPr vert="horz" wrap="square" lIns="0" tIns="320675" rIns="0" bIns="0" rtlCol="0">
            <a:spAutoFit/>
          </a:bodyPr>
          <a:lstStyle/>
          <a:p>
            <a:pPr marL="410845">
              <a:lnSpc>
                <a:spcPct val="100000"/>
              </a:lnSpc>
              <a:spcBef>
                <a:spcPts val="2525"/>
              </a:spcBef>
            </a:pPr>
            <a:r>
              <a:rPr sz="4800" spc="325" dirty="0">
                <a:solidFill>
                  <a:srgbClr val="291F20"/>
                </a:solidFill>
                <a:latin typeface="Arial MT"/>
                <a:cs typeface="Arial MT"/>
              </a:rPr>
              <a:t>02</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10" dirty="0">
                <a:solidFill>
                  <a:srgbClr val="291F20"/>
                </a:solidFill>
                <a:latin typeface="Arial MT"/>
                <a:cs typeface="Arial MT"/>
              </a:rPr>
              <a:t>Visualization</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755395" y="708405"/>
            <a:ext cx="6905625" cy="713740"/>
          </a:xfrm>
          <a:prstGeom prst="rect">
            <a:avLst/>
          </a:prstGeom>
        </p:spPr>
        <p:txBody>
          <a:bodyPr vert="horz" wrap="square" lIns="0" tIns="13970" rIns="0" bIns="0" rtlCol="0">
            <a:spAutoFit/>
          </a:bodyPr>
          <a:lstStyle/>
          <a:p>
            <a:pPr marL="12700" marR="5080" algn="just">
              <a:lnSpc>
                <a:spcPct val="100000"/>
              </a:lnSpc>
              <a:spcBef>
                <a:spcPts val="110"/>
              </a:spcBef>
            </a:pPr>
            <a:r>
              <a:rPr sz="1500" spc="-120" dirty="0">
                <a:latin typeface="Yu Gothic Medium" panose="020B0500000000000000" pitchFamily="34" charset="-128"/>
                <a:ea typeface="Yu Gothic Medium" panose="020B0500000000000000" pitchFamily="34" charset="-128"/>
                <a:cs typeface="Tahoma"/>
              </a:rPr>
              <a:t>This</a:t>
            </a:r>
            <a:r>
              <a:rPr sz="1500" spc="10"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part</a:t>
            </a:r>
            <a:r>
              <a:rPr sz="1500" spc="35" dirty="0">
                <a:latin typeface="Yu Gothic Medium" panose="020B0500000000000000" pitchFamily="34" charset="-128"/>
                <a:ea typeface="Yu Gothic Medium" panose="020B0500000000000000" pitchFamily="34" charset="-128"/>
                <a:cs typeface="Tahoma"/>
              </a:rPr>
              <a:t> </a:t>
            </a:r>
            <a:r>
              <a:rPr sz="1500" spc="-85" dirty="0">
                <a:latin typeface="Yu Gothic Medium" panose="020B0500000000000000" pitchFamily="34" charset="-128"/>
                <a:ea typeface="Yu Gothic Medium" panose="020B0500000000000000" pitchFamily="34" charset="-128"/>
                <a:cs typeface="Tahoma"/>
              </a:rPr>
              <a:t>focuses</a:t>
            </a:r>
            <a:r>
              <a:rPr sz="1500" spc="15" dirty="0">
                <a:latin typeface="Yu Gothic Medium" panose="020B0500000000000000" pitchFamily="34" charset="-128"/>
                <a:ea typeface="Yu Gothic Medium" panose="020B0500000000000000" pitchFamily="34" charset="-128"/>
                <a:cs typeface="Tahoma"/>
              </a:rPr>
              <a:t> </a:t>
            </a:r>
            <a:r>
              <a:rPr sz="1500" spc="-285" dirty="0">
                <a:latin typeface="Yu Gothic Medium" panose="020B0500000000000000" pitchFamily="34" charset="-128"/>
                <a:ea typeface="Yu Gothic Medium" panose="020B0500000000000000" pitchFamily="34" charset="-128"/>
                <a:cs typeface="Tahoma"/>
              </a:rPr>
              <a:t>on</a:t>
            </a:r>
            <a:r>
              <a:rPr sz="1500" spc="175" dirty="0">
                <a:latin typeface="Yu Gothic Medium" panose="020B0500000000000000" pitchFamily="34" charset="-128"/>
                <a:ea typeface="Yu Gothic Medium" panose="020B0500000000000000" pitchFamily="34" charset="-128"/>
                <a:cs typeface="Tahoma"/>
              </a:rPr>
              <a:t> </a:t>
            </a:r>
            <a:r>
              <a:rPr sz="1500" spc="-130" dirty="0">
                <a:latin typeface="Yu Gothic Medium" panose="020B0500000000000000" pitchFamily="34" charset="-128"/>
                <a:ea typeface="Yu Gothic Medium" panose="020B0500000000000000" pitchFamily="34" charset="-128"/>
                <a:cs typeface="Tahoma"/>
              </a:rPr>
              <a:t>exploring</a:t>
            </a:r>
            <a:r>
              <a:rPr sz="1500" spc="60" dirty="0">
                <a:latin typeface="Yu Gothic Medium" panose="020B0500000000000000" pitchFamily="34" charset="-128"/>
                <a:ea typeface="Yu Gothic Medium" panose="020B0500000000000000" pitchFamily="34" charset="-128"/>
                <a:cs typeface="Tahoma"/>
              </a:rPr>
              <a:t> </a:t>
            </a:r>
            <a:r>
              <a:rPr sz="1500" spc="-165" dirty="0">
                <a:latin typeface="Yu Gothic Medium" panose="020B0500000000000000" pitchFamily="34" charset="-128"/>
                <a:ea typeface="Yu Gothic Medium" panose="020B0500000000000000" pitchFamily="34" charset="-128"/>
                <a:cs typeface="Tahoma"/>
              </a:rPr>
              <a:t>the</a:t>
            </a:r>
            <a:r>
              <a:rPr sz="1500" spc="85"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dataset</a:t>
            </a:r>
            <a:r>
              <a:rPr sz="1500" spc="20"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visually</a:t>
            </a:r>
            <a:r>
              <a:rPr sz="1500" spc="100" dirty="0">
                <a:latin typeface="Yu Gothic Medium" panose="020B0500000000000000" pitchFamily="34" charset="-128"/>
                <a:ea typeface="Yu Gothic Medium" panose="020B0500000000000000" pitchFamily="34" charset="-128"/>
                <a:cs typeface="Tahoma"/>
              </a:rPr>
              <a:t> </a:t>
            </a:r>
            <a:r>
              <a:rPr sz="1500" spc="-225" dirty="0">
                <a:latin typeface="Yu Gothic Medium" panose="020B0500000000000000" pitchFamily="34" charset="-128"/>
                <a:ea typeface="Yu Gothic Medium" panose="020B0500000000000000" pitchFamily="34" charset="-128"/>
                <a:cs typeface="Tahoma"/>
              </a:rPr>
              <a:t>to</a:t>
            </a:r>
            <a:r>
              <a:rPr sz="1500" spc="114" dirty="0">
                <a:latin typeface="Yu Gothic Medium" panose="020B0500000000000000" pitchFamily="34" charset="-128"/>
                <a:ea typeface="Yu Gothic Medium" panose="020B0500000000000000" pitchFamily="34" charset="-128"/>
                <a:cs typeface="Tahoma"/>
              </a:rPr>
              <a:t> </a:t>
            </a:r>
            <a:r>
              <a:rPr sz="1500" spc="-125" dirty="0">
                <a:latin typeface="Yu Gothic Medium" panose="020B0500000000000000" pitchFamily="34" charset="-128"/>
                <a:ea typeface="Yu Gothic Medium" panose="020B0500000000000000" pitchFamily="34" charset="-128"/>
                <a:cs typeface="Tahoma"/>
              </a:rPr>
              <a:t>uncover</a:t>
            </a:r>
            <a:r>
              <a:rPr sz="1500" spc="5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meaningful</a:t>
            </a:r>
            <a:r>
              <a:rPr sz="1500" spc="40" dirty="0">
                <a:latin typeface="Yu Gothic Medium" panose="020B0500000000000000" pitchFamily="34" charset="-128"/>
                <a:ea typeface="Yu Gothic Medium" panose="020B0500000000000000" pitchFamily="34" charset="-128"/>
                <a:cs typeface="Tahoma"/>
              </a:rPr>
              <a:t> </a:t>
            </a:r>
            <a:r>
              <a:rPr sz="1500" spc="-40" dirty="0">
                <a:latin typeface="Yu Gothic Medium" panose="020B0500000000000000" pitchFamily="34" charset="-128"/>
                <a:ea typeface="Yu Gothic Medium" panose="020B0500000000000000" pitchFamily="34" charset="-128"/>
                <a:cs typeface="Tahoma"/>
              </a:rPr>
              <a:t>patterns </a:t>
            </a:r>
            <a:r>
              <a:rPr sz="1500" spc="-220" dirty="0">
                <a:latin typeface="Yu Gothic Medium" panose="020B0500000000000000" pitchFamily="34" charset="-128"/>
                <a:ea typeface="Yu Gothic Medium" panose="020B0500000000000000" pitchFamily="34" charset="-128"/>
                <a:cs typeface="Tahoma"/>
              </a:rPr>
              <a:t>and</a:t>
            </a:r>
            <a:r>
              <a:rPr sz="1500" spc="110" dirty="0">
                <a:latin typeface="Yu Gothic Medium" panose="020B0500000000000000" pitchFamily="34" charset="-128"/>
                <a:ea typeface="Yu Gothic Medium" panose="020B0500000000000000" pitchFamily="34" charset="-128"/>
                <a:cs typeface="Tahoma"/>
              </a:rPr>
              <a:t> </a:t>
            </a:r>
            <a:r>
              <a:rPr sz="1500" spc="-110" dirty="0">
                <a:latin typeface="Yu Gothic Medium" panose="020B0500000000000000" pitchFamily="34" charset="-128"/>
                <a:ea typeface="Yu Gothic Medium" panose="020B0500000000000000" pitchFamily="34" charset="-128"/>
                <a:cs typeface="Tahoma"/>
              </a:rPr>
              <a:t>relationships</a:t>
            </a:r>
            <a:r>
              <a:rPr sz="150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between</a:t>
            </a:r>
            <a:r>
              <a:rPr sz="1500" spc="6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variables.</a:t>
            </a:r>
            <a:r>
              <a:rPr sz="1500" spc="20" dirty="0">
                <a:latin typeface="Yu Gothic Medium" panose="020B0500000000000000" pitchFamily="34" charset="-128"/>
                <a:ea typeface="Yu Gothic Medium" panose="020B0500000000000000" pitchFamily="34" charset="-128"/>
                <a:cs typeface="Tahoma"/>
              </a:rPr>
              <a:t> </a:t>
            </a:r>
            <a:r>
              <a:rPr sz="1500" spc="-150" dirty="0">
                <a:latin typeface="Yu Gothic Medium" panose="020B0500000000000000" pitchFamily="34" charset="-128"/>
                <a:ea typeface="Yu Gothic Medium" panose="020B0500000000000000" pitchFamily="34" charset="-128"/>
                <a:cs typeface="Tahoma"/>
              </a:rPr>
              <a:t>Through</a:t>
            </a:r>
            <a:r>
              <a:rPr sz="1500" spc="65"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graphs</a:t>
            </a:r>
            <a:r>
              <a:rPr sz="1500" spc="75" dirty="0">
                <a:latin typeface="Yu Gothic Medium" panose="020B0500000000000000" pitchFamily="34" charset="-128"/>
                <a:ea typeface="Yu Gothic Medium" panose="020B0500000000000000" pitchFamily="34" charset="-128"/>
                <a:cs typeface="Tahoma"/>
              </a:rPr>
              <a:t> </a:t>
            </a:r>
            <a:r>
              <a:rPr sz="1500" spc="-220" dirty="0">
                <a:latin typeface="Yu Gothic Medium" panose="020B0500000000000000" pitchFamily="34" charset="-128"/>
                <a:ea typeface="Yu Gothic Medium" panose="020B0500000000000000" pitchFamily="34" charset="-128"/>
                <a:cs typeface="Tahoma"/>
              </a:rPr>
              <a:t>and</a:t>
            </a:r>
            <a:r>
              <a:rPr sz="1500" spc="114" dirty="0">
                <a:latin typeface="Yu Gothic Medium" panose="020B0500000000000000" pitchFamily="34" charset="-128"/>
                <a:ea typeface="Yu Gothic Medium" panose="020B0500000000000000" pitchFamily="34" charset="-128"/>
                <a:cs typeface="Tahoma"/>
              </a:rPr>
              <a:t> </a:t>
            </a:r>
            <a:r>
              <a:rPr sz="1500" spc="-105" dirty="0">
                <a:latin typeface="Yu Gothic Medium" panose="020B0500000000000000" pitchFamily="34" charset="-128"/>
                <a:ea typeface="Yu Gothic Medium" panose="020B0500000000000000" pitchFamily="34" charset="-128"/>
                <a:cs typeface="Tahoma"/>
              </a:rPr>
              <a:t>plots,</a:t>
            </a:r>
            <a:r>
              <a:rPr sz="1500" spc="140" dirty="0">
                <a:latin typeface="Yu Gothic Medium" panose="020B0500000000000000" pitchFamily="34" charset="-128"/>
                <a:ea typeface="Yu Gothic Medium" panose="020B0500000000000000" pitchFamily="34" charset="-128"/>
                <a:cs typeface="Tahoma"/>
              </a:rPr>
              <a:t> </a:t>
            </a:r>
            <a:r>
              <a:rPr sz="1500" spc="-320" dirty="0">
                <a:latin typeface="Yu Gothic Medium" panose="020B0500000000000000" pitchFamily="34" charset="-128"/>
                <a:ea typeface="Yu Gothic Medium" panose="020B0500000000000000" pitchFamily="34" charset="-128"/>
                <a:cs typeface="Tahoma"/>
              </a:rPr>
              <a:t>we</a:t>
            </a:r>
            <a:r>
              <a:rPr sz="1500" spc="21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analyze</a:t>
            </a:r>
            <a:r>
              <a:rPr sz="1500" spc="75"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trends </a:t>
            </a:r>
            <a:r>
              <a:rPr sz="1500" spc="-130" dirty="0">
                <a:latin typeface="Yu Gothic Medium" panose="020B0500000000000000" pitchFamily="34" charset="-128"/>
                <a:ea typeface="Yu Gothic Medium" panose="020B0500000000000000" pitchFamily="34" charset="-128"/>
                <a:cs typeface="Tahoma"/>
              </a:rPr>
              <a:t>and</a:t>
            </a:r>
            <a:r>
              <a:rPr sz="1500" spc="-12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distributions,</a:t>
            </a:r>
            <a:r>
              <a:rPr sz="1500" spc="-155"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helping</a:t>
            </a:r>
            <a:r>
              <a:rPr sz="1500" spc="-10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identify</a:t>
            </a:r>
            <a:r>
              <a:rPr sz="1500" spc="-13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key</a:t>
            </a:r>
            <a:r>
              <a:rPr sz="1500" spc="-10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insights</a:t>
            </a:r>
            <a:r>
              <a:rPr sz="1500" spc="-14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related</a:t>
            </a:r>
            <a:r>
              <a:rPr sz="1500" spc="-140" dirty="0">
                <a:latin typeface="Yu Gothic Medium" panose="020B0500000000000000" pitchFamily="34" charset="-128"/>
                <a:ea typeface="Yu Gothic Medium" panose="020B0500000000000000" pitchFamily="34" charset="-128"/>
                <a:cs typeface="Tahoma"/>
              </a:rPr>
              <a:t> </a:t>
            </a:r>
            <a:r>
              <a:rPr sz="1500" spc="-75" dirty="0">
                <a:latin typeface="Yu Gothic Medium" panose="020B0500000000000000" pitchFamily="34" charset="-128"/>
                <a:ea typeface="Yu Gothic Medium" panose="020B0500000000000000" pitchFamily="34" charset="-128"/>
                <a:cs typeface="Tahoma"/>
              </a:rPr>
              <a:t>to</a:t>
            </a:r>
            <a:r>
              <a:rPr sz="1500" spc="-140" dirty="0">
                <a:latin typeface="Yu Gothic Medium" panose="020B0500000000000000" pitchFamily="34" charset="-128"/>
                <a:ea typeface="Yu Gothic Medium" panose="020B0500000000000000" pitchFamily="34" charset="-128"/>
                <a:cs typeface="Tahoma"/>
              </a:rPr>
              <a:t> </a:t>
            </a:r>
            <a:r>
              <a:rPr sz="1500" spc="-80" dirty="0">
                <a:latin typeface="Yu Gothic Medium" panose="020B0500000000000000" pitchFamily="34" charset="-128"/>
                <a:ea typeface="Yu Gothic Medium" panose="020B0500000000000000" pitchFamily="34" charset="-128"/>
                <a:cs typeface="Tahoma"/>
              </a:rPr>
              <a:t>stroke</a:t>
            </a:r>
            <a:r>
              <a:rPr sz="1500" spc="-130"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prediction</a:t>
            </a:r>
            <a:r>
              <a:rPr sz="1500" b="1" spc="-10" dirty="0">
                <a:latin typeface="Tahoma"/>
                <a:cs typeface="Tahoma"/>
              </a:rPr>
              <a:t>.</a:t>
            </a:r>
            <a:endParaRPr sz="1500" dirty="0">
              <a:latin typeface="Tahoma"/>
              <a:cs typeface="Tahoma"/>
            </a:endParaRPr>
          </a:p>
        </p:txBody>
      </p:sp>
      <p:sp>
        <p:nvSpPr>
          <p:cNvPr id="5" name="object 5"/>
          <p:cNvSpPr txBox="1"/>
          <p:nvPr/>
        </p:nvSpPr>
        <p:spPr>
          <a:xfrm>
            <a:off x="755395" y="1394282"/>
            <a:ext cx="6974840" cy="3185103"/>
          </a:xfrm>
          <a:prstGeom prst="rect">
            <a:avLst/>
          </a:prstGeom>
        </p:spPr>
        <p:txBody>
          <a:bodyPr vert="horz" wrap="square" lIns="0" tIns="14605" rIns="0" bIns="0" rtlCol="0">
            <a:spAutoFit/>
          </a:bodyPr>
          <a:lstStyle/>
          <a:p>
            <a:pPr>
              <a:lnSpc>
                <a:spcPts val="3600"/>
              </a:lnSpc>
            </a:pPr>
            <a:r>
              <a:rPr lang="en-US" sz="1600" b="0" i="0" dirty="0">
                <a:solidFill>
                  <a:srgbClr val="291F20"/>
                </a:solidFill>
                <a:effectLst/>
                <a:latin typeface="YAFcfipOFgg 0"/>
              </a:rPr>
              <a:t>Additionally, data encoding ensures that categorical variables are transformed into</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a format suitable for machine learning models.</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Visualization: </a:t>
            </a:r>
            <a:r>
              <a:rPr lang="en-US" sz="1600" b="0" i="0" dirty="0">
                <a:solidFill>
                  <a:srgbClr val="291F20"/>
                </a:solidFill>
                <a:effectLst/>
                <a:latin typeface="YAFcfipOFgg 0"/>
              </a:rPr>
              <a:t>Distribution of Global Active Power</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Observation:</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The histogram shows that most global active power values are low, with a right-skewed distribution. High power usage values are rare, indicating occasional peak demands.</a:t>
            </a:r>
            <a:endParaRPr lang="en-US" sz="1600" dirty="0">
              <a:solidFill>
                <a:srgbClr val="291F20"/>
              </a:solidFill>
              <a:effectLst/>
              <a:latin typeface="YAFcfipOFgg 0"/>
            </a:endParaRPr>
          </a:p>
        </p:txBody>
      </p:sp>
      <p:pic>
        <p:nvPicPr>
          <p:cNvPr id="12" name="Picture 11">
            <a:extLst>
              <a:ext uri="{FF2B5EF4-FFF2-40B4-BE49-F238E27FC236}">
                <a16:creationId xmlns:a16="http://schemas.microsoft.com/office/drawing/2014/main" id="{E99E0FA5-57CD-8CDB-3E9C-ADA897B91151}"/>
              </a:ext>
            </a:extLst>
          </p:cNvPr>
          <p:cNvPicPr>
            <a:picLocks noChangeAspect="1"/>
          </p:cNvPicPr>
          <p:nvPr/>
        </p:nvPicPr>
        <p:blipFill>
          <a:blip r:embed="rId2"/>
          <a:stretch>
            <a:fillRect/>
          </a:stretch>
        </p:blipFill>
        <p:spPr>
          <a:xfrm>
            <a:off x="5257800" y="1812925"/>
            <a:ext cx="2781933" cy="151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0" y="288925"/>
            <a:ext cx="5626100" cy="443711"/>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Proportion of energy usage across the three sub-metering zones by using pie chart</a:t>
            </a:r>
            <a:endParaRPr sz="1800" dirty="0">
              <a:latin typeface="Arial"/>
              <a:cs typeface="Arial"/>
            </a:endParaRPr>
          </a:p>
        </p:txBody>
      </p:sp>
      <p:sp>
        <p:nvSpPr>
          <p:cNvPr id="5" name="object 5"/>
          <p:cNvSpPr txBox="1"/>
          <p:nvPr/>
        </p:nvSpPr>
        <p:spPr>
          <a:xfrm>
            <a:off x="152400" y="792225"/>
            <a:ext cx="8839200" cy="2492285"/>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 proportion of energy usage across the three sub-metering zones (Sub_metering_1, Sub_metering_2, and Sub_metering_3)</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Observation:</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Sub_metering_3 typically has the largest share of energy usage, which may indicate a consistent load in that zone. Sub_metering_1 and Sub_metering_2 often consume less energy compared to Sub_metering_3, possibly because they serve devices or areas with lower or less frequent usage.</a:t>
            </a:r>
            <a:endParaRPr lang="en-US" sz="1400" dirty="0">
              <a:solidFill>
                <a:srgbClr val="291F20"/>
              </a:solidFill>
              <a:effectLst/>
              <a:latin typeface="YAFcfipOFgg 0"/>
            </a:endParaRPr>
          </a:p>
        </p:txBody>
      </p:sp>
      <p:sp>
        <p:nvSpPr>
          <p:cNvPr id="7" name="object 7"/>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9" name="Picture 8">
            <a:extLst>
              <a:ext uri="{FF2B5EF4-FFF2-40B4-BE49-F238E27FC236}">
                <a16:creationId xmlns:a16="http://schemas.microsoft.com/office/drawing/2014/main" id="{A6D41CB1-6951-4B1E-84E4-F7CAC542FC40}"/>
              </a:ext>
            </a:extLst>
          </p:cNvPr>
          <p:cNvPicPr>
            <a:picLocks noChangeAspect="1"/>
          </p:cNvPicPr>
          <p:nvPr/>
        </p:nvPicPr>
        <p:blipFill>
          <a:blip r:embed="rId2"/>
          <a:stretch>
            <a:fillRect/>
          </a:stretch>
        </p:blipFill>
        <p:spPr>
          <a:xfrm>
            <a:off x="4419600" y="3032125"/>
            <a:ext cx="2781656" cy="1904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831596" y="317119"/>
            <a:ext cx="48526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Average</a:t>
            </a:r>
            <a:r>
              <a:rPr sz="1800" i="1" spc="114" dirty="0">
                <a:latin typeface="Arial"/>
                <a:cs typeface="Arial"/>
              </a:rPr>
              <a:t> </a:t>
            </a:r>
            <a:r>
              <a:rPr sz="1800" i="1" dirty="0">
                <a:latin typeface="Arial"/>
                <a:cs typeface="Arial"/>
              </a:rPr>
              <a:t>Glucose</a:t>
            </a:r>
            <a:r>
              <a:rPr sz="1800" i="1" spc="95" dirty="0">
                <a:latin typeface="Arial"/>
                <a:cs typeface="Arial"/>
              </a:rPr>
              <a:t> </a:t>
            </a:r>
            <a:r>
              <a:rPr sz="1800" i="1" dirty="0">
                <a:latin typeface="Arial"/>
                <a:cs typeface="Arial"/>
              </a:rPr>
              <a:t>Level</a:t>
            </a:r>
            <a:r>
              <a:rPr sz="1800" i="1" spc="90" dirty="0">
                <a:latin typeface="Arial"/>
                <a:cs typeface="Arial"/>
              </a:rPr>
              <a:t> </a:t>
            </a:r>
            <a:r>
              <a:rPr sz="1800" i="1" spc="55" dirty="0">
                <a:latin typeface="Arial"/>
                <a:cs typeface="Arial"/>
              </a:rPr>
              <a:t>Distribution</a:t>
            </a:r>
            <a:r>
              <a:rPr sz="1800" i="1" spc="95" dirty="0">
                <a:latin typeface="Arial"/>
                <a:cs typeface="Arial"/>
              </a:rPr>
              <a:t> </a:t>
            </a:r>
            <a:r>
              <a:rPr sz="1800" i="1" spc="105" dirty="0">
                <a:latin typeface="Arial"/>
                <a:cs typeface="Arial"/>
              </a:rPr>
              <a:t>by</a:t>
            </a:r>
            <a:r>
              <a:rPr sz="1800" i="1" spc="95" dirty="0">
                <a:latin typeface="Arial"/>
                <a:cs typeface="Arial"/>
              </a:rPr>
              <a:t> </a:t>
            </a:r>
            <a:r>
              <a:rPr sz="1800" i="1" spc="-10" dirty="0">
                <a:latin typeface="Arial"/>
                <a:cs typeface="Arial"/>
              </a:rPr>
              <a:t>Stroke</a:t>
            </a:r>
            <a:endParaRPr sz="1800">
              <a:latin typeface="Arial"/>
              <a:cs typeface="Arial"/>
            </a:endParaRPr>
          </a:p>
        </p:txBody>
      </p:sp>
      <p:sp>
        <p:nvSpPr>
          <p:cNvPr id="5" name="object 5"/>
          <p:cNvSpPr txBox="1"/>
          <p:nvPr/>
        </p:nvSpPr>
        <p:spPr>
          <a:xfrm>
            <a:off x="857808" y="792225"/>
            <a:ext cx="6685992" cy="3761864"/>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a:t>
            </a:r>
            <a:r>
              <a:rPr lang="en-US" sz="1400" b="1" i="0" dirty="0">
                <a:solidFill>
                  <a:srgbClr val="291F20"/>
                </a:solidFill>
                <a:effectLst/>
                <a:latin typeface="YAFcfipOFgg 0"/>
              </a:rPr>
              <a:t>: </a:t>
            </a:r>
            <a:r>
              <a:rPr lang="en-US" sz="1400" b="0" i="0" dirty="0">
                <a:solidFill>
                  <a:srgbClr val="291F20"/>
                </a:solidFill>
                <a:effectLst/>
                <a:latin typeface="YAFcfipOFgg 0"/>
              </a:rPr>
              <a:t>A histogram of Global Active Power</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rglpVA 0"/>
              </a:rPr>
              <a:t>Observation</a:t>
            </a:r>
            <a:r>
              <a:rPr lang="en-US" sz="1400" b="1" i="0" dirty="0">
                <a:solidFill>
                  <a:srgbClr val="291F20"/>
                </a:solidFill>
                <a:effectLst/>
                <a:latin typeface="YAFcfrglpVA 0"/>
              </a:rPr>
              <a:t>:</a:t>
            </a:r>
            <a:endParaRPr lang="en-US" sz="1400" dirty="0">
              <a:solidFill>
                <a:srgbClr val="291F20"/>
              </a:solidFill>
              <a:effectLst/>
              <a:latin typeface="YAFcfrglpVA 0"/>
            </a:endParaRPr>
          </a:p>
          <a:p>
            <a:pPr>
              <a:lnSpc>
                <a:spcPts val="3300"/>
              </a:lnSpc>
            </a:pPr>
            <a:r>
              <a:rPr lang="en-US" sz="1400" b="0" i="0" dirty="0">
                <a:solidFill>
                  <a:srgbClr val="291F20"/>
                </a:solidFill>
                <a:effectLst/>
                <a:latin typeface="YAFcfipOFgg 0"/>
              </a:rPr>
              <a:t>The histogram visually represents the distribution of global active power.</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x-axis shows the range of power consumption values, and the y-axis represents the number of times each value (or range of values, within a bin) appears in the dataset.</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shape of the histogram can reveal information about the data's distribution (e.g., whether it's skewed, normal, or multimodal). </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You can observe the most frequent power consumption values (peaks in the histogram), the spread of the data, and any outliers (values that lie far from the majority).</a:t>
            </a:r>
            <a:endParaRPr lang="en-US" sz="1400" dirty="0">
              <a:solidFill>
                <a:srgbClr val="291F20"/>
              </a:solidFill>
              <a:effectLst/>
              <a:latin typeface="YAFcfipOFgg 0"/>
            </a:endParaRPr>
          </a:p>
        </p:txBody>
      </p:sp>
      <p:sp>
        <p:nvSpPr>
          <p:cNvPr id="6" name="object 6"/>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2CA50494-85E3-287A-1CF4-73CD6E534C59}"/>
              </a:ext>
            </a:extLst>
          </p:cNvPr>
          <p:cNvPicPr>
            <a:picLocks noChangeAspect="1"/>
          </p:cNvPicPr>
          <p:nvPr/>
        </p:nvPicPr>
        <p:blipFill>
          <a:blip r:embed="rId2"/>
          <a:stretch>
            <a:fillRect/>
          </a:stretch>
        </p:blipFill>
        <p:spPr>
          <a:xfrm>
            <a:off x="5943600" y="136525"/>
            <a:ext cx="2781300" cy="15191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212725"/>
            <a:ext cx="6116955" cy="228268"/>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Box plot for different sub-metering zones</a:t>
            </a:r>
            <a:endParaRPr sz="1800" dirty="0">
              <a:latin typeface="Arial"/>
              <a:cs typeface="Arial"/>
            </a:endParaRPr>
          </a:p>
        </p:txBody>
      </p:sp>
      <p:sp>
        <p:nvSpPr>
          <p:cNvPr id="8" name="TextBox 7">
            <a:extLst>
              <a:ext uri="{FF2B5EF4-FFF2-40B4-BE49-F238E27FC236}">
                <a16:creationId xmlns:a16="http://schemas.microsoft.com/office/drawing/2014/main" id="{5C35AAD1-9BB1-41BD-8A19-449F2E16284F}"/>
              </a:ext>
            </a:extLst>
          </p:cNvPr>
          <p:cNvSpPr txBox="1"/>
          <p:nvPr/>
        </p:nvSpPr>
        <p:spPr>
          <a:xfrm>
            <a:off x="76200" y="593725"/>
            <a:ext cx="5105400" cy="3970318"/>
          </a:xfrm>
          <a:prstGeom prst="rect">
            <a:avLst/>
          </a:prstGeom>
          <a:noFill/>
        </p:spPr>
        <p:txBody>
          <a:bodyPr wrap="square" rtlCol="0">
            <a:spAutoFit/>
          </a:bodyPr>
          <a:lstStyle/>
          <a:p>
            <a:r>
              <a:rPr lang="en-US" sz="1400" dirty="0">
                <a:latin typeface="+mn-lt"/>
              </a:rPr>
              <a:t>Visualization: </a:t>
            </a:r>
          </a:p>
          <a:p>
            <a:r>
              <a:rPr lang="en-US" sz="1400" dirty="0">
                <a:latin typeface="+mn-lt"/>
              </a:rPr>
              <a:t>the distribution of power usage for different sub-metering zones</a:t>
            </a:r>
          </a:p>
          <a:p>
            <a:r>
              <a:rPr lang="en-US" sz="1400" dirty="0">
                <a:latin typeface="+mn-lt"/>
              </a:rPr>
              <a:t>Observation:</a:t>
            </a:r>
          </a:p>
          <a:p>
            <a:r>
              <a:rPr lang="en-US" sz="1400" dirty="0">
                <a:latin typeface="+mn-lt"/>
              </a:rPr>
              <a:t>This distribution pattern suggests that Sub_metering_3 might be used for devices or areas with more consistent power needs, while Sub_metering_1 and Sub_metering_2 might be associated with less frequently used or intermittent high-power equipment.</a:t>
            </a:r>
          </a:p>
          <a:p>
            <a:endParaRPr lang="en-US" sz="1400" dirty="0">
              <a:latin typeface="+mn-lt"/>
            </a:endParaRPr>
          </a:p>
          <a:p>
            <a:endParaRPr lang="en-US" sz="1400" dirty="0">
              <a:latin typeface="+mn-lt"/>
            </a:endParaRPr>
          </a:p>
          <a:p>
            <a:r>
              <a:rPr lang="en-US" sz="1400" dirty="0">
                <a:latin typeface="+mn-lt"/>
              </a:rPr>
              <a:t>Scatter Plot of Active vs Reactive Power</a:t>
            </a:r>
          </a:p>
          <a:p>
            <a:endParaRPr lang="en-US" sz="1400" dirty="0">
              <a:latin typeface="+mn-lt"/>
            </a:endParaRPr>
          </a:p>
          <a:p>
            <a:r>
              <a:rPr lang="en-US" sz="1400" dirty="0">
                <a:latin typeface="+mn-lt"/>
              </a:rPr>
              <a:t>Visualization: </a:t>
            </a:r>
          </a:p>
          <a:p>
            <a:r>
              <a:rPr lang="en-US" sz="1400" dirty="0">
                <a:latin typeface="+mn-lt"/>
              </a:rPr>
              <a:t>correlation between active and reactive power consumption</a:t>
            </a:r>
          </a:p>
          <a:p>
            <a:r>
              <a:rPr lang="en-US" sz="1400" dirty="0">
                <a:latin typeface="+mn-lt"/>
              </a:rPr>
              <a:t>Observation:</a:t>
            </a:r>
          </a:p>
          <a:p>
            <a:r>
              <a:rPr lang="en-US" sz="1400" dirty="0">
                <a:latin typeface="+mn-lt"/>
              </a:rPr>
              <a:t>The scatter plot shows a positive correlation between global active power and global reactive power. As active power increases, reactive power generally increases as well, but with considerable spread, especially at higher active power levels.</a:t>
            </a:r>
            <a:endParaRPr lang="en-IN" sz="1400" dirty="0">
              <a:latin typeface="+mn-lt"/>
            </a:endParaRPr>
          </a:p>
        </p:txBody>
      </p:sp>
      <p:pic>
        <p:nvPicPr>
          <p:cNvPr id="10" name="Picture 9">
            <a:extLst>
              <a:ext uri="{FF2B5EF4-FFF2-40B4-BE49-F238E27FC236}">
                <a16:creationId xmlns:a16="http://schemas.microsoft.com/office/drawing/2014/main" id="{FBFA2FE1-9B2C-7DDF-60CA-1DAD4616E67B}"/>
              </a:ext>
            </a:extLst>
          </p:cNvPr>
          <p:cNvPicPr>
            <a:picLocks noChangeAspect="1"/>
          </p:cNvPicPr>
          <p:nvPr/>
        </p:nvPicPr>
        <p:blipFill>
          <a:blip r:embed="rId2"/>
          <a:stretch>
            <a:fillRect/>
          </a:stretch>
        </p:blipFill>
        <p:spPr>
          <a:xfrm>
            <a:off x="5334000" y="212725"/>
            <a:ext cx="3139095" cy="1499218"/>
          </a:xfrm>
          <a:prstGeom prst="rect">
            <a:avLst/>
          </a:prstGeom>
        </p:spPr>
      </p:pic>
      <p:pic>
        <p:nvPicPr>
          <p:cNvPr id="12" name="Picture 11">
            <a:extLst>
              <a:ext uri="{FF2B5EF4-FFF2-40B4-BE49-F238E27FC236}">
                <a16:creationId xmlns:a16="http://schemas.microsoft.com/office/drawing/2014/main" id="{8E69E291-5348-2756-4B0C-532A2A9343D6}"/>
              </a:ext>
            </a:extLst>
          </p:cNvPr>
          <p:cNvPicPr>
            <a:picLocks noChangeAspect="1"/>
          </p:cNvPicPr>
          <p:nvPr/>
        </p:nvPicPr>
        <p:blipFill>
          <a:blip r:embed="rId3"/>
          <a:stretch>
            <a:fillRect/>
          </a:stretch>
        </p:blipFill>
        <p:spPr>
          <a:xfrm>
            <a:off x="5181600" y="2270125"/>
            <a:ext cx="3367642" cy="20326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4968366" y="1972158"/>
            <a:ext cx="3858895" cy="2529205"/>
          </a:xfrm>
          <a:prstGeom prst="rect">
            <a:avLst/>
          </a:prstGeom>
        </p:spPr>
        <p:txBody>
          <a:bodyPr vert="horz" wrap="square" lIns="0" tIns="355600" rIns="0" bIns="0" rtlCol="0">
            <a:spAutoFit/>
          </a:bodyPr>
          <a:lstStyle/>
          <a:p>
            <a:pPr marL="533400">
              <a:lnSpc>
                <a:spcPct val="100000"/>
              </a:lnSpc>
              <a:spcBef>
                <a:spcPts val="2800"/>
              </a:spcBef>
            </a:pPr>
            <a:r>
              <a:rPr sz="4800" spc="380" dirty="0">
                <a:solidFill>
                  <a:srgbClr val="291F20"/>
                </a:solidFill>
                <a:latin typeface="Arial MT"/>
                <a:cs typeface="Arial MT"/>
              </a:rPr>
              <a:t>0</a:t>
            </a:r>
            <a:r>
              <a:rPr lang="en-IN" sz="4800" spc="380" dirty="0">
                <a:solidFill>
                  <a:srgbClr val="291F20"/>
                </a:solidFill>
                <a:latin typeface="Arial MT"/>
                <a:cs typeface="Arial MT"/>
              </a:rPr>
              <a:t>4</a:t>
            </a:r>
            <a:endParaRPr sz="4800" dirty="0">
              <a:latin typeface="Arial MT"/>
              <a:cs typeface="Arial MT"/>
            </a:endParaRPr>
          </a:p>
          <a:p>
            <a:pPr marL="1152525" marR="5080" indent="-1140460">
              <a:lnSpc>
                <a:spcPct val="100000"/>
              </a:lnSpc>
              <a:spcBef>
                <a:spcPts val="2130"/>
              </a:spcBef>
            </a:pPr>
            <a:r>
              <a:rPr sz="3800" i="1" dirty="0">
                <a:latin typeface="Arial"/>
                <a:cs typeface="Arial"/>
              </a:rPr>
              <a:t>Machine</a:t>
            </a:r>
            <a:r>
              <a:rPr sz="3800" i="1" spc="-140" dirty="0">
                <a:latin typeface="Arial"/>
                <a:cs typeface="Arial"/>
              </a:rPr>
              <a:t> </a:t>
            </a:r>
            <a:r>
              <a:rPr sz="3800" i="1" spc="-10" dirty="0">
                <a:latin typeface="Arial"/>
                <a:cs typeface="Arial"/>
              </a:rPr>
              <a:t>Learning Models</a:t>
            </a:r>
            <a:endParaRPr sz="3800" dirty="0">
              <a:latin typeface="Arial"/>
              <a:cs typeface="Arial"/>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8" name="object 18"/>
          <p:cNvSpPr txBox="1">
            <a:spLocks noGrp="1"/>
          </p:cNvSpPr>
          <p:nvPr>
            <p:ph type="title"/>
          </p:nvPr>
        </p:nvSpPr>
        <p:spPr>
          <a:xfrm>
            <a:off x="1118616" y="1456943"/>
            <a:ext cx="2999740" cy="798830"/>
          </a:xfrm>
          <a:prstGeom prst="rect">
            <a:avLst/>
          </a:prstGeom>
          <a:ln w="18288">
            <a:solidFill>
              <a:srgbClr val="BCAB9D"/>
            </a:solidFill>
          </a:ln>
        </p:spPr>
        <p:txBody>
          <a:bodyPr vert="horz" wrap="square" lIns="0" tIns="245110" rIns="0" bIns="0" rtlCol="0">
            <a:spAutoFit/>
          </a:bodyPr>
          <a:lstStyle/>
          <a:p>
            <a:pPr marL="563245">
              <a:lnSpc>
                <a:spcPct val="100000"/>
              </a:lnSpc>
              <a:spcBef>
                <a:spcPts val="1930"/>
              </a:spcBef>
            </a:pPr>
            <a:r>
              <a:rPr sz="1800" dirty="0"/>
              <a:t>Linear</a:t>
            </a:r>
            <a:r>
              <a:rPr sz="1800" spc="40" dirty="0"/>
              <a:t> </a:t>
            </a:r>
            <a:r>
              <a:rPr sz="1800" spc="-10" dirty="0"/>
              <a:t>Regression</a:t>
            </a:r>
            <a:endParaRPr sz="1800" dirty="0"/>
          </a:p>
        </p:txBody>
      </p:sp>
      <p:sp>
        <p:nvSpPr>
          <p:cNvPr id="19" name="object 19"/>
          <p:cNvSpPr txBox="1"/>
          <p:nvPr/>
        </p:nvSpPr>
        <p:spPr>
          <a:xfrm>
            <a:off x="3352800" y="2722464"/>
            <a:ext cx="2804400" cy="802800"/>
          </a:xfrm>
          <a:prstGeom prst="rect">
            <a:avLst/>
          </a:prstGeom>
          <a:ln w="18288">
            <a:solidFill>
              <a:srgbClr val="BCAB9D"/>
            </a:solidFill>
          </a:ln>
        </p:spPr>
        <p:txBody>
          <a:bodyPr vert="horz" wrap="square" lIns="0" tIns="245745" rIns="0" bIns="0" rtlCol="0">
            <a:spAutoFit/>
          </a:bodyPr>
          <a:lstStyle/>
          <a:p>
            <a:pPr marL="377825">
              <a:lnSpc>
                <a:spcPct val="100000"/>
              </a:lnSpc>
              <a:spcBef>
                <a:spcPts val="1935"/>
              </a:spcBef>
            </a:pPr>
            <a:r>
              <a:rPr lang="en-IN" sz="1800" dirty="0">
                <a:solidFill>
                  <a:srgbClr val="291F20"/>
                </a:solidFill>
                <a:latin typeface="Arial MT"/>
                <a:cs typeface="Arial MT"/>
              </a:rPr>
              <a:t>Lasso</a:t>
            </a:r>
            <a:r>
              <a:rPr lang="en-IN" sz="1800" spc="340" dirty="0">
                <a:solidFill>
                  <a:srgbClr val="291F20"/>
                </a:solidFill>
                <a:latin typeface="Arial MT"/>
                <a:cs typeface="Arial MT"/>
              </a:rPr>
              <a:t> </a:t>
            </a:r>
            <a:r>
              <a:rPr lang="en-IN" sz="1800" spc="-10" dirty="0">
                <a:solidFill>
                  <a:srgbClr val="291F20"/>
                </a:solidFill>
                <a:latin typeface="Arial MT"/>
                <a:cs typeface="Arial MT"/>
              </a:rPr>
              <a:t>Regression</a:t>
            </a:r>
            <a:endParaRPr lang="en-IN" sz="1800" dirty="0">
              <a:latin typeface="Arial MT"/>
              <a:cs typeface="Arial MT"/>
            </a:endParaRPr>
          </a:p>
        </p:txBody>
      </p:sp>
      <p:sp>
        <p:nvSpPr>
          <p:cNvPr id="20" name="object 20"/>
          <p:cNvSpPr txBox="1"/>
          <p:nvPr/>
        </p:nvSpPr>
        <p:spPr>
          <a:xfrm>
            <a:off x="1447800" y="252982"/>
            <a:ext cx="6194552" cy="737269"/>
          </a:xfrm>
          <a:prstGeom prst="rect">
            <a:avLst/>
          </a:prstGeom>
        </p:spPr>
        <p:txBody>
          <a:bodyPr vert="horz" wrap="square" lIns="0" tIns="13970" rIns="0" bIns="0" rtlCol="0">
            <a:spAutoFit/>
          </a:bodyPr>
          <a:lstStyle/>
          <a:p>
            <a:pPr marL="12700" marR="5080">
              <a:lnSpc>
                <a:spcPct val="115100"/>
              </a:lnSpc>
              <a:spcBef>
                <a:spcPts val="110"/>
              </a:spcBef>
            </a:pPr>
            <a:r>
              <a:rPr sz="1400" b="1" spc="-130" dirty="0">
                <a:latin typeface="Arial" panose="020B0604020202020204" pitchFamily="34" charset="0"/>
                <a:cs typeface="Arial" panose="020B0604020202020204" pitchFamily="34" charset="0"/>
              </a:rPr>
              <a:t>Machine</a:t>
            </a:r>
            <a:r>
              <a:rPr sz="1400" b="1" spc="-105" dirty="0">
                <a:latin typeface="Arial" panose="020B0604020202020204" pitchFamily="34" charset="0"/>
                <a:cs typeface="Arial" panose="020B0604020202020204" pitchFamily="34" charset="0"/>
              </a:rPr>
              <a:t> Learning</a:t>
            </a:r>
            <a:r>
              <a:rPr sz="1400" b="1" spc="-60" dirty="0">
                <a:latin typeface="Arial" panose="020B0604020202020204" pitchFamily="34" charset="0"/>
                <a:cs typeface="Arial" panose="020B0604020202020204" pitchFamily="34" charset="0"/>
              </a:rPr>
              <a:t> </a:t>
            </a:r>
            <a:r>
              <a:rPr sz="1400" b="1" spc="-185" dirty="0">
                <a:latin typeface="Arial" panose="020B0604020202020204" pitchFamily="34" charset="0"/>
                <a:cs typeface="Arial" panose="020B0604020202020204" pitchFamily="34" charset="0"/>
              </a:rPr>
              <a:t>(ML)</a:t>
            </a:r>
            <a:r>
              <a:rPr sz="1400" b="1" spc="-10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models</a:t>
            </a:r>
            <a:r>
              <a:rPr sz="1400" b="1" spc="-2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10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algorithms</a:t>
            </a:r>
            <a:r>
              <a:rPr sz="1400" b="1" spc="-8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that</a:t>
            </a:r>
            <a:r>
              <a:rPr sz="1400" b="1" spc="-114" dirty="0">
                <a:latin typeface="Arial" panose="020B0604020202020204" pitchFamily="34" charset="0"/>
                <a:cs typeface="Arial" panose="020B0604020202020204" pitchFamily="34" charset="0"/>
              </a:rPr>
              <a:t> enable</a:t>
            </a:r>
            <a:r>
              <a:rPr sz="1400" b="1" spc="-45" dirty="0">
                <a:latin typeface="Arial" panose="020B0604020202020204" pitchFamily="34" charset="0"/>
                <a:cs typeface="Arial" panose="020B0604020202020204" pitchFamily="34" charset="0"/>
              </a:rPr>
              <a:t> </a:t>
            </a:r>
            <a:r>
              <a:rPr sz="1400" b="1" spc="-100" dirty="0">
                <a:latin typeface="Arial" panose="020B0604020202020204" pitchFamily="34" charset="0"/>
                <a:cs typeface="Arial" panose="020B0604020202020204" pitchFamily="34" charset="0"/>
              </a:rPr>
              <a:t>computers</a:t>
            </a:r>
            <a:r>
              <a:rPr sz="1400" b="1" spc="-80" dirty="0">
                <a:latin typeface="Arial" panose="020B0604020202020204" pitchFamily="34" charset="0"/>
                <a:cs typeface="Arial" panose="020B0604020202020204" pitchFamily="34" charset="0"/>
              </a:rPr>
              <a:t> </a:t>
            </a:r>
            <a:r>
              <a:rPr sz="1400" b="1" spc="-90" dirty="0">
                <a:latin typeface="Arial" panose="020B0604020202020204" pitchFamily="34" charset="0"/>
                <a:cs typeface="Arial" panose="020B0604020202020204" pitchFamily="34" charset="0"/>
              </a:rPr>
              <a:t>to</a:t>
            </a:r>
            <a:r>
              <a:rPr sz="1400" b="1" spc="-95"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learn </a:t>
            </a:r>
            <a:r>
              <a:rPr sz="1400" b="1" spc="-95" dirty="0">
                <a:latin typeface="Arial" panose="020B0604020202020204" pitchFamily="34" charset="0"/>
                <a:cs typeface="Arial" panose="020B0604020202020204" pitchFamily="34" charset="0"/>
              </a:rPr>
              <a:t>patterns</a:t>
            </a:r>
            <a:r>
              <a:rPr sz="1400" b="1" spc="-114"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from</a:t>
            </a:r>
            <a:r>
              <a:rPr sz="1400" b="1" spc="-10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data</a:t>
            </a:r>
            <a:r>
              <a:rPr sz="1400" b="1" spc="-75" dirty="0">
                <a:latin typeface="Arial" panose="020B0604020202020204" pitchFamily="34" charset="0"/>
                <a:cs typeface="Arial" panose="020B0604020202020204" pitchFamily="34" charset="0"/>
              </a:rPr>
              <a:t> </a:t>
            </a:r>
            <a:r>
              <a:rPr sz="1400" b="1" spc="-130" dirty="0">
                <a:latin typeface="Arial" panose="020B0604020202020204" pitchFamily="34" charset="0"/>
                <a:cs typeface="Arial" panose="020B0604020202020204" pitchFamily="34" charset="0"/>
              </a:rPr>
              <a:t>and</a:t>
            </a:r>
            <a:r>
              <a:rPr sz="1400" b="1" spc="-105"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make</a:t>
            </a:r>
            <a:r>
              <a:rPr sz="1400" b="1" spc="-80" dirty="0">
                <a:latin typeface="Arial" panose="020B0604020202020204" pitchFamily="34" charset="0"/>
                <a:cs typeface="Arial" panose="020B0604020202020204" pitchFamily="34" charset="0"/>
              </a:rPr>
              <a:t> predictions</a:t>
            </a:r>
            <a:r>
              <a:rPr sz="1400" b="1" spc="-85"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or</a:t>
            </a:r>
            <a:r>
              <a:rPr sz="1400" b="1" spc="-95" dirty="0">
                <a:latin typeface="Arial" panose="020B0604020202020204" pitchFamily="34" charset="0"/>
                <a:cs typeface="Arial" panose="020B0604020202020204" pitchFamily="34" charset="0"/>
              </a:rPr>
              <a:t> </a:t>
            </a:r>
            <a:r>
              <a:rPr sz="1400" b="1" spc="-80" dirty="0">
                <a:latin typeface="Arial" panose="020B0604020202020204" pitchFamily="34" charset="0"/>
                <a:cs typeface="Arial" panose="020B0604020202020204" pitchFamily="34" charset="0"/>
              </a:rPr>
              <a:t>decisions</a:t>
            </a:r>
            <a:r>
              <a:rPr sz="1400" b="1" spc="-90" dirty="0">
                <a:latin typeface="Arial" panose="020B0604020202020204" pitchFamily="34" charset="0"/>
                <a:cs typeface="Arial" panose="020B0604020202020204" pitchFamily="34" charset="0"/>
              </a:rPr>
              <a:t> </a:t>
            </a:r>
            <a:r>
              <a:rPr sz="1400" b="1" spc="-125" dirty="0">
                <a:latin typeface="Arial" panose="020B0604020202020204" pitchFamily="34" charset="0"/>
                <a:cs typeface="Arial" panose="020B0604020202020204" pitchFamily="34" charset="0"/>
              </a:rPr>
              <a:t>without</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being</a:t>
            </a:r>
            <a:r>
              <a:rPr sz="1400" b="1" spc="-95" dirty="0">
                <a:latin typeface="Arial" panose="020B0604020202020204" pitchFamily="34" charset="0"/>
                <a:cs typeface="Arial" panose="020B0604020202020204" pitchFamily="34" charset="0"/>
              </a:rPr>
              <a:t> </a:t>
            </a:r>
            <a:r>
              <a:rPr sz="1400" b="1" spc="-55" dirty="0">
                <a:latin typeface="Arial" panose="020B0604020202020204" pitchFamily="34" charset="0"/>
                <a:cs typeface="Arial" panose="020B0604020202020204" pitchFamily="34" charset="0"/>
              </a:rPr>
              <a:t>explicitly </a:t>
            </a:r>
            <a:r>
              <a:rPr sz="1400" b="1" spc="-120" dirty="0">
                <a:latin typeface="Arial" panose="020B0604020202020204" pitchFamily="34" charset="0"/>
                <a:cs typeface="Arial" panose="020B0604020202020204" pitchFamily="34" charset="0"/>
              </a:rPr>
              <a:t>programmed.</a:t>
            </a:r>
            <a:r>
              <a:rPr sz="1400" b="1" spc="-40"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Common</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models</a:t>
            </a:r>
            <a:r>
              <a:rPr sz="1400" b="1" spc="-5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80" dirty="0">
                <a:latin typeface="Arial" panose="020B0604020202020204" pitchFamily="34" charset="0"/>
                <a:cs typeface="Arial" panose="020B0604020202020204" pitchFamily="34" charset="0"/>
              </a:rPr>
              <a:t> </a:t>
            </a:r>
            <a:r>
              <a:rPr sz="1400" b="1" spc="-50" dirty="0">
                <a:latin typeface="Arial" panose="020B0604020202020204" pitchFamily="34" charset="0"/>
                <a:cs typeface="Arial" panose="020B0604020202020204" pitchFamily="34" charset="0"/>
              </a:rPr>
              <a:t>:</a:t>
            </a:r>
            <a:endParaRPr sz="1400" b="1" dirty="0">
              <a:latin typeface="Arial" panose="020B0604020202020204" pitchFamily="34" charset="0"/>
              <a:cs typeface="Arial" panose="020B0604020202020204" pitchFamily="34" charset="0"/>
            </a:endParaRPr>
          </a:p>
        </p:txBody>
      </p:sp>
      <p:sp>
        <p:nvSpPr>
          <p:cNvPr id="21" name="object 21"/>
          <p:cNvSpPr txBox="1"/>
          <p:nvPr/>
        </p:nvSpPr>
        <p:spPr>
          <a:xfrm>
            <a:off x="5218176" y="1472183"/>
            <a:ext cx="2804160" cy="802005"/>
          </a:xfrm>
          <a:prstGeom prst="rect">
            <a:avLst/>
          </a:prstGeom>
          <a:ln w="18288">
            <a:solidFill>
              <a:srgbClr val="BCAB9D"/>
            </a:solidFill>
          </a:ln>
        </p:spPr>
        <p:txBody>
          <a:bodyPr vert="horz" wrap="square" lIns="0" tIns="246379" rIns="0" bIns="0" rtlCol="0">
            <a:spAutoFit/>
          </a:bodyPr>
          <a:lstStyle/>
          <a:p>
            <a:pPr marL="496570">
              <a:lnSpc>
                <a:spcPct val="100000"/>
              </a:lnSpc>
              <a:spcBef>
                <a:spcPts val="1939"/>
              </a:spcBef>
            </a:pPr>
            <a:r>
              <a:rPr sz="1800" dirty="0">
                <a:solidFill>
                  <a:srgbClr val="291F20"/>
                </a:solidFill>
                <a:latin typeface="Arial MT"/>
                <a:cs typeface="Arial MT"/>
              </a:rPr>
              <a:t>Ridge</a:t>
            </a:r>
            <a:r>
              <a:rPr sz="1800" spc="-100" dirty="0">
                <a:solidFill>
                  <a:srgbClr val="291F20"/>
                </a:solidFill>
                <a:latin typeface="Arial MT"/>
                <a:cs typeface="Arial MT"/>
              </a:rPr>
              <a:t> </a:t>
            </a:r>
            <a:r>
              <a:rPr sz="1800" spc="-10" dirty="0">
                <a:solidFill>
                  <a:srgbClr val="291F20"/>
                </a:solidFill>
                <a:latin typeface="Arial MT"/>
                <a:cs typeface="Arial MT"/>
              </a:rPr>
              <a:t>Regression</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81051" rIns="0" bIns="0" rtlCol="0">
            <a:spAutoFit/>
          </a:bodyPr>
          <a:lstStyle/>
          <a:p>
            <a:pPr marL="241300">
              <a:lnSpc>
                <a:spcPct val="100000"/>
              </a:lnSpc>
              <a:spcBef>
                <a:spcPts val="110"/>
              </a:spcBef>
            </a:pPr>
            <a:r>
              <a:rPr dirty="0"/>
              <a:t>Preprocessing</a:t>
            </a:r>
            <a:r>
              <a:rPr spc="15" dirty="0"/>
              <a:t> </a:t>
            </a:r>
            <a:r>
              <a:rPr spc="60" dirty="0"/>
              <a:t>and</a:t>
            </a:r>
            <a:r>
              <a:rPr spc="20" dirty="0"/>
              <a:t> </a:t>
            </a:r>
            <a:r>
              <a:rPr dirty="0"/>
              <a:t>Data</a:t>
            </a:r>
            <a:r>
              <a:rPr spc="60" dirty="0"/>
              <a:t> </a:t>
            </a:r>
            <a:r>
              <a:rPr spc="45" dirty="0"/>
              <a:t>Preparation</a:t>
            </a:r>
            <a:r>
              <a:rPr spc="65" dirty="0"/>
              <a:t> </a:t>
            </a:r>
            <a:r>
              <a:rPr spc="95" dirty="0"/>
              <a:t>for</a:t>
            </a:r>
            <a:r>
              <a:rPr spc="5" dirty="0"/>
              <a:t> </a:t>
            </a:r>
            <a:r>
              <a:rPr dirty="0"/>
              <a:t>Regression</a:t>
            </a:r>
            <a:r>
              <a:rPr spc="35" dirty="0"/>
              <a:t> </a:t>
            </a:r>
            <a:r>
              <a:rPr spc="-10" dirty="0"/>
              <a:t>Models</a:t>
            </a:r>
          </a:p>
        </p:txBody>
      </p:sp>
      <p:grpSp>
        <p:nvGrpSpPr>
          <p:cNvPr id="6" name="object 6"/>
          <p:cNvGrpSpPr/>
          <p:nvPr/>
        </p:nvGrpSpPr>
        <p:grpSpPr>
          <a:xfrm>
            <a:off x="1520888" y="1334960"/>
            <a:ext cx="6087110" cy="195580"/>
            <a:chOff x="1520888" y="1334960"/>
            <a:chExt cx="6087110" cy="195580"/>
          </a:xfrm>
        </p:grpSpPr>
        <p:sp>
          <p:nvSpPr>
            <p:cNvPr id="7" name="object 7"/>
            <p:cNvSpPr/>
            <p:nvPr/>
          </p:nvSpPr>
          <p:spPr>
            <a:xfrm>
              <a:off x="1530095" y="1344167"/>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8" name="object 8"/>
            <p:cNvSpPr/>
            <p:nvPr/>
          </p:nvSpPr>
          <p:spPr>
            <a:xfrm>
              <a:off x="1530095" y="1344167"/>
              <a:ext cx="177165" cy="177165"/>
            </a:xfrm>
            <a:custGeom>
              <a:avLst/>
              <a:gdLst/>
              <a:ahLst/>
              <a:cxnLst/>
              <a:rect l="l" t="t" r="r" b="b"/>
              <a:pathLst>
                <a:path w="177164" h="177165">
                  <a:moveTo>
                    <a:pt x="0" y="176784"/>
                  </a:moveTo>
                  <a:lnTo>
                    <a:pt x="176784" y="176784"/>
                  </a:lnTo>
                  <a:lnTo>
                    <a:pt x="176784" y="0"/>
                  </a:lnTo>
                  <a:lnTo>
                    <a:pt x="0" y="0"/>
                  </a:lnTo>
                  <a:lnTo>
                    <a:pt x="0" y="176784"/>
                  </a:lnTo>
                  <a:close/>
                </a:path>
              </a:pathLst>
            </a:custGeom>
            <a:ln w="18288">
              <a:solidFill>
                <a:srgbClr val="BCAB9D"/>
              </a:solidFill>
            </a:ln>
          </p:spPr>
          <p:txBody>
            <a:bodyPr wrap="square" lIns="0" tIns="0" rIns="0" bIns="0" rtlCol="0"/>
            <a:lstStyle/>
            <a:p>
              <a:endParaRPr/>
            </a:p>
          </p:txBody>
        </p:sp>
        <p:sp>
          <p:nvSpPr>
            <p:cNvPr id="9" name="object 9"/>
            <p:cNvSpPr/>
            <p:nvPr/>
          </p:nvSpPr>
          <p:spPr>
            <a:xfrm>
              <a:off x="7421879" y="1344167"/>
              <a:ext cx="177165" cy="177165"/>
            </a:xfrm>
            <a:custGeom>
              <a:avLst/>
              <a:gdLst/>
              <a:ahLst/>
              <a:cxnLst/>
              <a:rect l="l" t="t" r="r" b="b"/>
              <a:pathLst>
                <a:path w="177165" h="177165">
                  <a:moveTo>
                    <a:pt x="176783" y="0"/>
                  </a:moveTo>
                  <a:lnTo>
                    <a:pt x="0" y="0"/>
                  </a:lnTo>
                  <a:lnTo>
                    <a:pt x="0" y="176784"/>
                  </a:lnTo>
                  <a:lnTo>
                    <a:pt x="176783" y="176784"/>
                  </a:lnTo>
                  <a:lnTo>
                    <a:pt x="176783" y="0"/>
                  </a:lnTo>
                  <a:close/>
                </a:path>
              </a:pathLst>
            </a:custGeom>
            <a:solidFill>
              <a:srgbClr val="DCAFAC"/>
            </a:solidFill>
          </p:spPr>
          <p:txBody>
            <a:bodyPr wrap="square" lIns="0" tIns="0" rIns="0" bIns="0" rtlCol="0"/>
            <a:lstStyle/>
            <a:p>
              <a:endParaRPr/>
            </a:p>
          </p:txBody>
        </p:sp>
        <p:sp>
          <p:nvSpPr>
            <p:cNvPr id="10" name="object 10"/>
            <p:cNvSpPr/>
            <p:nvPr/>
          </p:nvSpPr>
          <p:spPr>
            <a:xfrm>
              <a:off x="7421879" y="1344167"/>
              <a:ext cx="177165" cy="177165"/>
            </a:xfrm>
            <a:custGeom>
              <a:avLst/>
              <a:gdLst/>
              <a:ahLst/>
              <a:cxnLst/>
              <a:rect l="l" t="t" r="r" b="b"/>
              <a:pathLst>
                <a:path w="177165" h="177165">
                  <a:moveTo>
                    <a:pt x="0" y="176784"/>
                  </a:moveTo>
                  <a:lnTo>
                    <a:pt x="176783" y="176784"/>
                  </a:lnTo>
                  <a:lnTo>
                    <a:pt x="176783" y="0"/>
                  </a:lnTo>
                  <a:lnTo>
                    <a:pt x="0" y="0"/>
                  </a:lnTo>
                  <a:lnTo>
                    <a:pt x="0" y="176784"/>
                  </a:lnTo>
                  <a:close/>
                </a:path>
              </a:pathLst>
            </a:custGeom>
            <a:ln w="18288">
              <a:solidFill>
                <a:srgbClr val="BCAB9D"/>
              </a:solidFill>
            </a:ln>
          </p:spPr>
          <p:txBody>
            <a:bodyPr wrap="square" lIns="0" tIns="0" rIns="0" bIns="0" rtlCol="0"/>
            <a:lstStyle/>
            <a:p>
              <a:endParaRPr/>
            </a:p>
          </p:txBody>
        </p:sp>
      </p:grpSp>
      <p:sp>
        <p:nvSpPr>
          <p:cNvPr id="11" name="object 11"/>
          <p:cNvSpPr txBox="1"/>
          <p:nvPr/>
        </p:nvSpPr>
        <p:spPr>
          <a:xfrm>
            <a:off x="1158341" y="1733306"/>
            <a:ext cx="1507490" cy="550545"/>
          </a:xfrm>
          <a:prstGeom prst="rect">
            <a:avLst/>
          </a:prstGeom>
        </p:spPr>
        <p:txBody>
          <a:bodyPr vert="horz" wrap="square" lIns="0" tIns="46355" rIns="0" bIns="0" rtlCol="0">
            <a:spAutoFit/>
          </a:bodyPr>
          <a:lstStyle/>
          <a:p>
            <a:pPr marL="12700">
              <a:lnSpc>
                <a:spcPct val="100000"/>
              </a:lnSpc>
              <a:spcBef>
                <a:spcPts val="365"/>
              </a:spcBef>
            </a:pPr>
            <a:r>
              <a:rPr sz="1500" dirty="0">
                <a:solidFill>
                  <a:srgbClr val="291F20"/>
                </a:solidFill>
                <a:latin typeface="Arial MT"/>
                <a:cs typeface="Arial MT"/>
              </a:rPr>
              <a:t>Handling</a:t>
            </a:r>
            <a:r>
              <a:rPr sz="1500" spc="15" dirty="0">
                <a:solidFill>
                  <a:srgbClr val="291F20"/>
                </a:solidFill>
                <a:latin typeface="Arial MT"/>
                <a:cs typeface="Arial MT"/>
              </a:rPr>
              <a:t> </a:t>
            </a:r>
            <a:r>
              <a:rPr sz="1500" spc="-10" dirty="0">
                <a:solidFill>
                  <a:srgbClr val="291F20"/>
                </a:solidFill>
                <a:latin typeface="Arial MT"/>
                <a:cs typeface="Arial MT"/>
              </a:rPr>
              <a:t>Missing</a:t>
            </a:r>
            <a:endParaRPr sz="1500" dirty="0">
              <a:latin typeface="Arial MT"/>
              <a:cs typeface="Arial MT"/>
            </a:endParaRPr>
          </a:p>
          <a:p>
            <a:pPr marL="12700">
              <a:lnSpc>
                <a:spcPct val="100000"/>
              </a:lnSpc>
              <a:spcBef>
                <a:spcPts val="265"/>
              </a:spcBef>
            </a:pPr>
            <a:r>
              <a:rPr sz="1500" spc="-10" dirty="0">
                <a:solidFill>
                  <a:srgbClr val="291F20"/>
                </a:solidFill>
                <a:latin typeface="Arial MT"/>
                <a:cs typeface="Arial MT"/>
              </a:rPr>
              <a:t>Values</a:t>
            </a:r>
            <a:endParaRPr sz="1500" dirty="0">
              <a:latin typeface="Arial MT"/>
              <a:cs typeface="Arial MT"/>
            </a:endParaRPr>
          </a:p>
        </p:txBody>
      </p:sp>
      <p:sp>
        <p:nvSpPr>
          <p:cNvPr id="12" name="object 12"/>
          <p:cNvSpPr txBox="1"/>
          <p:nvPr/>
        </p:nvSpPr>
        <p:spPr>
          <a:xfrm>
            <a:off x="3352799" y="1733306"/>
            <a:ext cx="2275205" cy="490455"/>
          </a:xfrm>
          <a:prstGeom prst="rect">
            <a:avLst/>
          </a:prstGeom>
        </p:spPr>
        <p:txBody>
          <a:bodyPr vert="horz" wrap="square" lIns="0" tIns="12065" rIns="0" bIns="0" rtlCol="0">
            <a:spAutoFit/>
          </a:bodyPr>
          <a:lstStyle/>
          <a:p>
            <a:pPr marL="12700" marR="5080">
              <a:lnSpc>
                <a:spcPct val="115999"/>
              </a:lnSpc>
              <a:spcBef>
                <a:spcPts val="95"/>
              </a:spcBef>
            </a:pPr>
            <a:r>
              <a:rPr lang="en-US" sz="1400" dirty="0"/>
              <a:t>Feature Selection and Dropping Irrelevant Columns</a:t>
            </a:r>
            <a:endParaRPr sz="1400" dirty="0">
              <a:latin typeface="Arial MT"/>
              <a:cs typeface="Arial MT"/>
            </a:endParaRPr>
          </a:p>
        </p:txBody>
      </p:sp>
      <p:grpSp>
        <p:nvGrpSpPr>
          <p:cNvPr id="14" name="object 14"/>
          <p:cNvGrpSpPr/>
          <p:nvPr/>
        </p:nvGrpSpPr>
        <p:grpSpPr>
          <a:xfrm>
            <a:off x="1401825" y="1307348"/>
            <a:ext cx="6971030" cy="2595880"/>
            <a:chOff x="1401825" y="1307348"/>
            <a:chExt cx="6971030" cy="2595880"/>
          </a:xfrm>
        </p:grpSpPr>
        <p:sp>
          <p:nvSpPr>
            <p:cNvPr id="15" name="object 15"/>
            <p:cNvSpPr/>
            <p:nvPr/>
          </p:nvSpPr>
          <p:spPr>
            <a:xfrm>
              <a:off x="1706879" y="1426463"/>
              <a:ext cx="1991995" cy="5715"/>
            </a:xfrm>
            <a:custGeom>
              <a:avLst/>
              <a:gdLst/>
              <a:ahLst/>
              <a:cxnLst/>
              <a:rect l="l" t="t" r="r" b="b"/>
              <a:pathLst>
                <a:path w="1991995" h="5715">
                  <a:moveTo>
                    <a:pt x="0" y="5714"/>
                  </a:moveTo>
                  <a:lnTo>
                    <a:pt x="1991995" y="0"/>
                  </a:lnTo>
                </a:path>
              </a:pathLst>
            </a:custGeom>
            <a:ln w="18288">
              <a:solidFill>
                <a:srgbClr val="BCAB9D"/>
              </a:solidFill>
            </a:ln>
          </p:spPr>
          <p:txBody>
            <a:bodyPr wrap="square" lIns="0" tIns="0" rIns="0" bIns="0" rtlCol="0"/>
            <a:lstStyle/>
            <a:p>
              <a:endParaRPr/>
            </a:p>
          </p:txBody>
        </p:sp>
        <p:sp>
          <p:nvSpPr>
            <p:cNvPr id="16" name="object 16"/>
            <p:cNvSpPr/>
            <p:nvPr/>
          </p:nvSpPr>
          <p:spPr>
            <a:xfrm>
              <a:off x="3663695" y="1429321"/>
              <a:ext cx="2074545" cy="0"/>
            </a:xfrm>
            <a:custGeom>
              <a:avLst/>
              <a:gdLst/>
              <a:ahLst/>
              <a:cxnLst/>
              <a:rect l="l" t="t" r="r" b="b"/>
              <a:pathLst>
                <a:path w="2074545">
                  <a:moveTo>
                    <a:pt x="0" y="0"/>
                  </a:moveTo>
                  <a:lnTo>
                    <a:pt x="902208" y="0"/>
                  </a:lnTo>
                </a:path>
                <a:path w="2074545">
                  <a:moveTo>
                    <a:pt x="1078992" y="0"/>
                  </a:moveTo>
                  <a:lnTo>
                    <a:pt x="2074164" y="0"/>
                  </a:lnTo>
                </a:path>
              </a:pathLst>
            </a:custGeom>
            <a:ln w="24003">
              <a:solidFill>
                <a:srgbClr val="BCAB9D"/>
              </a:solidFill>
            </a:ln>
          </p:spPr>
          <p:txBody>
            <a:bodyPr wrap="square" lIns="0" tIns="0" rIns="0" bIns="0" rtlCol="0"/>
            <a:lstStyle/>
            <a:p>
              <a:endParaRPr/>
            </a:p>
          </p:txBody>
        </p:sp>
        <p:sp>
          <p:nvSpPr>
            <p:cNvPr id="17" name="object 17"/>
            <p:cNvSpPr/>
            <p:nvPr/>
          </p:nvSpPr>
          <p:spPr>
            <a:xfrm>
              <a:off x="5635752" y="1432559"/>
              <a:ext cx="1787525" cy="0"/>
            </a:xfrm>
            <a:custGeom>
              <a:avLst/>
              <a:gdLst/>
              <a:ahLst/>
              <a:cxnLst/>
              <a:rect l="l" t="t" r="r" b="b"/>
              <a:pathLst>
                <a:path w="1787525">
                  <a:moveTo>
                    <a:pt x="0" y="0"/>
                  </a:moveTo>
                  <a:lnTo>
                    <a:pt x="1787398" y="0"/>
                  </a:lnTo>
                </a:path>
              </a:pathLst>
            </a:custGeom>
            <a:ln w="18288">
              <a:solidFill>
                <a:srgbClr val="BCAB9D"/>
              </a:solidFill>
            </a:ln>
          </p:spPr>
          <p:txBody>
            <a:bodyPr wrap="square" lIns="0" tIns="0" rIns="0" bIns="0" rtlCol="0"/>
            <a:lstStyle/>
            <a:p>
              <a:endParaRPr/>
            </a:p>
          </p:txBody>
        </p:sp>
        <p:sp>
          <p:nvSpPr>
            <p:cNvPr id="18" name="object 18"/>
            <p:cNvSpPr/>
            <p:nvPr/>
          </p:nvSpPr>
          <p:spPr>
            <a:xfrm>
              <a:off x="4654296" y="1517903"/>
              <a:ext cx="0" cy="285115"/>
            </a:xfrm>
            <a:custGeom>
              <a:avLst/>
              <a:gdLst/>
              <a:ahLst/>
              <a:cxnLst/>
              <a:rect l="l" t="t" r="r" b="b"/>
              <a:pathLst>
                <a:path h="285114">
                  <a:moveTo>
                    <a:pt x="0" y="0"/>
                  </a:moveTo>
                  <a:lnTo>
                    <a:pt x="0" y="284988"/>
                  </a:lnTo>
                </a:path>
              </a:pathLst>
            </a:custGeom>
            <a:ln w="18288">
              <a:solidFill>
                <a:srgbClr val="BCAB9D"/>
              </a:solidFill>
            </a:ln>
          </p:spPr>
          <p:txBody>
            <a:bodyPr wrap="square" lIns="0" tIns="0" rIns="0" bIns="0" rtlCol="0"/>
            <a:lstStyle/>
            <a:p>
              <a:endParaRPr/>
            </a:p>
          </p:txBody>
        </p:sp>
        <p:sp>
          <p:nvSpPr>
            <p:cNvPr id="19" name="object 19"/>
            <p:cNvSpPr/>
            <p:nvPr/>
          </p:nvSpPr>
          <p:spPr>
            <a:xfrm>
              <a:off x="1639823" y="3514343"/>
              <a:ext cx="177165" cy="177165"/>
            </a:xfrm>
            <a:custGeom>
              <a:avLst/>
              <a:gdLst/>
              <a:ahLst/>
              <a:cxnLst/>
              <a:rect l="l" t="t" r="r" b="b"/>
              <a:pathLst>
                <a:path w="177164" h="177164">
                  <a:moveTo>
                    <a:pt x="176783" y="0"/>
                  </a:moveTo>
                  <a:lnTo>
                    <a:pt x="0" y="0"/>
                  </a:lnTo>
                  <a:lnTo>
                    <a:pt x="0" y="176783"/>
                  </a:lnTo>
                  <a:lnTo>
                    <a:pt x="176783" y="176783"/>
                  </a:lnTo>
                  <a:lnTo>
                    <a:pt x="176783" y="0"/>
                  </a:lnTo>
                  <a:close/>
                </a:path>
              </a:pathLst>
            </a:custGeom>
            <a:solidFill>
              <a:srgbClr val="DCAFAC"/>
            </a:solidFill>
          </p:spPr>
          <p:txBody>
            <a:bodyPr wrap="square" lIns="0" tIns="0" rIns="0" bIns="0" rtlCol="0"/>
            <a:lstStyle/>
            <a:p>
              <a:endParaRPr/>
            </a:p>
          </p:txBody>
        </p:sp>
        <p:sp>
          <p:nvSpPr>
            <p:cNvPr id="20" name="object 20"/>
            <p:cNvSpPr/>
            <p:nvPr/>
          </p:nvSpPr>
          <p:spPr>
            <a:xfrm>
              <a:off x="1639823" y="3514343"/>
              <a:ext cx="177165" cy="177165"/>
            </a:xfrm>
            <a:custGeom>
              <a:avLst/>
              <a:gdLst/>
              <a:ahLst/>
              <a:cxnLst/>
              <a:rect l="l" t="t" r="r" b="b"/>
              <a:pathLst>
                <a:path w="177164" h="177164">
                  <a:moveTo>
                    <a:pt x="0" y="176783"/>
                  </a:moveTo>
                  <a:lnTo>
                    <a:pt x="176783" y="176783"/>
                  </a:lnTo>
                  <a:lnTo>
                    <a:pt x="176783" y="0"/>
                  </a:lnTo>
                  <a:lnTo>
                    <a:pt x="0" y="0"/>
                  </a:lnTo>
                  <a:lnTo>
                    <a:pt x="0" y="176783"/>
                  </a:lnTo>
                  <a:close/>
                </a:path>
              </a:pathLst>
            </a:custGeom>
            <a:ln w="18288">
              <a:solidFill>
                <a:srgbClr val="BCAB9D"/>
              </a:solidFill>
            </a:ln>
          </p:spPr>
          <p:txBody>
            <a:bodyPr wrap="square" lIns="0" tIns="0" rIns="0" bIns="0" rtlCol="0"/>
            <a:lstStyle/>
            <a:p>
              <a:endParaRPr/>
            </a:p>
          </p:txBody>
        </p:sp>
        <p:sp>
          <p:nvSpPr>
            <p:cNvPr id="21" name="object 21"/>
            <p:cNvSpPr/>
            <p:nvPr/>
          </p:nvSpPr>
          <p:spPr>
            <a:xfrm>
              <a:off x="4700015" y="3514343"/>
              <a:ext cx="177165" cy="177165"/>
            </a:xfrm>
            <a:custGeom>
              <a:avLst/>
              <a:gdLst/>
              <a:ahLst/>
              <a:cxnLst/>
              <a:rect l="l" t="t" r="r" b="b"/>
              <a:pathLst>
                <a:path w="177164" h="177164">
                  <a:moveTo>
                    <a:pt x="176784" y="0"/>
                  </a:moveTo>
                  <a:lnTo>
                    <a:pt x="0" y="0"/>
                  </a:lnTo>
                  <a:lnTo>
                    <a:pt x="0" y="176783"/>
                  </a:lnTo>
                  <a:lnTo>
                    <a:pt x="176784" y="176783"/>
                  </a:lnTo>
                  <a:lnTo>
                    <a:pt x="176784" y="0"/>
                  </a:lnTo>
                  <a:close/>
                </a:path>
              </a:pathLst>
            </a:custGeom>
            <a:solidFill>
              <a:srgbClr val="DCAFAC"/>
            </a:solidFill>
          </p:spPr>
          <p:txBody>
            <a:bodyPr wrap="square" lIns="0" tIns="0" rIns="0" bIns="0" rtlCol="0"/>
            <a:lstStyle/>
            <a:p>
              <a:endParaRPr/>
            </a:p>
          </p:txBody>
        </p:sp>
        <p:sp>
          <p:nvSpPr>
            <p:cNvPr id="22" name="object 22"/>
            <p:cNvSpPr/>
            <p:nvPr/>
          </p:nvSpPr>
          <p:spPr>
            <a:xfrm>
              <a:off x="1401825" y="1432559"/>
              <a:ext cx="6971030" cy="2258695"/>
            </a:xfrm>
            <a:custGeom>
              <a:avLst/>
              <a:gdLst/>
              <a:ahLst/>
              <a:cxnLst/>
              <a:rect l="l" t="t" r="r" b="b"/>
              <a:pathLst>
                <a:path w="6971030" h="2258695">
                  <a:moveTo>
                    <a:pt x="3298190" y="2258567"/>
                  </a:moveTo>
                  <a:lnTo>
                    <a:pt x="3474974" y="2258567"/>
                  </a:lnTo>
                  <a:lnTo>
                    <a:pt x="3474974" y="2081783"/>
                  </a:lnTo>
                  <a:lnTo>
                    <a:pt x="3298190" y="2081783"/>
                  </a:lnTo>
                  <a:lnTo>
                    <a:pt x="3298190" y="2258567"/>
                  </a:lnTo>
                  <a:close/>
                </a:path>
                <a:path w="6971030" h="2258695">
                  <a:moveTo>
                    <a:pt x="414781" y="2161032"/>
                  </a:moveTo>
                  <a:lnTo>
                    <a:pt x="3299333" y="2170938"/>
                  </a:lnTo>
                </a:path>
                <a:path w="6971030" h="2258695">
                  <a:moveTo>
                    <a:pt x="6197473" y="0"/>
                  </a:moveTo>
                  <a:lnTo>
                    <a:pt x="6971030" y="0"/>
                  </a:lnTo>
                  <a:lnTo>
                    <a:pt x="6971030" y="1084833"/>
                  </a:lnTo>
                  <a:lnTo>
                    <a:pt x="0" y="1084833"/>
                  </a:lnTo>
                  <a:lnTo>
                    <a:pt x="0" y="2169541"/>
                  </a:lnTo>
                  <a:lnTo>
                    <a:pt x="237998" y="2169541"/>
                  </a:lnTo>
                </a:path>
              </a:pathLst>
            </a:custGeom>
            <a:ln w="18288">
              <a:solidFill>
                <a:srgbClr val="BCAB9D"/>
              </a:solidFill>
            </a:ln>
          </p:spPr>
          <p:txBody>
            <a:bodyPr wrap="square" lIns="0" tIns="0" rIns="0" bIns="0" rtlCol="0"/>
            <a:lstStyle/>
            <a:p>
              <a:endParaRPr/>
            </a:p>
          </p:txBody>
        </p:sp>
        <p:sp>
          <p:nvSpPr>
            <p:cNvPr id="23" name="object 23"/>
            <p:cNvSpPr/>
            <p:nvPr/>
          </p:nvSpPr>
          <p:spPr>
            <a:xfrm>
              <a:off x="4565904" y="1341119"/>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24" name="object 24"/>
            <p:cNvSpPr/>
            <p:nvPr/>
          </p:nvSpPr>
          <p:spPr>
            <a:xfrm>
              <a:off x="1639823" y="1307348"/>
              <a:ext cx="5870575" cy="2595880"/>
            </a:xfrm>
            <a:custGeom>
              <a:avLst/>
              <a:gdLst/>
              <a:ahLst/>
              <a:cxnLst/>
              <a:rect l="l" t="t" r="r" b="b"/>
              <a:pathLst>
                <a:path w="5870575" h="2595879">
                  <a:moveTo>
                    <a:pt x="2926079" y="176784"/>
                  </a:moveTo>
                  <a:lnTo>
                    <a:pt x="3102864" y="176784"/>
                  </a:lnTo>
                  <a:lnTo>
                    <a:pt x="3102864" y="0"/>
                  </a:lnTo>
                  <a:lnTo>
                    <a:pt x="2926079" y="0"/>
                  </a:lnTo>
                  <a:lnTo>
                    <a:pt x="2926079" y="176784"/>
                  </a:lnTo>
                  <a:close/>
                </a:path>
                <a:path w="5870575" h="2595879">
                  <a:moveTo>
                    <a:pt x="5870448" y="179832"/>
                  </a:moveTo>
                  <a:lnTo>
                    <a:pt x="5870448" y="504444"/>
                  </a:lnTo>
                </a:path>
                <a:path w="5870575" h="2595879">
                  <a:moveTo>
                    <a:pt x="0" y="137160"/>
                  </a:moveTo>
                  <a:lnTo>
                    <a:pt x="0" y="461772"/>
                  </a:lnTo>
                </a:path>
                <a:path w="5870575" h="2595879">
                  <a:moveTo>
                    <a:pt x="3148584" y="2270760"/>
                  </a:moveTo>
                  <a:lnTo>
                    <a:pt x="3148584" y="2595359"/>
                  </a:lnTo>
                </a:path>
              </a:pathLst>
            </a:custGeom>
            <a:ln w="18288">
              <a:solidFill>
                <a:srgbClr val="BCAB9D"/>
              </a:solidFill>
            </a:ln>
          </p:spPr>
          <p:txBody>
            <a:bodyPr wrap="square" lIns="0" tIns="0" rIns="0" bIns="0" rtlCol="0"/>
            <a:lstStyle/>
            <a:p>
              <a:endParaRPr/>
            </a:p>
          </p:txBody>
        </p:sp>
      </p:grpSp>
      <p:sp>
        <p:nvSpPr>
          <p:cNvPr id="26" name="object 26"/>
          <p:cNvSpPr txBox="1"/>
          <p:nvPr/>
        </p:nvSpPr>
        <p:spPr>
          <a:xfrm>
            <a:off x="1165707" y="3870913"/>
            <a:ext cx="1424305" cy="488595"/>
          </a:xfrm>
          <a:prstGeom prst="rect">
            <a:avLst/>
          </a:prstGeom>
        </p:spPr>
        <p:txBody>
          <a:bodyPr vert="horz" wrap="square" lIns="0" tIns="13970" rIns="0" bIns="0" rtlCol="0">
            <a:spAutoFit/>
          </a:bodyPr>
          <a:lstStyle/>
          <a:p>
            <a:pPr marL="12700">
              <a:spcBef>
                <a:spcPts val="110"/>
              </a:spcBef>
            </a:pPr>
            <a:r>
              <a:rPr lang="en-IN" sz="1400" dirty="0">
                <a:solidFill>
                  <a:srgbClr val="291F20"/>
                </a:solidFill>
                <a:latin typeface="Arial MT"/>
                <a:cs typeface="Arial MT"/>
              </a:rPr>
              <a:t>Train-Test</a:t>
            </a:r>
            <a:r>
              <a:rPr lang="en-IN" sz="1400" spc="330" dirty="0">
                <a:solidFill>
                  <a:srgbClr val="291F20"/>
                </a:solidFill>
                <a:latin typeface="Arial MT"/>
                <a:cs typeface="Arial MT"/>
              </a:rPr>
              <a:t> </a:t>
            </a:r>
            <a:r>
              <a:rPr lang="en-IN" sz="1400" spc="-20" dirty="0">
                <a:solidFill>
                  <a:srgbClr val="291F20"/>
                </a:solidFill>
                <a:latin typeface="Arial MT"/>
                <a:cs typeface="Arial MT"/>
              </a:rPr>
              <a:t>Split</a:t>
            </a:r>
            <a:endParaRPr lang="en-IN" sz="1400" dirty="0">
              <a:latin typeface="Arial MT"/>
              <a:cs typeface="Arial MT"/>
            </a:endParaRPr>
          </a:p>
          <a:p>
            <a:pPr marL="12700">
              <a:lnSpc>
                <a:spcPct val="100000"/>
              </a:lnSpc>
              <a:spcBef>
                <a:spcPts val="110"/>
              </a:spcBef>
            </a:pPr>
            <a:endParaRPr sz="1500" dirty="0">
              <a:latin typeface="Arial MT"/>
              <a:cs typeface="Arial MT"/>
            </a:endParaRPr>
          </a:p>
        </p:txBody>
      </p:sp>
      <p:sp>
        <p:nvSpPr>
          <p:cNvPr id="27" name="object 27"/>
          <p:cNvSpPr/>
          <p:nvPr/>
        </p:nvSpPr>
        <p:spPr>
          <a:xfrm flipH="1">
            <a:off x="1700785" y="3706367"/>
            <a:ext cx="45719" cy="196861"/>
          </a:xfrm>
          <a:custGeom>
            <a:avLst/>
            <a:gdLst/>
            <a:ahLst/>
            <a:cxnLst/>
            <a:rect l="l" t="t" r="r" b="b"/>
            <a:pathLst>
              <a:path h="325120">
                <a:moveTo>
                  <a:pt x="0" y="0"/>
                </a:moveTo>
                <a:lnTo>
                  <a:pt x="0" y="324599"/>
                </a:lnTo>
              </a:path>
            </a:pathLst>
          </a:custGeom>
          <a:ln w="18288">
            <a:solidFill>
              <a:srgbClr val="BCAB9D"/>
            </a:solidFill>
          </a:ln>
        </p:spPr>
        <p:txBody>
          <a:bodyPr wrap="square" lIns="0" tIns="0" rIns="0" bIns="0" rtlCol="0"/>
          <a:lstStyle/>
          <a:p>
            <a:endParaRPr/>
          </a:p>
        </p:txBody>
      </p:sp>
      <p:sp>
        <p:nvSpPr>
          <p:cNvPr id="33" name="TextBox 32">
            <a:extLst>
              <a:ext uri="{FF2B5EF4-FFF2-40B4-BE49-F238E27FC236}">
                <a16:creationId xmlns:a16="http://schemas.microsoft.com/office/drawing/2014/main" id="{F15A6F21-26C0-F7CF-5D98-6C3A73FDEEC3}"/>
              </a:ext>
            </a:extLst>
          </p:cNvPr>
          <p:cNvSpPr txBox="1"/>
          <p:nvPr/>
        </p:nvSpPr>
        <p:spPr>
          <a:xfrm>
            <a:off x="6687085" y="1773204"/>
            <a:ext cx="1730093" cy="523220"/>
          </a:xfrm>
          <a:prstGeom prst="rect">
            <a:avLst/>
          </a:prstGeom>
          <a:noFill/>
        </p:spPr>
        <p:txBody>
          <a:bodyPr wrap="square" rtlCol="0">
            <a:spAutoFit/>
          </a:bodyPr>
          <a:lstStyle/>
          <a:p>
            <a:r>
              <a:rPr lang="en-IN" sz="1400" dirty="0"/>
              <a:t>Defining Features (X) and Target(Y)</a:t>
            </a:r>
          </a:p>
        </p:txBody>
      </p:sp>
      <p:sp>
        <p:nvSpPr>
          <p:cNvPr id="34" name="TextBox 33">
            <a:extLst>
              <a:ext uri="{FF2B5EF4-FFF2-40B4-BE49-F238E27FC236}">
                <a16:creationId xmlns:a16="http://schemas.microsoft.com/office/drawing/2014/main" id="{BDD571ED-D10A-27A7-6B8D-879F8D2FA76C}"/>
              </a:ext>
            </a:extLst>
          </p:cNvPr>
          <p:cNvSpPr txBox="1"/>
          <p:nvPr/>
        </p:nvSpPr>
        <p:spPr>
          <a:xfrm>
            <a:off x="3950387" y="3802520"/>
            <a:ext cx="2559935" cy="307777"/>
          </a:xfrm>
          <a:prstGeom prst="rect">
            <a:avLst/>
          </a:prstGeom>
          <a:noFill/>
        </p:spPr>
        <p:txBody>
          <a:bodyPr wrap="square" rtlCol="0">
            <a:spAutoFit/>
          </a:bodyPr>
          <a:lstStyle/>
          <a:p>
            <a:r>
              <a:rPr lang="en-IN" sz="1400" dirty="0"/>
              <a:t>Accuracy prediction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42570" rIns="0" bIns="0" rtlCol="0">
            <a:spAutoFit/>
          </a:bodyPr>
          <a:lstStyle/>
          <a:p>
            <a:pPr marL="241300">
              <a:lnSpc>
                <a:spcPct val="100000"/>
              </a:lnSpc>
              <a:spcBef>
                <a:spcPts val="95"/>
              </a:spcBef>
            </a:pPr>
            <a:r>
              <a:rPr sz="2500" spc="55" dirty="0"/>
              <a:t>Model</a:t>
            </a:r>
            <a:r>
              <a:rPr sz="2500" spc="-20" dirty="0"/>
              <a:t> </a:t>
            </a:r>
            <a:r>
              <a:rPr sz="2500" spc="45" dirty="0"/>
              <a:t>Performance</a:t>
            </a:r>
            <a:r>
              <a:rPr sz="2500" spc="35" dirty="0"/>
              <a:t> </a:t>
            </a:r>
            <a:r>
              <a:rPr sz="2500" dirty="0"/>
              <a:t>Summary:</a:t>
            </a:r>
            <a:r>
              <a:rPr sz="2500" spc="-20" dirty="0"/>
              <a:t> </a:t>
            </a:r>
            <a:r>
              <a:rPr sz="2500" spc="-204" dirty="0"/>
              <a:t>RMSE</a:t>
            </a:r>
            <a:r>
              <a:rPr sz="2500" dirty="0"/>
              <a:t> </a:t>
            </a:r>
            <a:r>
              <a:rPr sz="2500" spc="60" dirty="0"/>
              <a:t>and</a:t>
            </a:r>
            <a:r>
              <a:rPr sz="2500" spc="-25" dirty="0"/>
              <a:t> </a:t>
            </a:r>
            <a:r>
              <a:rPr sz="2500" spc="70" dirty="0"/>
              <a:t>Accuracy</a:t>
            </a:r>
            <a:endParaRPr sz="2500"/>
          </a:p>
        </p:txBody>
      </p:sp>
      <p:graphicFrame>
        <p:nvGraphicFramePr>
          <p:cNvPr id="6" name="object 6"/>
          <p:cNvGraphicFramePr>
            <a:graphicFrameLocks noGrp="1"/>
          </p:cNvGraphicFramePr>
          <p:nvPr>
            <p:extLst>
              <p:ext uri="{D42A27DB-BD31-4B8C-83A1-F6EECF244321}">
                <p14:modId xmlns:p14="http://schemas.microsoft.com/office/powerpoint/2010/main" val="3102998177"/>
              </p:ext>
            </p:extLst>
          </p:nvPr>
        </p:nvGraphicFramePr>
        <p:xfrm>
          <a:off x="1354074" y="1313305"/>
          <a:ext cx="6494526" cy="2938018"/>
        </p:xfrm>
        <a:graphic>
          <a:graphicData uri="http://schemas.openxmlformats.org/drawingml/2006/table">
            <a:tbl>
              <a:tblPr firstRow="1" bandRow="1">
                <a:tableStyleId>{2D5ABB26-0587-4C30-8999-92F81FD0307C}</a:tableStyleId>
              </a:tblPr>
              <a:tblGrid>
                <a:gridCol w="2934972">
                  <a:extLst>
                    <a:ext uri="{9D8B030D-6E8A-4147-A177-3AD203B41FA5}">
                      <a16:colId xmlns:a16="http://schemas.microsoft.com/office/drawing/2014/main" val="20000"/>
                    </a:ext>
                  </a:extLst>
                </a:gridCol>
                <a:gridCol w="1779777">
                  <a:extLst>
                    <a:ext uri="{9D8B030D-6E8A-4147-A177-3AD203B41FA5}">
                      <a16:colId xmlns:a16="http://schemas.microsoft.com/office/drawing/2014/main" val="20001"/>
                    </a:ext>
                  </a:extLst>
                </a:gridCol>
                <a:gridCol w="1779777">
                  <a:extLst>
                    <a:ext uri="{9D8B030D-6E8A-4147-A177-3AD203B41FA5}">
                      <a16:colId xmlns:a16="http://schemas.microsoft.com/office/drawing/2014/main" val="20002"/>
                    </a:ext>
                  </a:extLst>
                </a:gridCol>
              </a:tblGrid>
              <a:tr h="570025">
                <a:tc>
                  <a:txBody>
                    <a:bodyPr/>
                    <a:lstStyle/>
                    <a:p>
                      <a:pPr marL="91440">
                        <a:lnSpc>
                          <a:spcPct val="100000"/>
                        </a:lnSpc>
                        <a:spcBef>
                          <a:spcPts val="1420"/>
                        </a:spcBef>
                      </a:pPr>
                      <a:r>
                        <a:rPr sz="1600" spc="-10" dirty="0">
                          <a:solidFill>
                            <a:srgbClr val="291F20"/>
                          </a:solidFill>
                          <a:latin typeface="Arial MT"/>
                          <a:cs typeface="Arial MT"/>
                        </a:rPr>
                        <a:t>Model</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4445" algn="ctr">
                        <a:lnSpc>
                          <a:spcPct val="100000"/>
                        </a:lnSpc>
                        <a:spcBef>
                          <a:spcPts val="1420"/>
                        </a:spcBef>
                      </a:pPr>
                      <a:r>
                        <a:rPr sz="1600" spc="45" dirty="0">
                          <a:solidFill>
                            <a:srgbClr val="291F20"/>
                          </a:solidFill>
                          <a:latin typeface="Arial MT"/>
                          <a:cs typeface="Arial MT"/>
                        </a:rPr>
                        <a:t>Accuracy</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1270" algn="ctr">
                        <a:lnSpc>
                          <a:spcPct val="100000"/>
                        </a:lnSpc>
                        <a:spcBef>
                          <a:spcPts val="1420"/>
                        </a:spcBef>
                      </a:pPr>
                      <a:r>
                        <a:rPr sz="1600" spc="-20" dirty="0">
                          <a:solidFill>
                            <a:srgbClr val="291F20"/>
                          </a:solidFill>
                          <a:latin typeface="Arial MT"/>
                          <a:cs typeface="Arial MT"/>
                        </a:rPr>
                        <a:t>RSME</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598185">
                <a:tc>
                  <a:txBody>
                    <a:bodyPr/>
                    <a:lstStyle/>
                    <a:p>
                      <a:pPr>
                        <a:lnSpc>
                          <a:spcPct val="100000"/>
                        </a:lnSpc>
                        <a:spcBef>
                          <a:spcPts val="145"/>
                        </a:spcBef>
                      </a:pPr>
                      <a:endParaRPr sz="1400" dirty="0">
                        <a:latin typeface="Times New Roman"/>
                        <a:cs typeface="Times New Roman"/>
                      </a:endParaRPr>
                    </a:p>
                    <a:p>
                      <a:pPr marL="91440">
                        <a:lnSpc>
                          <a:spcPct val="100000"/>
                        </a:lnSpc>
                      </a:pPr>
                      <a:r>
                        <a:rPr lang="en-IN" sz="1400" b="1" spc="-110" dirty="0">
                          <a:solidFill>
                            <a:srgbClr val="291F20"/>
                          </a:solidFill>
                          <a:latin typeface="Tahoma"/>
                          <a:cs typeface="Tahoma"/>
                        </a:rPr>
                        <a:t>Linear </a:t>
                      </a:r>
                      <a:r>
                        <a:rPr sz="1400" b="1" spc="-11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84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lang="en-IN" sz="1200" b="1" spc="-20" dirty="0">
                          <a:solidFill>
                            <a:srgbClr val="291F20"/>
                          </a:solidFill>
                          <a:latin typeface="Tahoma"/>
                          <a:cs typeface="Tahoma"/>
                        </a:rPr>
                        <a:t>99.84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3175" algn="ctr">
                        <a:lnSpc>
                          <a:spcPct val="100000"/>
                        </a:lnSpc>
                      </a:pPr>
                      <a:r>
                        <a:rPr lang="en-IN" sz="1200" b="1" spc="-25"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599038">
                <a:tc>
                  <a:txBody>
                    <a:bodyPr/>
                    <a:lstStyle/>
                    <a:p>
                      <a:pPr>
                        <a:lnSpc>
                          <a:spcPct val="100000"/>
                        </a:lnSpc>
                        <a:spcBef>
                          <a:spcPts val="150"/>
                        </a:spcBef>
                      </a:pPr>
                      <a:endParaRPr sz="1400" dirty="0">
                        <a:latin typeface="Times New Roman"/>
                        <a:cs typeface="Times New Roman"/>
                      </a:endParaRPr>
                    </a:p>
                    <a:p>
                      <a:pPr marL="91440">
                        <a:lnSpc>
                          <a:spcPct val="100000"/>
                        </a:lnSpc>
                      </a:pPr>
                      <a:r>
                        <a:rPr lang="en-IN" sz="1400" b="1" spc="-65" dirty="0">
                          <a:solidFill>
                            <a:srgbClr val="291F20"/>
                          </a:solidFill>
                          <a:latin typeface="Tahoma"/>
                          <a:cs typeface="Tahoma"/>
                        </a:rPr>
                        <a:t>Ridge</a:t>
                      </a:r>
                      <a:r>
                        <a:rPr sz="1400" b="1" spc="-10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9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sz="1200" b="1" spc="-10" dirty="0">
                          <a:solidFill>
                            <a:srgbClr val="291F20"/>
                          </a:solidFill>
                          <a:latin typeface="Tahoma"/>
                          <a:cs typeface="Tahoma"/>
                        </a:rPr>
                        <a:t>9</a:t>
                      </a:r>
                      <a:r>
                        <a:rPr lang="en-IN" sz="1200" b="1" spc="-10" dirty="0">
                          <a:solidFill>
                            <a:srgbClr val="291F20"/>
                          </a:solidFill>
                          <a:latin typeface="Tahoma"/>
                          <a:cs typeface="Tahoma"/>
                        </a:rPr>
                        <a:t>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6350" algn="ctr">
                        <a:lnSpc>
                          <a:spcPct val="100000"/>
                        </a:lnSpc>
                      </a:pPr>
                      <a:r>
                        <a:rPr lang="en-IN" sz="1200" b="1" spc="-10"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591358">
                <a:tc>
                  <a:txBody>
                    <a:bodyPr/>
                    <a:lstStyle/>
                    <a:p>
                      <a:pPr>
                        <a:lnSpc>
                          <a:spcPct val="100000"/>
                        </a:lnSpc>
                        <a:spcBef>
                          <a:spcPts val="105"/>
                        </a:spcBef>
                      </a:pPr>
                      <a:endParaRPr sz="1400" dirty="0">
                        <a:latin typeface="Times New Roman"/>
                        <a:cs typeface="Times New Roman"/>
                      </a:endParaRPr>
                    </a:p>
                    <a:p>
                      <a:pPr marL="91440">
                        <a:lnSpc>
                          <a:spcPct val="100000"/>
                        </a:lnSpc>
                      </a:pPr>
                      <a:r>
                        <a:rPr sz="1400" b="1" spc="-100" dirty="0">
                          <a:solidFill>
                            <a:srgbClr val="291F20"/>
                          </a:solidFill>
                          <a:latin typeface="Tahoma"/>
                          <a:cs typeface="Tahoma"/>
                        </a:rPr>
                        <a:t>L</a:t>
                      </a:r>
                      <a:r>
                        <a:rPr lang="en-IN" sz="1400" b="1" spc="-100" dirty="0" err="1">
                          <a:solidFill>
                            <a:srgbClr val="291F20"/>
                          </a:solidFill>
                          <a:latin typeface="Tahoma"/>
                          <a:cs typeface="Tahoma"/>
                        </a:rPr>
                        <a:t>asso</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3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algn="ctr">
                        <a:lnSpc>
                          <a:spcPct val="100000"/>
                        </a:lnSpc>
                      </a:pPr>
                      <a:r>
                        <a:rPr lang="en-IN" sz="1200" b="1" spc="-10" dirty="0">
                          <a:solidFill>
                            <a:srgbClr val="291F20"/>
                          </a:solidFill>
                          <a:latin typeface="Tahoma"/>
                          <a:cs typeface="Tahoma"/>
                        </a:rPr>
                        <a:t>95.21</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marL="1905" algn="ctr">
                        <a:lnSpc>
                          <a:spcPct val="100000"/>
                        </a:lnSpc>
                      </a:pPr>
                      <a:r>
                        <a:rPr lang="en-IN" sz="1200" b="1" spc="-10" dirty="0">
                          <a:solidFill>
                            <a:srgbClr val="291F20"/>
                          </a:solidFill>
                          <a:latin typeface="Tahoma"/>
                          <a:cs typeface="Tahoma"/>
                        </a:rPr>
                        <a:t>0.23</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579412">
                <a:tc>
                  <a:txBody>
                    <a:bodyPr/>
                    <a:lstStyle/>
                    <a:p>
                      <a:pPr>
                        <a:lnSpc>
                          <a:spcPct val="100000"/>
                        </a:lnSpc>
                        <a:spcBef>
                          <a:spcPts val="155"/>
                        </a:spcBef>
                      </a:pPr>
                      <a:endParaRPr sz="1400" dirty="0">
                        <a:latin typeface="Times New Roman"/>
                        <a:cs typeface="Times New Roman"/>
                      </a:endParaRPr>
                    </a:p>
                  </a:txBody>
                  <a:tcPr marL="0" marR="0" marT="19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p>
                      <a:pPr algn="ctr">
                        <a:lnSpc>
                          <a:spcPct val="100000"/>
                        </a:lnSpc>
                      </a:pPr>
                      <a:endParaRPr sz="1200" dirty="0">
                        <a:latin typeface="Tahoma"/>
                        <a:cs typeface="Tahoma"/>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7109" rIns="0" bIns="0" rtlCol="0">
            <a:spAutoFit/>
          </a:bodyPr>
          <a:lstStyle/>
          <a:p>
            <a:pPr marL="241300">
              <a:lnSpc>
                <a:spcPct val="100000"/>
              </a:lnSpc>
              <a:spcBef>
                <a:spcPts val="100"/>
              </a:spcBef>
            </a:pPr>
            <a:r>
              <a:rPr sz="3000" spc="95" dirty="0"/>
              <a:t>Contents</a:t>
            </a:r>
            <a:endParaRPr sz="3000"/>
          </a:p>
        </p:txBody>
      </p:sp>
      <p:graphicFrame>
        <p:nvGraphicFramePr>
          <p:cNvPr id="10" name="object 10"/>
          <p:cNvGraphicFramePr>
            <a:graphicFrameLocks noGrp="1"/>
          </p:cNvGraphicFramePr>
          <p:nvPr>
            <p:extLst>
              <p:ext uri="{D42A27DB-BD31-4B8C-83A1-F6EECF244321}">
                <p14:modId xmlns:p14="http://schemas.microsoft.com/office/powerpoint/2010/main" val="3003093742"/>
              </p:ext>
            </p:extLst>
          </p:nvPr>
        </p:nvGraphicFramePr>
        <p:xfrm>
          <a:off x="614019" y="1267967"/>
          <a:ext cx="7704455" cy="338836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Objective</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A summary of the project goals and aim</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335280">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Project Overview</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Define the outline of the project</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1</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Details the initial steps, such as data collection, cleaning, and preprocessing.</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2</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Covers data visualization used to understand patterns and trends.</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3</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Covers encoding techniques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4</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Focuses on tuning, optimizing, and finalizing model performance metrics.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5"/>
                  </a:ext>
                </a:extLst>
              </a:tr>
              <a:tr h="334645">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Dataset Concusion</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Summarizes insights drawn from the dataset analysis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6"/>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Model Final Evaluation</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Highlights the final model's performance and weakness based on key metrics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7"/>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Final Insights</a:t>
                      </a:r>
                      <a:endParaRPr sz="1200" spc="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Presents the overarching conclusions,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pSp>
        <p:nvGrpSpPr>
          <p:cNvPr id="5" name="object 5"/>
          <p:cNvGrpSpPr/>
          <p:nvPr/>
        </p:nvGrpSpPr>
        <p:grpSpPr>
          <a:xfrm>
            <a:off x="6164834" y="1576836"/>
            <a:ext cx="2722118" cy="1386991"/>
            <a:chOff x="5597651" y="1574291"/>
            <a:chExt cx="2710180" cy="1338580"/>
          </a:xfrm>
        </p:grpSpPr>
        <p:sp>
          <p:nvSpPr>
            <p:cNvPr id="6" name="object 6"/>
            <p:cNvSpPr/>
            <p:nvPr/>
          </p:nvSpPr>
          <p:spPr>
            <a:xfrm>
              <a:off x="5597651" y="1685769"/>
              <a:ext cx="2710180" cy="1227101"/>
            </a:xfrm>
            <a:custGeom>
              <a:avLst/>
              <a:gdLst/>
              <a:ahLst/>
              <a:cxnLst/>
              <a:rect l="l" t="t" r="r" b="b"/>
              <a:pathLst>
                <a:path w="2710179" h="1338580">
                  <a:moveTo>
                    <a:pt x="2486659" y="0"/>
                  </a:moveTo>
                  <a:lnTo>
                    <a:pt x="223012" y="0"/>
                  </a:lnTo>
                  <a:lnTo>
                    <a:pt x="178060" y="4529"/>
                  </a:lnTo>
                  <a:lnTo>
                    <a:pt x="136195" y="17522"/>
                  </a:lnTo>
                  <a:lnTo>
                    <a:pt x="98313" y="38080"/>
                  </a:lnTo>
                  <a:lnTo>
                    <a:pt x="65309" y="65309"/>
                  </a:lnTo>
                  <a:lnTo>
                    <a:pt x="38080" y="98313"/>
                  </a:lnTo>
                  <a:lnTo>
                    <a:pt x="17522" y="136195"/>
                  </a:lnTo>
                  <a:lnTo>
                    <a:pt x="4529" y="178060"/>
                  </a:lnTo>
                  <a:lnTo>
                    <a:pt x="0" y="223012"/>
                  </a:lnTo>
                  <a:lnTo>
                    <a:pt x="0" y="1338072"/>
                  </a:lnTo>
                  <a:lnTo>
                    <a:pt x="2709672" y="1338072"/>
                  </a:lnTo>
                  <a:lnTo>
                    <a:pt x="2709672" y="223012"/>
                  </a:lnTo>
                  <a:lnTo>
                    <a:pt x="2705142" y="178060"/>
                  </a:lnTo>
                  <a:lnTo>
                    <a:pt x="2692149" y="136195"/>
                  </a:lnTo>
                  <a:lnTo>
                    <a:pt x="2671591" y="98313"/>
                  </a:lnTo>
                  <a:lnTo>
                    <a:pt x="2644362" y="65309"/>
                  </a:lnTo>
                  <a:lnTo>
                    <a:pt x="2611358" y="38080"/>
                  </a:lnTo>
                  <a:lnTo>
                    <a:pt x="2573476" y="17522"/>
                  </a:lnTo>
                  <a:lnTo>
                    <a:pt x="2531611" y="4529"/>
                  </a:lnTo>
                  <a:lnTo>
                    <a:pt x="2486659" y="0"/>
                  </a:lnTo>
                  <a:close/>
                </a:path>
              </a:pathLst>
            </a:custGeom>
            <a:solidFill>
              <a:srgbClr val="BCAB9D"/>
            </a:solidFill>
          </p:spPr>
          <p:txBody>
            <a:bodyPr wrap="square" lIns="0" tIns="0" rIns="0" bIns="0" rtlCol="0"/>
            <a:lstStyle/>
            <a:p>
              <a:endParaRPr sz="1400" dirty="0"/>
            </a:p>
          </p:txBody>
        </p:sp>
        <p:sp>
          <p:nvSpPr>
            <p:cNvPr id="7" name="object 7"/>
            <p:cNvSpPr/>
            <p:nvPr/>
          </p:nvSpPr>
          <p:spPr>
            <a:xfrm>
              <a:off x="5597651" y="1574291"/>
              <a:ext cx="2710180" cy="1338580"/>
            </a:xfrm>
            <a:custGeom>
              <a:avLst/>
              <a:gdLst/>
              <a:ahLst/>
              <a:cxnLst/>
              <a:rect l="l" t="t" r="r" b="b"/>
              <a:pathLst>
                <a:path w="2710179" h="1338580">
                  <a:moveTo>
                    <a:pt x="223012" y="0"/>
                  </a:moveTo>
                  <a:lnTo>
                    <a:pt x="2486659" y="0"/>
                  </a:lnTo>
                  <a:lnTo>
                    <a:pt x="2531611" y="4529"/>
                  </a:lnTo>
                  <a:lnTo>
                    <a:pt x="2573476" y="17522"/>
                  </a:lnTo>
                  <a:lnTo>
                    <a:pt x="2611358" y="38080"/>
                  </a:lnTo>
                  <a:lnTo>
                    <a:pt x="2644362" y="65309"/>
                  </a:lnTo>
                  <a:lnTo>
                    <a:pt x="2671591" y="98313"/>
                  </a:lnTo>
                  <a:lnTo>
                    <a:pt x="2692149" y="136195"/>
                  </a:lnTo>
                  <a:lnTo>
                    <a:pt x="2705142" y="178060"/>
                  </a:lnTo>
                  <a:lnTo>
                    <a:pt x="2709672" y="223012"/>
                  </a:lnTo>
                  <a:lnTo>
                    <a:pt x="2709672" y="1338072"/>
                  </a:lnTo>
                  <a:lnTo>
                    <a:pt x="0" y="1338072"/>
                  </a:lnTo>
                  <a:lnTo>
                    <a:pt x="0" y="223012"/>
                  </a:lnTo>
                  <a:lnTo>
                    <a:pt x="4529" y="178060"/>
                  </a:lnTo>
                  <a:lnTo>
                    <a:pt x="17522" y="136195"/>
                  </a:lnTo>
                  <a:lnTo>
                    <a:pt x="38080" y="98313"/>
                  </a:lnTo>
                  <a:lnTo>
                    <a:pt x="65309" y="65309"/>
                  </a:lnTo>
                  <a:lnTo>
                    <a:pt x="98313" y="38080"/>
                  </a:lnTo>
                  <a:lnTo>
                    <a:pt x="136195" y="17522"/>
                  </a:lnTo>
                  <a:lnTo>
                    <a:pt x="178060" y="4529"/>
                  </a:lnTo>
                  <a:lnTo>
                    <a:pt x="223012" y="0"/>
                  </a:lnTo>
                  <a:close/>
                </a:path>
              </a:pathLst>
            </a:custGeom>
            <a:ln w="9144">
              <a:solidFill>
                <a:srgbClr val="E8E2DF"/>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60909" rIns="0" bIns="0" rtlCol="0">
            <a:spAutoFit/>
          </a:bodyPr>
          <a:lstStyle/>
          <a:p>
            <a:pPr marL="12700">
              <a:lnSpc>
                <a:spcPct val="100000"/>
              </a:lnSpc>
              <a:spcBef>
                <a:spcPts val="100"/>
              </a:spcBef>
            </a:pPr>
            <a:r>
              <a:rPr sz="3000" dirty="0"/>
              <a:t>Visualizing</a:t>
            </a:r>
            <a:r>
              <a:rPr sz="3000" spc="30" dirty="0"/>
              <a:t> </a:t>
            </a:r>
            <a:r>
              <a:rPr sz="3000" spc="90" dirty="0"/>
              <a:t>Different</a:t>
            </a:r>
            <a:r>
              <a:rPr sz="3000" spc="-30" dirty="0"/>
              <a:t> </a:t>
            </a:r>
            <a:r>
              <a:rPr sz="3000" spc="45" dirty="0"/>
              <a:t>Models</a:t>
            </a:r>
            <a:endParaRPr sz="3000" dirty="0"/>
          </a:p>
        </p:txBody>
      </p:sp>
      <p:sp>
        <p:nvSpPr>
          <p:cNvPr id="9" name="object 9"/>
          <p:cNvSpPr txBox="1"/>
          <p:nvPr/>
        </p:nvSpPr>
        <p:spPr>
          <a:xfrm>
            <a:off x="6293994" y="1287013"/>
            <a:ext cx="2499486" cy="289823"/>
          </a:xfrm>
          <a:prstGeom prst="rect">
            <a:avLst/>
          </a:prstGeom>
        </p:spPr>
        <p:txBody>
          <a:bodyPr vert="horz" wrap="square" lIns="0" tIns="12700" rIns="0" bIns="0" rtlCol="0">
            <a:spAutoFit/>
          </a:bodyPr>
          <a:lstStyle/>
          <a:p>
            <a:pPr marL="176530">
              <a:lnSpc>
                <a:spcPct val="100000"/>
              </a:lnSpc>
              <a:spcBef>
                <a:spcPts val="100"/>
              </a:spcBef>
            </a:pPr>
            <a:r>
              <a:rPr sz="1800" dirty="0">
                <a:solidFill>
                  <a:srgbClr val="291F20"/>
                </a:solidFill>
                <a:latin typeface="Arial MT"/>
                <a:cs typeface="Arial MT"/>
              </a:rPr>
              <a:t>Key</a:t>
            </a:r>
            <a:r>
              <a:rPr sz="1800" spc="-65" dirty="0">
                <a:solidFill>
                  <a:srgbClr val="291F20"/>
                </a:solidFill>
                <a:latin typeface="Arial MT"/>
                <a:cs typeface="Arial MT"/>
              </a:rPr>
              <a:t> </a:t>
            </a:r>
            <a:r>
              <a:rPr sz="1800" spc="35" dirty="0">
                <a:solidFill>
                  <a:srgbClr val="291F20"/>
                </a:solidFill>
                <a:latin typeface="Arial MT"/>
                <a:cs typeface="Arial MT"/>
              </a:rPr>
              <a:t>observations</a:t>
            </a:r>
            <a:endParaRPr sz="1800" dirty="0">
              <a:latin typeface="Arial MT"/>
              <a:cs typeface="Arial MT"/>
            </a:endParaRPr>
          </a:p>
        </p:txBody>
      </p:sp>
      <p:grpSp>
        <p:nvGrpSpPr>
          <p:cNvPr id="11" name="object 11"/>
          <p:cNvGrpSpPr/>
          <p:nvPr/>
        </p:nvGrpSpPr>
        <p:grpSpPr>
          <a:xfrm>
            <a:off x="6160262" y="3032125"/>
            <a:ext cx="2722118" cy="1344295"/>
            <a:chOff x="5593079" y="3078479"/>
            <a:chExt cx="2719070" cy="1344295"/>
          </a:xfrm>
        </p:grpSpPr>
        <p:sp>
          <p:nvSpPr>
            <p:cNvPr id="12" name="object 12"/>
            <p:cNvSpPr/>
            <p:nvPr/>
          </p:nvSpPr>
          <p:spPr>
            <a:xfrm>
              <a:off x="5597651" y="3083051"/>
              <a:ext cx="2710180" cy="1335405"/>
            </a:xfrm>
            <a:custGeom>
              <a:avLst/>
              <a:gdLst/>
              <a:ahLst/>
              <a:cxnLst/>
              <a:rect l="l" t="t" r="r" b="b"/>
              <a:pathLst>
                <a:path w="2710179" h="1335404">
                  <a:moveTo>
                    <a:pt x="2709672" y="0"/>
                  </a:moveTo>
                  <a:lnTo>
                    <a:pt x="0" y="0"/>
                  </a:lnTo>
                  <a:lnTo>
                    <a:pt x="0" y="1112520"/>
                  </a:lnTo>
                  <a:lnTo>
                    <a:pt x="4518" y="1157362"/>
                  </a:lnTo>
                  <a:lnTo>
                    <a:pt x="17478" y="1199128"/>
                  </a:lnTo>
                  <a:lnTo>
                    <a:pt x="37986" y="1236923"/>
                  </a:lnTo>
                  <a:lnTo>
                    <a:pt x="65150" y="1269853"/>
                  </a:lnTo>
                  <a:lnTo>
                    <a:pt x="98077" y="1297023"/>
                  </a:lnTo>
                  <a:lnTo>
                    <a:pt x="135874" y="1317538"/>
                  </a:lnTo>
                  <a:lnTo>
                    <a:pt x="177647" y="1330503"/>
                  </a:lnTo>
                  <a:lnTo>
                    <a:pt x="222503" y="1335024"/>
                  </a:lnTo>
                  <a:lnTo>
                    <a:pt x="2487168" y="1335024"/>
                  </a:lnTo>
                  <a:lnTo>
                    <a:pt x="2532024" y="1330503"/>
                  </a:lnTo>
                  <a:lnTo>
                    <a:pt x="2573797" y="1317538"/>
                  </a:lnTo>
                  <a:lnTo>
                    <a:pt x="2611594" y="1297023"/>
                  </a:lnTo>
                  <a:lnTo>
                    <a:pt x="2644521" y="1269853"/>
                  </a:lnTo>
                  <a:lnTo>
                    <a:pt x="2671685" y="1236923"/>
                  </a:lnTo>
                  <a:lnTo>
                    <a:pt x="2692193" y="1199128"/>
                  </a:lnTo>
                  <a:lnTo>
                    <a:pt x="2705153" y="1157362"/>
                  </a:lnTo>
                  <a:lnTo>
                    <a:pt x="2709672" y="1112520"/>
                  </a:lnTo>
                  <a:lnTo>
                    <a:pt x="2709672" y="0"/>
                  </a:lnTo>
                  <a:close/>
                </a:path>
              </a:pathLst>
            </a:custGeom>
            <a:solidFill>
              <a:srgbClr val="BCAB9D"/>
            </a:solidFill>
          </p:spPr>
          <p:txBody>
            <a:bodyPr wrap="square" lIns="0" tIns="0" rIns="0" bIns="0" rtlCol="0"/>
            <a:lstStyle/>
            <a:p>
              <a:endParaRPr/>
            </a:p>
          </p:txBody>
        </p:sp>
        <p:sp>
          <p:nvSpPr>
            <p:cNvPr id="13" name="object 13"/>
            <p:cNvSpPr/>
            <p:nvPr/>
          </p:nvSpPr>
          <p:spPr>
            <a:xfrm>
              <a:off x="5597651" y="3083051"/>
              <a:ext cx="2710180" cy="1335405"/>
            </a:xfrm>
            <a:custGeom>
              <a:avLst/>
              <a:gdLst/>
              <a:ahLst/>
              <a:cxnLst/>
              <a:rect l="l" t="t" r="r" b="b"/>
              <a:pathLst>
                <a:path w="2710179" h="1335404">
                  <a:moveTo>
                    <a:pt x="2487168" y="1335024"/>
                  </a:moveTo>
                  <a:lnTo>
                    <a:pt x="222503" y="1335024"/>
                  </a:lnTo>
                  <a:lnTo>
                    <a:pt x="177647" y="1330503"/>
                  </a:lnTo>
                  <a:lnTo>
                    <a:pt x="135874" y="1317538"/>
                  </a:lnTo>
                  <a:lnTo>
                    <a:pt x="98077" y="1297023"/>
                  </a:lnTo>
                  <a:lnTo>
                    <a:pt x="65150" y="1269853"/>
                  </a:lnTo>
                  <a:lnTo>
                    <a:pt x="37986" y="1236923"/>
                  </a:lnTo>
                  <a:lnTo>
                    <a:pt x="17478" y="1199128"/>
                  </a:lnTo>
                  <a:lnTo>
                    <a:pt x="4518" y="1157362"/>
                  </a:lnTo>
                  <a:lnTo>
                    <a:pt x="0" y="1112520"/>
                  </a:lnTo>
                  <a:lnTo>
                    <a:pt x="0" y="0"/>
                  </a:lnTo>
                  <a:lnTo>
                    <a:pt x="2709672" y="0"/>
                  </a:lnTo>
                  <a:lnTo>
                    <a:pt x="2709672" y="1112520"/>
                  </a:lnTo>
                  <a:lnTo>
                    <a:pt x="2705153" y="1157362"/>
                  </a:lnTo>
                  <a:lnTo>
                    <a:pt x="2692193" y="1199128"/>
                  </a:lnTo>
                  <a:lnTo>
                    <a:pt x="2671685" y="1236923"/>
                  </a:lnTo>
                  <a:lnTo>
                    <a:pt x="2644521" y="1269853"/>
                  </a:lnTo>
                  <a:lnTo>
                    <a:pt x="2611594" y="1297023"/>
                  </a:lnTo>
                  <a:lnTo>
                    <a:pt x="2573797" y="1317538"/>
                  </a:lnTo>
                  <a:lnTo>
                    <a:pt x="2532024" y="1330503"/>
                  </a:lnTo>
                  <a:lnTo>
                    <a:pt x="2487168" y="1335024"/>
                  </a:lnTo>
                  <a:close/>
                </a:path>
              </a:pathLst>
            </a:custGeom>
            <a:ln w="9144">
              <a:solidFill>
                <a:srgbClr val="E8E2DF"/>
              </a:solidFill>
            </a:ln>
          </p:spPr>
          <p:txBody>
            <a:bodyPr wrap="square" lIns="0" tIns="0" rIns="0" bIns="0" rtlCol="0"/>
            <a:lstStyle/>
            <a:p>
              <a:endParaRPr/>
            </a:p>
          </p:txBody>
        </p:sp>
      </p:grpSp>
      <p:pic>
        <p:nvPicPr>
          <p:cNvPr id="2050" name="Picture 2">
            <a:extLst>
              <a:ext uri="{FF2B5EF4-FFF2-40B4-BE49-F238E27FC236}">
                <a16:creationId xmlns:a16="http://schemas.microsoft.com/office/drawing/2014/main" id="{B9D2EE2B-B48F-4E89-53FF-7B45844F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0" y="1212142"/>
            <a:ext cx="5881500" cy="29172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B96B570-10E9-ED11-535F-4D9EBB1412B8}"/>
              </a:ext>
            </a:extLst>
          </p:cNvPr>
          <p:cNvSpPr txBox="1"/>
          <p:nvPr/>
        </p:nvSpPr>
        <p:spPr>
          <a:xfrm>
            <a:off x="3962401" y="4819357"/>
            <a:ext cx="304562" cy="45719"/>
          </a:xfrm>
          <a:prstGeom prst="rect">
            <a:avLst/>
          </a:prstGeom>
          <a:noFill/>
        </p:spPr>
        <p:txBody>
          <a:bodyPr wrap="square" rtlCol="0">
            <a:spAutoFit/>
          </a:bodyPr>
          <a:lstStyle/>
          <a:p>
            <a:endParaRPr lang="en-IN" dirty="0"/>
          </a:p>
        </p:txBody>
      </p:sp>
      <p:sp>
        <p:nvSpPr>
          <p:cNvPr id="25" name="Rectangle 8">
            <a:extLst>
              <a:ext uri="{FF2B5EF4-FFF2-40B4-BE49-F238E27FC236}">
                <a16:creationId xmlns:a16="http://schemas.microsoft.com/office/drawing/2014/main" id="{BDE8117C-D9B4-B79C-4F6F-FFD75B2C1E72}"/>
              </a:ext>
            </a:extLst>
          </p:cNvPr>
          <p:cNvSpPr>
            <a:spLocks noChangeArrowheads="1"/>
          </p:cNvSpPr>
          <p:nvPr/>
        </p:nvSpPr>
        <p:spPr bwMode="auto">
          <a:xfrm>
            <a:off x="6293994" y="1788925"/>
            <a:ext cx="249948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RMSE Insights </a:t>
            </a:r>
            <a:r>
              <a:rPr kumimoji="0" lang="en-US" altLang="en-US" sz="1100" b="0" i="0" u="none" strike="noStrike" cap="none" normalizeH="0" baseline="0" dirty="0">
                <a:ln>
                  <a:noFill/>
                </a:ln>
                <a:solidFill>
                  <a:schemeClr val="tx1"/>
                </a:solidFill>
                <a:effectLst/>
                <a:latin typeface="Arial" panose="020B0604020202020204" pitchFamily="34" charset="0"/>
              </a:rPr>
              <a:t>: Linear and Ridge Regression have </a:t>
            </a:r>
            <a:r>
              <a:rPr kumimoji="0" lang="en-US" altLang="en-US" sz="1100" b="1" i="0" u="none" strike="noStrike" cap="none" normalizeH="0" baseline="0" dirty="0">
                <a:ln>
                  <a:noFill/>
                </a:ln>
                <a:solidFill>
                  <a:schemeClr val="tx1"/>
                </a:solidFill>
                <a:effectLst/>
                <a:latin typeface="Arial" panose="020B0604020202020204" pitchFamily="34" charset="0"/>
              </a:rPr>
              <a:t>low RMSE (0.04</a:t>
            </a:r>
            <a:r>
              <a:rPr kumimoji="0" lang="en-US" altLang="en-US" sz="1100" b="0" i="0" u="none" strike="noStrike" cap="none" normalizeH="0" baseline="0" dirty="0">
                <a:ln>
                  <a:noFill/>
                </a:ln>
                <a:solidFill>
                  <a:schemeClr val="tx1"/>
                </a:solidFill>
                <a:effectLst/>
                <a:latin typeface="Arial" panose="020B0604020202020204" pitchFamily="34" charset="0"/>
              </a:rPr>
              <a:t>), indicating strong performance, while Lasso Regression's </a:t>
            </a:r>
            <a:r>
              <a:rPr kumimoji="0" lang="en-US" altLang="en-US" sz="1100" b="1" i="0" u="none" strike="noStrike" cap="none" normalizeH="0" baseline="0" dirty="0">
                <a:ln>
                  <a:noFill/>
                </a:ln>
                <a:solidFill>
                  <a:schemeClr val="tx1"/>
                </a:solidFill>
                <a:effectLst/>
                <a:latin typeface="Arial" panose="020B0604020202020204" pitchFamily="34" charset="0"/>
              </a:rPr>
              <a:t>higher RMSE (0.23)</a:t>
            </a:r>
            <a:r>
              <a:rPr kumimoji="0" lang="en-US" altLang="en-US" sz="1100" b="0" i="0" u="none" strike="noStrike" cap="none" normalizeH="0" baseline="0" dirty="0">
                <a:ln>
                  <a:noFill/>
                </a:ln>
                <a:solidFill>
                  <a:schemeClr val="tx1"/>
                </a:solidFill>
                <a:effectLst/>
                <a:latin typeface="Arial" panose="020B0604020202020204" pitchFamily="34" charset="0"/>
              </a:rPr>
              <a:t> suggests potential underfitting due to over-regularization.</a:t>
            </a:r>
          </a:p>
        </p:txBody>
      </p:sp>
      <p:sp>
        <p:nvSpPr>
          <p:cNvPr id="26" name="TextBox 25">
            <a:extLst>
              <a:ext uri="{FF2B5EF4-FFF2-40B4-BE49-F238E27FC236}">
                <a16:creationId xmlns:a16="http://schemas.microsoft.com/office/drawing/2014/main" id="{7CF97F11-9EA0-F60A-83E2-DBBEBB46A823}"/>
              </a:ext>
            </a:extLst>
          </p:cNvPr>
          <p:cNvSpPr txBox="1"/>
          <p:nvPr/>
        </p:nvSpPr>
        <p:spPr>
          <a:xfrm>
            <a:off x="6233159" y="3060405"/>
            <a:ext cx="2638553" cy="1277273"/>
          </a:xfrm>
          <a:prstGeom prst="rect">
            <a:avLst/>
          </a:prstGeom>
          <a:noFill/>
        </p:spPr>
        <p:txBody>
          <a:bodyPr wrap="square" rtlCol="0">
            <a:spAutoFit/>
          </a:bodyPr>
          <a:lstStyle/>
          <a:p>
            <a:r>
              <a:rPr lang="en-US" sz="1100" i="1" dirty="0"/>
              <a:t>Accuracy Insights </a:t>
            </a:r>
            <a:r>
              <a:rPr lang="en-US" sz="1100" dirty="0"/>
              <a:t>: Linear and Ridge Regression achieve high accuracy (R² of </a:t>
            </a:r>
            <a:r>
              <a:rPr lang="en-US" sz="1100" b="1" dirty="0"/>
              <a:t>99.84%</a:t>
            </a:r>
            <a:r>
              <a:rPr lang="en-US" sz="1100" dirty="0"/>
              <a:t>), showcasing their ability to capture data variance effectively. Lasso Regression has a lower accuracy (</a:t>
            </a:r>
            <a:r>
              <a:rPr lang="en-US" sz="1100" b="1" dirty="0"/>
              <a:t>95.21%</a:t>
            </a:r>
            <a:r>
              <a:rPr lang="en-US" sz="1100" dirty="0"/>
              <a:t>), likely due to excessive feature penalization.</a:t>
            </a:r>
            <a:endParaRPr lang="en-IN"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4593335"/>
            <a:ext cx="1243965" cy="356870"/>
            <a:chOff x="198120" y="4593335"/>
            <a:chExt cx="1243965" cy="356870"/>
          </a:xfrm>
        </p:grpSpPr>
        <p:sp>
          <p:nvSpPr>
            <p:cNvPr id="3" name="object 3"/>
            <p:cNvSpPr/>
            <p:nvPr/>
          </p:nvSpPr>
          <p:spPr>
            <a:xfrm>
              <a:off x="563879" y="4602479"/>
              <a:ext cx="878205" cy="338455"/>
            </a:xfrm>
            <a:custGeom>
              <a:avLst/>
              <a:gdLst/>
              <a:ahLst/>
              <a:cxnLst/>
              <a:rect l="l" t="t" r="r" b="b"/>
              <a:pathLst>
                <a:path w="878205" h="338454">
                  <a:moveTo>
                    <a:pt x="708660" y="0"/>
                  </a:moveTo>
                  <a:lnTo>
                    <a:pt x="169164" y="0"/>
                  </a:lnTo>
                  <a:lnTo>
                    <a:pt x="124195" y="6043"/>
                  </a:lnTo>
                  <a:lnTo>
                    <a:pt x="83786" y="23097"/>
                  </a:lnTo>
                  <a:lnTo>
                    <a:pt x="49549" y="49549"/>
                  </a:lnTo>
                  <a:lnTo>
                    <a:pt x="23097" y="83786"/>
                  </a:lnTo>
                  <a:lnTo>
                    <a:pt x="6043" y="124195"/>
                  </a:lnTo>
                  <a:lnTo>
                    <a:pt x="0" y="169164"/>
                  </a:lnTo>
                  <a:lnTo>
                    <a:pt x="6043" y="214132"/>
                  </a:lnTo>
                  <a:lnTo>
                    <a:pt x="23097" y="254541"/>
                  </a:lnTo>
                  <a:lnTo>
                    <a:pt x="49549" y="288778"/>
                  </a:lnTo>
                  <a:lnTo>
                    <a:pt x="83786" y="315230"/>
                  </a:lnTo>
                  <a:lnTo>
                    <a:pt x="124195" y="332284"/>
                  </a:lnTo>
                  <a:lnTo>
                    <a:pt x="169164" y="338328"/>
                  </a:lnTo>
                  <a:lnTo>
                    <a:pt x="708660" y="338328"/>
                  </a:lnTo>
                  <a:lnTo>
                    <a:pt x="753646" y="332284"/>
                  </a:lnTo>
                  <a:lnTo>
                    <a:pt x="794060" y="315230"/>
                  </a:lnTo>
                  <a:lnTo>
                    <a:pt x="828294" y="288778"/>
                  </a:lnTo>
                  <a:lnTo>
                    <a:pt x="854738" y="254541"/>
                  </a:lnTo>
                  <a:lnTo>
                    <a:pt x="871784" y="214132"/>
                  </a:lnTo>
                  <a:lnTo>
                    <a:pt x="877824" y="169164"/>
                  </a:lnTo>
                  <a:lnTo>
                    <a:pt x="871784" y="124195"/>
                  </a:lnTo>
                  <a:lnTo>
                    <a:pt x="854738" y="83786"/>
                  </a:lnTo>
                  <a:lnTo>
                    <a:pt x="828294" y="49549"/>
                  </a:lnTo>
                  <a:lnTo>
                    <a:pt x="794060" y="23097"/>
                  </a:lnTo>
                  <a:lnTo>
                    <a:pt x="753646" y="6043"/>
                  </a:lnTo>
                  <a:lnTo>
                    <a:pt x="708660" y="0"/>
                  </a:lnTo>
                  <a:close/>
                </a:path>
              </a:pathLst>
            </a:custGeom>
            <a:solidFill>
              <a:srgbClr val="E8E2DF"/>
            </a:solidFill>
          </p:spPr>
          <p:txBody>
            <a:bodyPr wrap="square" lIns="0" tIns="0" rIns="0" bIns="0" rtlCol="0"/>
            <a:lstStyle/>
            <a:p>
              <a:endParaRPr/>
            </a:p>
          </p:txBody>
        </p:sp>
        <p:sp>
          <p:nvSpPr>
            <p:cNvPr id="4" name="object 4"/>
            <p:cNvSpPr/>
            <p:nvPr/>
          </p:nvSpPr>
          <p:spPr>
            <a:xfrm>
              <a:off x="207264" y="4602479"/>
              <a:ext cx="546100" cy="338455"/>
            </a:xfrm>
            <a:custGeom>
              <a:avLst/>
              <a:gdLst/>
              <a:ahLst/>
              <a:cxnLst/>
              <a:rect l="l" t="t" r="r" b="b"/>
              <a:pathLst>
                <a:path w="546100" h="338454">
                  <a:moveTo>
                    <a:pt x="0" y="169164"/>
                  </a:moveTo>
                  <a:lnTo>
                    <a:pt x="5988" y="124195"/>
                  </a:lnTo>
                  <a:lnTo>
                    <a:pt x="22888" y="83786"/>
                  </a:lnTo>
                  <a:lnTo>
                    <a:pt x="49101" y="49549"/>
                  </a:lnTo>
                  <a:lnTo>
                    <a:pt x="83029" y="23097"/>
                  </a:lnTo>
                  <a:lnTo>
                    <a:pt x="123075" y="6043"/>
                  </a:lnTo>
                  <a:lnTo>
                    <a:pt x="167640" y="0"/>
                  </a:lnTo>
                  <a:lnTo>
                    <a:pt x="212204" y="6043"/>
                  </a:lnTo>
                  <a:lnTo>
                    <a:pt x="252250" y="23097"/>
                  </a:lnTo>
                  <a:lnTo>
                    <a:pt x="286178" y="49549"/>
                  </a:lnTo>
                  <a:lnTo>
                    <a:pt x="312391" y="83786"/>
                  </a:lnTo>
                  <a:lnTo>
                    <a:pt x="329291" y="124195"/>
                  </a:lnTo>
                  <a:lnTo>
                    <a:pt x="335280" y="169164"/>
                  </a:lnTo>
                  <a:lnTo>
                    <a:pt x="329291" y="214132"/>
                  </a:lnTo>
                  <a:lnTo>
                    <a:pt x="312391" y="254541"/>
                  </a:lnTo>
                  <a:lnTo>
                    <a:pt x="286178" y="288778"/>
                  </a:lnTo>
                  <a:lnTo>
                    <a:pt x="252250" y="315230"/>
                  </a:lnTo>
                  <a:lnTo>
                    <a:pt x="212204" y="332284"/>
                  </a:lnTo>
                  <a:lnTo>
                    <a:pt x="167640" y="338328"/>
                  </a:lnTo>
                  <a:lnTo>
                    <a:pt x="123075" y="332284"/>
                  </a:lnTo>
                  <a:lnTo>
                    <a:pt x="83029" y="315230"/>
                  </a:lnTo>
                  <a:lnTo>
                    <a:pt x="49101" y="288778"/>
                  </a:lnTo>
                  <a:lnTo>
                    <a:pt x="22888" y="254541"/>
                  </a:lnTo>
                  <a:lnTo>
                    <a:pt x="5988" y="214132"/>
                  </a:lnTo>
                  <a:lnTo>
                    <a:pt x="0" y="169164"/>
                  </a:lnTo>
                  <a:close/>
                </a:path>
                <a:path w="546100" h="338454">
                  <a:moveTo>
                    <a:pt x="210312" y="169164"/>
                  </a:moveTo>
                  <a:lnTo>
                    <a:pt x="216300" y="124195"/>
                  </a:lnTo>
                  <a:lnTo>
                    <a:pt x="233200" y="83786"/>
                  </a:lnTo>
                  <a:lnTo>
                    <a:pt x="259413" y="49549"/>
                  </a:lnTo>
                  <a:lnTo>
                    <a:pt x="293341" y="23097"/>
                  </a:lnTo>
                  <a:lnTo>
                    <a:pt x="333387" y="6043"/>
                  </a:lnTo>
                  <a:lnTo>
                    <a:pt x="377952" y="0"/>
                  </a:lnTo>
                  <a:lnTo>
                    <a:pt x="422516" y="6043"/>
                  </a:lnTo>
                  <a:lnTo>
                    <a:pt x="462562" y="23097"/>
                  </a:lnTo>
                  <a:lnTo>
                    <a:pt x="496490" y="49549"/>
                  </a:lnTo>
                  <a:lnTo>
                    <a:pt x="522703" y="83786"/>
                  </a:lnTo>
                  <a:lnTo>
                    <a:pt x="539603" y="124195"/>
                  </a:lnTo>
                  <a:lnTo>
                    <a:pt x="545592" y="169164"/>
                  </a:lnTo>
                  <a:lnTo>
                    <a:pt x="539603" y="214132"/>
                  </a:lnTo>
                  <a:lnTo>
                    <a:pt x="522703" y="254541"/>
                  </a:lnTo>
                  <a:lnTo>
                    <a:pt x="496490" y="288778"/>
                  </a:lnTo>
                  <a:lnTo>
                    <a:pt x="462562" y="315230"/>
                  </a:lnTo>
                  <a:lnTo>
                    <a:pt x="422516" y="332284"/>
                  </a:lnTo>
                  <a:lnTo>
                    <a:pt x="377952" y="338328"/>
                  </a:lnTo>
                  <a:lnTo>
                    <a:pt x="333387" y="332284"/>
                  </a:lnTo>
                  <a:lnTo>
                    <a:pt x="293341" y="315230"/>
                  </a:lnTo>
                  <a:lnTo>
                    <a:pt x="259413" y="288778"/>
                  </a:lnTo>
                  <a:lnTo>
                    <a:pt x="233200" y="254541"/>
                  </a:lnTo>
                  <a:lnTo>
                    <a:pt x="216300" y="214132"/>
                  </a:lnTo>
                  <a:lnTo>
                    <a:pt x="210312" y="169164"/>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058911" y="204215"/>
            <a:ext cx="878205" cy="335280"/>
          </a:xfrm>
          <a:custGeom>
            <a:avLst/>
            <a:gdLst/>
            <a:ahLst/>
            <a:cxnLst/>
            <a:rect l="l" t="t" r="r" b="b"/>
            <a:pathLst>
              <a:path w="878204"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sp>
        <p:nvSpPr>
          <p:cNvPr id="6" name="object 6"/>
          <p:cNvSpPr txBox="1"/>
          <p:nvPr/>
        </p:nvSpPr>
        <p:spPr>
          <a:xfrm>
            <a:off x="1582166" y="2228050"/>
            <a:ext cx="6400800" cy="652102"/>
          </a:xfrm>
          <a:prstGeom prst="rect">
            <a:avLst/>
          </a:prstGeom>
          <a:ln w="18288">
            <a:solidFill>
              <a:srgbClr val="BCAB9D"/>
            </a:solidFill>
          </a:ln>
        </p:spPr>
        <p:txBody>
          <a:bodyPr vert="horz" wrap="square" lIns="0" tIns="295275" rIns="0" bIns="0" rtlCol="0">
            <a:spAutoFit/>
          </a:bodyPr>
          <a:lstStyle/>
          <a:p>
            <a:pPr marL="492759">
              <a:lnSpc>
                <a:spcPct val="100000"/>
              </a:lnSpc>
              <a:spcBef>
                <a:spcPts val="5"/>
              </a:spcBef>
            </a:pPr>
            <a:r>
              <a:rPr sz="2300" dirty="0">
                <a:latin typeface="Arial MT"/>
                <a:cs typeface="Arial MT"/>
              </a:rPr>
              <a:t>Precision,</a:t>
            </a:r>
            <a:r>
              <a:rPr sz="2300" spc="-90" dirty="0">
                <a:latin typeface="Arial MT"/>
                <a:cs typeface="Arial MT"/>
              </a:rPr>
              <a:t> </a:t>
            </a:r>
            <a:r>
              <a:rPr sz="2300" spc="-50" dirty="0">
                <a:latin typeface="Arial MT"/>
                <a:cs typeface="Arial MT"/>
              </a:rPr>
              <a:t>Recall,</a:t>
            </a:r>
            <a:r>
              <a:rPr sz="2300" spc="-30" dirty="0">
                <a:latin typeface="Arial MT"/>
                <a:cs typeface="Arial MT"/>
              </a:rPr>
              <a:t> </a:t>
            </a:r>
            <a:r>
              <a:rPr sz="2300" spc="-370" dirty="0">
                <a:latin typeface="Arial MT"/>
                <a:cs typeface="Arial MT"/>
              </a:rPr>
              <a:t>F1</a:t>
            </a:r>
            <a:r>
              <a:rPr sz="2300" spc="-40" dirty="0">
                <a:latin typeface="Arial MT"/>
                <a:cs typeface="Arial MT"/>
              </a:rPr>
              <a:t> </a:t>
            </a:r>
            <a:r>
              <a:rPr sz="2300" dirty="0">
                <a:latin typeface="Arial MT"/>
                <a:cs typeface="Arial MT"/>
              </a:rPr>
              <a:t>Score,</a:t>
            </a:r>
            <a:r>
              <a:rPr sz="2300" spc="-80" dirty="0">
                <a:latin typeface="Arial MT"/>
                <a:cs typeface="Arial MT"/>
              </a:rPr>
              <a:t> </a:t>
            </a:r>
            <a:r>
              <a:rPr sz="2300" spc="55" dirty="0">
                <a:latin typeface="Arial MT"/>
                <a:cs typeface="Arial MT"/>
              </a:rPr>
              <a:t>and</a:t>
            </a:r>
            <a:r>
              <a:rPr sz="2300" spc="-30" dirty="0">
                <a:latin typeface="Arial MT"/>
                <a:cs typeface="Arial MT"/>
              </a:rPr>
              <a:t> </a:t>
            </a:r>
            <a:r>
              <a:rPr sz="2300" spc="70" dirty="0">
                <a:latin typeface="Arial MT"/>
                <a:cs typeface="Arial MT"/>
              </a:rPr>
              <a:t>Accuracy</a:t>
            </a:r>
            <a:endParaRPr sz="2300" dirty="0">
              <a:latin typeface="Arial MT"/>
              <a:cs typeface="Arial MT"/>
            </a:endParaRPr>
          </a:p>
        </p:txBody>
      </p:sp>
      <p:grpSp>
        <p:nvGrpSpPr>
          <p:cNvPr id="8" name="object 8"/>
          <p:cNvGrpSpPr/>
          <p:nvPr/>
        </p:nvGrpSpPr>
        <p:grpSpPr>
          <a:xfrm>
            <a:off x="3846576" y="743711"/>
            <a:ext cx="1743710" cy="1499870"/>
            <a:chOff x="3846576" y="743711"/>
            <a:chExt cx="1743710" cy="1499870"/>
          </a:xfrm>
        </p:grpSpPr>
        <p:sp>
          <p:nvSpPr>
            <p:cNvPr id="9" name="object 9"/>
            <p:cNvSpPr/>
            <p:nvPr/>
          </p:nvSpPr>
          <p:spPr>
            <a:xfrm>
              <a:off x="4578096" y="743711"/>
              <a:ext cx="1012190" cy="1012190"/>
            </a:xfrm>
            <a:custGeom>
              <a:avLst/>
              <a:gdLst/>
              <a:ahLst/>
              <a:cxnLst/>
              <a:rect l="l" t="t" r="r" b="b"/>
              <a:pathLst>
                <a:path w="1012189" h="1012189">
                  <a:moveTo>
                    <a:pt x="505967" y="0"/>
                  </a:moveTo>
                  <a:lnTo>
                    <a:pt x="457245" y="2316"/>
                  </a:lnTo>
                  <a:lnTo>
                    <a:pt x="409832" y="9124"/>
                  </a:lnTo>
                  <a:lnTo>
                    <a:pt x="363941" y="20212"/>
                  </a:lnTo>
                  <a:lnTo>
                    <a:pt x="319782" y="35367"/>
                  </a:lnTo>
                  <a:lnTo>
                    <a:pt x="277569" y="54377"/>
                  </a:lnTo>
                  <a:lnTo>
                    <a:pt x="237514" y="77030"/>
                  </a:lnTo>
                  <a:lnTo>
                    <a:pt x="199829" y="103114"/>
                  </a:lnTo>
                  <a:lnTo>
                    <a:pt x="164726" y="132417"/>
                  </a:lnTo>
                  <a:lnTo>
                    <a:pt x="132417" y="164726"/>
                  </a:lnTo>
                  <a:lnTo>
                    <a:pt x="103114" y="199829"/>
                  </a:lnTo>
                  <a:lnTo>
                    <a:pt x="77030" y="237514"/>
                  </a:lnTo>
                  <a:lnTo>
                    <a:pt x="54377" y="277569"/>
                  </a:lnTo>
                  <a:lnTo>
                    <a:pt x="35367" y="319782"/>
                  </a:lnTo>
                  <a:lnTo>
                    <a:pt x="20212" y="363941"/>
                  </a:lnTo>
                  <a:lnTo>
                    <a:pt x="9124" y="409832"/>
                  </a:lnTo>
                  <a:lnTo>
                    <a:pt x="2316" y="457245"/>
                  </a:lnTo>
                  <a:lnTo>
                    <a:pt x="0" y="505967"/>
                  </a:lnTo>
                  <a:lnTo>
                    <a:pt x="2316" y="554690"/>
                  </a:lnTo>
                  <a:lnTo>
                    <a:pt x="9124" y="602103"/>
                  </a:lnTo>
                  <a:lnTo>
                    <a:pt x="20212" y="647994"/>
                  </a:lnTo>
                  <a:lnTo>
                    <a:pt x="35367" y="692153"/>
                  </a:lnTo>
                  <a:lnTo>
                    <a:pt x="54377" y="734366"/>
                  </a:lnTo>
                  <a:lnTo>
                    <a:pt x="77030" y="774421"/>
                  </a:lnTo>
                  <a:lnTo>
                    <a:pt x="103114" y="812106"/>
                  </a:lnTo>
                  <a:lnTo>
                    <a:pt x="132417" y="847209"/>
                  </a:lnTo>
                  <a:lnTo>
                    <a:pt x="164726" y="879518"/>
                  </a:lnTo>
                  <a:lnTo>
                    <a:pt x="199829" y="908821"/>
                  </a:lnTo>
                  <a:lnTo>
                    <a:pt x="237514" y="934905"/>
                  </a:lnTo>
                  <a:lnTo>
                    <a:pt x="277569" y="957558"/>
                  </a:lnTo>
                  <a:lnTo>
                    <a:pt x="319782" y="976568"/>
                  </a:lnTo>
                  <a:lnTo>
                    <a:pt x="363941" y="991723"/>
                  </a:lnTo>
                  <a:lnTo>
                    <a:pt x="409832" y="1002811"/>
                  </a:lnTo>
                  <a:lnTo>
                    <a:pt x="457245" y="1009619"/>
                  </a:lnTo>
                  <a:lnTo>
                    <a:pt x="505967" y="1011936"/>
                  </a:lnTo>
                  <a:lnTo>
                    <a:pt x="554690" y="1009619"/>
                  </a:lnTo>
                  <a:lnTo>
                    <a:pt x="602103" y="1002811"/>
                  </a:lnTo>
                  <a:lnTo>
                    <a:pt x="647994" y="991723"/>
                  </a:lnTo>
                  <a:lnTo>
                    <a:pt x="692153" y="976568"/>
                  </a:lnTo>
                  <a:lnTo>
                    <a:pt x="734366" y="957558"/>
                  </a:lnTo>
                  <a:lnTo>
                    <a:pt x="774421" y="934905"/>
                  </a:lnTo>
                  <a:lnTo>
                    <a:pt x="812106" y="908821"/>
                  </a:lnTo>
                  <a:lnTo>
                    <a:pt x="847209" y="879518"/>
                  </a:lnTo>
                  <a:lnTo>
                    <a:pt x="879518" y="847209"/>
                  </a:lnTo>
                  <a:lnTo>
                    <a:pt x="908821" y="812106"/>
                  </a:lnTo>
                  <a:lnTo>
                    <a:pt x="934905" y="774421"/>
                  </a:lnTo>
                  <a:lnTo>
                    <a:pt x="957558" y="734366"/>
                  </a:lnTo>
                  <a:lnTo>
                    <a:pt x="976568" y="692153"/>
                  </a:lnTo>
                  <a:lnTo>
                    <a:pt x="991723" y="647994"/>
                  </a:lnTo>
                  <a:lnTo>
                    <a:pt x="1002811" y="602103"/>
                  </a:lnTo>
                  <a:lnTo>
                    <a:pt x="1009619" y="554690"/>
                  </a:lnTo>
                  <a:lnTo>
                    <a:pt x="1011936" y="505967"/>
                  </a:lnTo>
                  <a:lnTo>
                    <a:pt x="1009619" y="457245"/>
                  </a:lnTo>
                  <a:lnTo>
                    <a:pt x="1002811" y="409832"/>
                  </a:lnTo>
                  <a:lnTo>
                    <a:pt x="991723" y="363941"/>
                  </a:lnTo>
                  <a:lnTo>
                    <a:pt x="976568" y="319782"/>
                  </a:lnTo>
                  <a:lnTo>
                    <a:pt x="957558" y="277569"/>
                  </a:lnTo>
                  <a:lnTo>
                    <a:pt x="934905" y="237514"/>
                  </a:lnTo>
                  <a:lnTo>
                    <a:pt x="908821" y="199829"/>
                  </a:lnTo>
                  <a:lnTo>
                    <a:pt x="879518" y="164726"/>
                  </a:lnTo>
                  <a:lnTo>
                    <a:pt x="847209" y="132417"/>
                  </a:lnTo>
                  <a:lnTo>
                    <a:pt x="812106" y="103114"/>
                  </a:lnTo>
                  <a:lnTo>
                    <a:pt x="774421" y="77030"/>
                  </a:lnTo>
                  <a:lnTo>
                    <a:pt x="734366" y="54377"/>
                  </a:lnTo>
                  <a:lnTo>
                    <a:pt x="692153" y="35367"/>
                  </a:lnTo>
                  <a:lnTo>
                    <a:pt x="647994" y="20212"/>
                  </a:lnTo>
                  <a:lnTo>
                    <a:pt x="602103" y="9124"/>
                  </a:lnTo>
                  <a:lnTo>
                    <a:pt x="554690" y="2316"/>
                  </a:lnTo>
                  <a:lnTo>
                    <a:pt x="505967" y="0"/>
                  </a:lnTo>
                  <a:close/>
                </a:path>
              </a:pathLst>
            </a:custGeom>
            <a:solidFill>
              <a:srgbClr val="E8E2DF"/>
            </a:solidFill>
          </p:spPr>
          <p:txBody>
            <a:bodyPr wrap="square" lIns="0" tIns="0" rIns="0" bIns="0" rtlCol="0"/>
            <a:lstStyle/>
            <a:p>
              <a:endParaRPr/>
            </a:p>
          </p:txBody>
        </p:sp>
        <p:sp>
          <p:nvSpPr>
            <p:cNvPr id="10" name="object 10"/>
            <p:cNvSpPr/>
            <p:nvPr/>
          </p:nvSpPr>
          <p:spPr>
            <a:xfrm>
              <a:off x="3855720" y="1191767"/>
              <a:ext cx="1432560" cy="1042669"/>
            </a:xfrm>
            <a:custGeom>
              <a:avLst/>
              <a:gdLst/>
              <a:ahLst/>
              <a:cxnLst/>
              <a:rect l="l" t="t" r="r" b="b"/>
              <a:pathLst>
                <a:path w="1432560" h="1042669">
                  <a:moveTo>
                    <a:pt x="963167" y="1042415"/>
                  </a:moveTo>
                  <a:lnTo>
                    <a:pt x="963167" y="480313"/>
                  </a:lnTo>
                  <a:lnTo>
                    <a:pt x="960681" y="431199"/>
                  </a:lnTo>
                  <a:lnTo>
                    <a:pt x="953382" y="383504"/>
                  </a:lnTo>
                  <a:lnTo>
                    <a:pt x="941514" y="337471"/>
                  </a:lnTo>
                  <a:lnTo>
                    <a:pt x="925318" y="293340"/>
                  </a:lnTo>
                  <a:lnTo>
                    <a:pt x="905036" y="251353"/>
                  </a:lnTo>
                  <a:lnTo>
                    <a:pt x="880912" y="211751"/>
                  </a:lnTo>
                  <a:lnTo>
                    <a:pt x="853186" y="174776"/>
                  </a:lnTo>
                  <a:lnTo>
                    <a:pt x="822102" y="140668"/>
                  </a:lnTo>
                  <a:lnTo>
                    <a:pt x="787902" y="109669"/>
                  </a:lnTo>
                  <a:lnTo>
                    <a:pt x="750827" y="82021"/>
                  </a:lnTo>
                  <a:lnTo>
                    <a:pt x="711120" y="57964"/>
                  </a:lnTo>
                  <a:lnTo>
                    <a:pt x="669024" y="37740"/>
                  </a:lnTo>
                  <a:lnTo>
                    <a:pt x="624779" y="21591"/>
                  </a:lnTo>
                  <a:lnTo>
                    <a:pt x="578630" y="9756"/>
                  </a:lnTo>
                  <a:lnTo>
                    <a:pt x="530817" y="2479"/>
                  </a:lnTo>
                  <a:lnTo>
                    <a:pt x="481583" y="0"/>
                  </a:lnTo>
                  <a:lnTo>
                    <a:pt x="432350" y="2479"/>
                  </a:lnTo>
                  <a:lnTo>
                    <a:pt x="384537" y="9756"/>
                  </a:lnTo>
                  <a:lnTo>
                    <a:pt x="338388" y="21591"/>
                  </a:lnTo>
                  <a:lnTo>
                    <a:pt x="294143" y="37740"/>
                  </a:lnTo>
                  <a:lnTo>
                    <a:pt x="252047" y="57964"/>
                  </a:lnTo>
                  <a:lnTo>
                    <a:pt x="212340" y="82021"/>
                  </a:lnTo>
                  <a:lnTo>
                    <a:pt x="175265" y="109669"/>
                  </a:lnTo>
                  <a:lnTo>
                    <a:pt x="141065" y="140668"/>
                  </a:lnTo>
                  <a:lnTo>
                    <a:pt x="109981" y="174776"/>
                  </a:lnTo>
                  <a:lnTo>
                    <a:pt x="82255" y="211751"/>
                  </a:lnTo>
                  <a:lnTo>
                    <a:pt x="58131" y="251353"/>
                  </a:lnTo>
                  <a:lnTo>
                    <a:pt x="37849" y="293340"/>
                  </a:lnTo>
                  <a:lnTo>
                    <a:pt x="21653" y="337471"/>
                  </a:lnTo>
                  <a:lnTo>
                    <a:pt x="9785" y="383504"/>
                  </a:lnTo>
                  <a:lnTo>
                    <a:pt x="2486" y="431199"/>
                  </a:lnTo>
                  <a:lnTo>
                    <a:pt x="0" y="480313"/>
                  </a:lnTo>
                  <a:lnTo>
                    <a:pt x="0" y="1042415"/>
                  </a:lnTo>
                </a:path>
                <a:path w="1432560" h="1042669">
                  <a:moveTo>
                    <a:pt x="1432559" y="1042415"/>
                  </a:moveTo>
                  <a:lnTo>
                    <a:pt x="1432559" y="480313"/>
                  </a:lnTo>
                  <a:lnTo>
                    <a:pt x="1430073" y="431199"/>
                  </a:lnTo>
                  <a:lnTo>
                    <a:pt x="1422774" y="383504"/>
                  </a:lnTo>
                  <a:lnTo>
                    <a:pt x="1410906" y="337471"/>
                  </a:lnTo>
                  <a:lnTo>
                    <a:pt x="1394710" y="293340"/>
                  </a:lnTo>
                  <a:lnTo>
                    <a:pt x="1374428" y="251353"/>
                  </a:lnTo>
                  <a:lnTo>
                    <a:pt x="1350304" y="211751"/>
                  </a:lnTo>
                  <a:lnTo>
                    <a:pt x="1322578" y="174776"/>
                  </a:lnTo>
                  <a:lnTo>
                    <a:pt x="1291494" y="140668"/>
                  </a:lnTo>
                  <a:lnTo>
                    <a:pt x="1257294" y="109669"/>
                  </a:lnTo>
                  <a:lnTo>
                    <a:pt x="1220219" y="82021"/>
                  </a:lnTo>
                  <a:lnTo>
                    <a:pt x="1180512" y="57964"/>
                  </a:lnTo>
                  <a:lnTo>
                    <a:pt x="1138416" y="37740"/>
                  </a:lnTo>
                  <a:lnTo>
                    <a:pt x="1094171" y="21591"/>
                  </a:lnTo>
                  <a:lnTo>
                    <a:pt x="1048022" y="9756"/>
                  </a:lnTo>
                  <a:lnTo>
                    <a:pt x="1000209" y="2479"/>
                  </a:lnTo>
                  <a:lnTo>
                    <a:pt x="950976" y="0"/>
                  </a:lnTo>
                  <a:lnTo>
                    <a:pt x="901742" y="2479"/>
                  </a:lnTo>
                  <a:lnTo>
                    <a:pt x="853929" y="9756"/>
                  </a:lnTo>
                  <a:lnTo>
                    <a:pt x="807780" y="21591"/>
                  </a:lnTo>
                  <a:lnTo>
                    <a:pt x="763535" y="37740"/>
                  </a:lnTo>
                  <a:lnTo>
                    <a:pt x="721439" y="57964"/>
                  </a:lnTo>
                  <a:lnTo>
                    <a:pt x="681732" y="82021"/>
                  </a:lnTo>
                  <a:lnTo>
                    <a:pt x="644657" y="109669"/>
                  </a:lnTo>
                  <a:lnTo>
                    <a:pt x="610457" y="140668"/>
                  </a:lnTo>
                  <a:lnTo>
                    <a:pt x="579373" y="174776"/>
                  </a:lnTo>
                  <a:lnTo>
                    <a:pt x="551647" y="211751"/>
                  </a:lnTo>
                  <a:lnTo>
                    <a:pt x="527523" y="251353"/>
                  </a:lnTo>
                  <a:lnTo>
                    <a:pt x="507241" y="293340"/>
                  </a:lnTo>
                  <a:lnTo>
                    <a:pt x="491045" y="337471"/>
                  </a:lnTo>
                  <a:lnTo>
                    <a:pt x="479177" y="383504"/>
                  </a:lnTo>
                  <a:lnTo>
                    <a:pt x="471878" y="431199"/>
                  </a:lnTo>
                  <a:lnTo>
                    <a:pt x="469391" y="480313"/>
                  </a:lnTo>
                  <a:lnTo>
                    <a:pt x="469391" y="1042415"/>
                  </a:lnTo>
                </a:path>
              </a:pathLst>
            </a:custGeom>
            <a:ln w="18288">
              <a:solidFill>
                <a:srgbClr val="BCAB9D"/>
              </a:solidFill>
            </a:ln>
          </p:spPr>
          <p:txBody>
            <a:bodyPr wrap="square" lIns="0" tIns="0" rIns="0" bIns="0" rtlCol="0"/>
            <a:lstStyle/>
            <a:p>
              <a:endParaRPr/>
            </a:p>
          </p:txBody>
        </p:sp>
        <p:sp>
          <p:nvSpPr>
            <p:cNvPr id="11" name="object 11"/>
            <p:cNvSpPr/>
            <p:nvPr/>
          </p:nvSpPr>
          <p:spPr>
            <a:xfrm>
              <a:off x="4364736" y="1691639"/>
              <a:ext cx="417830" cy="417830"/>
            </a:xfrm>
            <a:custGeom>
              <a:avLst/>
              <a:gdLst/>
              <a:ahLst/>
              <a:cxnLst/>
              <a:rect l="l" t="t" r="r" b="b"/>
              <a:pathLst>
                <a:path w="417829" h="417830">
                  <a:moveTo>
                    <a:pt x="208787" y="0"/>
                  </a:moveTo>
                  <a:lnTo>
                    <a:pt x="191388" y="166624"/>
                  </a:lnTo>
                  <a:lnTo>
                    <a:pt x="61213" y="61087"/>
                  </a:lnTo>
                  <a:lnTo>
                    <a:pt x="166624" y="191388"/>
                  </a:lnTo>
                  <a:lnTo>
                    <a:pt x="0" y="208788"/>
                  </a:lnTo>
                  <a:lnTo>
                    <a:pt x="166624" y="226187"/>
                  </a:lnTo>
                  <a:lnTo>
                    <a:pt x="61213" y="356489"/>
                  </a:lnTo>
                  <a:lnTo>
                    <a:pt x="191388" y="250952"/>
                  </a:lnTo>
                  <a:lnTo>
                    <a:pt x="208787" y="417576"/>
                  </a:lnTo>
                  <a:lnTo>
                    <a:pt x="226187" y="250952"/>
                  </a:lnTo>
                  <a:lnTo>
                    <a:pt x="356488" y="356489"/>
                  </a:lnTo>
                  <a:lnTo>
                    <a:pt x="250951" y="226187"/>
                  </a:lnTo>
                  <a:lnTo>
                    <a:pt x="417575" y="208788"/>
                  </a:lnTo>
                  <a:lnTo>
                    <a:pt x="250951" y="191388"/>
                  </a:lnTo>
                  <a:lnTo>
                    <a:pt x="356488" y="61087"/>
                  </a:lnTo>
                  <a:lnTo>
                    <a:pt x="226187" y="166624"/>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7" name="object 17"/>
          <p:cNvSpPr txBox="1"/>
          <p:nvPr/>
        </p:nvSpPr>
        <p:spPr>
          <a:xfrm>
            <a:off x="901700" y="896526"/>
            <a:ext cx="4122420" cy="3465195"/>
          </a:xfrm>
          <a:prstGeom prst="rect">
            <a:avLst/>
          </a:prstGeom>
        </p:spPr>
        <p:txBody>
          <a:bodyPr vert="horz" wrap="square" lIns="0" tIns="45720" rIns="0" bIns="0" rtlCol="0">
            <a:spAutoFit/>
          </a:bodyPr>
          <a:lstStyle/>
          <a:p>
            <a:pPr marL="12700">
              <a:lnSpc>
                <a:spcPct val="100000"/>
              </a:lnSpc>
              <a:spcBef>
                <a:spcPts val="360"/>
              </a:spcBef>
            </a:pPr>
            <a:r>
              <a:rPr sz="1400" b="1" dirty="0">
                <a:solidFill>
                  <a:srgbClr val="291F20"/>
                </a:solidFill>
                <a:latin typeface="Arial"/>
                <a:cs typeface="Arial"/>
              </a:rPr>
              <a:t>Precision</a:t>
            </a:r>
            <a:r>
              <a:rPr sz="1400" b="1" spc="20" dirty="0">
                <a:solidFill>
                  <a:srgbClr val="291F20"/>
                </a:solidFill>
                <a:latin typeface="Arial"/>
                <a:cs typeface="Arial"/>
              </a:rPr>
              <a:t> </a:t>
            </a:r>
            <a:r>
              <a:rPr sz="1400" spc="-20" dirty="0">
                <a:solidFill>
                  <a:srgbClr val="291F20"/>
                </a:solidFill>
                <a:latin typeface="Arial MT"/>
                <a:cs typeface="Arial MT"/>
              </a:rPr>
              <a:t>(P):</a:t>
            </a:r>
            <a:r>
              <a:rPr sz="1400" spc="20" dirty="0">
                <a:solidFill>
                  <a:srgbClr val="291F20"/>
                </a:solidFill>
                <a:latin typeface="Arial MT"/>
                <a:cs typeface="Arial MT"/>
              </a:rPr>
              <a:t> </a:t>
            </a:r>
            <a:r>
              <a:rPr sz="1400" dirty="0">
                <a:solidFill>
                  <a:srgbClr val="291F20"/>
                </a:solidFill>
                <a:latin typeface="Arial MT"/>
                <a:cs typeface="Arial MT"/>
              </a:rPr>
              <a:t>Measures</a:t>
            </a:r>
            <a:r>
              <a:rPr sz="1400" spc="65" dirty="0">
                <a:solidFill>
                  <a:srgbClr val="291F20"/>
                </a:solidFill>
                <a:latin typeface="Arial MT"/>
                <a:cs typeface="Arial MT"/>
              </a:rPr>
              <a:t> </a:t>
            </a:r>
            <a:r>
              <a:rPr sz="1400" dirty="0">
                <a:solidFill>
                  <a:srgbClr val="291F20"/>
                </a:solidFill>
                <a:latin typeface="Arial MT"/>
                <a:cs typeface="Arial MT"/>
              </a:rPr>
              <a:t>how</a:t>
            </a:r>
            <a:r>
              <a:rPr sz="1400" spc="60" dirty="0">
                <a:solidFill>
                  <a:srgbClr val="291F20"/>
                </a:solidFill>
                <a:latin typeface="Arial MT"/>
                <a:cs typeface="Arial MT"/>
              </a:rPr>
              <a:t> </a:t>
            </a:r>
            <a:r>
              <a:rPr sz="1400" dirty="0">
                <a:solidFill>
                  <a:srgbClr val="291F20"/>
                </a:solidFill>
                <a:latin typeface="Arial MT"/>
                <a:cs typeface="Arial MT"/>
              </a:rPr>
              <a:t>many</a:t>
            </a:r>
            <a:r>
              <a:rPr sz="1400" spc="30" dirty="0">
                <a:solidFill>
                  <a:srgbClr val="291F20"/>
                </a:solidFill>
                <a:latin typeface="Arial MT"/>
                <a:cs typeface="Arial MT"/>
              </a:rPr>
              <a:t> </a:t>
            </a:r>
            <a:r>
              <a:rPr sz="1400" spc="55" dirty="0">
                <a:solidFill>
                  <a:srgbClr val="291F20"/>
                </a:solidFill>
                <a:latin typeface="Arial MT"/>
                <a:cs typeface="Arial MT"/>
              </a:rPr>
              <a:t>predicted</a:t>
            </a:r>
            <a:endParaRPr sz="1400" dirty="0">
              <a:latin typeface="Arial MT"/>
              <a:cs typeface="Arial MT"/>
            </a:endParaRPr>
          </a:p>
          <a:p>
            <a:pPr marL="12700">
              <a:lnSpc>
                <a:spcPct val="100000"/>
              </a:lnSpc>
              <a:spcBef>
                <a:spcPts val="265"/>
              </a:spcBef>
            </a:pPr>
            <a:r>
              <a:rPr sz="1400" dirty="0">
                <a:solidFill>
                  <a:srgbClr val="291F20"/>
                </a:solidFill>
                <a:latin typeface="Arial MT"/>
                <a:cs typeface="Arial MT"/>
              </a:rPr>
              <a:t>"Stroke"</a:t>
            </a:r>
            <a:r>
              <a:rPr sz="1400" spc="10" dirty="0">
                <a:solidFill>
                  <a:srgbClr val="291F20"/>
                </a:solidFill>
                <a:latin typeface="Arial MT"/>
                <a:cs typeface="Arial MT"/>
              </a:rPr>
              <a:t> </a:t>
            </a:r>
            <a:r>
              <a:rPr sz="1400" dirty="0">
                <a:solidFill>
                  <a:srgbClr val="291F20"/>
                </a:solidFill>
                <a:latin typeface="Arial MT"/>
                <a:cs typeface="Arial MT"/>
              </a:rPr>
              <a:t>cases</a:t>
            </a:r>
            <a:r>
              <a:rPr sz="1400" spc="-20" dirty="0">
                <a:solidFill>
                  <a:srgbClr val="291F20"/>
                </a:solidFill>
                <a:latin typeface="Arial MT"/>
                <a:cs typeface="Arial MT"/>
              </a:rPr>
              <a:t> </a:t>
            </a:r>
            <a:r>
              <a:rPr sz="1400" dirty="0">
                <a:solidFill>
                  <a:srgbClr val="291F20"/>
                </a:solidFill>
                <a:latin typeface="Arial MT"/>
                <a:cs typeface="Arial MT"/>
              </a:rPr>
              <a:t>are</a:t>
            </a:r>
            <a:r>
              <a:rPr sz="1400" spc="-10" dirty="0">
                <a:solidFill>
                  <a:srgbClr val="291F20"/>
                </a:solidFill>
                <a:latin typeface="Arial MT"/>
                <a:cs typeface="Arial MT"/>
              </a:rPr>
              <a:t> correct.</a:t>
            </a:r>
            <a:endParaRPr sz="1400" dirty="0">
              <a:latin typeface="Arial MT"/>
              <a:cs typeface="Arial MT"/>
            </a:endParaRPr>
          </a:p>
          <a:p>
            <a:pPr marL="12700">
              <a:lnSpc>
                <a:spcPct val="100000"/>
              </a:lnSpc>
              <a:spcBef>
                <a:spcPts val="244"/>
              </a:spcBef>
            </a:pPr>
            <a:r>
              <a:rPr sz="1400" spc="-90" dirty="0">
                <a:solidFill>
                  <a:srgbClr val="291F20"/>
                </a:solidFill>
                <a:latin typeface="Arial MT"/>
                <a:cs typeface="Arial MT"/>
              </a:rPr>
              <a:t>P=</a:t>
            </a:r>
            <a:r>
              <a:rPr sz="1400" dirty="0">
                <a:solidFill>
                  <a:srgbClr val="291F20"/>
                </a:solidFill>
                <a:latin typeface="Arial MT"/>
                <a:cs typeface="Arial MT"/>
              </a:rPr>
              <a:t> </a:t>
            </a:r>
            <a:r>
              <a:rPr sz="1400" spc="-10" dirty="0">
                <a:solidFill>
                  <a:srgbClr val="291F20"/>
                </a:solidFill>
                <a:latin typeface="Arial MT"/>
                <a:cs typeface="Arial MT"/>
              </a:rPr>
              <a:t>TP/[TP+FP]</a:t>
            </a:r>
            <a:endParaRPr sz="1400" dirty="0">
              <a:latin typeface="Arial MT"/>
              <a:cs typeface="Arial MT"/>
            </a:endParaRPr>
          </a:p>
          <a:p>
            <a:pPr>
              <a:lnSpc>
                <a:spcPct val="100000"/>
              </a:lnSpc>
              <a:spcBef>
                <a:spcPts val="310"/>
              </a:spcBef>
            </a:pPr>
            <a:endParaRPr sz="1400" dirty="0">
              <a:latin typeface="Arial MT"/>
              <a:cs typeface="Arial MT"/>
            </a:endParaRPr>
          </a:p>
          <a:p>
            <a:pPr marL="12700" marR="291465">
              <a:lnSpc>
                <a:spcPct val="115700"/>
              </a:lnSpc>
            </a:pPr>
            <a:r>
              <a:rPr sz="1400" b="1" dirty="0">
                <a:solidFill>
                  <a:srgbClr val="291F20"/>
                </a:solidFill>
                <a:latin typeface="Arial"/>
                <a:cs typeface="Arial"/>
              </a:rPr>
              <a:t>Recall</a:t>
            </a:r>
            <a:r>
              <a:rPr sz="1400" b="1" spc="15" dirty="0">
                <a:solidFill>
                  <a:srgbClr val="291F20"/>
                </a:solidFill>
                <a:latin typeface="Arial"/>
                <a:cs typeface="Arial"/>
              </a:rPr>
              <a:t> </a:t>
            </a:r>
            <a:r>
              <a:rPr sz="1400" spc="-35" dirty="0">
                <a:solidFill>
                  <a:srgbClr val="291F20"/>
                </a:solidFill>
                <a:latin typeface="Arial MT"/>
                <a:cs typeface="Arial MT"/>
              </a:rPr>
              <a:t>(R):</a:t>
            </a:r>
            <a:r>
              <a:rPr sz="1400" spc="90" dirty="0">
                <a:solidFill>
                  <a:srgbClr val="291F20"/>
                </a:solidFill>
                <a:latin typeface="Arial MT"/>
                <a:cs typeface="Arial MT"/>
              </a:rPr>
              <a:t> </a:t>
            </a:r>
            <a:r>
              <a:rPr sz="1400" dirty="0">
                <a:solidFill>
                  <a:srgbClr val="291F20"/>
                </a:solidFill>
                <a:latin typeface="Arial MT"/>
                <a:cs typeface="Arial MT"/>
              </a:rPr>
              <a:t>Measures</a:t>
            </a:r>
            <a:r>
              <a:rPr sz="1400" spc="85" dirty="0">
                <a:solidFill>
                  <a:srgbClr val="291F20"/>
                </a:solidFill>
                <a:latin typeface="Arial MT"/>
                <a:cs typeface="Arial MT"/>
              </a:rPr>
              <a:t> </a:t>
            </a:r>
            <a:r>
              <a:rPr sz="1400" dirty="0">
                <a:solidFill>
                  <a:srgbClr val="291F20"/>
                </a:solidFill>
                <a:latin typeface="Arial MT"/>
                <a:cs typeface="Arial MT"/>
              </a:rPr>
              <a:t>how</a:t>
            </a:r>
            <a:r>
              <a:rPr sz="1400" spc="50" dirty="0">
                <a:solidFill>
                  <a:srgbClr val="291F20"/>
                </a:solidFill>
                <a:latin typeface="Arial MT"/>
                <a:cs typeface="Arial MT"/>
              </a:rPr>
              <a:t> </a:t>
            </a:r>
            <a:r>
              <a:rPr sz="1400" dirty="0">
                <a:solidFill>
                  <a:srgbClr val="291F20"/>
                </a:solidFill>
                <a:latin typeface="Arial MT"/>
                <a:cs typeface="Arial MT"/>
              </a:rPr>
              <a:t>many</a:t>
            </a:r>
            <a:r>
              <a:rPr sz="1400" spc="50" dirty="0">
                <a:solidFill>
                  <a:srgbClr val="291F20"/>
                </a:solidFill>
                <a:latin typeface="Arial MT"/>
                <a:cs typeface="Arial MT"/>
              </a:rPr>
              <a:t> </a:t>
            </a:r>
            <a:r>
              <a:rPr sz="1400" dirty="0">
                <a:solidFill>
                  <a:srgbClr val="291F20"/>
                </a:solidFill>
                <a:latin typeface="Arial MT"/>
                <a:cs typeface="Arial MT"/>
              </a:rPr>
              <a:t>actual</a:t>
            </a:r>
            <a:r>
              <a:rPr sz="1400" spc="60" dirty="0">
                <a:solidFill>
                  <a:srgbClr val="291F20"/>
                </a:solidFill>
                <a:latin typeface="Arial MT"/>
                <a:cs typeface="Arial MT"/>
              </a:rPr>
              <a:t> </a:t>
            </a:r>
            <a:r>
              <a:rPr sz="1400" spc="-10" dirty="0">
                <a:solidFill>
                  <a:srgbClr val="291F20"/>
                </a:solidFill>
                <a:latin typeface="Arial MT"/>
                <a:cs typeface="Arial MT"/>
              </a:rPr>
              <a:t>"Stroke" </a:t>
            </a:r>
            <a:r>
              <a:rPr sz="1400" dirty="0">
                <a:solidFill>
                  <a:srgbClr val="291F20"/>
                </a:solidFill>
                <a:latin typeface="Arial MT"/>
                <a:cs typeface="Arial MT"/>
              </a:rPr>
              <a:t>cases</a:t>
            </a:r>
            <a:r>
              <a:rPr sz="1400" spc="25" dirty="0">
                <a:solidFill>
                  <a:srgbClr val="291F20"/>
                </a:solidFill>
                <a:latin typeface="Arial MT"/>
                <a:cs typeface="Arial MT"/>
              </a:rPr>
              <a:t> </a:t>
            </a:r>
            <a:r>
              <a:rPr sz="1400" dirty="0">
                <a:solidFill>
                  <a:srgbClr val="291F20"/>
                </a:solidFill>
                <a:latin typeface="Arial MT"/>
                <a:cs typeface="Arial MT"/>
              </a:rPr>
              <a:t>are</a:t>
            </a:r>
            <a:r>
              <a:rPr sz="1400" spc="35" dirty="0">
                <a:solidFill>
                  <a:srgbClr val="291F20"/>
                </a:solidFill>
                <a:latin typeface="Arial MT"/>
                <a:cs typeface="Arial MT"/>
              </a:rPr>
              <a:t> </a:t>
            </a:r>
            <a:r>
              <a:rPr sz="1400" spc="55" dirty="0">
                <a:solidFill>
                  <a:srgbClr val="291F20"/>
                </a:solidFill>
                <a:latin typeface="Arial MT"/>
                <a:cs typeface="Arial MT"/>
              </a:rPr>
              <a:t>correctly</a:t>
            </a:r>
            <a:r>
              <a:rPr sz="1400" spc="85" dirty="0">
                <a:solidFill>
                  <a:srgbClr val="291F20"/>
                </a:solidFill>
                <a:latin typeface="Arial MT"/>
                <a:cs typeface="Arial MT"/>
              </a:rPr>
              <a:t> </a:t>
            </a:r>
            <a:r>
              <a:rPr sz="1400" spc="-10" dirty="0">
                <a:solidFill>
                  <a:srgbClr val="291F20"/>
                </a:solidFill>
                <a:latin typeface="Arial MT"/>
                <a:cs typeface="Arial MT"/>
              </a:rPr>
              <a:t>identified.</a:t>
            </a:r>
            <a:endParaRPr sz="1400" dirty="0">
              <a:latin typeface="Arial MT"/>
              <a:cs typeface="Arial MT"/>
            </a:endParaRPr>
          </a:p>
          <a:p>
            <a:pPr marL="12700">
              <a:lnSpc>
                <a:spcPct val="100000"/>
              </a:lnSpc>
              <a:spcBef>
                <a:spcPts val="245"/>
              </a:spcBef>
            </a:pPr>
            <a:r>
              <a:rPr sz="1400" spc="-10" dirty="0">
                <a:solidFill>
                  <a:srgbClr val="291F20"/>
                </a:solidFill>
                <a:latin typeface="Arial MT"/>
                <a:cs typeface="Arial MT"/>
              </a:rPr>
              <a:t>R=TP/[TP+FN]</a:t>
            </a:r>
            <a:endParaRPr sz="1400" dirty="0">
              <a:latin typeface="Arial MT"/>
              <a:cs typeface="Arial MT"/>
            </a:endParaRPr>
          </a:p>
          <a:p>
            <a:pPr>
              <a:lnSpc>
                <a:spcPct val="100000"/>
              </a:lnSpc>
              <a:spcBef>
                <a:spcPts val="310"/>
              </a:spcBef>
            </a:pPr>
            <a:endParaRPr sz="1400" dirty="0">
              <a:latin typeface="Arial MT"/>
              <a:cs typeface="Arial MT"/>
            </a:endParaRPr>
          </a:p>
          <a:p>
            <a:pPr marL="12700" marR="81915">
              <a:lnSpc>
                <a:spcPct val="115700"/>
              </a:lnSpc>
            </a:pPr>
            <a:r>
              <a:rPr sz="1400" b="1" spc="-185" dirty="0">
                <a:solidFill>
                  <a:srgbClr val="291F20"/>
                </a:solidFill>
                <a:latin typeface="Arial"/>
                <a:cs typeface="Arial"/>
              </a:rPr>
              <a:t>F1</a:t>
            </a:r>
            <a:r>
              <a:rPr sz="1400" b="1" spc="-15" dirty="0">
                <a:solidFill>
                  <a:srgbClr val="291F20"/>
                </a:solidFill>
                <a:latin typeface="Arial"/>
                <a:cs typeface="Arial"/>
              </a:rPr>
              <a:t> </a:t>
            </a:r>
            <a:r>
              <a:rPr sz="1400" b="1" dirty="0">
                <a:solidFill>
                  <a:srgbClr val="291F20"/>
                </a:solidFill>
                <a:latin typeface="Arial"/>
                <a:cs typeface="Arial"/>
              </a:rPr>
              <a:t>Score</a:t>
            </a:r>
            <a:r>
              <a:rPr sz="1400" dirty="0">
                <a:solidFill>
                  <a:srgbClr val="291F20"/>
                </a:solidFill>
                <a:latin typeface="Arial MT"/>
                <a:cs typeface="Arial MT"/>
              </a:rPr>
              <a:t>:</a:t>
            </a:r>
            <a:r>
              <a:rPr sz="1400" spc="75" dirty="0">
                <a:solidFill>
                  <a:srgbClr val="291F20"/>
                </a:solidFill>
                <a:latin typeface="Arial MT"/>
                <a:cs typeface="Arial MT"/>
              </a:rPr>
              <a:t> </a:t>
            </a:r>
            <a:r>
              <a:rPr sz="1400" dirty="0">
                <a:solidFill>
                  <a:srgbClr val="291F20"/>
                </a:solidFill>
                <a:latin typeface="Arial MT"/>
                <a:cs typeface="Arial MT"/>
              </a:rPr>
              <a:t>Harmonic</a:t>
            </a:r>
            <a:r>
              <a:rPr sz="1400" spc="65" dirty="0">
                <a:solidFill>
                  <a:srgbClr val="291F20"/>
                </a:solidFill>
                <a:latin typeface="Arial MT"/>
                <a:cs typeface="Arial MT"/>
              </a:rPr>
              <a:t> </a:t>
            </a:r>
            <a:r>
              <a:rPr sz="1400" dirty="0">
                <a:solidFill>
                  <a:srgbClr val="291F20"/>
                </a:solidFill>
                <a:latin typeface="Arial MT"/>
                <a:cs typeface="Arial MT"/>
              </a:rPr>
              <a:t>mean</a:t>
            </a:r>
            <a:r>
              <a:rPr sz="1400" spc="65" dirty="0">
                <a:solidFill>
                  <a:srgbClr val="291F20"/>
                </a:solidFill>
                <a:latin typeface="Arial MT"/>
                <a:cs typeface="Arial MT"/>
              </a:rPr>
              <a:t> </a:t>
            </a:r>
            <a:r>
              <a:rPr sz="1400" spc="60" dirty="0">
                <a:solidFill>
                  <a:srgbClr val="291F20"/>
                </a:solidFill>
                <a:latin typeface="Arial MT"/>
                <a:cs typeface="Arial MT"/>
              </a:rPr>
              <a:t>of</a:t>
            </a:r>
            <a:r>
              <a:rPr sz="1400" spc="30" dirty="0">
                <a:solidFill>
                  <a:srgbClr val="291F20"/>
                </a:solidFill>
                <a:latin typeface="Arial MT"/>
                <a:cs typeface="Arial MT"/>
              </a:rPr>
              <a:t> </a:t>
            </a:r>
            <a:r>
              <a:rPr sz="1400" dirty="0">
                <a:solidFill>
                  <a:srgbClr val="291F20"/>
                </a:solidFill>
                <a:latin typeface="Arial MT"/>
                <a:cs typeface="Arial MT"/>
              </a:rPr>
              <a:t>Precision</a:t>
            </a:r>
            <a:r>
              <a:rPr sz="1400" spc="85" dirty="0">
                <a:solidFill>
                  <a:srgbClr val="291F20"/>
                </a:solidFill>
                <a:latin typeface="Arial MT"/>
                <a:cs typeface="Arial MT"/>
              </a:rPr>
              <a:t> </a:t>
            </a:r>
            <a:r>
              <a:rPr sz="1400" dirty="0">
                <a:solidFill>
                  <a:srgbClr val="291F20"/>
                </a:solidFill>
                <a:latin typeface="Arial MT"/>
                <a:cs typeface="Arial MT"/>
              </a:rPr>
              <a:t>and</a:t>
            </a:r>
            <a:r>
              <a:rPr sz="1400" spc="40" dirty="0">
                <a:solidFill>
                  <a:srgbClr val="291F20"/>
                </a:solidFill>
                <a:latin typeface="Arial MT"/>
                <a:cs typeface="Arial MT"/>
              </a:rPr>
              <a:t> </a:t>
            </a:r>
            <a:r>
              <a:rPr sz="1400" spc="-10" dirty="0">
                <a:solidFill>
                  <a:srgbClr val="291F20"/>
                </a:solidFill>
                <a:latin typeface="Arial MT"/>
                <a:cs typeface="Arial MT"/>
              </a:rPr>
              <a:t>Recall, </a:t>
            </a:r>
            <a:r>
              <a:rPr sz="1400" dirty="0">
                <a:solidFill>
                  <a:srgbClr val="291F20"/>
                </a:solidFill>
                <a:latin typeface="Arial MT"/>
                <a:cs typeface="Arial MT"/>
              </a:rPr>
              <a:t>providing</a:t>
            </a:r>
            <a:r>
              <a:rPr sz="1400" spc="155" dirty="0">
                <a:solidFill>
                  <a:srgbClr val="291F20"/>
                </a:solidFill>
                <a:latin typeface="Arial MT"/>
                <a:cs typeface="Arial MT"/>
              </a:rPr>
              <a:t> </a:t>
            </a:r>
            <a:r>
              <a:rPr sz="1400" dirty="0">
                <a:solidFill>
                  <a:srgbClr val="291F20"/>
                </a:solidFill>
                <a:latin typeface="Arial MT"/>
                <a:cs typeface="Arial MT"/>
              </a:rPr>
              <a:t>a</a:t>
            </a:r>
            <a:r>
              <a:rPr sz="1400" spc="90" dirty="0">
                <a:solidFill>
                  <a:srgbClr val="291F20"/>
                </a:solidFill>
                <a:latin typeface="Arial MT"/>
                <a:cs typeface="Arial MT"/>
              </a:rPr>
              <a:t> </a:t>
            </a:r>
            <a:r>
              <a:rPr sz="1400" dirty="0">
                <a:solidFill>
                  <a:srgbClr val="291F20"/>
                </a:solidFill>
                <a:latin typeface="Arial MT"/>
                <a:cs typeface="Arial MT"/>
              </a:rPr>
              <a:t>balance</a:t>
            </a:r>
            <a:r>
              <a:rPr sz="1400" spc="135" dirty="0">
                <a:solidFill>
                  <a:srgbClr val="291F20"/>
                </a:solidFill>
                <a:latin typeface="Arial MT"/>
                <a:cs typeface="Arial MT"/>
              </a:rPr>
              <a:t> </a:t>
            </a:r>
            <a:r>
              <a:rPr sz="1400" spc="45" dirty="0">
                <a:solidFill>
                  <a:srgbClr val="291F20"/>
                </a:solidFill>
                <a:latin typeface="Arial MT"/>
                <a:cs typeface="Arial MT"/>
              </a:rPr>
              <a:t>between</a:t>
            </a:r>
            <a:r>
              <a:rPr sz="1400" spc="130" dirty="0">
                <a:solidFill>
                  <a:srgbClr val="291F20"/>
                </a:solidFill>
                <a:latin typeface="Arial MT"/>
                <a:cs typeface="Arial MT"/>
              </a:rPr>
              <a:t> </a:t>
            </a:r>
            <a:r>
              <a:rPr sz="1400" spc="-20" dirty="0">
                <a:solidFill>
                  <a:srgbClr val="291F20"/>
                </a:solidFill>
                <a:latin typeface="Arial MT"/>
                <a:cs typeface="Arial MT"/>
              </a:rPr>
              <a:t>both.</a:t>
            </a:r>
            <a:endParaRPr sz="1400" dirty="0">
              <a:latin typeface="Arial MT"/>
              <a:cs typeface="Arial MT"/>
            </a:endParaRPr>
          </a:p>
          <a:p>
            <a:pPr marL="12700">
              <a:lnSpc>
                <a:spcPct val="100000"/>
              </a:lnSpc>
              <a:spcBef>
                <a:spcPts val="240"/>
              </a:spcBef>
            </a:pPr>
            <a:r>
              <a:rPr sz="1400" spc="-235" dirty="0">
                <a:solidFill>
                  <a:srgbClr val="291F20"/>
                </a:solidFill>
                <a:latin typeface="Arial MT"/>
                <a:cs typeface="Arial MT"/>
              </a:rPr>
              <a:t>F1</a:t>
            </a:r>
            <a:r>
              <a:rPr sz="1400" spc="-5" dirty="0">
                <a:solidFill>
                  <a:srgbClr val="291F20"/>
                </a:solidFill>
                <a:latin typeface="Arial MT"/>
                <a:cs typeface="Arial MT"/>
              </a:rPr>
              <a:t> </a:t>
            </a:r>
            <a:r>
              <a:rPr sz="1400" dirty="0">
                <a:solidFill>
                  <a:srgbClr val="291F20"/>
                </a:solidFill>
                <a:latin typeface="Arial MT"/>
                <a:cs typeface="Arial MT"/>
              </a:rPr>
              <a:t>Score=</a:t>
            </a:r>
            <a:r>
              <a:rPr sz="1400" spc="25" dirty="0">
                <a:solidFill>
                  <a:srgbClr val="291F20"/>
                </a:solidFill>
                <a:latin typeface="Arial MT"/>
                <a:cs typeface="Arial MT"/>
              </a:rPr>
              <a:t> </a:t>
            </a:r>
            <a:r>
              <a:rPr sz="1400" dirty="0">
                <a:solidFill>
                  <a:srgbClr val="291F20"/>
                </a:solidFill>
                <a:latin typeface="Arial MT"/>
                <a:cs typeface="Arial MT"/>
              </a:rPr>
              <a:t>2*(P</a:t>
            </a:r>
            <a:r>
              <a:rPr sz="1400" spc="30" dirty="0">
                <a:solidFill>
                  <a:srgbClr val="291F20"/>
                </a:solidFill>
                <a:latin typeface="Arial MT"/>
                <a:cs typeface="Arial MT"/>
              </a:rPr>
              <a:t> </a:t>
            </a:r>
            <a:r>
              <a:rPr sz="1400" dirty="0">
                <a:solidFill>
                  <a:srgbClr val="291F20"/>
                </a:solidFill>
                <a:latin typeface="Arial MT"/>
                <a:cs typeface="Arial MT"/>
              </a:rPr>
              <a:t>x</a:t>
            </a:r>
            <a:r>
              <a:rPr sz="1400" spc="-15" dirty="0">
                <a:solidFill>
                  <a:srgbClr val="291F20"/>
                </a:solidFill>
                <a:latin typeface="Arial MT"/>
                <a:cs typeface="Arial MT"/>
              </a:rPr>
              <a:t> </a:t>
            </a:r>
            <a:r>
              <a:rPr sz="1400" spc="-10" dirty="0">
                <a:solidFill>
                  <a:srgbClr val="291F20"/>
                </a:solidFill>
                <a:latin typeface="Arial MT"/>
                <a:cs typeface="Arial MT"/>
              </a:rPr>
              <a:t>R/P+R)</a:t>
            </a:r>
            <a:endParaRPr sz="1400" dirty="0">
              <a:latin typeface="Arial MT"/>
              <a:cs typeface="Arial MT"/>
            </a:endParaRPr>
          </a:p>
          <a:p>
            <a:pPr>
              <a:lnSpc>
                <a:spcPct val="100000"/>
              </a:lnSpc>
              <a:spcBef>
                <a:spcPts val="575"/>
              </a:spcBef>
            </a:pPr>
            <a:endParaRPr sz="1400" dirty="0">
              <a:latin typeface="Arial MT"/>
              <a:cs typeface="Arial MT"/>
            </a:endParaRPr>
          </a:p>
          <a:p>
            <a:pPr marL="12700">
              <a:lnSpc>
                <a:spcPct val="100000"/>
              </a:lnSpc>
              <a:spcBef>
                <a:spcPts val="5"/>
              </a:spcBef>
            </a:pPr>
            <a:r>
              <a:rPr sz="1400" b="1" spc="10" dirty="0">
                <a:solidFill>
                  <a:srgbClr val="291F20"/>
                </a:solidFill>
                <a:latin typeface="Arial"/>
                <a:cs typeface="Arial"/>
              </a:rPr>
              <a:t>Accuracy:</a:t>
            </a:r>
            <a:r>
              <a:rPr sz="1400" b="1" spc="105" dirty="0">
                <a:solidFill>
                  <a:srgbClr val="291F20"/>
                </a:solidFill>
                <a:latin typeface="Arial"/>
                <a:cs typeface="Arial"/>
              </a:rPr>
              <a:t> </a:t>
            </a:r>
            <a:r>
              <a:rPr sz="1400" spc="10" dirty="0">
                <a:solidFill>
                  <a:srgbClr val="291F20"/>
                </a:solidFill>
                <a:latin typeface="Arial MT"/>
                <a:cs typeface="Arial MT"/>
              </a:rPr>
              <a:t>Overall</a:t>
            </a:r>
            <a:r>
              <a:rPr sz="1400" spc="70" dirty="0">
                <a:solidFill>
                  <a:srgbClr val="291F20"/>
                </a:solidFill>
                <a:latin typeface="Arial MT"/>
                <a:cs typeface="Arial MT"/>
              </a:rPr>
              <a:t> </a:t>
            </a:r>
            <a:r>
              <a:rPr sz="1400" spc="10" dirty="0">
                <a:solidFill>
                  <a:srgbClr val="291F20"/>
                </a:solidFill>
                <a:latin typeface="Arial MT"/>
                <a:cs typeface="Arial MT"/>
              </a:rPr>
              <a:t>correctness</a:t>
            </a:r>
            <a:r>
              <a:rPr sz="1400" spc="145" dirty="0">
                <a:solidFill>
                  <a:srgbClr val="291F20"/>
                </a:solidFill>
                <a:latin typeface="Arial MT"/>
                <a:cs typeface="Arial MT"/>
              </a:rPr>
              <a:t> </a:t>
            </a:r>
            <a:r>
              <a:rPr sz="1400" spc="55" dirty="0">
                <a:solidFill>
                  <a:srgbClr val="291F20"/>
                </a:solidFill>
                <a:latin typeface="Arial MT"/>
                <a:cs typeface="Arial MT"/>
              </a:rPr>
              <a:t>of</a:t>
            </a:r>
            <a:r>
              <a:rPr sz="1400" spc="70" dirty="0">
                <a:solidFill>
                  <a:srgbClr val="291F20"/>
                </a:solidFill>
                <a:latin typeface="Arial MT"/>
                <a:cs typeface="Arial MT"/>
              </a:rPr>
              <a:t> </a:t>
            </a:r>
            <a:r>
              <a:rPr sz="1400" spc="60" dirty="0">
                <a:solidFill>
                  <a:srgbClr val="291F20"/>
                </a:solidFill>
                <a:latin typeface="Arial MT"/>
                <a:cs typeface="Arial MT"/>
              </a:rPr>
              <a:t>the</a:t>
            </a:r>
            <a:r>
              <a:rPr sz="1400" spc="65" dirty="0">
                <a:solidFill>
                  <a:srgbClr val="291F20"/>
                </a:solidFill>
                <a:latin typeface="Arial MT"/>
                <a:cs typeface="Arial MT"/>
              </a:rPr>
              <a:t> </a:t>
            </a:r>
            <a:r>
              <a:rPr sz="1400" spc="-10" dirty="0">
                <a:solidFill>
                  <a:srgbClr val="291F20"/>
                </a:solidFill>
                <a:latin typeface="Arial MT"/>
                <a:cs typeface="Arial MT"/>
              </a:rPr>
              <a:t>predictions.</a:t>
            </a:r>
            <a:endParaRPr sz="1400" dirty="0">
              <a:latin typeface="Arial MT"/>
              <a:cs typeface="Arial MT"/>
            </a:endParaRPr>
          </a:p>
          <a:p>
            <a:pPr marL="12700">
              <a:lnSpc>
                <a:spcPct val="100000"/>
              </a:lnSpc>
              <a:spcBef>
                <a:spcPts val="265"/>
              </a:spcBef>
            </a:pPr>
            <a:r>
              <a:rPr sz="1400" spc="-10" dirty="0">
                <a:solidFill>
                  <a:srgbClr val="291F20"/>
                </a:solidFill>
                <a:latin typeface="Arial MT"/>
                <a:cs typeface="Arial MT"/>
              </a:rPr>
              <a:t>Accuracy=(TP+TN)/(TP+TN+FP+FN)</a:t>
            </a:r>
            <a:endParaRPr sz="1400" dirty="0">
              <a:latin typeface="Arial MT"/>
              <a:cs typeface="Arial MT"/>
            </a:endParaRPr>
          </a:p>
        </p:txBody>
      </p:sp>
      <p:pic>
        <p:nvPicPr>
          <p:cNvPr id="18" name="object 18"/>
          <p:cNvPicPr/>
          <p:nvPr/>
        </p:nvPicPr>
        <p:blipFill>
          <a:blip r:embed="rId2" cstate="print"/>
          <a:stretch>
            <a:fillRect/>
          </a:stretch>
        </p:blipFill>
        <p:spPr>
          <a:xfrm>
            <a:off x="615695" y="2042159"/>
            <a:ext cx="207264" cy="195071"/>
          </a:xfrm>
          <a:prstGeom prst="rect">
            <a:avLst/>
          </a:prstGeom>
        </p:spPr>
      </p:pic>
      <p:pic>
        <p:nvPicPr>
          <p:cNvPr id="19" name="object 19"/>
          <p:cNvPicPr/>
          <p:nvPr/>
        </p:nvPicPr>
        <p:blipFill>
          <a:blip r:embed="rId3" cstate="print"/>
          <a:stretch>
            <a:fillRect/>
          </a:stretch>
        </p:blipFill>
        <p:spPr>
          <a:xfrm>
            <a:off x="615695" y="3078479"/>
            <a:ext cx="207264" cy="198119"/>
          </a:xfrm>
          <a:prstGeom prst="rect">
            <a:avLst/>
          </a:prstGeom>
        </p:spPr>
      </p:pic>
      <p:pic>
        <p:nvPicPr>
          <p:cNvPr id="20" name="object 20"/>
          <p:cNvPicPr/>
          <p:nvPr/>
        </p:nvPicPr>
        <p:blipFill>
          <a:blip r:embed="rId4" cstate="print"/>
          <a:stretch>
            <a:fillRect/>
          </a:stretch>
        </p:blipFill>
        <p:spPr>
          <a:xfrm>
            <a:off x="615695" y="3901439"/>
            <a:ext cx="207264" cy="195072"/>
          </a:xfrm>
          <a:prstGeom prst="rect">
            <a:avLst/>
          </a:prstGeom>
        </p:spPr>
      </p:pic>
      <p:pic>
        <p:nvPicPr>
          <p:cNvPr id="21" name="object 21"/>
          <p:cNvPicPr/>
          <p:nvPr/>
        </p:nvPicPr>
        <p:blipFill>
          <a:blip r:embed="rId3" cstate="print"/>
          <a:stretch>
            <a:fillRect/>
          </a:stretch>
        </p:blipFill>
        <p:spPr>
          <a:xfrm>
            <a:off x="615695" y="1002791"/>
            <a:ext cx="207264" cy="198120"/>
          </a:xfrm>
          <a:prstGeom prst="rect">
            <a:avLst/>
          </a:prstGeom>
        </p:spPr>
      </p:pic>
      <p:pic>
        <p:nvPicPr>
          <p:cNvPr id="26" name="Picture 25">
            <a:extLst>
              <a:ext uri="{FF2B5EF4-FFF2-40B4-BE49-F238E27FC236}">
                <a16:creationId xmlns:a16="http://schemas.microsoft.com/office/drawing/2014/main" id="{3A56C804-BCC8-60B7-F3C2-CD5055089B10}"/>
              </a:ext>
            </a:extLst>
          </p:cNvPr>
          <p:cNvPicPr>
            <a:picLocks noChangeAspect="1"/>
          </p:cNvPicPr>
          <p:nvPr/>
        </p:nvPicPr>
        <p:blipFill>
          <a:blip r:embed="rId5"/>
          <a:stretch>
            <a:fillRect/>
          </a:stretch>
        </p:blipFill>
        <p:spPr>
          <a:xfrm>
            <a:off x="5486400" y="1050925"/>
            <a:ext cx="3272305" cy="2257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84023" rIns="0" bIns="0" rtlCol="0">
            <a:spAutoFit/>
          </a:bodyPr>
          <a:lstStyle/>
          <a:p>
            <a:pPr marL="241300">
              <a:lnSpc>
                <a:spcPct val="100000"/>
              </a:lnSpc>
              <a:spcBef>
                <a:spcPts val="100"/>
              </a:spcBef>
            </a:pPr>
            <a:r>
              <a:rPr sz="3000" spc="60" dirty="0">
                <a:solidFill>
                  <a:srgbClr val="181818"/>
                </a:solidFill>
              </a:rPr>
              <a:t>Observations</a:t>
            </a:r>
            <a:endParaRPr sz="3000"/>
          </a:p>
        </p:txBody>
      </p:sp>
      <p:graphicFrame>
        <p:nvGraphicFramePr>
          <p:cNvPr id="6" name="object 6"/>
          <p:cNvGraphicFramePr>
            <a:graphicFrameLocks noGrp="1"/>
          </p:cNvGraphicFramePr>
          <p:nvPr>
            <p:extLst>
              <p:ext uri="{D42A27DB-BD31-4B8C-83A1-F6EECF244321}">
                <p14:modId xmlns:p14="http://schemas.microsoft.com/office/powerpoint/2010/main" val="2574480856"/>
              </p:ext>
            </p:extLst>
          </p:nvPr>
        </p:nvGraphicFramePr>
        <p:xfrm>
          <a:off x="710437" y="1053591"/>
          <a:ext cx="7887967" cy="2341243"/>
        </p:xfrm>
        <a:graphic>
          <a:graphicData uri="http://schemas.openxmlformats.org/drawingml/2006/table">
            <a:tbl>
              <a:tblPr firstRow="1" bandRow="1">
                <a:tableStyleId>{2D5ABB26-0587-4C30-8999-92F81FD0307C}</a:tableStyleId>
              </a:tblPr>
              <a:tblGrid>
                <a:gridCol w="2302510">
                  <a:extLst>
                    <a:ext uri="{9D8B030D-6E8A-4147-A177-3AD203B41FA5}">
                      <a16:colId xmlns:a16="http://schemas.microsoft.com/office/drawing/2014/main" val="20000"/>
                    </a:ext>
                  </a:extLst>
                </a:gridCol>
                <a:gridCol w="1396364">
                  <a:extLst>
                    <a:ext uri="{9D8B030D-6E8A-4147-A177-3AD203B41FA5}">
                      <a16:colId xmlns:a16="http://schemas.microsoft.com/office/drawing/2014/main" val="20001"/>
                    </a:ext>
                  </a:extLst>
                </a:gridCol>
                <a:gridCol w="1396364">
                  <a:extLst>
                    <a:ext uri="{9D8B030D-6E8A-4147-A177-3AD203B41FA5}">
                      <a16:colId xmlns:a16="http://schemas.microsoft.com/office/drawing/2014/main" val="20002"/>
                    </a:ext>
                  </a:extLst>
                </a:gridCol>
                <a:gridCol w="1396364">
                  <a:extLst>
                    <a:ext uri="{9D8B030D-6E8A-4147-A177-3AD203B41FA5}">
                      <a16:colId xmlns:a16="http://schemas.microsoft.com/office/drawing/2014/main" val="20003"/>
                    </a:ext>
                  </a:extLst>
                </a:gridCol>
                <a:gridCol w="1396365">
                  <a:extLst>
                    <a:ext uri="{9D8B030D-6E8A-4147-A177-3AD203B41FA5}">
                      <a16:colId xmlns:a16="http://schemas.microsoft.com/office/drawing/2014/main" val="20004"/>
                    </a:ext>
                  </a:extLst>
                </a:gridCol>
              </a:tblGrid>
              <a:tr h="457200">
                <a:tc>
                  <a:txBody>
                    <a:bodyPr/>
                    <a:lstStyle/>
                    <a:p>
                      <a:pPr marL="91440">
                        <a:lnSpc>
                          <a:spcPct val="100000"/>
                        </a:lnSpc>
                        <a:spcBef>
                          <a:spcPts val="710"/>
                        </a:spcBef>
                      </a:pPr>
                      <a:r>
                        <a:rPr sz="1600" spc="-10" dirty="0">
                          <a:solidFill>
                            <a:srgbClr val="291F20"/>
                          </a:solidFill>
                          <a:latin typeface="Arial MT"/>
                          <a:cs typeface="Arial MT"/>
                        </a:rPr>
                        <a:t>Model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2540" algn="ctr">
                        <a:lnSpc>
                          <a:spcPct val="100000"/>
                        </a:lnSpc>
                        <a:spcBef>
                          <a:spcPts val="710"/>
                        </a:spcBef>
                      </a:pPr>
                      <a:r>
                        <a:rPr sz="1600" spc="-10" dirty="0">
                          <a:solidFill>
                            <a:srgbClr val="291F20"/>
                          </a:solidFill>
                          <a:latin typeface="Arial MT"/>
                          <a:cs typeface="Arial MT"/>
                        </a:rPr>
                        <a:t>Precision</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3810" algn="ctr">
                        <a:lnSpc>
                          <a:spcPct val="100000"/>
                        </a:lnSpc>
                        <a:spcBef>
                          <a:spcPts val="710"/>
                        </a:spcBef>
                      </a:pPr>
                      <a:r>
                        <a:rPr sz="1600" spc="-10" dirty="0">
                          <a:solidFill>
                            <a:srgbClr val="291F20"/>
                          </a:solidFill>
                          <a:latin typeface="Arial MT"/>
                          <a:cs typeface="Arial MT"/>
                        </a:rPr>
                        <a:t>Recall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254" dirty="0">
                          <a:solidFill>
                            <a:srgbClr val="291F20"/>
                          </a:solidFill>
                          <a:latin typeface="Arial MT"/>
                          <a:cs typeface="Arial MT"/>
                        </a:rPr>
                        <a:t>F1</a:t>
                      </a:r>
                      <a:r>
                        <a:rPr sz="1600" spc="-30" dirty="0">
                          <a:solidFill>
                            <a:srgbClr val="291F20"/>
                          </a:solidFill>
                          <a:latin typeface="Arial MT"/>
                          <a:cs typeface="Arial MT"/>
                        </a:rPr>
                        <a:t> </a:t>
                      </a:r>
                      <a:r>
                        <a:rPr sz="1600" spc="-10" dirty="0">
                          <a:solidFill>
                            <a:srgbClr val="291F20"/>
                          </a:solidFill>
                          <a:latin typeface="Arial MT"/>
                          <a:cs typeface="Arial MT"/>
                        </a:rPr>
                        <a:t>Score</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40" dirty="0">
                          <a:solidFill>
                            <a:srgbClr val="291F20"/>
                          </a:solidFill>
                          <a:latin typeface="Arial MT"/>
                          <a:cs typeface="Arial MT"/>
                        </a:rPr>
                        <a:t>Accuracy</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473075">
                <a:tc>
                  <a:txBody>
                    <a:bodyPr/>
                    <a:lstStyle/>
                    <a:p>
                      <a:pPr marL="91440">
                        <a:lnSpc>
                          <a:spcPct val="100000"/>
                        </a:lnSpc>
                        <a:spcBef>
                          <a:spcPts val="1019"/>
                        </a:spcBef>
                      </a:pPr>
                      <a:r>
                        <a:rPr lang="en-IN" sz="1400" b="1" spc="-114" dirty="0">
                          <a:solidFill>
                            <a:srgbClr val="291F20"/>
                          </a:solidFill>
                          <a:latin typeface="Tahoma"/>
                          <a:cs typeface="Tahoma"/>
                        </a:rPr>
                        <a:t>Linear</a:t>
                      </a:r>
                      <a:r>
                        <a:rPr sz="1400" b="1" spc="-8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2953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90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080"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0"/>
                        </a:spcBef>
                      </a:pPr>
                      <a:r>
                        <a:rPr sz="1200" b="1" spc="-20" dirty="0">
                          <a:solidFill>
                            <a:srgbClr val="291F20"/>
                          </a:solidFill>
                          <a:latin typeface="Tahoma"/>
                          <a:cs typeface="Tahoma"/>
                        </a:rPr>
                        <a:t>0.</a:t>
                      </a:r>
                      <a:r>
                        <a:rPr lang="en-IN" sz="1200" b="1" spc="-2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473075">
                <a:tc>
                  <a:txBody>
                    <a:bodyPr/>
                    <a:lstStyle/>
                    <a:p>
                      <a:pPr marL="91440">
                        <a:lnSpc>
                          <a:spcPct val="100000"/>
                        </a:lnSpc>
                        <a:spcBef>
                          <a:spcPts val="1025"/>
                        </a:spcBef>
                      </a:pPr>
                      <a:r>
                        <a:rPr lang="en-IN" sz="1400" b="1" spc="-100" dirty="0">
                          <a:solidFill>
                            <a:srgbClr val="291F20"/>
                          </a:solidFill>
                          <a:latin typeface="Tahoma"/>
                          <a:cs typeface="Tahoma"/>
                        </a:rPr>
                        <a:t>Ridge</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017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5"/>
                        </a:spcBef>
                      </a:pPr>
                      <a:r>
                        <a:rPr lang="en-IN" sz="1200" b="1" spc="-10" dirty="0">
                          <a:solidFill>
                            <a:srgbClr val="291F20"/>
                          </a:solidFill>
                          <a:latin typeface="Tahoma"/>
                          <a:cs typeface="Tahoma"/>
                        </a:rPr>
                        <a:t>0.99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algn="ctr">
                        <a:lnSpc>
                          <a:spcPct val="100000"/>
                        </a:lnSpc>
                        <a:spcBef>
                          <a:spcPts val="1155"/>
                        </a:spcBef>
                      </a:pPr>
                      <a:r>
                        <a:rPr sz="1200" b="1" spc="-20" dirty="0">
                          <a:solidFill>
                            <a:srgbClr val="291F20"/>
                          </a:solidFill>
                          <a:latin typeface="Tahoma"/>
                          <a:cs typeface="Tahoma"/>
                        </a:rPr>
                        <a:t>0.9</a:t>
                      </a:r>
                      <a:r>
                        <a:rPr lang="en-IN" sz="1200" b="1" spc="-20" dirty="0">
                          <a:solidFill>
                            <a:srgbClr val="291F20"/>
                          </a:solidFill>
                          <a:latin typeface="Tahoma"/>
                          <a:cs typeface="Tahoma"/>
                        </a:rPr>
                        <a:t>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464184">
                <a:tc>
                  <a:txBody>
                    <a:bodyPr/>
                    <a:lstStyle/>
                    <a:p>
                      <a:pPr marL="91440">
                        <a:lnSpc>
                          <a:spcPct val="100000"/>
                        </a:lnSpc>
                        <a:spcBef>
                          <a:spcPts val="990"/>
                        </a:spcBef>
                      </a:pPr>
                      <a:r>
                        <a:rPr sz="1400" b="1" spc="-70" dirty="0">
                          <a:solidFill>
                            <a:srgbClr val="291F20"/>
                          </a:solidFill>
                          <a:latin typeface="Tahoma"/>
                          <a:cs typeface="Tahoma"/>
                        </a:rPr>
                        <a:t>Lasso</a:t>
                      </a:r>
                      <a:r>
                        <a:rPr sz="1400" b="1" spc="-95" dirty="0">
                          <a:solidFill>
                            <a:srgbClr val="291F20"/>
                          </a:solidFill>
                          <a:latin typeface="Tahoma"/>
                          <a:cs typeface="Tahoma"/>
                        </a:rPr>
                        <a:t> </a:t>
                      </a:r>
                      <a:r>
                        <a:rPr sz="1400" b="1" spc="-10" dirty="0">
                          <a:solidFill>
                            <a:srgbClr val="291F20"/>
                          </a:solidFill>
                          <a:latin typeface="Tahoma"/>
                          <a:cs typeface="Tahoma"/>
                        </a:rPr>
                        <a:t>Regression</a:t>
                      </a:r>
                      <a:endParaRPr sz="1400">
                        <a:latin typeface="Tahoma"/>
                        <a:cs typeface="Tahoma"/>
                      </a:endParaRPr>
                    </a:p>
                  </a:txBody>
                  <a:tcPr marL="0" marR="0" marT="12573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20"/>
                        </a:spcBef>
                      </a:pPr>
                      <a:r>
                        <a:rPr sz="1200" b="1" spc="-10" dirty="0">
                          <a:solidFill>
                            <a:srgbClr val="291F20"/>
                          </a:solidFill>
                          <a:latin typeface="Tahoma"/>
                          <a:cs typeface="Tahoma"/>
                        </a:rPr>
                        <a:t>0.</a:t>
                      </a:r>
                      <a:r>
                        <a:rPr lang="en-IN" sz="1200" b="1" spc="-10" dirty="0">
                          <a:solidFill>
                            <a:srgbClr val="291F20"/>
                          </a:solidFill>
                          <a:latin typeface="Tahoma"/>
                          <a:cs typeface="Tahoma"/>
                        </a:rPr>
                        <a:t>77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20"/>
                        </a:spcBef>
                      </a:pPr>
                      <a:r>
                        <a:rPr lang="en-IN" sz="1200" b="1" spc="-10" dirty="0">
                          <a:solidFill>
                            <a:srgbClr val="291F20"/>
                          </a:solidFill>
                          <a:latin typeface="Tahoma"/>
                          <a:cs typeface="Tahoma"/>
                        </a:rPr>
                        <a:t>1.00</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715" algn="ctr">
                        <a:lnSpc>
                          <a:spcPct val="100000"/>
                        </a:lnSpc>
                        <a:spcBef>
                          <a:spcPts val="1120"/>
                        </a:spcBef>
                      </a:pPr>
                      <a:r>
                        <a:rPr lang="en-IN" sz="1200" b="1" spc="-10" dirty="0">
                          <a:solidFill>
                            <a:srgbClr val="291F20"/>
                          </a:solidFill>
                          <a:latin typeface="Tahoma"/>
                          <a:cs typeface="Tahoma"/>
                        </a:rPr>
                        <a:t>0.87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0" algn="ctr">
                        <a:lnSpc>
                          <a:spcPct val="100000"/>
                        </a:lnSpc>
                        <a:spcBef>
                          <a:spcPts val="1120"/>
                        </a:spcBef>
                      </a:pPr>
                      <a:r>
                        <a:rPr sz="1200" b="1" spc="-20" dirty="0">
                          <a:solidFill>
                            <a:srgbClr val="291F20"/>
                          </a:solidFill>
                          <a:latin typeface="Tahoma"/>
                          <a:cs typeface="Tahoma"/>
                        </a:rPr>
                        <a:t>0.9</a:t>
                      </a:r>
                      <a:r>
                        <a:rPr lang="en-IN" sz="1200" b="1" spc="-20" dirty="0">
                          <a:solidFill>
                            <a:srgbClr val="291F20"/>
                          </a:solidFill>
                          <a:latin typeface="Tahoma"/>
                          <a:cs typeface="Tahoma"/>
                        </a:rPr>
                        <a:t>5</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473709">
                <a:tc>
                  <a:txBody>
                    <a:bodyPr/>
                    <a:lstStyle/>
                    <a:p>
                      <a:pPr marL="91440">
                        <a:lnSpc>
                          <a:spcPct val="100000"/>
                        </a:lnSpc>
                        <a:spcBef>
                          <a:spcPts val="1030"/>
                        </a:spcBef>
                      </a:pPr>
                      <a:endParaRPr sz="1400" dirty="0">
                        <a:latin typeface="Tahoma"/>
                        <a:cs typeface="Tahoma"/>
                      </a:endParaRPr>
                    </a:p>
                  </a:txBody>
                  <a:tcPr marL="0" marR="0" marT="13081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746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
        <p:nvSpPr>
          <p:cNvPr id="7" name="object 7"/>
          <p:cNvSpPr txBox="1"/>
          <p:nvPr/>
        </p:nvSpPr>
        <p:spPr>
          <a:xfrm>
            <a:off x="646582" y="3749750"/>
            <a:ext cx="7202170" cy="937260"/>
          </a:xfrm>
          <a:prstGeom prst="rect">
            <a:avLst/>
          </a:prstGeom>
        </p:spPr>
        <p:txBody>
          <a:bodyPr vert="horz" wrap="square" lIns="0" tIns="43180" rIns="0" bIns="0" rtlCol="0">
            <a:spAutoFit/>
          </a:bodyPr>
          <a:lstStyle/>
          <a:p>
            <a:pPr marL="12700">
              <a:lnSpc>
                <a:spcPct val="100000"/>
              </a:lnSpc>
              <a:spcBef>
                <a:spcPts val="340"/>
              </a:spcBef>
            </a:pPr>
            <a:r>
              <a:rPr sz="1100" b="1" dirty="0">
                <a:latin typeface="Arial"/>
                <a:cs typeface="Arial"/>
              </a:rPr>
              <a:t>R</a:t>
            </a:r>
            <a:r>
              <a:rPr sz="1300" b="1" dirty="0">
                <a:solidFill>
                  <a:srgbClr val="291F20"/>
                </a:solidFill>
                <a:latin typeface="Arial"/>
                <a:cs typeface="Arial"/>
              </a:rPr>
              <a:t>idge</a:t>
            </a:r>
            <a:r>
              <a:rPr sz="1300" b="1" spc="7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95" dirty="0">
                <a:solidFill>
                  <a:srgbClr val="291F20"/>
                </a:solidFill>
                <a:latin typeface="Arial MT"/>
                <a:cs typeface="Arial MT"/>
              </a:rPr>
              <a:t> </a:t>
            </a:r>
            <a:r>
              <a:rPr sz="1300" dirty="0">
                <a:solidFill>
                  <a:srgbClr val="291F20"/>
                </a:solidFill>
                <a:latin typeface="Arial MT"/>
                <a:cs typeface="Arial MT"/>
              </a:rPr>
              <a:t>Best</a:t>
            </a:r>
            <a:r>
              <a:rPr sz="1300" spc="114" dirty="0">
                <a:solidFill>
                  <a:srgbClr val="291F20"/>
                </a:solidFill>
                <a:latin typeface="Arial MT"/>
                <a:cs typeface="Arial MT"/>
              </a:rPr>
              <a:t> </a:t>
            </a:r>
            <a:r>
              <a:rPr sz="1300" dirty="0">
                <a:solidFill>
                  <a:srgbClr val="291F20"/>
                </a:solidFill>
                <a:latin typeface="Arial MT"/>
                <a:cs typeface="Arial MT"/>
              </a:rPr>
              <a:t>recall</a:t>
            </a:r>
            <a:r>
              <a:rPr sz="1300" spc="85" dirty="0">
                <a:solidFill>
                  <a:srgbClr val="291F20"/>
                </a:solidFill>
                <a:latin typeface="Arial MT"/>
                <a:cs typeface="Arial MT"/>
              </a:rPr>
              <a:t> </a:t>
            </a:r>
            <a:r>
              <a:rPr sz="1300" spc="50" dirty="0">
                <a:solidFill>
                  <a:srgbClr val="291F20"/>
                </a:solidFill>
                <a:latin typeface="Arial MT"/>
                <a:cs typeface="Arial MT"/>
              </a:rPr>
              <a:t>with</a:t>
            </a:r>
            <a:r>
              <a:rPr sz="1300" spc="150" dirty="0">
                <a:solidFill>
                  <a:srgbClr val="291F20"/>
                </a:solidFill>
                <a:latin typeface="Arial MT"/>
                <a:cs typeface="Arial MT"/>
              </a:rPr>
              <a:t> </a:t>
            </a:r>
            <a:r>
              <a:rPr sz="1300" dirty="0">
                <a:solidFill>
                  <a:srgbClr val="291F20"/>
                </a:solidFill>
                <a:latin typeface="Arial MT"/>
                <a:cs typeface="Arial MT"/>
              </a:rPr>
              <a:t>balanced</a:t>
            </a:r>
            <a:r>
              <a:rPr sz="1300" spc="125" dirty="0">
                <a:solidFill>
                  <a:srgbClr val="291F20"/>
                </a:solidFill>
                <a:latin typeface="Arial MT"/>
                <a:cs typeface="Arial MT"/>
              </a:rPr>
              <a:t> </a:t>
            </a:r>
            <a:r>
              <a:rPr sz="1300" dirty="0">
                <a:solidFill>
                  <a:srgbClr val="291F20"/>
                </a:solidFill>
                <a:latin typeface="Arial MT"/>
                <a:cs typeface="Arial MT"/>
              </a:rPr>
              <a:t>performance</a:t>
            </a:r>
            <a:r>
              <a:rPr sz="1300" spc="135" dirty="0">
                <a:solidFill>
                  <a:srgbClr val="291F20"/>
                </a:solidFill>
                <a:latin typeface="Arial MT"/>
                <a:cs typeface="Arial MT"/>
              </a:rPr>
              <a:t> </a:t>
            </a:r>
            <a:r>
              <a:rPr sz="1300" spc="-10" dirty="0">
                <a:solidFill>
                  <a:srgbClr val="291F20"/>
                </a:solidFill>
                <a:latin typeface="Arial MT"/>
                <a:cs typeface="Arial MT"/>
              </a:rPr>
              <a:t>overall.</a:t>
            </a:r>
            <a:endParaRPr sz="1300">
              <a:latin typeface="Arial MT"/>
              <a:cs typeface="Arial MT"/>
            </a:endParaRPr>
          </a:p>
          <a:p>
            <a:pPr marL="12700">
              <a:lnSpc>
                <a:spcPct val="100000"/>
              </a:lnSpc>
              <a:spcBef>
                <a:spcPts val="240"/>
              </a:spcBef>
            </a:pPr>
            <a:r>
              <a:rPr sz="1300" b="1" dirty="0">
                <a:solidFill>
                  <a:srgbClr val="291F20"/>
                </a:solidFill>
                <a:latin typeface="Arial"/>
                <a:cs typeface="Arial"/>
              </a:rPr>
              <a:t>Linear</a:t>
            </a:r>
            <a:r>
              <a:rPr sz="1300" b="1" spc="-15"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25" dirty="0">
                <a:solidFill>
                  <a:srgbClr val="291F20"/>
                </a:solidFill>
                <a:latin typeface="Arial MT"/>
                <a:cs typeface="Arial MT"/>
              </a:rPr>
              <a:t> </a:t>
            </a:r>
            <a:r>
              <a:rPr sz="1300" dirty="0">
                <a:solidFill>
                  <a:srgbClr val="291F20"/>
                </a:solidFill>
                <a:latin typeface="Arial MT"/>
                <a:cs typeface="Arial MT"/>
              </a:rPr>
              <a:t>High</a:t>
            </a:r>
            <a:r>
              <a:rPr sz="1300" spc="40" dirty="0">
                <a:solidFill>
                  <a:srgbClr val="291F20"/>
                </a:solidFill>
                <a:latin typeface="Arial MT"/>
                <a:cs typeface="Arial MT"/>
              </a:rPr>
              <a:t> </a:t>
            </a:r>
            <a:r>
              <a:rPr sz="1300" dirty="0">
                <a:solidFill>
                  <a:srgbClr val="291F20"/>
                </a:solidFill>
                <a:latin typeface="Arial MT"/>
                <a:cs typeface="Arial MT"/>
              </a:rPr>
              <a:t>accuracy</a:t>
            </a:r>
            <a:r>
              <a:rPr sz="1300" spc="50" dirty="0">
                <a:solidFill>
                  <a:srgbClr val="291F20"/>
                </a:solidFill>
                <a:latin typeface="Arial MT"/>
                <a:cs typeface="Arial MT"/>
              </a:rPr>
              <a:t> </a:t>
            </a:r>
            <a:r>
              <a:rPr sz="1300" spc="80" dirty="0">
                <a:solidFill>
                  <a:srgbClr val="291F20"/>
                </a:solidFill>
                <a:latin typeface="Arial MT"/>
                <a:cs typeface="Arial MT"/>
              </a:rPr>
              <a:t>but</a:t>
            </a:r>
            <a:r>
              <a:rPr sz="1300" spc="40" dirty="0">
                <a:solidFill>
                  <a:srgbClr val="291F20"/>
                </a:solidFill>
                <a:latin typeface="Arial MT"/>
                <a:cs typeface="Arial MT"/>
              </a:rPr>
              <a:t> </a:t>
            </a:r>
            <a:r>
              <a:rPr sz="1300" spc="50" dirty="0">
                <a:solidFill>
                  <a:srgbClr val="291F20"/>
                </a:solidFill>
                <a:latin typeface="Arial MT"/>
                <a:cs typeface="Arial MT"/>
              </a:rPr>
              <a:t>poor </a:t>
            </a:r>
            <a:r>
              <a:rPr sz="1300" dirty="0">
                <a:solidFill>
                  <a:srgbClr val="291F20"/>
                </a:solidFill>
                <a:latin typeface="Arial MT"/>
                <a:cs typeface="Arial MT"/>
              </a:rPr>
              <a:t>recall,</a:t>
            </a:r>
            <a:r>
              <a:rPr sz="1300" spc="45" dirty="0">
                <a:solidFill>
                  <a:srgbClr val="291F20"/>
                </a:solidFill>
                <a:latin typeface="Arial MT"/>
                <a:cs typeface="Arial MT"/>
              </a:rPr>
              <a:t> </a:t>
            </a:r>
            <a:r>
              <a:rPr sz="1300" dirty="0">
                <a:solidFill>
                  <a:srgbClr val="291F20"/>
                </a:solidFill>
                <a:latin typeface="Arial MT"/>
                <a:cs typeface="Arial MT"/>
              </a:rPr>
              <a:t>struggles</a:t>
            </a:r>
            <a:r>
              <a:rPr sz="1300" spc="50" dirty="0">
                <a:solidFill>
                  <a:srgbClr val="291F20"/>
                </a:solidFill>
                <a:latin typeface="Arial MT"/>
                <a:cs typeface="Arial MT"/>
              </a:rPr>
              <a:t> with</a:t>
            </a:r>
            <a:r>
              <a:rPr sz="1300" spc="40" dirty="0">
                <a:solidFill>
                  <a:srgbClr val="291F20"/>
                </a:solidFill>
                <a:latin typeface="Arial MT"/>
                <a:cs typeface="Arial MT"/>
              </a:rPr>
              <a:t> </a:t>
            </a:r>
            <a:r>
              <a:rPr sz="1300" spc="55" dirty="0">
                <a:solidFill>
                  <a:srgbClr val="291F20"/>
                </a:solidFill>
                <a:latin typeface="Arial MT"/>
                <a:cs typeface="Arial MT"/>
              </a:rPr>
              <a:t>the</a:t>
            </a:r>
            <a:r>
              <a:rPr sz="1300" spc="50" dirty="0">
                <a:solidFill>
                  <a:srgbClr val="291F20"/>
                </a:solidFill>
                <a:latin typeface="Arial MT"/>
                <a:cs typeface="Arial MT"/>
              </a:rPr>
              <a:t> minority</a:t>
            </a:r>
            <a:r>
              <a:rPr sz="1300" spc="75" dirty="0">
                <a:solidFill>
                  <a:srgbClr val="291F20"/>
                </a:solidFill>
                <a:latin typeface="Arial MT"/>
                <a:cs typeface="Arial MT"/>
              </a:rPr>
              <a:t> </a:t>
            </a:r>
            <a:r>
              <a:rPr sz="1300" spc="-10" dirty="0">
                <a:solidFill>
                  <a:srgbClr val="291F20"/>
                </a:solidFill>
                <a:latin typeface="Arial MT"/>
                <a:cs typeface="Arial MT"/>
              </a:rPr>
              <a:t>class.</a:t>
            </a:r>
            <a:endParaRPr sz="1300">
              <a:latin typeface="Arial MT"/>
              <a:cs typeface="Arial MT"/>
            </a:endParaRPr>
          </a:p>
          <a:p>
            <a:pPr marL="12700">
              <a:lnSpc>
                <a:spcPct val="100000"/>
              </a:lnSpc>
              <a:spcBef>
                <a:spcPts val="240"/>
              </a:spcBef>
            </a:pPr>
            <a:r>
              <a:rPr sz="1300" b="1" spc="-30" dirty="0">
                <a:solidFill>
                  <a:srgbClr val="291F20"/>
                </a:solidFill>
                <a:latin typeface="Arial"/>
                <a:cs typeface="Arial"/>
              </a:rPr>
              <a:t>Lasso</a:t>
            </a:r>
            <a:r>
              <a:rPr sz="1300" b="1" dirty="0">
                <a:solidFill>
                  <a:srgbClr val="291F20"/>
                </a:solidFill>
                <a:latin typeface="Arial"/>
                <a:cs typeface="Arial"/>
              </a:rPr>
              <a:t> </a:t>
            </a:r>
            <a:r>
              <a:rPr sz="1300" b="1" spc="75" dirty="0">
                <a:solidFill>
                  <a:srgbClr val="291F20"/>
                </a:solidFill>
                <a:latin typeface="Arial"/>
                <a:cs typeface="Arial"/>
              </a:rPr>
              <a:t>&amp;</a:t>
            </a:r>
            <a:r>
              <a:rPr sz="1300" b="1" spc="-5" dirty="0">
                <a:solidFill>
                  <a:srgbClr val="291F20"/>
                </a:solidFill>
                <a:latin typeface="Arial"/>
                <a:cs typeface="Arial"/>
              </a:rPr>
              <a:t> </a:t>
            </a:r>
            <a:r>
              <a:rPr sz="1300" b="1" spc="-10" dirty="0">
                <a:solidFill>
                  <a:srgbClr val="291F20"/>
                </a:solidFill>
                <a:latin typeface="Arial"/>
                <a:cs typeface="Arial"/>
              </a:rPr>
              <a:t>Logistic</a:t>
            </a:r>
            <a:r>
              <a:rPr sz="1300" b="1" spc="1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75" dirty="0">
                <a:solidFill>
                  <a:srgbClr val="291F20"/>
                </a:solidFill>
                <a:latin typeface="Arial MT"/>
                <a:cs typeface="Arial MT"/>
              </a:rPr>
              <a:t> </a:t>
            </a:r>
            <a:r>
              <a:rPr sz="1300" dirty="0">
                <a:solidFill>
                  <a:srgbClr val="291F20"/>
                </a:solidFill>
                <a:latin typeface="Arial MT"/>
                <a:cs typeface="Arial MT"/>
              </a:rPr>
              <a:t>High</a:t>
            </a:r>
            <a:r>
              <a:rPr sz="1300" spc="90" dirty="0">
                <a:solidFill>
                  <a:srgbClr val="291F20"/>
                </a:solidFill>
                <a:latin typeface="Arial MT"/>
                <a:cs typeface="Arial MT"/>
              </a:rPr>
              <a:t> </a:t>
            </a:r>
            <a:r>
              <a:rPr sz="1300" dirty="0">
                <a:solidFill>
                  <a:srgbClr val="291F20"/>
                </a:solidFill>
                <a:latin typeface="Arial MT"/>
                <a:cs typeface="Arial MT"/>
              </a:rPr>
              <a:t>accuracy</a:t>
            </a:r>
            <a:r>
              <a:rPr sz="1300" spc="130" dirty="0">
                <a:solidFill>
                  <a:srgbClr val="291F20"/>
                </a:solidFill>
                <a:latin typeface="Arial MT"/>
                <a:cs typeface="Arial MT"/>
              </a:rPr>
              <a:t> </a:t>
            </a:r>
            <a:r>
              <a:rPr sz="1300" spc="80" dirty="0">
                <a:solidFill>
                  <a:srgbClr val="291F20"/>
                </a:solidFill>
                <a:latin typeface="Arial MT"/>
                <a:cs typeface="Arial MT"/>
              </a:rPr>
              <a:t>but</a:t>
            </a:r>
            <a:r>
              <a:rPr sz="1300" spc="95" dirty="0">
                <a:solidFill>
                  <a:srgbClr val="291F20"/>
                </a:solidFill>
                <a:latin typeface="Arial MT"/>
                <a:cs typeface="Arial MT"/>
              </a:rPr>
              <a:t> </a:t>
            </a:r>
            <a:r>
              <a:rPr sz="1300" dirty="0">
                <a:solidFill>
                  <a:srgbClr val="291F20"/>
                </a:solidFill>
                <a:latin typeface="Arial MT"/>
                <a:cs typeface="Arial MT"/>
              </a:rPr>
              <a:t>very</a:t>
            </a:r>
            <a:r>
              <a:rPr sz="1300" spc="100" dirty="0">
                <a:solidFill>
                  <a:srgbClr val="291F20"/>
                </a:solidFill>
                <a:latin typeface="Arial MT"/>
                <a:cs typeface="Arial MT"/>
              </a:rPr>
              <a:t> </a:t>
            </a:r>
            <a:r>
              <a:rPr sz="1300" dirty="0">
                <a:solidFill>
                  <a:srgbClr val="291F20"/>
                </a:solidFill>
                <a:latin typeface="Arial MT"/>
                <a:cs typeface="Arial MT"/>
              </a:rPr>
              <a:t>low</a:t>
            </a:r>
            <a:r>
              <a:rPr sz="1300" spc="90" dirty="0">
                <a:solidFill>
                  <a:srgbClr val="291F20"/>
                </a:solidFill>
                <a:latin typeface="Arial MT"/>
                <a:cs typeface="Arial MT"/>
              </a:rPr>
              <a:t> </a:t>
            </a:r>
            <a:r>
              <a:rPr sz="1300" dirty="0">
                <a:solidFill>
                  <a:srgbClr val="291F20"/>
                </a:solidFill>
                <a:latin typeface="Arial MT"/>
                <a:cs typeface="Arial MT"/>
              </a:rPr>
              <a:t>recall</a:t>
            </a:r>
            <a:r>
              <a:rPr sz="1300" spc="65" dirty="0">
                <a:solidFill>
                  <a:srgbClr val="291F20"/>
                </a:solidFill>
                <a:latin typeface="Arial MT"/>
                <a:cs typeface="Arial MT"/>
              </a:rPr>
              <a:t> </a:t>
            </a:r>
            <a:r>
              <a:rPr sz="1300" dirty="0">
                <a:solidFill>
                  <a:srgbClr val="291F20"/>
                </a:solidFill>
                <a:latin typeface="Arial MT"/>
                <a:cs typeface="Arial MT"/>
              </a:rPr>
              <a:t>and</a:t>
            </a:r>
            <a:r>
              <a:rPr sz="1300" spc="130" dirty="0">
                <a:solidFill>
                  <a:srgbClr val="291F20"/>
                </a:solidFill>
                <a:latin typeface="Arial MT"/>
                <a:cs typeface="Arial MT"/>
              </a:rPr>
              <a:t> </a:t>
            </a:r>
            <a:r>
              <a:rPr sz="1300" spc="-220" dirty="0">
                <a:solidFill>
                  <a:srgbClr val="291F20"/>
                </a:solidFill>
                <a:latin typeface="Arial MT"/>
                <a:cs typeface="Arial MT"/>
              </a:rPr>
              <a:t>F1</a:t>
            </a:r>
            <a:r>
              <a:rPr sz="1300" spc="80" dirty="0">
                <a:solidFill>
                  <a:srgbClr val="291F20"/>
                </a:solidFill>
                <a:latin typeface="Arial MT"/>
                <a:cs typeface="Arial MT"/>
              </a:rPr>
              <a:t> </a:t>
            </a:r>
            <a:r>
              <a:rPr sz="1300" dirty="0">
                <a:solidFill>
                  <a:srgbClr val="291F20"/>
                </a:solidFill>
                <a:latin typeface="Arial MT"/>
                <a:cs typeface="Arial MT"/>
              </a:rPr>
              <a:t>scores,</a:t>
            </a:r>
            <a:r>
              <a:rPr sz="1300" spc="75" dirty="0">
                <a:solidFill>
                  <a:srgbClr val="291F20"/>
                </a:solidFill>
                <a:latin typeface="Arial MT"/>
                <a:cs typeface="Arial MT"/>
              </a:rPr>
              <a:t> </a:t>
            </a:r>
            <a:r>
              <a:rPr sz="1300" dirty="0">
                <a:solidFill>
                  <a:srgbClr val="291F20"/>
                </a:solidFill>
                <a:latin typeface="Arial MT"/>
                <a:cs typeface="Arial MT"/>
              </a:rPr>
              <a:t>indicating</a:t>
            </a:r>
            <a:r>
              <a:rPr sz="1300" spc="125" dirty="0">
                <a:solidFill>
                  <a:srgbClr val="291F20"/>
                </a:solidFill>
                <a:latin typeface="Arial MT"/>
                <a:cs typeface="Arial MT"/>
              </a:rPr>
              <a:t> </a:t>
            </a:r>
            <a:r>
              <a:rPr sz="1300" spc="30" dirty="0">
                <a:solidFill>
                  <a:srgbClr val="291F20"/>
                </a:solidFill>
                <a:latin typeface="Arial MT"/>
                <a:cs typeface="Arial MT"/>
              </a:rPr>
              <a:t>poor</a:t>
            </a:r>
            <a:endParaRPr sz="1300">
              <a:latin typeface="Arial MT"/>
              <a:cs typeface="Arial MT"/>
            </a:endParaRPr>
          </a:p>
          <a:p>
            <a:pPr marL="12700">
              <a:lnSpc>
                <a:spcPct val="100000"/>
              </a:lnSpc>
              <a:spcBef>
                <a:spcPts val="219"/>
              </a:spcBef>
            </a:pPr>
            <a:r>
              <a:rPr sz="1300" spc="50" dirty="0">
                <a:solidFill>
                  <a:srgbClr val="291F20"/>
                </a:solidFill>
                <a:latin typeface="Arial MT"/>
                <a:cs typeface="Arial MT"/>
              </a:rPr>
              <a:t>minority </a:t>
            </a:r>
            <a:r>
              <a:rPr sz="1300" dirty="0">
                <a:solidFill>
                  <a:srgbClr val="291F20"/>
                </a:solidFill>
                <a:latin typeface="Arial MT"/>
                <a:cs typeface="Arial MT"/>
              </a:rPr>
              <a:t>class</a:t>
            </a:r>
            <a:r>
              <a:rPr sz="1300" spc="20" dirty="0">
                <a:solidFill>
                  <a:srgbClr val="291F20"/>
                </a:solidFill>
                <a:latin typeface="Arial MT"/>
                <a:cs typeface="Arial MT"/>
              </a:rPr>
              <a:t> </a:t>
            </a:r>
            <a:r>
              <a:rPr sz="1300" spc="-10" dirty="0">
                <a:solidFill>
                  <a:srgbClr val="291F20"/>
                </a:solidFill>
                <a:latin typeface="Arial MT"/>
                <a:cs typeface="Arial MT"/>
              </a:rPr>
              <a:t>detection.</a:t>
            </a:r>
            <a:endParaRPr sz="13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4552D48-760C-1F3A-34DC-1108C8501444}"/>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5" name="object 3">
            <a:extLst>
              <a:ext uri="{FF2B5EF4-FFF2-40B4-BE49-F238E27FC236}">
                <a16:creationId xmlns:a16="http://schemas.microsoft.com/office/drawing/2014/main" id="{C6DF10C7-76BE-5BE9-EA73-D9AB9818D6C3}"/>
              </a:ext>
            </a:extLst>
          </p:cNvPr>
          <p:cNvGrpSpPr/>
          <p:nvPr/>
        </p:nvGrpSpPr>
        <p:grpSpPr>
          <a:xfrm>
            <a:off x="694944" y="521207"/>
            <a:ext cx="3712845" cy="4100195"/>
            <a:chOff x="694944" y="521207"/>
            <a:chExt cx="3712845" cy="4100195"/>
          </a:xfrm>
        </p:grpSpPr>
        <p:sp>
          <p:nvSpPr>
            <p:cNvPr id="6" name="object 4">
              <a:extLst>
                <a:ext uri="{FF2B5EF4-FFF2-40B4-BE49-F238E27FC236}">
                  <a16:creationId xmlns:a16="http://schemas.microsoft.com/office/drawing/2014/main" id="{68FF98D9-CE1E-A3E1-1889-295098824D44}"/>
                </a:ext>
              </a:extLst>
            </p:cNvPr>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7" name="object 5">
              <a:extLst>
                <a:ext uri="{FF2B5EF4-FFF2-40B4-BE49-F238E27FC236}">
                  <a16:creationId xmlns:a16="http://schemas.microsoft.com/office/drawing/2014/main" id="{55412715-E750-8259-0754-2C62FBCC0758}"/>
                </a:ext>
              </a:extLst>
            </p:cNvPr>
            <p:cNvPicPr/>
            <p:nvPr/>
          </p:nvPicPr>
          <p:blipFill>
            <a:blip r:embed="rId2" cstate="print"/>
            <a:stretch>
              <a:fillRect/>
            </a:stretch>
          </p:blipFill>
          <p:spPr>
            <a:xfrm>
              <a:off x="713232" y="539495"/>
              <a:ext cx="2923032" cy="4062983"/>
            </a:xfrm>
            <a:prstGeom prst="rect">
              <a:avLst/>
            </a:prstGeom>
          </p:spPr>
        </p:pic>
        <p:sp>
          <p:nvSpPr>
            <p:cNvPr id="8" name="object 6">
              <a:extLst>
                <a:ext uri="{FF2B5EF4-FFF2-40B4-BE49-F238E27FC236}">
                  <a16:creationId xmlns:a16="http://schemas.microsoft.com/office/drawing/2014/main" id="{D91EE04B-8995-566D-57D8-D5D1A062073A}"/>
                </a:ext>
              </a:extLst>
            </p:cNvPr>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9" name="object 7">
              <a:extLst>
                <a:ext uri="{FF2B5EF4-FFF2-40B4-BE49-F238E27FC236}">
                  <a16:creationId xmlns:a16="http://schemas.microsoft.com/office/drawing/2014/main" id="{9DA5D769-5244-8C7C-D27B-EC08463A5324}"/>
                </a:ext>
              </a:extLst>
            </p:cNvPr>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10" name="object 8">
            <a:extLst>
              <a:ext uri="{FF2B5EF4-FFF2-40B4-BE49-F238E27FC236}">
                <a16:creationId xmlns:a16="http://schemas.microsoft.com/office/drawing/2014/main" id="{22C97E86-6DFB-278F-B20E-A50B416D9AC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C39C2AC3-82BD-5534-5108-F40446B8DE01}"/>
              </a:ext>
            </a:extLst>
          </p:cNvPr>
          <p:cNvSpPr txBox="1"/>
          <p:nvPr/>
        </p:nvSpPr>
        <p:spPr>
          <a:xfrm>
            <a:off x="5105400" y="1040759"/>
            <a:ext cx="3272154" cy="3060453"/>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4</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and Model Analysis</a:t>
            </a:r>
            <a:endParaRPr sz="3800" dirty="0">
              <a:latin typeface="Arial MT"/>
              <a:cs typeface="Arial MT"/>
            </a:endParaRPr>
          </a:p>
        </p:txBody>
      </p:sp>
    </p:spTree>
    <p:extLst>
      <p:ext uri="{BB962C8B-B14F-4D97-AF65-F5344CB8AC3E}">
        <p14:creationId xmlns:p14="http://schemas.microsoft.com/office/powerpoint/2010/main" val="634288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8B5966-08E6-CD36-E0F1-C1D07464C00D}"/>
              </a:ext>
            </a:extLst>
          </p:cNvPr>
          <p:cNvSpPr txBox="1"/>
          <p:nvPr/>
        </p:nvSpPr>
        <p:spPr>
          <a:xfrm>
            <a:off x="609600" y="1736725"/>
            <a:ext cx="7924800" cy="2862322"/>
          </a:xfrm>
          <a:prstGeom prst="rect">
            <a:avLst/>
          </a:prstGeom>
          <a:noFill/>
        </p:spPr>
        <p:txBody>
          <a:bodyPr wrap="square">
            <a:spAutoFit/>
          </a:bodyPr>
          <a:lstStyle/>
          <a:p>
            <a:r>
              <a:rPr lang="en-US" b="1" dirty="0"/>
              <a:t>Data Analysis</a:t>
            </a:r>
          </a:p>
          <a:p>
            <a:r>
              <a:rPr lang="en-US" dirty="0"/>
              <a:t>Data analysis is the process of examining, cleaning, and understanding data to find patterns, trends, or useful information.</a:t>
            </a:r>
          </a:p>
          <a:p>
            <a:endParaRPr lang="en-US" dirty="0"/>
          </a:p>
          <a:p>
            <a:r>
              <a:rPr lang="en-US" dirty="0"/>
              <a:t>It involves:</a:t>
            </a:r>
          </a:p>
          <a:p>
            <a:pPr marL="285750" indent="-285750">
              <a:buFontTx/>
              <a:buChar char="-"/>
            </a:pPr>
            <a:r>
              <a:rPr lang="en-US" dirty="0"/>
              <a:t>Checking the quality of the data (e.g., removing missing or incorrect values).</a:t>
            </a:r>
          </a:p>
          <a:p>
            <a:pPr marL="285750" indent="-285750">
              <a:buFontTx/>
              <a:buChar char="-"/>
            </a:pPr>
            <a:r>
              <a:rPr lang="en-US" dirty="0"/>
              <a:t>Exploring the data to understand its structure and relationships, like how variables are connected.</a:t>
            </a:r>
          </a:p>
          <a:p>
            <a:pPr marL="285750" indent="-285750">
              <a:buFontTx/>
              <a:buChar char="-"/>
            </a:pPr>
            <a:r>
              <a:rPr lang="en-US" dirty="0"/>
              <a:t>Summarizing the data using graphs, charts, or statistics to get insights.</a:t>
            </a:r>
          </a:p>
        </p:txBody>
      </p:sp>
      <p:sp>
        <p:nvSpPr>
          <p:cNvPr id="9" name="TextBox 8">
            <a:extLst>
              <a:ext uri="{FF2B5EF4-FFF2-40B4-BE49-F238E27FC236}">
                <a16:creationId xmlns:a16="http://schemas.microsoft.com/office/drawing/2014/main" id="{4F1B95B0-B0AD-FCBC-5E54-A0CE6F2B989C}"/>
              </a:ext>
            </a:extLst>
          </p:cNvPr>
          <p:cNvSpPr txBox="1"/>
          <p:nvPr/>
        </p:nvSpPr>
        <p:spPr>
          <a:xfrm>
            <a:off x="609600" y="441325"/>
            <a:ext cx="8142249" cy="1477328"/>
          </a:xfrm>
          <a:prstGeom prst="rect">
            <a:avLst/>
          </a:prstGeom>
          <a:noFill/>
        </p:spPr>
        <p:txBody>
          <a:bodyPr wrap="square">
            <a:spAutoFit/>
          </a:bodyPr>
          <a:lstStyle/>
          <a:p>
            <a:pPr algn="l"/>
            <a:r>
              <a:rPr lang="en-US" b="1" i="0" dirty="0">
                <a:effectLst/>
                <a:latin typeface="system-ui"/>
              </a:rPr>
              <a:t>Household </a:t>
            </a:r>
            <a:r>
              <a:rPr lang="en-US" b="1" dirty="0">
                <a:latin typeface="system-ui"/>
              </a:rPr>
              <a:t>P</a:t>
            </a:r>
            <a:r>
              <a:rPr lang="en-US" b="1" i="0" dirty="0">
                <a:effectLst/>
                <a:latin typeface="system-ui"/>
              </a:rPr>
              <a:t>rediction </a:t>
            </a:r>
            <a:r>
              <a:rPr lang="en-US" b="1" dirty="0">
                <a:latin typeface="system-ui"/>
              </a:rPr>
              <a:t>D</a:t>
            </a:r>
            <a:r>
              <a:rPr lang="en-US" b="1" i="0" dirty="0">
                <a:effectLst/>
                <a:latin typeface="system-ui"/>
              </a:rPr>
              <a:t>ata:</a:t>
            </a:r>
          </a:p>
          <a:p>
            <a:pPr algn="l"/>
            <a:r>
              <a:rPr lang="en-US" b="1" i="0" dirty="0">
                <a:effectLst/>
                <a:latin typeface="system-ui"/>
              </a:rPr>
              <a:t>The "Household Power Consumption" dataset contains measurements of electric power consumption in a single household over a period of time. The data includes details recorded every minute from December 2006 to November 2010.</a:t>
            </a:r>
          </a:p>
          <a:p>
            <a:pPr algn="l"/>
            <a:endParaRPr lang="en-US" b="1" i="0" dirty="0">
              <a:effectLst/>
              <a:latin typeface="system-ui"/>
            </a:endParaRPr>
          </a:p>
        </p:txBody>
      </p:sp>
    </p:spTree>
    <p:extLst>
      <p:ext uri="{BB962C8B-B14F-4D97-AF65-F5344CB8AC3E}">
        <p14:creationId xmlns:p14="http://schemas.microsoft.com/office/powerpoint/2010/main" val="219449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F3A6F-BFCE-8D3B-B668-8FE500704EEA}"/>
              </a:ext>
            </a:extLst>
          </p:cNvPr>
          <p:cNvSpPr txBox="1"/>
          <p:nvPr/>
        </p:nvSpPr>
        <p:spPr>
          <a:xfrm>
            <a:off x="228600" y="136525"/>
            <a:ext cx="8001000" cy="2862322"/>
          </a:xfrm>
          <a:prstGeom prst="rect">
            <a:avLst/>
          </a:prstGeom>
          <a:noFill/>
        </p:spPr>
        <p:txBody>
          <a:bodyPr wrap="square">
            <a:spAutoFit/>
          </a:bodyPr>
          <a:lstStyle/>
          <a:p>
            <a:r>
              <a:rPr lang="en-US" b="1" dirty="0"/>
              <a:t>Model Analysis</a:t>
            </a:r>
          </a:p>
          <a:p>
            <a:r>
              <a:rPr lang="en-US" dirty="0"/>
              <a:t>Model analysis involves evaluating how well a machine learning or statistical model performs. It helps ensure the model is accurate and reliable. </a:t>
            </a:r>
          </a:p>
          <a:p>
            <a:endParaRPr lang="en-US" dirty="0"/>
          </a:p>
          <a:p>
            <a:r>
              <a:rPr lang="en-US" dirty="0"/>
              <a:t>This process includes:</a:t>
            </a:r>
          </a:p>
          <a:p>
            <a:endParaRPr lang="en-US" dirty="0"/>
          </a:p>
          <a:p>
            <a:r>
              <a:rPr lang="en-US" dirty="0"/>
              <a:t>- Measuring performance using metrics like accuracy, precision, recall, or error rates.</a:t>
            </a:r>
          </a:p>
          <a:p>
            <a:r>
              <a:rPr lang="en-US" dirty="0"/>
              <a:t>- Testing the model on new or unseen data to check its ability to generalize.</a:t>
            </a:r>
          </a:p>
          <a:p>
            <a:r>
              <a:rPr lang="en-US" dirty="0"/>
              <a:t>- Comparing different models to choose the best one for a specific task.</a:t>
            </a:r>
          </a:p>
        </p:txBody>
      </p:sp>
      <p:sp>
        <p:nvSpPr>
          <p:cNvPr id="3" name="TextBox 2">
            <a:extLst>
              <a:ext uri="{FF2B5EF4-FFF2-40B4-BE49-F238E27FC236}">
                <a16:creationId xmlns:a16="http://schemas.microsoft.com/office/drawing/2014/main" id="{D6793A01-45C6-A431-F92E-7074224D8CEE}"/>
              </a:ext>
            </a:extLst>
          </p:cNvPr>
          <p:cNvSpPr txBox="1"/>
          <p:nvPr/>
        </p:nvSpPr>
        <p:spPr>
          <a:xfrm>
            <a:off x="228600" y="3184525"/>
            <a:ext cx="8153400" cy="1754326"/>
          </a:xfrm>
          <a:prstGeom prst="rect">
            <a:avLst/>
          </a:prstGeom>
          <a:noFill/>
        </p:spPr>
        <p:txBody>
          <a:bodyPr wrap="square">
            <a:spAutoFit/>
          </a:bodyPr>
          <a:lstStyle/>
          <a:p>
            <a:r>
              <a:rPr lang="en-US" b="1" dirty="0"/>
              <a:t>Prophet model: </a:t>
            </a:r>
            <a:r>
              <a:rPr lang="en-US" dirty="0"/>
              <a:t>Prophet is an open-source forecasting tool developed by Facebook that uses advanced statistical models to predict future trends in time series data. It is particularly useful for data with strong seasonal patterns (like monthly sales or website traffic) and can handle missing data and outliers. Prophet is designed to be easy to use, allowing non-experts to quickly create reliable forecasts.</a:t>
            </a:r>
            <a:endParaRPr lang="en-IN" dirty="0"/>
          </a:p>
        </p:txBody>
      </p:sp>
    </p:spTree>
    <p:extLst>
      <p:ext uri="{BB962C8B-B14F-4D97-AF65-F5344CB8AC3E}">
        <p14:creationId xmlns:p14="http://schemas.microsoft.com/office/powerpoint/2010/main" val="305407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E9146-4B22-D28B-D10B-7A74F8BC1E8E}"/>
              </a:ext>
            </a:extLst>
          </p:cNvPr>
          <p:cNvSpPr txBox="1"/>
          <p:nvPr/>
        </p:nvSpPr>
        <p:spPr>
          <a:xfrm>
            <a:off x="533400" y="441325"/>
            <a:ext cx="8229600" cy="369332"/>
          </a:xfrm>
          <a:prstGeom prst="rect">
            <a:avLst/>
          </a:prstGeom>
          <a:noFill/>
        </p:spPr>
        <p:txBody>
          <a:bodyPr wrap="square">
            <a:spAutoFit/>
          </a:bodyPr>
          <a:lstStyle/>
          <a:p>
            <a:r>
              <a:rPr lang="en-US" dirty="0"/>
              <a:t>.</a:t>
            </a:r>
            <a:endParaRPr lang="en-IN" dirty="0"/>
          </a:p>
        </p:txBody>
      </p:sp>
      <p:sp>
        <p:nvSpPr>
          <p:cNvPr id="7" name="TextBox 6">
            <a:extLst>
              <a:ext uri="{FF2B5EF4-FFF2-40B4-BE49-F238E27FC236}">
                <a16:creationId xmlns:a16="http://schemas.microsoft.com/office/drawing/2014/main" id="{18DD52D3-B889-3635-9597-FE431924EC3B}"/>
              </a:ext>
            </a:extLst>
          </p:cNvPr>
          <p:cNvSpPr txBox="1"/>
          <p:nvPr/>
        </p:nvSpPr>
        <p:spPr>
          <a:xfrm>
            <a:off x="228600" y="60325"/>
            <a:ext cx="8382000" cy="2862322"/>
          </a:xfrm>
          <a:prstGeom prst="rect">
            <a:avLst/>
          </a:prstGeom>
          <a:noFill/>
        </p:spPr>
        <p:txBody>
          <a:bodyPr wrap="square">
            <a:spAutoFit/>
          </a:bodyPr>
          <a:lstStyle/>
          <a:p>
            <a:r>
              <a:rPr lang="en-US" b="1" dirty="0"/>
              <a:t>How Prophet Works :</a:t>
            </a:r>
          </a:p>
          <a:p>
            <a:endParaRPr lang="en-US" dirty="0"/>
          </a:p>
          <a:p>
            <a:r>
              <a:rPr lang="en-US" dirty="0"/>
              <a:t>Imagine you're forecasting website traffic. </a:t>
            </a:r>
          </a:p>
          <a:p>
            <a:r>
              <a:rPr lang="en-US" dirty="0"/>
              <a:t>Prophet will:</a:t>
            </a:r>
          </a:p>
          <a:p>
            <a:r>
              <a:rPr lang="en-US" dirty="0"/>
              <a:t>-Identify the overall trend: Is the traffic generally increasing, decreasing, or staying stable? It might find that growth slows down after a certain point.</a:t>
            </a:r>
          </a:p>
          <a:p>
            <a:endParaRPr lang="en-US" dirty="0"/>
          </a:p>
          <a:p>
            <a:r>
              <a:rPr lang="en-US" dirty="0"/>
              <a:t>-Model the weekly and yearly seasonality: Traffic might peak during weekdays and decline on weekends. There could be higher traffic during holidays.</a:t>
            </a:r>
          </a:p>
          <a:p>
            <a:endParaRPr lang="en-US" dirty="0"/>
          </a:p>
        </p:txBody>
      </p:sp>
      <p:sp>
        <p:nvSpPr>
          <p:cNvPr id="3" name="TextBox 2">
            <a:extLst>
              <a:ext uri="{FF2B5EF4-FFF2-40B4-BE49-F238E27FC236}">
                <a16:creationId xmlns:a16="http://schemas.microsoft.com/office/drawing/2014/main" id="{9FAF53A4-434B-26F8-CE65-0C272C753AA2}"/>
              </a:ext>
            </a:extLst>
          </p:cNvPr>
          <p:cNvSpPr txBox="1"/>
          <p:nvPr/>
        </p:nvSpPr>
        <p:spPr>
          <a:xfrm>
            <a:off x="228600" y="2879725"/>
            <a:ext cx="8610600" cy="1754326"/>
          </a:xfrm>
          <a:prstGeom prst="rect">
            <a:avLst/>
          </a:prstGeom>
          <a:noFill/>
        </p:spPr>
        <p:txBody>
          <a:bodyPr wrap="square">
            <a:spAutoFit/>
          </a:bodyPr>
          <a:lstStyle/>
          <a:p>
            <a:pPr algn="l">
              <a:buFont typeface="+mj-lt"/>
              <a:buAutoNum type="arabicPeriod"/>
            </a:pPr>
            <a:r>
              <a:rPr lang="en-US" b="1" i="0" dirty="0">
                <a:effectLst/>
                <a:latin typeface="system-ui"/>
              </a:rPr>
              <a:t>Account for holiday effects:</a:t>
            </a:r>
            <a:r>
              <a:rPr lang="en-US" b="0" i="0" dirty="0">
                <a:effectLst/>
                <a:latin typeface="system-ui"/>
              </a:rPr>
              <a:t> Black Friday, for example, might have a noticeable impact on traffic.</a:t>
            </a:r>
          </a:p>
          <a:p>
            <a:pPr algn="l">
              <a:buFont typeface="+mj-lt"/>
              <a:buAutoNum type="arabicPeriod"/>
            </a:pPr>
            <a:r>
              <a:rPr lang="en-US" b="1" i="0" dirty="0">
                <a:effectLst/>
                <a:latin typeface="system-ui"/>
              </a:rPr>
              <a:t>Combine all components:</a:t>
            </a:r>
            <a:r>
              <a:rPr lang="en-US" b="0" i="0" dirty="0">
                <a:effectLst/>
                <a:latin typeface="system-ui"/>
              </a:rPr>
              <a:t> It combines the trend, seasonality, holidays, and any other regressors to generate a forecast. Since it is a Bayesian model, it considers different combinations of trend, seasonality, and holiday effects and their probable impacts, thus generating an overall probability distribution for the forecast.</a:t>
            </a:r>
          </a:p>
        </p:txBody>
      </p:sp>
    </p:spTree>
    <p:extLst>
      <p:ext uri="{BB962C8B-B14F-4D97-AF65-F5344CB8AC3E}">
        <p14:creationId xmlns:p14="http://schemas.microsoft.com/office/powerpoint/2010/main" val="36762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0AD6E9-DD7E-2A1D-599F-F204AB602B3B}"/>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sp>
        <p:nvSpPr>
          <p:cNvPr id="10" name="object 8">
            <a:extLst>
              <a:ext uri="{FF2B5EF4-FFF2-40B4-BE49-F238E27FC236}">
                <a16:creationId xmlns:a16="http://schemas.microsoft.com/office/drawing/2014/main" id="{95EC2910-C7CD-B00F-1816-E603FC4A35E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35790472-BE1C-3187-225A-B871D58DCAB5}"/>
              </a:ext>
            </a:extLst>
          </p:cNvPr>
          <p:cNvSpPr txBox="1"/>
          <p:nvPr/>
        </p:nvSpPr>
        <p:spPr>
          <a:xfrm>
            <a:off x="5105400" y="1040759"/>
            <a:ext cx="3272154" cy="2475678"/>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5</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Forecasting</a:t>
            </a:r>
            <a:endParaRPr sz="3800" dirty="0">
              <a:latin typeface="Arial MT"/>
              <a:cs typeface="Arial MT"/>
            </a:endParaRPr>
          </a:p>
        </p:txBody>
      </p:sp>
      <p:pic>
        <p:nvPicPr>
          <p:cNvPr id="2050" name="Picture 2" descr="Energy Consumption Gaps in States Impacting National Development and HDI">
            <a:extLst>
              <a:ext uri="{FF2B5EF4-FFF2-40B4-BE49-F238E27FC236}">
                <a16:creationId xmlns:a16="http://schemas.microsoft.com/office/drawing/2014/main" id="{512E91F0-ECEB-A52A-108B-1718D8AFD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6" y="1287462"/>
            <a:ext cx="3658394"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4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9C4DE-4B2F-6555-A19A-4CA96271A3DA}"/>
              </a:ext>
            </a:extLst>
          </p:cNvPr>
          <p:cNvSpPr txBox="1"/>
          <p:nvPr/>
        </p:nvSpPr>
        <p:spPr>
          <a:xfrm>
            <a:off x="533400" y="517525"/>
            <a:ext cx="8077200" cy="923330"/>
          </a:xfrm>
          <a:prstGeom prst="rect">
            <a:avLst/>
          </a:prstGeom>
          <a:noFill/>
        </p:spPr>
        <p:txBody>
          <a:bodyPr wrap="square">
            <a:spAutoFit/>
          </a:bodyPr>
          <a:lstStyle/>
          <a:p>
            <a:r>
              <a:rPr lang="en-US" b="1" dirty="0"/>
              <a:t>Data forecasting</a:t>
            </a:r>
            <a:r>
              <a:rPr lang="en-US" dirty="0"/>
              <a:t> means </a:t>
            </a:r>
            <a:r>
              <a:rPr lang="en-US" b="1" dirty="0"/>
              <a:t>predicting the future</a:t>
            </a:r>
            <a:r>
              <a:rPr lang="en-US" dirty="0"/>
              <a:t> based on past information. It's like making an educated guess about what might happen next using data that has already been collected.</a:t>
            </a:r>
            <a:endParaRPr lang="en-IN" dirty="0"/>
          </a:p>
        </p:txBody>
      </p:sp>
      <p:sp>
        <p:nvSpPr>
          <p:cNvPr id="7" name="TextBox 6">
            <a:extLst>
              <a:ext uri="{FF2B5EF4-FFF2-40B4-BE49-F238E27FC236}">
                <a16:creationId xmlns:a16="http://schemas.microsoft.com/office/drawing/2014/main" id="{25E91884-98F0-2404-4B25-D40B18D63A92}"/>
              </a:ext>
            </a:extLst>
          </p:cNvPr>
          <p:cNvSpPr txBox="1"/>
          <p:nvPr/>
        </p:nvSpPr>
        <p:spPr>
          <a:xfrm>
            <a:off x="533400" y="1584325"/>
            <a:ext cx="8229600" cy="1477328"/>
          </a:xfrm>
          <a:prstGeom prst="rect">
            <a:avLst/>
          </a:prstGeom>
          <a:noFill/>
        </p:spPr>
        <p:txBody>
          <a:bodyPr wrap="square">
            <a:spAutoFit/>
          </a:bodyPr>
          <a:lstStyle/>
          <a:p>
            <a:r>
              <a:rPr lang="en-US" dirty="0"/>
              <a:t>In Energy Consumption Prediction, </a:t>
            </a:r>
            <a:r>
              <a:rPr lang="en-US" b="1" dirty="0"/>
              <a:t>data forecasting</a:t>
            </a:r>
            <a:r>
              <a:rPr lang="en-US" dirty="0"/>
              <a:t> is used to </a:t>
            </a:r>
            <a:r>
              <a:rPr lang="en-US" b="1" dirty="0"/>
              <a:t>predict how much energy people will use in the future</a:t>
            </a:r>
            <a:r>
              <a:rPr lang="en-US" dirty="0"/>
              <a:t>. This helps energy companies plan better and make sure there is enough electricity or gas available when needed.</a:t>
            </a:r>
          </a:p>
          <a:p>
            <a:endParaRPr lang="en-IN" dirty="0"/>
          </a:p>
        </p:txBody>
      </p:sp>
      <p:pic>
        <p:nvPicPr>
          <p:cNvPr id="9" name="Picture 8">
            <a:extLst>
              <a:ext uri="{FF2B5EF4-FFF2-40B4-BE49-F238E27FC236}">
                <a16:creationId xmlns:a16="http://schemas.microsoft.com/office/drawing/2014/main" id="{6E216106-5797-14F3-F3F2-744A3493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803525"/>
            <a:ext cx="8001000" cy="2254000"/>
          </a:xfrm>
          <a:prstGeom prst="rect">
            <a:avLst/>
          </a:prstGeom>
        </p:spPr>
      </p:pic>
    </p:spTree>
    <p:extLst>
      <p:ext uri="{BB962C8B-B14F-4D97-AF65-F5344CB8AC3E}">
        <p14:creationId xmlns:p14="http://schemas.microsoft.com/office/powerpoint/2010/main" val="24444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750" y="1182446"/>
            <a:ext cx="2884170" cy="940435"/>
          </a:xfrm>
          <a:prstGeom prst="rect">
            <a:avLst/>
          </a:prstGeom>
        </p:spPr>
        <p:txBody>
          <a:bodyPr vert="horz" wrap="square" lIns="0" tIns="12700" rIns="0" bIns="0" rtlCol="0">
            <a:spAutoFit/>
          </a:bodyPr>
          <a:lstStyle/>
          <a:p>
            <a:pPr marL="12700" marR="5080">
              <a:lnSpc>
                <a:spcPct val="100000"/>
              </a:lnSpc>
              <a:spcBef>
                <a:spcPts val="100"/>
              </a:spcBef>
            </a:pPr>
            <a:r>
              <a:rPr sz="3000" spc="110" dirty="0"/>
              <a:t>Objective</a:t>
            </a:r>
            <a:r>
              <a:rPr sz="3000" spc="-60" dirty="0"/>
              <a:t> </a:t>
            </a:r>
            <a:r>
              <a:rPr sz="3000" spc="150" dirty="0"/>
              <a:t>of</a:t>
            </a:r>
            <a:r>
              <a:rPr sz="3000" spc="-20" dirty="0"/>
              <a:t> </a:t>
            </a:r>
            <a:r>
              <a:rPr sz="3000" spc="110" dirty="0"/>
              <a:t>the </a:t>
            </a:r>
            <a:r>
              <a:rPr sz="3000" spc="90" dirty="0"/>
              <a:t>project:</a:t>
            </a:r>
            <a:endParaRPr sz="3000" dirty="0"/>
          </a:p>
        </p:txBody>
      </p:sp>
      <p:sp>
        <p:nvSpPr>
          <p:cNvPr id="3" name="object 3"/>
          <p:cNvSpPr txBox="1"/>
          <p:nvPr/>
        </p:nvSpPr>
        <p:spPr>
          <a:xfrm>
            <a:off x="381000" y="2373629"/>
            <a:ext cx="4572000" cy="1807546"/>
          </a:xfrm>
          <a:prstGeom prst="rect">
            <a:avLst/>
          </a:prstGeom>
        </p:spPr>
        <p:txBody>
          <a:bodyPr vert="horz" wrap="square" lIns="0" tIns="12065"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objective of the Energy Consumption Prediction project is likely to forecast future energy usage based on historical data and other relevant factors. This could involve analyzing past energy consumption patterns, identifying trends and seasonality, and using machine learning models to predict future energy demand.  The goal might be to optimize energy production and distribution, reduce energy waste, and improve overall energy efficiency.  The specific objectives could depend on the context of the project (e.g., predicting energy consumption for a building, a city, or a power grid).</a:t>
            </a:r>
          </a:p>
        </p:txBody>
      </p:sp>
      <p:sp>
        <p:nvSpPr>
          <p:cNvPr id="4" name="object 4"/>
          <p:cNvSpPr/>
          <p:nvPr/>
        </p:nvSpPr>
        <p:spPr>
          <a:xfrm>
            <a:off x="1758695" y="618743"/>
            <a:ext cx="417830" cy="417830"/>
          </a:xfrm>
          <a:custGeom>
            <a:avLst/>
            <a:gdLst/>
            <a:ahLst/>
            <a:cxnLst/>
            <a:rect l="l" t="t" r="r" b="b"/>
            <a:pathLst>
              <a:path w="417830" h="417830">
                <a:moveTo>
                  <a:pt x="208787" y="0"/>
                </a:moveTo>
                <a:lnTo>
                  <a:pt x="191389" y="166624"/>
                </a:lnTo>
                <a:lnTo>
                  <a:pt x="61214" y="61087"/>
                </a:lnTo>
                <a:lnTo>
                  <a:pt x="166624" y="191388"/>
                </a:lnTo>
                <a:lnTo>
                  <a:pt x="0" y="208787"/>
                </a:lnTo>
                <a:lnTo>
                  <a:pt x="166624" y="226187"/>
                </a:lnTo>
                <a:lnTo>
                  <a:pt x="61214" y="356488"/>
                </a:lnTo>
                <a:lnTo>
                  <a:pt x="191389" y="250951"/>
                </a:lnTo>
                <a:lnTo>
                  <a:pt x="208787" y="417575"/>
                </a:lnTo>
                <a:lnTo>
                  <a:pt x="226187" y="250951"/>
                </a:lnTo>
                <a:lnTo>
                  <a:pt x="356489" y="356488"/>
                </a:lnTo>
                <a:lnTo>
                  <a:pt x="250952" y="226187"/>
                </a:lnTo>
                <a:lnTo>
                  <a:pt x="417576" y="208787"/>
                </a:lnTo>
                <a:lnTo>
                  <a:pt x="250952" y="191388"/>
                </a:lnTo>
                <a:lnTo>
                  <a:pt x="356489" y="61087"/>
                </a:lnTo>
                <a:lnTo>
                  <a:pt x="226187"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810768" y="661415"/>
            <a:ext cx="878205" cy="335280"/>
          </a:xfrm>
          <a:custGeom>
            <a:avLst/>
            <a:gdLst/>
            <a:ahLst/>
            <a:cxnLst/>
            <a:rect l="l" t="t" r="r" b="b"/>
            <a:pathLst>
              <a:path w="878205"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grpSp>
        <p:nvGrpSpPr>
          <p:cNvPr id="6" name="object 6"/>
          <p:cNvGrpSpPr/>
          <p:nvPr/>
        </p:nvGrpSpPr>
        <p:grpSpPr>
          <a:xfrm>
            <a:off x="5196840" y="521207"/>
            <a:ext cx="3682365" cy="4368165"/>
            <a:chOff x="5196840" y="521207"/>
            <a:chExt cx="3682365" cy="4368165"/>
          </a:xfrm>
        </p:grpSpPr>
        <p:pic>
          <p:nvPicPr>
            <p:cNvPr id="7" name="object 7"/>
            <p:cNvPicPr/>
            <p:nvPr/>
          </p:nvPicPr>
          <p:blipFill>
            <a:blip r:embed="rId2" cstate="print"/>
            <a:stretch>
              <a:fillRect/>
            </a:stretch>
          </p:blipFill>
          <p:spPr>
            <a:xfrm>
              <a:off x="5321808" y="539495"/>
              <a:ext cx="3108960" cy="4062983"/>
            </a:xfrm>
            <a:prstGeom prst="rect">
              <a:avLst/>
            </a:prstGeom>
          </p:spPr>
        </p:pic>
        <p:sp>
          <p:nvSpPr>
            <p:cNvPr id="8" name="object 8"/>
            <p:cNvSpPr/>
            <p:nvPr/>
          </p:nvSpPr>
          <p:spPr>
            <a:xfrm>
              <a:off x="5312664" y="530351"/>
              <a:ext cx="3557270" cy="4349750"/>
            </a:xfrm>
            <a:custGeom>
              <a:avLst/>
              <a:gdLst/>
              <a:ahLst/>
              <a:cxnLst/>
              <a:rect l="l" t="t" r="r" b="b"/>
              <a:pathLst>
                <a:path w="3557270" h="4349750">
                  <a:moveTo>
                    <a:pt x="1563751" y="0"/>
                  </a:moveTo>
                  <a:lnTo>
                    <a:pt x="1644268" y="2032"/>
                  </a:lnTo>
                  <a:lnTo>
                    <a:pt x="1723389" y="8000"/>
                  </a:lnTo>
                  <a:lnTo>
                    <a:pt x="1801621" y="17907"/>
                  </a:lnTo>
                  <a:lnTo>
                    <a:pt x="1878711" y="31876"/>
                  </a:lnTo>
                  <a:lnTo>
                    <a:pt x="1954530" y="49149"/>
                  </a:lnTo>
                  <a:lnTo>
                    <a:pt x="2028825" y="70231"/>
                  </a:lnTo>
                  <a:lnTo>
                    <a:pt x="2101468" y="94996"/>
                  </a:lnTo>
                  <a:lnTo>
                    <a:pt x="2172462" y="122936"/>
                  </a:lnTo>
                  <a:lnTo>
                    <a:pt x="2241550" y="154050"/>
                  </a:lnTo>
                  <a:lnTo>
                    <a:pt x="2308987" y="188849"/>
                  </a:lnTo>
                  <a:lnTo>
                    <a:pt x="2374518" y="226313"/>
                  </a:lnTo>
                  <a:lnTo>
                    <a:pt x="2438018" y="267081"/>
                  </a:lnTo>
                  <a:lnTo>
                    <a:pt x="2499106" y="310642"/>
                  </a:lnTo>
                  <a:lnTo>
                    <a:pt x="2558161" y="357250"/>
                  </a:lnTo>
                  <a:lnTo>
                    <a:pt x="2615184" y="406400"/>
                  </a:lnTo>
                  <a:lnTo>
                    <a:pt x="2669540" y="457835"/>
                  </a:lnTo>
                  <a:lnTo>
                    <a:pt x="2720975" y="512191"/>
                  </a:lnTo>
                  <a:lnTo>
                    <a:pt x="2770124" y="568833"/>
                  </a:lnTo>
                  <a:lnTo>
                    <a:pt x="2816860" y="627888"/>
                  </a:lnTo>
                  <a:lnTo>
                    <a:pt x="2860293" y="689483"/>
                  </a:lnTo>
                  <a:lnTo>
                    <a:pt x="2901061" y="752856"/>
                  </a:lnTo>
                  <a:lnTo>
                    <a:pt x="2938526" y="818388"/>
                  </a:lnTo>
                  <a:lnTo>
                    <a:pt x="2973324" y="885825"/>
                  </a:lnTo>
                  <a:lnTo>
                    <a:pt x="3004439" y="954913"/>
                  </a:lnTo>
                  <a:lnTo>
                    <a:pt x="3032379" y="1025906"/>
                  </a:lnTo>
                  <a:lnTo>
                    <a:pt x="3057143" y="1098677"/>
                  </a:lnTo>
                  <a:lnTo>
                    <a:pt x="3077971" y="1172845"/>
                  </a:lnTo>
                  <a:lnTo>
                    <a:pt x="3095497" y="1248283"/>
                  </a:lnTo>
                  <a:lnTo>
                    <a:pt x="3109467" y="1325372"/>
                  </a:lnTo>
                  <a:lnTo>
                    <a:pt x="3119374" y="1403604"/>
                  </a:lnTo>
                  <a:lnTo>
                    <a:pt x="3125469" y="1483106"/>
                  </a:lnTo>
                  <a:lnTo>
                    <a:pt x="3127375" y="1563624"/>
                  </a:lnTo>
                  <a:lnTo>
                    <a:pt x="3127375" y="4081487"/>
                  </a:lnTo>
                  <a:lnTo>
                    <a:pt x="0" y="4081487"/>
                  </a:lnTo>
                  <a:lnTo>
                    <a:pt x="0" y="1563624"/>
                  </a:lnTo>
                  <a:lnTo>
                    <a:pt x="2032" y="1483106"/>
                  </a:lnTo>
                  <a:lnTo>
                    <a:pt x="8000" y="1403985"/>
                  </a:lnTo>
                  <a:lnTo>
                    <a:pt x="17907" y="1325752"/>
                  </a:lnTo>
                  <a:lnTo>
                    <a:pt x="31876" y="1248791"/>
                  </a:lnTo>
                  <a:lnTo>
                    <a:pt x="49149" y="1172845"/>
                  </a:lnTo>
                  <a:lnTo>
                    <a:pt x="70231" y="1098677"/>
                  </a:lnTo>
                  <a:lnTo>
                    <a:pt x="94996" y="1025906"/>
                  </a:lnTo>
                  <a:lnTo>
                    <a:pt x="122936" y="954913"/>
                  </a:lnTo>
                  <a:lnTo>
                    <a:pt x="154050" y="885825"/>
                  </a:lnTo>
                  <a:lnTo>
                    <a:pt x="188849" y="818388"/>
                  </a:lnTo>
                  <a:lnTo>
                    <a:pt x="226313" y="752856"/>
                  </a:lnTo>
                  <a:lnTo>
                    <a:pt x="267081" y="689483"/>
                  </a:lnTo>
                  <a:lnTo>
                    <a:pt x="310641" y="628396"/>
                  </a:lnTo>
                  <a:lnTo>
                    <a:pt x="357250" y="569213"/>
                  </a:lnTo>
                  <a:lnTo>
                    <a:pt x="406400" y="512191"/>
                  </a:lnTo>
                  <a:lnTo>
                    <a:pt x="457835" y="457835"/>
                  </a:lnTo>
                  <a:lnTo>
                    <a:pt x="512190" y="406400"/>
                  </a:lnTo>
                  <a:lnTo>
                    <a:pt x="568833" y="356870"/>
                  </a:lnTo>
                  <a:lnTo>
                    <a:pt x="628014" y="310514"/>
                  </a:lnTo>
                  <a:lnTo>
                    <a:pt x="689483" y="267081"/>
                  </a:lnTo>
                  <a:lnTo>
                    <a:pt x="752856" y="226313"/>
                  </a:lnTo>
                  <a:lnTo>
                    <a:pt x="818388" y="188849"/>
                  </a:lnTo>
                  <a:lnTo>
                    <a:pt x="885825" y="154050"/>
                  </a:lnTo>
                  <a:lnTo>
                    <a:pt x="954913" y="122936"/>
                  </a:lnTo>
                  <a:lnTo>
                    <a:pt x="1025906" y="94996"/>
                  </a:lnTo>
                  <a:lnTo>
                    <a:pt x="1098677" y="70231"/>
                  </a:lnTo>
                  <a:lnTo>
                    <a:pt x="1172845" y="49149"/>
                  </a:lnTo>
                  <a:lnTo>
                    <a:pt x="1248283" y="31496"/>
                  </a:lnTo>
                  <a:lnTo>
                    <a:pt x="1325371" y="17907"/>
                  </a:lnTo>
                  <a:lnTo>
                    <a:pt x="1403604" y="8000"/>
                  </a:lnTo>
                  <a:lnTo>
                    <a:pt x="1483106" y="2032"/>
                  </a:lnTo>
                  <a:lnTo>
                    <a:pt x="1563751" y="0"/>
                  </a:lnTo>
                  <a:close/>
                </a:path>
                <a:path w="3557270" h="4349750">
                  <a:moveTo>
                    <a:pt x="2679191" y="3910584"/>
                  </a:moveTo>
                  <a:lnTo>
                    <a:pt x="2681766" y="3862759"/>
                  </a:lnTo>
                  <a:lnTo>
                    <a:pt x="2689313" y="3816426"/>
                  </a:lnTo>
                  <a:lnTo>
                    <a:pt x="2701564" y="3771853"/>
                  </a:lnTo>
                  <a:lnTo>
                    <a:pt x="2718251" y="3729307"/>
                  </a:lnTo>
                  <a:lnTo>
                    <a:pt x="2739107" y="3689056"/>
                  </a:lnTo>
                  <a:lnTo>
                    <a:pt x="2763865" y="3651368"/>
                  </a:lnTo>
                  <a:lnTo>
                    <a:pt x="2792256" y="3616510"/>
                  </a:lnTo>
                  <a:lnTo>
                    <a:pt x="2824014" y="3584750"/>
                  </a:lnTo>
                  <a:lnTo>
                    <a:pt x="2858871" y="3556356"/>
                  </a:lnTo>
                  <a:lnTo>
                    <a:pt x="2896559" y="3531596"/>
                  </a:lnTo>
                  <a:lnTo>
                    <a:pt x="2936811" y="3510737"/>
                  </a:lnTo>
                  <a:lnTo>
                    <a:pt x="2979359" y="3494047"/>
                  </a:lnTo>
                  <a:lnTo>
                    <a:pt x="3023935" y="3481795"/>
                  </a:lnTo>
                  <a:lnTo>
                    <a:pt x="3070272" y="3474247"/>
                  </a:lnTo>
                  <a:lnTo>
                    <a:pt x="3118104" y="3471672"/>
                  </a:lnTo>
                  <a:lnTo>
                    <a:pt x="3165935" y="3474247"/>
                  </a:lnTo>
                  <a:lnTo>
                    <a:pt x="3212272" y="3481795"/>
                  </a:lnTo>
                  <a:lnTo>
                    <a:pt x="3256848" y="3494047"/>
                  </a:lnTo>
                  <a:lnTo>
                    <a:pt x="3299396" y="3510737"/>
                  </a:lnTo>
                  <a:lnTo>
                    <a:pt x="3339648" y="3531596"/>
                  </a:lnTo>
                  <a:lnTo>
                    <a:pt x="3377336" y="3556356"/>
                  </a:lnTo>
                  <a:lnTo>
                    <a:pt x="3412193" y="3584750"/>
                  </a:lnTo>
                  <a:lnTo>
                    <a:pt x="3443951" y="3616510"/>
                  </a:lnTo>
                  <a:lnTo>
                    <a:pt x="3472342" y="3651368"/>
                  </a:lnTo>
                  <a:lnTo>
                    <a:pt x="3497100" y="3689056"/>
                  </a:lnTo>
                  <a:lnTo>
                    <a:pt x="3517956" y="3729307"/>
                  </a:lnTo>
                  <a:lnTo>
                    <a:pt x="3534643" y="3771853"/>
                  </a:lnTo>
                  <a:lnTo>
                    <a:pt x="3546894" y="3816426"/>
                  </a:lnTo>
                  <a:lnTo>
                    <a:pt x="3554441" y="3862759"/>
                  </a:lnTo>
                  <a:lnTo>
                    <a:pt x="3557016" y="3910584"/>
                  </a:lnTo>
                  <a:lnTo>
                    <a:pt x="3554441" y="3958408"/>
                  </a:lnTo>
                  <a:lnTo>
                    <a:pt x="3546894" y="4004741"/>
                  </a:lnTo>
                  <a:lnTo>
                    <a:pt x="3534643" y="4049314"/>
                  </a:lnTo>
                  <a:lnTo>
                    <a:pt x="3517956" y="4091860"/>
                  </a:lnTo>
                  <a:lnTo>
                    <a:pt x="3497100" y="4132111"/>
                  </a:lnTo>
                  <a:lnTo>
                    <a:pt x="3472342" y="4169799"/>
                  </a:lnTo>
                  <a:lnTo>
                    <a:pt x="3443951" y="4204657"/>
                  </a:lnTo>
                  <a:lnTo>
                    <a:pt x="3412193" y="4236417"/>
                  </a:lnTo>
                  <a:lnTo>
                    <a:pt x="3377336" y="4264811"/>
                  </a:lnTo>
                  <a:lnTo>
                    <a:pt x="3339648" y="4289571"/>
                  </a:lnTo>
                  <a:lnTo>
                    <a:pt x="3299396" y="4310430"/>
                  </a:lnTo>
                  <a:lnTo>
                    <a:pt x="3256848" y="4327120"/>
                  </a:lnTo>
                  <a:lnTo>
                    <a:pt x="3212272" y="4339372"/>
                  </a:lnTo>
                  <a:lnTo>
                    <a:pt x="3165935" y="4346920"/>
                  </a:lnTo>
                  <a:lnTo>
                    <a:pt x="3118104" y="4349496"/>
                  </a:lnTo>
                  <a:lnTo>
                    <a:pt x="3070272" y="4346920"/>
                  </a:lnTo>
                  <a:lnTo>
                    <a:pt x="3023935" y="4339372"/>
                  </a:lnTo>
                  <a:lnTo>
                    <a:pt x="2979359" y="4327120"/>
                  </a:lnTo>
                  <a:lnTo>
                    <a:pt x="2936811" y="4310430"/>
                  </a:lnTo>
                  <a:lnTo>
                    <a:pt x="2896559" y="4289571"/>
                  </a:lnTo>
                  <a:lnTo>
                    <a:pt x="2858871" y="4264811"/>
                  </a:lnTo>
                  <a:lnTo>
                    <a:pt x="2824014" y="4236417"/>
                  </a:lnTo>
                  <a:lnTo>
                    <a:pt x="2792256" y="4204657"/>
                  </a:lnTo>
                  <a:lnTo>
                    <a:pt x="2763865" y="4169799"/>
                  </a:lnTo>
                  <a:lnTo>
                    <a:pt x="2739107" y="4132111"/>
                  </a:lnTo>
                  <a:lnTo>
                    <a:pt x="2718251" y="4091860"/>
                  </a:lnTo>
                  <a:lnTo>
                    <a:pt x="2701564" y="4049314"/>
                  </a:lnTo>
                  <a:lnTo>
                    <a:pt x="2689313" y="4004741"/>
                  </a:lnTo>
                  <a:lnTo>
                    <a:pt x="2681766" y="3958408"/>
                  </a:lnTo>
                  <a:lnTo>
                    <a:pt x="2679191" y="3910584"/>
                  </a:lnTo>
                  <a:close/>
                </a:path>
              </a:pathLst>
            </a:custGeom>
            <a:ln w="18288">
              <a:solidFill>
                <a:srgbClr val="BCAB9D"/>
              </a:solidFill>
            </a:ln>
          </p:spPr>
          <p:txBody>
            <a:bodyPr wrap="square" lIns="0" tIns="0" rIns="0" bIns="0" rtlCol="0"/>
            <a:lstStyle/>
            <a:p>
              <a:endParaRPr/>
            </a:p>
          </p:txBody>
        </p:sp>
        <p:sp>
          <p:nvSpPr>
            <p:cNvPr id="9" name="object 9"/>
            <p:cNvSpPr/>
            <p:nvPr/>
          </p:nvSpPr>
          <p:spPr>
            <a:xfrm>
              <a:off x="5196840" y="539495"/>
              <a:ext cx="1027430" cy="1027430"/>
            </a:xfrm>
            <a:custGeom>
              <a:avLst/>
              <a:gdLst/>
              <a:ahLst/>
              <a:cxnLst/>
              <a:rect l="l" t="t" r="r" b="b"/>
              <a:pathLst>
                <a:path w="1027429" h="1027430">
                  <a:moveTo>
                    <a:pt x="513588" y="0"/>
                  </a:moveTo>
                  <a:lnTo>
                    <a:pt x="466849" y="2099"/>
                  </a:lnTo>
                  <a:lnTo>
                    <a:pt x="421284" y="8276"/>
                  </a:lnTo>
                  <a:lnTo>
                    <a:pt x="377075" y="18349"/>
                  </a:lnTo>
                  <a:lnTo>
                    <a:pt x="334403" y="32137"/>
                  </a:lnTo>
                  <a:lnTo>
                    <a:pt x="293449" y="49459"/>
                  </a:lnTo>
                  <a:lnTo>
                    <a:pt x="254395" y="70132"/>
                  </a:lnTo>
                  <a:lnTo>
                    <a:pt x="217422" y="93975"/>
                  </a:lnTo>
                  <a:lnTo>
                    <a:pt x="182712" y="120807"/>
                  </a:lnTo>
                  <a:lnTo>
                    <a:pt x="150447" y="150447"/>
                  </a:lnTo>
                  <a:lnTo>
                    <a:pt x="120807" y="182712"/>
                  </a:lnTo>
                  <a:lnTo>
                    <a:pt x="93975" y="217422"/>
                  </a:lnTo>
                  <a:lnTo>
                    <a:pt x="70132" y="254395"/>
                  </a:lnTo>
                  <a:lnTo>
                    <a:pt x="49459" y="293449"/>
                  </a:lnTo>
                  <a:lnTo>
                    <a:pt x="32137" y="334403"/>
                  </a:lnTo>
                  <a:lnTo>
                    <a:pt x="18349" y="377075"/>
                  </a:lnTo>
                  <a:lnTo>
                    <a:pt x="8276" y="421284"/>
                  </a:lnTo>
                  <a:lnTo>
                    <a:pt x="2099" y="466849"/>
                  </a:lnTo>
                  <a:lnTo>
                    <a:pt x="0" y="513588"/>
                  </a:lnTo>
                  <a:lnTo>
                    <a:pt x="2099" y="560326"/>
                  </a:lnTo>
                  <a:lnTo>
                    <a:pt x="8276" y="605891"/>
                  </a:lnTo>
                  <a:lnTo>
                    <a:pt x="18349" y="650100"/>
                  </a:lnTo>
                  <a:lnTo>
                    <a:pt x="32137" y="692772"/>
                  </a:lnTo>
                  <a:lnTo>
                    <a:pt x="49459" y="733726"/>
                  </a:lnTo>
                  <a:lnTo>
                    <a:pt x="70132" y="772780"/>
                  </a:lnTo>
                  <a:lnTo>
                    <a:pt x="93975" y="809753"/>
                  </a:lnTo>
                  <a:lnTo>
                    <a:pt x="120807" y="844463"/>
                  </a:lnTo>
                  <a:lnTo>
                    <a:pt x="150447" y="876728"/>
                  </a:lnTo>
                  <a:lnTo>
                    <a:pt x="182712" y="906368"/>
                  </a:lnTo>
                  <a:lnTo>
                    <a:pt x="217422" y="933200"/>
                  </a:lnTo>
                  <a:lnTo>
                    <a:pt x="254395" y="957043"/>
                  </a:lnTo>
                  <a:lnTo>
                    <a:pt x="293449" y="977716"/>
                  </a:lnTo>
                  <a:lnTo>
                    <a:pt x="334403" y="995038"/>
                  </a:lnTo>
                  <a:lnTo>
                    <a:pt x="377075" y="1008826"/>
                  </a:lnTo>
                  <a:lnTo>
                    <a:pt x="421284" y="1018899"/>
                  </a:lnTo>
                  <a:lnTo>
                    <a:pt x="466849" y="1025076"/>
                  </a:lnTo>
                  <a:lnTo>
                    <a:pt x="513588" y="1027176"/>
                  </a:lnTo>
                  <a:lnTo>
                    <a:pt x="560326" y="1025076"/>
                  </a:lnTo>
                  <a:lnTo>
                    <a:pt x="605891" y="1018899"/>
                  </a:lnTo>
                  <a:lnTo>
                    <a:pt x="650100" y="1008826"/>
                  </a:lnTo>
                  <a:lnTo>
                    <a:pt x="692772" y="995038"/>
                  </a:lnTo>
                  <a:lnTo>
                    <a:pt x="733726" y="977716"/>
                  </a:lnTo>
                  <a:lnTo>
                    <a:pt x="772780" y="957043"/>
                  </a:lnTo>
                  <a:lnTo>
                    <a:pt x="809753" y="933200"/>
                  </a:lnTo>
                  <a:lnTo>
                    <a:pt x="844463" y="906368"/>
                  </a:lnTo>
                  <a:lnTo>
                    <a:pt x="876728" y="876728"/>
                  </a:lnTo>
                  <a:lnTo>
                    <a:pt x="906368" y="844463"/>
                  </a:lnTo>
                  <a:lnTo>
                    <a:pt x="933200" y="809753"/>
                  </a:lnTo>
                  <a:lnTo>
                    <a:pt x="957043" y="772780"/>
                  </a:lnTo>
                  <a:lnTo>
                    <a:pt x="977716" y="733726"/>
                  </a:lnTo>
                  <a:lnTo>
                    <a:pt x="995038" y="692772"/>
                  </a:lnTo>
                  <a:lnTo>
                    <a:pt x="1008826" y="650100"/>
                  </a:lnTo>
                  <a:lnTo>
                    <a:pt x="1018899" y="605891"/>
                  </a:lnTo>
                  <a:lnTo>
                    <a:pt x="1025076" y="560326"/>
                  </a:lnTo>
                  <a:lnTo>
                    <a:pt x="1027176" y="513588"/>
                  </a:lnTo>
                  <a:lnTo>
                    <a:pt x="1025076" y="466849"/>
                  </a:lnTo>
                  <a:lnTo>
                    <a:pt x="1018899" y="421284"/>
                  </a:lnTo>
                  <a:lnTo>
                    <a:pt x="1008826" y="377075"/>
                  </a:lnTo>
                  <a:lnTo>
                    <a:pt x="995038" y="334403"/>
                  </a:lnTo>
                  <a:lnTo>
                    <a:pt x="977716" y="293449"/>
                  </a:lnTo>
                  <a:lnTo>
                    <a:pt x="957043" y="254395"/>
                  </a:lnTo>
                  <a:lnTo>
                    <a:pt x="933200" y="217422"/>
                  </a:lnTo>
                  <a:lnTo>
                    <a:pt x="906368" y="182712"/>
                  </a:lnTo>
                  <a:lnTo>
                    <a:pt x="876728" y="150447"/>
                  </a:lnTo>
                  <a:lnTo>
                    <a:pt x="844463" y="120807"/>
                  </a:lnTo>
                  <a:lnTo>
                    <a:pt x="809753" y="93975"/>
                  </a:lnTo>
                  <a:lnTo>
                    <a:pt x="772780" y="70132"/>
                  </a:lnTo>
                  <a:lnTo>
                    <a:pt x="733726" y="49459"/>
                  </a:lnTo>
                  <a:lnTo>
                    <a:pt x="692772" y="32137"/>
                  </a:lnTo>
                  <a:lnTo>
                    <a:pt x="650100" y="18349"/>
                  </a:lnTo>
                  <a:lnTo>
                    <a:pt x="605891" y="8276"/>
                  </a:lnTo>
                  <a:lnTo>
                    <a:pt x="560326" y="2099"/>
                  </a:lnTo>
                  <a:lnTo>
                    <a:pt x="513588" y="0"/>
                  </a:lnTo>
                  <a:close/>
                </a:path>
              </a:pathLst>
            </a:custGeom>
            <a:solidFill>
              <a:srgbClr val="E8E2DF"/>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A7F3E-AF82-2348-727D-AF03E969D5F2}"/>
              </a:ext>
            </a:extLst>
          </p:cNvPr>
          <p:cNvSpPr txBox="1"/>
          <p:nvPr/>
        </p:nvSpPr>
        <p:spPr>
          <a:xfrm>
            <a:off x="457200" y="441325"/>
            <a:ext cx="8153400" cy="4247317"/>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 Overall trend: Observe if the forecast shows an increasing, decreasing, or stable trend in global active power over the next 7 days.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Peaks and troughs: Identify any significant peaks or dips in the predicted power usage.</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Confidence intervals: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Comparison to past data: (if available in the plot) Compare the forecast to the observed historical data to understand how the forecast deviates from past patterns.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External factors: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329375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8358A-4BEE-B757-0440-933530B3D968}"/>
              </a:ext>
            </a:extLst>
          </p:cNvPr>
          <p:cNvPicPr>
            <a:picLocks noChangeAspect="1"/>
          </p:cNvPicPr>
          <p:nvPr/>
        </p:nvPicPr>
        <p:blipFill>
          <a:blip r:embed="rId2"/>
          <a:stretch>
            <a:fillRect/>
          </a:stretch>
        </p:blipFill>
        <p:spPr>
          <a:xfrm>
            <a:off x="1447800" y="136525"/>
            <a:ext cx="6248400" cy="2714821"/>
          </a:xfrm>
          <a:prstGeom prst="rect">
            <a:avLst/>
          </a:prstGeom>
        </p:spPr>
      </p:pic>
      <p:sp>
        <p:nvSpPr>
          <p:cNvPr id="7" name="TextBox 6">
            <a:extLst>
              <a:ext uri="{FF2B5EF4-FFF2-40B4-BE49-F238E27FC236}">
                <a16:creationId xmlns:a16="http://schemas.microsoft.com/office/drawing/2014/main" id="{3E03604F-F07C-CDFA-04F0-9F819445E25D}"/>
              </a:ext>
            </a:extLst>
          </p:cNvPr>
          <p:cNvSpPr txBox="1"/>
          <p:nvPr/>
        </p:nvSpPr>
        <p:spPr>
          <a:xfrm>
            <a:off x="-24161" y="2739306"/>
            <a:ext cx="8915400" cy="2308324"/>
          </a:xfrm>
          <a:prstGeom prst="rect">
            <a:avLst/>
          </a:prstGeom>
          <a:noFill/>
        </p:spPr>
        <p:txBody>
          <a:bodyPr wrap="square">
            <a:spAutoFit/>
          </a:bodyPr>
          <a:lstStyle/>
          <a:p>
            <a:pPr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r>
              <a:rPr lang="en-US" b="0" i="0" dirty="0">
                <a:effectLst/>
                <a:latin typeface="system-ui"/>
              </a:rPr>
              <a:t>The predicted values (</a:t>
            </a:r>
            <a:r>
              <a:rPr lang="en-US" b="0" i="0" dirty="0" err="1">
                <a:effectLst/>
                <a:latin typeface="system-ui"/>
              </a:rPr>
              <a:t>yhat</a:t>
            </a:r>
            <a:r>
              <a:rPr lang="en-US" b="0" i="0" dirty="0">
                <a:effectLst/>
                <a:latin typeface="system-ui"/>
              </a:rPr>
              <a:t>) show a general increasing trend over the next 30 days, with some fluctuations.</a:t>
            </a:r>
          </a:p>
          <a:p>
            <a:pPr marL="742950" lvl="1" indent="-285750" algn="l">
              <a:buFont typeface="Arial" panose="020B0604020202020204" pitchFamily="34" charset="0"/>
              <a:buChar char="•"/>
            </a:pPr>
            <a:r>
              <a:rPr lang="en-US" b="0" i="0" dirty="0">
                <a:effectLst/>
                <a:latin typeface="system-ui"/>
              </a:rPr>
              <a:t>The uncertainty intervals (</a:t>
            </a:r>
            <a:r>
              <a:rPr lang="en-US" b="0" i="0" dirty="0" err="1">
                <a:effectLst/>
                <a:latin typeface="system-ui"/>
              </a:rPr>
              <a:t>yhat_lower</a:t>
            </a:r>
            <a:r>
              <a:rPr lang="en-US" b="0" i="0" dirty="0">
                <a:effectLst/>
                <a:latin typeface="system-ui"/>
              </a:rPr>
              <a:t> and </a:t>
            </a:r>
            <a:r>
              <a:rPr lang="en-US" b="0" i="0" dirty="0" err="1">
                <a:effectLst/>
                <a:latin typeface="system-ui"/>
              </a:rPr>
              <a:t>yhat_upper</a:t>
            </a:r>
            <a:r>
              <a:rPr lang="en-US" b="0" i="0" dirty="0">
                <a:effectLst/>
                <a:latin typeface="system-ui"/>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b="0" i="0" dirty="0">
                <a:effectLst/>
                <a:latin typeface="system-ui"/>
              </a:rPr>
              <a:t>There is a potential peak in the predictions around the 15th day of the forecast, which could be further investigated.</a:t>
            </a:r>
          </a:p>
        </p:txBody>
      </p:sp>
    </p:spTree>
    <p:extLst>
      <p:ext uri="{BB962C8B-B14F-4D97-AF65-F5344CB8AC3E}">
        <p14:creationId xmlns:p14="http://schemas.microsoft.com/office/powerpoint/2010/main" val="8326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7C37-DBBA-F942-C4CF-CF1F40CD6E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DE533A-782C-DEB8-D8E1-D3F96238F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D2E46E1-1FAD-1FED-EED8-202AD8EA4F2A}"/>
              </a:ext>
            </a:extLst>
          </p:cNvPr>
          <p:cNvPicPr>
            <a:picLocks noChangeAspect="1"/>
          </p:cNvPicPr>
          <p:nvPr/>
        </p:nvPicPr>
        <p:blipFill>
          <a:blip r:embed="rId2"/>
          <a:stretch>
            <a:fillRect/>
          </a:stretch>
        </p:blipFill>
        <p:spPr>
          <a:xfrm>
            <a:off x="485936" y="0"/>
            <a:ext cx="8172128" cy="5149850"/>
          </a:xfrm>
          <a:prstGeom prst="rect">
            <a:avLst/>
          </a:prstGeom>
        </p:spPr>
      </p:pic>
    </p:spTree>
    <p:extLst>
      <p:ext uri="{BB962C8B-B14F-4D97-AF65-F5344CB8AC3E}">
        <p14:creationId xmlns:p14="http://schemas.microsoft.com/office/powerpoint/2010/main" val="19821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22D9E7-C5DE-13C3-D243-74D9AAF01D6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54121F-EA14-5955-3E40-9ACB9ACA3828}"/>
              </a:ext>
            </a:extLst>
          </p:cNvPr>
          <p:cNvPicPr>
            <a:picLocks noChangeAspect="1"/>
          </p:cNvPicPr>
          <p:nvPr/>
        </p:nvPicPr>
        <p:blipFill>
          <a:blip r:embed="rId2"/>
          <a:stretch>
            <a:fillRect/>
          </a:stretch>
        </p:blipFill>
        <p:spPr>
          <a:xfrm>
            <a:off x="626326" y="0"/>
            <a:ext cx="7891348" cy="5149850"/>
          </a:xfrm>
          <a:prstGeom prst="rect">
            <a:avLst/>
          </a:prstGeom>
        </p:spPr>
      </p:pic>
    </p:spTree>
    <p:extLst>
      <p:ext uri="{BB962C8B-B14F-4D97-AF65-F5344CB8AC3E}">
        <p14:creationId xmlns:p14="http://schemas.microsoft.com/office/powerpoint/2010/main" val="37537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C2550-933F-D329-C78D-28D3BBFFF06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30F9454-495F-8D33-ACC6-ECC0E9185A9F}"/>
              </a:ext>
            </a:extLst>
          </p:cNvPr>
          <p:cNvPicPr>
            <a:picLocks noChangeAspect="1"/>
          </p:cNvPicPr>
          <p:nvPr/>
        </p:nvPicPr>
        <p:blipFill>
          <a:blip r:embed="rId2"/>
          <a:stretch>
            <a:fillRect/>
          </a:stretch>
        </p:blipFill>
        <p:spPr>
          <a:xfrm>
            <a:off x="0" y="160498"/>
            <a:ext cx="9144000" cy="4828854"/>
          </a:xfrm>
          <a:prstGeom prst="rect">
            <a:avLst/>
          </a:prstGeom>
        </p:spPr>
      </p:pic>
    </p:spTree>
    <p:extLst>
      <p:ext uri="{BB962C8B-B14F-4D97-AF65-F5344CB8AC3E}">
        <p14:creationId xmlns:p14="http://schemas.microsoft.com/office/powerpoint/2010/main" val="196346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7F3DF-33C2-7B02-793A-2D872F905DF0}"/>
              </a:ext>
            </a:extLst>
          </p:cNvPr>
          <p:cNvSpPr txBox="1"/>
          <p:nvPr/>
        </p:nvSpPr>
        <p:spPr>
          <a:xfrm>
            <a:off x="152400" y="189656"/>
            <a:ext cx="8991600" cy="4770537"/>
          </a:xfrm>
          <a:prstGeom prst="rect">
            <a:avLst/>
          </a:prstGeom>
          <a:noFill/>
        </p:spPr>
        <p:txBody>
          <a:bodyPr wrap="square">
            <a:spAutoFit/>
          </a:bodyPr>
          <a:lstStyle/>
          <a:p>
            <a:pPr algn="l"/>
            <a:r>
              <a:rPr lang="en-US" sz="1600" b="1" i="0" dirty="0">
                <a:effectLst/>
                <a:latin typeface="system-ui"/>
              </a:rPr>
              <a:t>Daily Maximum Power Consumption</a:t>
            </a:r>
          </a:p>
          <a:p>
            <a:pPr algn="l">
              <a:buFont typeface="Arial" panose="020B0604020202020204" pitchFamily="34" charset="0"/>
              <a:buChar char="•"/>
            </a:pPr>
            <a:r>
              <a:rPr lang="en-US" sz="1600" b="0" i="0" dirty="0">
                <a:effectLst/>
                <a:latin typeface="system-ui"/>
              </a:rPr>
              <a:t>Observation: The maximum daily power consumption varies significantly, ranging from approximately 4.242 kW to 11.122 kW.</a:t>
            </a:r>
          </a:p>
          <a:p>
            <a:pPr algn="l">
              <a:buFont typeface="Arial" panose="020B0604020202020204" pitchFamily="34" charset="0"/>
              <a:buChar char="•"/>
            </a:pPr>
            <a:r>
              <a:rPr lang="en-US" sz="1600" b="0" i="0" dirty="0">
                <a:effectLst/>
                <a:latin typeface="system-ui"/>
              </a:rPr>
              <a:t>Time of Peak Consumption: Daily peaks are likely to occur during times of high household or industrial activity, such as:</a:t>
            </a:r>
          </a:p>
          <a:p>
            <a:pPr algn="l">
              <a:buFont typeface="Arial" panose="020B0604020202020204" pitchFamily="34" charset="0"/>
              <a:buChar char="•"/>
            </a:pPr>
            <a:r>
              <a:rPr lang="en-US" sz="1600" b="0" i="0" dirty="0">
                <a:effectLst/>
                <a:latin typeface="system-ui"/>
              </a:rPr>
              <a:t>Morning (6–9 AM): High power use for cooking, heating, or preparing for the day.</a:t>
            </a:r>
          </a:p>
          <a:p>
            <a:pPr algn="l">
              <a:buFont typeface="Arial" panose="020B0604020202020204" pitchFamily="34" charset="0"/>
              <a:buChar char="•"/>
            </a:pPr>
            <a:r>
              <a:rPr lang="en-US" sz="1600" b="0" i="0" dirty="0">
                <a:effectLst/>
                <a:latin typeface="system-ui"/>
              </a:rPr>
              <a:t>Evening (5–9 PM): Peak usage due to lighting, entertainment, and household chores.</a:t>
            </a:r>
          </a:p>
          <a:p>
            <a:pPr algn="l">
              <a:buFont typeface="Arial" panose="020B0604020202020204" pitchFamily="34" charset="0"/>
              <a:buChar char="•"/>
            </a:pPr>
            <a:r>
              <a:rPr lang="en-US" sz="1600" b="0" i="0" dirty="0">
                <a:effectLst/>
                <a:latin typeface="system-ui"/>
              </a:rPr>
              <a:t>Why? *These peaks align with human activity patterns, where demand increases during morning preparation and evening relaxation after work.</a:t>
            </a:r>
          </a:p>
          <a:p>
            <a:pPr algn="l"/>
            <a:r>
              <a:rPr lang="en-US" sz="1600" b="1" i="0" dirty="0">
                <a:effectLst/>
                <a:latin typeface="system-ui"/>
              </a:rPr>
              <a:t>Weekly Maximum Power Consumption</a:t>
            </a:r>
          </a:p>
          <a:p>
            <a:pPr algn="l">
              <a:buFont typeface="Arial" panose="020B0604020202020204" pitchFamily="34" charset="0"/>
              <a:buChar char="•"/>
            </a:pPr>
            <a:r>
              <a:rPr lang="en-US" sz="1600" b="0" i="0" dirty="0">
                <a:effectLst/>
                <a:latin typeface="system-ui"/>
              </a:rPr>
              <a:t>Observation: Weekly peaks show significant variation, with some weeks reaching values as high as 9.724 kW.</a:t>
            </a:r>
          </a:p>
          <a:p>
            <a:pPr algn="l">
              <a:buFont typeface="Arial" panose="020B0604020202020204" pitchFamily="34" charset="0"/>
              <a:buChar char="•"/>
            </a:pPr>
            <a:r>
              <a:rPr lang="en-US" sz="1600" b="0" i="0" dirty="0">
                <a:effectLst/>
                <a:latin typeface="system-ui"/>
              </a:rPr>
              <a:t>Time of Peak Consumption:</a:t>
            </a:r>
          </a:p>
          <a:p>
            <a:pPr algn="l">
              <a:buFont typeface="Arial" panose="020B0604020202020204" pitchFamily="34" charset="0"/>
              <a:buChar char="•"/>
            </a:pPr>
            <a:r>
              <a:rPr lang="en-US" sz="1600" b="0" i="0" dirty="0">
                <a:effectLst/>
                <a:latin typeface="system-ui"/>
              </a:rPr>
              <a:t>Likely during weekdays (Monday-Friday) when industrial and commercial activity is at its peak.</a:t>
            </a:r>
          </a:p>
          <a:p>
            <a:pPr algn="l">
              <a:buFont typeface="Arial" panose="020B0604020202020204" pitchFamily="34" charset="0"/>
              <a:buChar char="•"/>
            </a:pPr>
            <a:r>
              <a:rPr lang="en-US" sz="1600" b="0" i="0" dirty="0">
                <a:effectLst/>
                <a:latin typeface="system-ui"/>
              </a:rPr>
              <a:t>Weekends may also show peaks depending on household activity patterns.</a:t>
            </a:r>
          </a:p>
          <a:p>
            <a:pPr algn="l">
              <a:buFont typeface="Arial" panose="020B0604020202020204" pitchFamily="34" charset="0"/>
              <a:buChar char="•"/>
            </a:pPr>
            <a:r>
              <a:rPr lang="en-US" sz="1600" b="0" i="0" dirty="0">
                <a:effectLst/>
                <a:latin typeface="system-ui"/>
              </a:rPr>
              <a:t>Why?</a:t>
            </a:r>
          </a:p>
          <a:p>
            <a:pPr algn="l">
              <a:buFont typeface="Arial" panose="020B0604020202020204" pitchFamily="34" charset="0"/>
              <a:buChar char="•"/>
            </a:pPr>
            <a:r>
              <a:rPr lang="en-US" sz="1600" b="0" i="0" dirty="0">
                <a:effectLst/>
                <a:latin typeface="system-ui"/>
              </a:rPr>
              <a:t>Weekly peaks often correlate with work schedules, industrial processes, and household routines.</a:t>
            </a:r>
          </a:p>
          <a:p>
            <a:pPr algn="l">
              <a:buFont typeface="Arial" panose="020B0604020202020204" pitchFamily="34" charset="0"/>
              <a:buChar char="•"/>
            </a:pPr>
            <a:r>
              <a:rPr lang="en-US" sz="1600" b="0" i="0" dirty="0">
                <a:effectLst/>
                <a:latin typeface="system-ui"/>
              </a:rPr>
              <a:t>Specific events (e.g., festivals or holiday preparations) may also drive consumption spikes in certain weeks.</a:t>
            </a:r>
          </a:p>
        </p:txBody>
      </p:sp>
    </p:spTree>
    <p:extLst>
      <p:ext uri="{BB962C8B-B14F-4D97-AF65-F5344CB8AC3E}">
        <p14:creationId xmlns:p14="http://schemas.microsoft.com/office/powerpoint/2010/main" val="64483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2A3F-1B50-8752-C175-4E3214AA9FB6}"/>
              </a:ext>
            </a:extLst>
          </p:cNvPr>
          <p:cNvSpPr txBox="1"/>
          <p:nvPr/>
        </p:nvSpPr>
        <p:spPr>
          <a:xfrm>
            <a:off x="533400" y="288925"/>
            <a:ext cx="8229600" cy="4524315"/>
          </a:xfrm>
          <a:prstGeom prst="rect">
            <a:avLst/>
          </a:prstGeom>
          <a:noFill/>
        </p:spPr>
        <p:txBody>
          <a:bodyPr wrap="square">
            <a:spAutoFit/>
          </a:bodyPr>
          <a:lstStyle/>
          <a:p>
            <a:pPr algn="l"/>
            <a:r>
              <a:rPr lang="en-US" sz="1600" b="1" i="0" dirty="0">
                <a:effectLst/>
                <a:latin typeface="system-ui"/>
              </a:rPr>
              <a:t>Monthly Maximum Power Consumption</a:t>
            </a:r>
          </a:p>
          <a:p>
            <a:pPr algn="l">
              <a:buFont typeface="Arial" panose="020B0604020202020204" pitchFamily="34" charset="0"/>
              <a:buChar char="•"/>
            </a:pPr>
            <a:r>
              <a:rPr lang="en-US" sz="1600" b="0" i="0" dirty="0">
                <a:effectLst/>
                <a:latin typeface="system-ui"/>
              </a:rPr>
              <a:t>Observation: Monthly peaks show patterns tied to seasonal variations. For example:</a:t>
            </a:r>
          </a:p>
          <a:p>
            <a:pPr algn="l">
              <a:buFont typeface="Arial" panose="020B0604020202020204" pitchFamily="34" charset="0"/>
              <a:buChar char="•"/>
            </a:pPr>
            <a:r>
              <a:rPr lang="en-US" sz="1600" b="0" i="0" dirty="0">
                <a:effectLst/>
                <a:latin typeface="system-ui"/>
              </a:rPr>
              <a:t>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1600" b="0" i="0" dirty="0">
              <a:effectLst/>
              <a:latin typeface="system-ui"/>
            </a:endParaRPr>
          </a:p>
          <a:p>
            <a:pPr algn="l"/>
            <a:r>
              <a:rPr lang="en-US" sz="1600" b="1" i="0" dirty="0">
                <a:effectLst/>
                <a:latin typeface="system-ui"/>
              </a:rPr>
              <a:t>Yearly Maximum Power Consumption</a:t>
            </a:r>
          </a:p>
          <a:p>
            <a:pPr algn="l">
              <a:buFont typeface="Arial" panose="020B0604020202020204" pitchFamily="34" charset="0"/>
              <a:buChar char="•"/>
            </a:pPr>
            <a:r>
              <a:rPr lang="en-US" sz="1600" b="0" i="0" dirty="0">
                <a:effectLst/>
                <a:latin typeface="system-ui"/>
              </a:rPr>
              <a:t>Observation:</a:t>
            </a:r>
          </a:p>
          <a:p>
            <a:pPr algn="l">
              <a:buFont typeface="Arial" panose="020B0604020202020204" pitchFamily="34" charset="0"/>
              <a:buChar char="•"/>
            </a:pPr>
            <a:r>
              <a:rPr lang="en-US" sz="1600" b="0" i="0" dirty="0">
                <a:effectLst/>
                <a:latin typeface="system-ui"/>
              </a:rPr>
              <a:t>The highest annual peak (11.122 kW) occurs in 2009, with a declining trend in 2010.</a:t>
            </a:r>
          </a:p>
          <a:p>
            <a:pPr algn="l">
              <a:buFont typeface="Arial" panose="020B0604020202020204" pitchFamily="34" charset="0"/>
              <a:buChar char="•"/>
            </a:pPr>
            <a:r>
              <a:rPr lang="en-US" sz="1600" b="0" i="0" dirty="0">
                <a:effectLst/>
                <a:latin typeface="system-ui"/>
              </a:rPr>
              <a:t>Why 2009 Was the Highest?</a:t>
            </a:r>
          </a:p>
          <a:p>
            <a:pPr algn="l">
              <a:buFont typeface="Arial" panose="020B0604020202020204" pitchFamily="34" charset="0"/>
              <a:buChar char="•"/>
            </a:pPr>
            <a:r>
              <a:rPr lang="en-US" sz="1600" b="0" i="0" dirty="0">
                <a:effectLst/>
                <a:latin typeface="system-ui"/>
              </a:rPr>
              <a:t>Economic or industrial growth during 2009 may have driven higher consumption.</a:t>
            </a:r>
          </a:p>
          <a:p>
            <a:pPr algn="l">
              <a:buFont typeface="Arial" panose="020B0604020202020204" pitchFamily="34" charset="0"/>
              <a:buChar char="•"/>
            </a:pPr>
            <a:r>
              <a:rPr lang="en-US" sz="1600" b="0" i="0" dirty="0">
                <a:effectLst/>
                <a:latin typeface="system-ui"/>
              </a:rPr>
              <a:t>Specific events or seasonal extremes could have increased heating or cooling needs.</a:t>
            </a:r>
          </a:p>
          <a:p>
            <a:pPr algn="l">
              <a:buFont typeface="Arial" panose="020B0604020202020204" pitchFamily="34" charset="0"/>
              <a:buChar char="•"/>
            </a:pPr>
            <a:r>
              <a:rPr lang="en-US" sz="1600" b="0" i="0" dirty="0">
                <a:effectLst/>
                <a:latin typeface="system-ui"/>
              </a:rPr>
              <a:t>In 2010, the decline might be attributed to:</a:t>
            </a:r>
          </a:p>
          <a:p>
            <a:pPr algn="l">
              <a:buFont typeface="Arial" panose="020B0604020202020204" pitchFamily="34" charset="0"/>
              <a:buChar char="•"/>
            </a:pPr>
            <a:r>
              <a:rPr lang="en-US" sz="1600" b="0" i="0" dirty="0">
                <a:effectLst/>
                <a:latin typeface="system-ui"/>
              </a:rPr>
              <a:t>Increased energy efficiency measures.</a:t>
            </a:r>
          </a:p>
          <a:p>
            <a:pPr algn="l">
              <a:buFont typeface="Arial" panose="020B0604020202020204" pitchFamily="34" charset="0"/>
              <a:buChar char="•"/>
            </a:pPr>
            <a:r>
              <a:rPr lang="en-US" sz="1600" b="0" i="0" dirty="0">
                <a:effectLst/>
                <a:latin typeface="system-ui"/>
              </a:rPr>
              <a:t>Reduced industrial output or economic slowdowns.</a:t>
            </a:r>
          </a:p>
          <a:p>
            <a:pPr algn="l">
              <a:buFont typeface="Arial" panose="020B0604020202020204" pitchFamily="34" charset="0"/>
              <a:buChar char="•"/>
            </a:pPr>
            <a:r>
              <a:rPr lang="en-US" sz="1600" b="0" i="0" dirty="0">
                <a:effectLst/>
                <a:latin typeface="system-ui"/>
              </a:rPr>
              <a:t>Shifts to alternative energy sources or better power management.</a:t>
            </a:r>
          </a:p>
        </p:txBody>
      </p:sp>
    </p:spTree>
    <p:extLst>
      <p:ext uri="{BB962C8B-B14F-4D97-AF65-F5344CB8AC3E}">
        <p14:creationId xmlns:p14="http://schemas.microsoft.com/office/powerpoint/2010/main" val="798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 y="-9144"/>
            <a:ext cx="731520" cy="302260"/>
            <a:chOff x="-9144" y="-9144"/>
            <a:chExt cx="731520" cy="302260"/>
          </a:xfrm>
        </p:grpSpPr>
        <p:sp>
          <p:nvSpPr>
            <p:cNvPr id="3" name="object 3"/>
            <p:cNvSpPr/>
            <p:nvPr/>
          </p:nvSpPr>
          <p:spPr>
            <a:xfrm>
              <a:off x="149351" y="0"/>
              <a:ext cx="563880" cy="283845"/>
            </a:xfrm>
            <a:custGeom>
              <a:avLst/>
              <a:gdLst/>
              <a:ahLst/>
              <a:cxnLst/>
              <a:rect l="l" t="t" r="r" b="b"/>
              <a:pathLst>
                <a:path w="563880" h="283845">
                  <a:moveTo>
                    <a:pt x="0" y="1523"/>
                  </a:moveTo>
                  <a:lnTo>
                    <a:pt x="122" y="0"/>
                  </a:lnTo>
                </a:path>
                <a:path w="563880" h="283845">
                  <a:moveTo>
                    <a:pt x="563757" y="0"/>
                  </a:moveTo>
                  <a:lnTo>
                    <a:pt x="560189" y="47253"/>
                  </a:lnTo>
                  <a:lnTo>
                    <a:pt x="549506" y="90635"/>
                  </a:lnTo>
                  <a:lnTo>
                    <a:pt x="532411" y="131087"/>
                  </a:lnTo>
                  <a:lnTo>
                    <a:pt x="509482" y="168030"/>
                  </a:lnTo>
                  <a:lnTo>
                    <a:pt x="481303" y="200882"/>
                  </a:lnTo>
                  <a:lnTo>
                    <a:pt x="448451" y="229063"/>
                  </a:lnTo>
                  <a:lnTo>
                    <a:pt x="411509" y="251992"/>
                  </a:lnTo>
                  <a:lnTo>
                    <a:pt x="371056" y="269089"/>
                  </a:lnTo>
                  <a:lnTo>
                    <a:pt x="327672" y="279773"/>
                  </a:lnTo>
                  <a:lnTo>
                    <a:pt x="281940" y="283463"/>
                  </a:lnTo>
                  <a:lnTo>
                    <a:pt x="236207" y="279773"/>
                  </a:lnTo>
                  <a:lnTo>
                    <a:pt x="192823" y="269089"/>
                  </a:lnTo>
                  <a:lnTo>
                    <a:pt x="152370" y="251992"/>
                  </a:lnTo>
                  <a:lnTo>
                    <a:pt x="115428" y="229063"/>
                  </a:lnTo>
                  <a:lnTo>
                    <a:pt x="82576" y="200882"/>
                  </a:lnTo>
                  <a:lnTo>
                    <a:pt x="54397" y="168030"/>
                  </a:lnTo>
                  <a:lnTo>
                    <a:pt x="31468" y="131087"/>
                  </a:lnTo>
                  <a:lnTo>
                    <a:pt x="14373" y="90635"/>
                  </a:lnTo>
                  <a:lnTo>
                    <a:pt x="3690" y="47253"/>
                  </a:lnTo>
                  <a:lnTo>
                    <a:pt x="0" y="1523"/>
                  </a:lnTo>
                </a:path>
              </a:pathLst>
            </a:custGeom>
            <a:ln w="18288">
              <a:solidFill>
                <a:srgbClr val="BCAB9D"/>
              </a:solidFill>
            </a:ln>
          </p:spPr>
          <p:txBody>
            <a:bodyPr wrap="square" lIns="0" tIns="0" rIns="0" bIns="0" rtlCol="0"/>
            <a:lstStyle/>
            <a:p>
              <a:endParaRPr/>
            </a:p>
          </p:txBody>
        </p:sp>
        <p:sp>
          <p:nvSpPr>
            <p:cNvPr id="4" name="object 4"/>
            <p:cNvSpPr/>
            <p:nvPr/>
          </p:nvSpPr>
          <p:spPr>
            <a:xfrm>
              <a:off x="0" y="0"/>
              <a:ext cx="314325" cy="283845"/>
            </a:xfrm>
            <a:custGeom>
              <a:avLst/>
              <a:gdLst/>
              <a:ahLst/>
              <a:cxnLst/>
              <a:rect l="l" t="t" r="r" b="b"/>
              <a:pathLst>
                <a:path w="314325" h="283845">
                  <a:moveTo>
                    <a:pt x="313821" y="0"/>
                  </a:moveTo>
                  <a:lnTo>
                    <a:pt x="310253" y="47253"/>
                  </a:lnTo>
                  <a:lnTo>
                    <a:pt x="299570" y="90635"/>
                  </a:lnTo>
                  <a:lnTo>
                    <a:pt x="282475" y="131087"/>
                  </a:lnTo>
                  <a:lnTo>
                    <a:pt x="259546" y="168030"/>
                  </a:lnTo>
                  <a:lnTo>
                    <a:pt x="231367" y="200882"/>
                  </a:lnTo>
                  <a:lnTo>
                    <a:pt x="198515" y="229063"/>
                  </a:lnTo>
                  <a:lnTo>
                    <a:pt x="161573" y="251992"/>
                  </a:lnTo>
                  <a:lnTo>
                    <a:pt x="121120" y="269089"/>
                  </a:lnTo>
                  <a:lnTo>
                    <a:pt x="77736" y="279773"/>
                  </a:lnTo>
                  <a:lnTo>
                    <a:pt x="32004" y="283463"/>
                  </a:lnTo>
                  <a:lnTo>
                    <a:pt x="0" y="280881"/>
                  </a:lnTo>
                </a:path>
              </a:pathLst>
            </a:custGeom>
            <a:ln w="18288">
              <a:solidFill>
                <a:srgbClr val="BCAB9D"/>
              </a:solidFill>
            </a:ln>
          </p:spPr>
          <p:txBody>
            <a:bodyPr wrap="square" lIns="0" tIns="0" rIns="0" bIns="0" rtlCol="0"/>
            <a:lstStyle/>
            <a:p>
              <a:endParaRPr/>
            </a:p>
          </p:txBody>
        </p:sp>
      </p:grpSp>
      <p:sp>
        <p:nvSpPr>
          <p:cNvPr id="5" name="object 5"/>
          <p:cNvSpPr/>
          <p:nvPr/>
        </p:nvSpPr>
        <p:spPr>
          <a:xfrm>
            <a:off x="877824" y="0"/>
            <a:ext cx="561340" cy="283845"/>
          </a:xfrm>
          <a:custGeom>
            <a:avLst/>
            <a:gdLst/>
            <a:ahLst/>
            <a:cxnLst/>
            <a:rect l="l" t="t" r="r" b="b"/>
            <a:pathLst>
              <a:path w="561340" h="283845">
                <a:moveTo>
                  <a:pt x="560709" y="0"/>
                </a:moveTo>
                <a:lnTo>
                  <a:pt x="122" y="0"/>
                </a:lnTo>
                <a:lnTo>
                  <a:pt x="0" y="1523"/>
                </a:lnTo>
                <a:lnTo>
                  <a:pt x="3670" y="47253"/>
                </a:lnTo>
                <a:lnTo>
                  <a:pt x="14296" y="90635"/>
                </a:lnTo>
                <a:lnTo>
                  <a:pt x="31300" y="131087"/>
                </a:lnTo>
                <a:lnTo>
                  <a:pt x="54105" y="168030"/>
                </a:lnTo>
                <a:lnTo>
                  <a:pt x="82134" y="200882"/>
                </a:lnTo>
                <a:lnTo>
                  <a:pt x="114808" y="229063"/>
                </a:lnTo>
                <a:lnTo>
                  <a:pt x="151551" y="251992"/>
                </a:lnTo>
                <a:lnTo>
                  <a:pt x="191785" y="269089"/>
                </a:lnTo>
                <a:lnTo>
                  <a:pt x="234932" y="279773"/>
                </a:lnTo>
                <a:lnTo>
                  <a:pt x="280416" y="283463"/>
                </a:lnTo>
                <a:lnTo>
                  <a:pt x="325887" y="279773"/>
                </a:lnTo>
                <a:lnTo>
                  <a:pt x="369027" y="269089"/>
                </a:lnTo>
                <a:lnTo>
                  <a:pt x="409258" y="251992"/>
                </a:lnTo>
                <a:lnTo>
                  <a:pt x="446001" y="229063"/>
                </a:lnTo>
                <a:lnTo>
                  <a:pt x="478678" y="200882"/>
                </a:lnTo>
                <a:lnTo>
                  <a:pt x="506711" y="168030"/>
                </a:lnTo>
                <a:lnTo>
                  <a:pt x="529521" y="131087"/>
                </a:lnTo>
                <a:lnTo>
                  <a:pt x="546530" y="90635"/>
                </a:lnTo>
                <a:lnTo>
                  <a:pt x="557160" y="47253"/>
                </a:lnTo>
                <a:lnTo>
                  <a:pt x="560832" y="1523"/>
                </a:lnTo>
                <a:lnTo>
                  <a:pt x="560709" y="0"/>
                </a:lnTo>
                <a:close/>
              </a:path>
            </a:pathLst>
          </a:custGeom>
          <a:solidFill>
            <a:srgbClr val="E8E2DF"/>
          </a:solidFill>
        </p:spPr>
        <p:txBody>
          <a:bodyPr wrap="square" lIns="0" tIns="0" rIns="0" bIns="0" rtlCol="0"/>
          <a:lstStyle/>
          <a:p>
            <a:endParaRPr/>
          </a:p>
        </p:txBody>
      </p:sp>
      <p:sp>
        <p:nvSpPr>
          <p:cNvPr id="6" name="object 6"/>
          <p:cNvSpPr/>
          <p:nvPr/>
        </p:nvSpPr>
        <p:spPr>
          <a:xfrm>
            <a:off x="8564880" y="4465320"/>
            <a:ext cx="372110" cy="518159"/>
          </a:xfrm>
          <a:custGeom>
            <a:avLst/>
            <a:gdLst/>
            <a:ahLst/>
            <a:cxnLst/>
            <a:rect l="l" t="t" r="r" b="b"/>
            <a:pathLst>
              <a:path w="372109" h="518160">
                <a:moveTo>
                  <a:pt x="185927" y="0"/>
                </a:moveTo>
                <a:lnTo>
                  <a:pt x="235375" y="6641"/>
                </a:lnTo>
                <a:lnTo>
                  <a:pt x="279795" y="25385"/>
                </a:lnTo>
                <a:lnTo>
                  <a:pt x="317420" y="54459"/>
                </a:lnTo>
                <a:lnTo>
                  <a:pt x="346484" y="92089"/>
                </a:lnTo>
                <a:lnTo>
                  <a:pt x="365218" y="136502"/>
                </a:lnTo>
                <a:lnTo>
                  <a:pt x="371855" y="185927"/>
                </a:lnTo>
                <a:lnTo>
                  <a:pt x="371855" y="518159"/>
                </a:lnTo>
                <a:lnTo>
                  <a:pt x="0" y="518159"/>
                </a:lnTo>
                <a:lnTo>
                  <a:pt x="0" y="185927"/>
                </a:lnTo>
                <a:lnTo>
                  <a:pt x="6637" y="136502"/>
                </a:lnTo>
                <a:lnTo>
                  <a:pt x="25371" y="92089"/>
                </a:lnTo>
                <a:lnTo>
                  <a:pt x="54435" y="54459"/>
                </a:lnTo>
                <a:lnTo>
                  <a:pt x="92060" y="25385"/>
                </a:lnTo>
                <a:lnTo>
                  <a:pt x="136480" y="6641"/>
                </a:lnTo>
                <a:lnTo>
                  <a:pt x="185927" y="0"/>
                </a:lnTo>
                <a:close/>
              </a:path>
            </a:pathLst>
          </a:custGeom>
          <a:ln w="18288">
            <a:solidFill>
              <a:srgbClr val="BCAB9D"/>
            </a:solidFill>
          </a:ln>
        </p:spPr>
        <p:txBody>
          <a:bodyPr wrap="square" lIns="0" tIns="0" rIns="0" bIns="0" rtlCol="0"/>
          <a:lstStyle/>
          <a:p>
            <a:endParaRPr/>
          </a:p>
        </p:txBody>
      </p:sp>
      <p:sp>
        <p:nvSpPr>
          <p:cNvPr id="7" name="object 7"/>
          <p:cNvSpPr txBox="1">
            <a:spLocks noGrp="1"/>
          </p:cNvSpPr>
          <p:nvPr>
            <p:ph type="title"/>
          </p:nvPr>
        </p:nvSpPr>
        <p:spPr>
          <a:xfrm>
            <a:off x="1813941" y="1271142"/>
            <a:ext cx="5377815" cy="1855470"/>
          </a:xfrm>
          <a:prstGeom prst="rect">
            <a:avLst/>
          </a:prstGeom>
        </p:spPr>
        <p:txBody>
          <a:bodyPr vert="horz" wrap="square" lIns="0" tIns="13335" rIns="0" bIns="0" rtlCol="0">
            <a:spAutoFit/>
          </a:bodyPr>
          <a:lstStyle/>
          <a:p>
            <a:pPr marL="12700">
              <a:lnSpc>
                <a:spcPct val="100000"/>
              </a:lnSpc>
              <a:spcBef>
                <a:spcPts val="105"/>
              </a:spcBef>
            </a:pPr>
            <a:r>
              <a:rPr sz="12000" spc="-80" dirty="0"/>
              <a:t>Thanks!</a:t>
            </a:r>
            <a:endParaRPr sz="12000"/>
          </a:p>
        </p:txBody>
      </p:sp>
      <p:sp>
        <p:nvSpPr>
          <p:cNvPr id="8" name="object 8"/>
          <p:cNvSpPr/>
          <p:nvPr/>
        </p:nvSpPr>
        <p:spPr>
          <a:xfrm>
            <a:off x="411480" y="1094231"/>
            <a:ext cx="875030" cy="878205"/>
          </a:xfrm>
          <a:custGeom>
            <a:avLst/>
            <a:gdLst/>
            <a:ahLst/>
            <a:cxnLst/>
            <a:rect l="l" t="t" r="r" b="b"/>
            <a:pathLst>
              <a:path w="875030" h="878205">
                <a:moveTo>
                  <a:pt x="437388" y="0"/>
                </a:moveTo>
                <a:lnTo>
                  <a:pt x="389729" y="2574"/>
                </a:lnTo>
                <a:lnTo>
                  <a:pt x="343556" y="10121"/>
                </a:lnTo>
                <a:lnTo>
                  <a:pt x="299138" y="22372"/>
                </a:lnTo>
                <a:lnTo>
                  <a:pt x="256739" y="39059"/>
                </a:lnTo>
                <a:lnTo>
                  <a:pt x="216628" y="59915"/>
                </a:lnTo>
                <a:lnTo>
                  <a:pt x="179070" y="84673"/>
                </a:lnTo>
                <a:lnTo>
                  <a:pt x="144333" y="113064"/>
                </a:lnTo>
                <a:lnTo>
                  <a:pt x="112684" y="144822"/>
                </a:lnTo>
                <a:lnTo>
                  <a:pt x="84389" y="179679"/>
                </a:lnTo>
                <a:lnTo>
                  <a:pt x="59715" y="217367"/>
                </a:lnTo>
                <a:lnTo>
                  <a:pt x="38929" y="257619"/>
                </a:lnTo>
                <a:lnTo>
                  <a:pt x="22297" y="300167"/>
                </a:lnTo>
                <a:lnTo>
                  <a:pt x="10088" y="344743"/>
                </a:lnTo>
                <a:lnTo>
                  <a:pt x="2566" y="391080"/>
                </a:lnTo>
                <a:lnTo>
                  <a:pt x="0" y="438912"/>
                </a:lnTo>
                <a:lnTo>
                  <a:pt x="2566" y="486743"/>
                </a:lnTo>
                <a:lnTo>
                  <a:pt x="10088" y="533080"/>
                </a:lnTo>
                <a:lnTo>
                  <a:pt x="22297" y="577656"/>
                </a:lnTo>
                <a:lnTo>
                  <a:pt x="38929" y="620204"/>
                </a:lnTo>
                <a:lnTo>
                  <a:pt x="59715" y="660456"/>
                </a:lnTo>
                <a:lnTo>
                  <a:pt x="84389" y="698144"/>
                </a:lnTo>
                <a:lnTo>
                  <a:pt x="112684" y="733001"/>
                </a:lnTo>
                <a:lnTo>
                  <a:pt x="144333" y="764759"/>
                </a:lnTo>
                <a:lnTo>
                  <a:pt x="179070" y="793150"/>
                </a:lnTo>
                <a:lnTo>
                  <a:pt x="216628" y="817908"/>
                </a:lnTo>
                <a:lnTo>
                  <a:pt x="256739" y="838764"/>
                </a:lnTo>
                <a:lnTo>
                  <a:pt x="299138" y="855451"/>
                </a:lnTo>
                <a:lnTo>
                  <a:pt x="343556" y="867702"/>
                </a:lnTo>
                <a:lnTo>
                  <a:pt x="389729" y="875249"/>
                </a:lnTo>
                <a:lnTo>
                  <a:pt x="437388" y="877823"/>
                </a:lnTo>
                <a:lnTo>
                  <a:pt x="485046" y="875249"/>
                </a:lnTo>
                <a:lnTo>
                  <a:pt x="531219" y="867702"/>
                </a:lnTo>
                <a:lnTo>
                  <a:pt x="575637" y="855451"/>
                </a:lnTo>
                <a:lnTo>
                  <a:pt x="618036" y="838764"/>
                </a:lnTo>
                <a:lnTo>
                  <a:pt x="658147" y="817908"/>
                </a:lnTo>
                <a:lnTo>
                  <a:pt x="695705" y="793150"/>
                </a:lnTo>
                <a:lnTo>
                  <a:pt x="730442" y="764759"/>
                </a:lnTo>
                <a:lnTo>
                  <a:pt x="762091" y="733001"/>
                </a:lnTo>
                <a:lnTo>
                  <a:pt x="790386" y="698144"/>
                </a:lnTo>
                <a:lnTo>
                  <a:pt x="815060" y="660456"/>
                </a:lnTo>
                <a:lnTo>
                  <a:pt x="835846" y="620204"/>
                </a:lnTo>
                <a:lnTo>
                  <a:pt x="852478" y="577656"/>
                </a:lnTo>
                <a:lnTo>
                  <a:pt x="864687" y="533080"/>
                </a:lnTo>
                <a:lnTo>
                  <a:pt x="872209" y="486743"/>
                </a:lnTo>
                <a:lnTo>
                  <a:pt x="874776" y="438912"/>
                </a:lnTo>
                <a:lnTo>
                  <a:pt x="872209" y="391080"/>
                </a:lnTo>
                <a:lnTo>
                  <a:pt x="864687" y="344743"/>
                </a:lnTo>
                <a:lnTo>
                  <a:pt x="852478" y="300167"/>
                </a:lnTo>
                <a:lnTo>
                  <a:pt x="835846" y="257619"/>
                </a:lnTo>
                <a:lnTo>
                  <a:pt x="815060" y="217367"/>
                </a:lnTo>
                <a:lnTo>
                  <a:pt x="790386" y="179679"/>
                </a:lnTo>
                <a:lnTo>
                  <a:pt x="762091" y="144822"/>
                </a:lnTo>
                <a:lnTo>
                  <a:pt x="730442" y="113064"/>
                </a:lnTo>
                <a:lnTo>
                  <a:pt x="695705" y="84673"/>
                </a:lnTo>
                <a:lnTo>
                  <a:pt x="658147" y="59915"/>
                </a:lnTo>
                <a:lnTo>
                  <a:pt x="618036" y="39059"/>
                </a:lnTo>
                <a:lnTo>
                  <a:pt x="575637" y="22372"/>
                </a:lnTo>
                <a:lnTo>
                  <a:pt x="531219" y="10121"/>
                </a:lnTo>
                <a:lnTo>
                  <a:pt x="485046" y="2574"/>
                </a:lnTo>
                <a:lnTo>
                  <a:pt x="437388" y="0"/>
                </a:lnTo>
                <a:close/>
              </a:path>
            </a:pathLst>
          </a:custGeom>
          <a:solidFill>
            <a:srgbClr val="E8E2DF"/>
          </a:solidFill>
        </p:spPr>
        <p:txBody>
          <a:bodyPr wrap="square" lIns="0" tIns="0" rIns="0" bIns="0" rtlCol="0"/>
          <a:lstStyle/>
          <a:p>
            <a:endParaRPr/>
          </a:p>
        </p:txBody>
      </p:sp>
      <p:sp>
        <p:nvSpPr>
          <p:cNvPr id="9" name="object 9"/>
          <p:cNvSpPr/>
          <p:nvPr/>
        </p:nvSpPr>
        <p:spPr>
          <a:xfrm>
            <a:off x="7409688" y="1758695"/>
            <a:ext cx="875030" cy="875030"/>
          </a:xfrm>
          <a:custGeom>
            <a:avLst/>
            <a:gdLst/>
            <a:ahLst/>
            <a:cxnLst/>
            <a:rect l="l" t="t" r="r" b="b"/>
            <a:pathLst>
              <a:path w="875029" h="875030">
                <a:moveTo>
                  <a:pt x="437387"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7"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7" y="0"/>
                </a:lnTo>
                <a:close/>
              </a:path>
            </a:pathLst>
          </a:custGeom>
          <a:solidFill>
            <a:srgbClr val="E8E2DF"/>
          </a:solidFill>
        </p:spPr>
        <p:txBody>
          <a:bodyPr wrap="square" lIns="0" tIns="0" rIns="0" bIns="0" rtlCol="0"/>
          <a:lstStyle/>
          <a:p>
            <a:endParaRPr/>
          </a:p>
        </p:txBody>
      </p:sp>
      <p:sp>
        <p:nvSpPr>
          <p:cNvPr id="10" name="object 10"/>
          <p:cNvSpPr/>
          <p:nvPr/>
        </p:nvSpPr>
        <p:spPr>
          <a:xfrm>
            <a:off x="7888223" y="1618487"/>
            <a:ext cx="396240" cy="399415"/>
          </a:xfrm>
          <a:custGeom>
            <a:avLst/>
            <a:gdLst/>
            <a:ahLst/>
            <a:cxnLst/>
            <a:rect l="l" t="t" r="r" b="b"/>
            <a:pathLst>
              <a:path w="396240" h="399414">
                <a:moveTo>
                  <a:pt x="0" y="399288"/>
                </a:moveTo>
                <a:lnTo>
                  <a:pt x="396240" y="399288"/>
                </a:lnTo>
                <a:lnTo>
                  <a:pt x="396240" y="0"/>
                </a:lnTo>
                <a:lnTo>
                  <a:pt x="0" y="0"/>
                </a:lnTo>
                <a:lnTo>
                  <a:pt x="0" y="399288"/>
                </a:lnTo>
                <a:close/>
              </a:path>
            </a:pathLst>
          </a:custGeom>
          <a:ln w="18288">
            <a:solidFill>
              <a:srgbClr val="BCAB9D"/>
            </a:solidFill>
          </a:ln>
        </p:spPr>
        <p:txBody>
          <a:bodyPr wrap="square" lIns="0" tIns="0" rIns="0" bIns="0" rtlCol="0"/>
          <a:lstStyle/>
          <a:p>
            <a:endParaRPr/>
          </a:p>
        </p:txBody>
      </p:sp>
      <p:sp>
        <p:nvSpPr>
          <p:cNvPr id="11" name="object 11"/>
          <p:cNvSpPr/>
          <p:nvPr/>
        </p:nvSpPr>
        <p:spPr>
          <a:xfrm>
            <a:off x="1978151" y="3322320"/>
            <a:ext cx="878205" cy="878205"/>
          </a:xfrm>
          <a:custGeom>
            <a:avLst/>
            <a:gdLst/>
            <a:ahLst/>
            <a:cxnLst/>
            <a:rect l="l" t="t" r="r" b="b"/>
            <a:pathLst>
              <a:path w="878205"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grpSp>
        <p:nvGrpSpPr>
          <p:cNvPr id="12" name="object 12"/>
          <p:cNvGrpSpPr/>
          <p:nvPr/>
        </p:nvGrpSpPr>
        <p:grpSpPr>
          <a:xfrm>
            <a:off x="5471159" y="3206495"/>
            <a:ext cx="1115695" cy="878205"/>
            <a:chOff x="5471159" y="3206495"/>
            <a:chExt cx="1115695" cy="878205"/>
          </a:xfrm>
        </p:grpSpPr>
        <p:sp>
          <p:nvSpPr>
            <p:cNvPr id="13" name="object 13"/>
            <p:cNvSpPr/>
            <p:nvPr/>
          </p:nvSpPr>
          <p:spPr>
            <a:xfrm>
              <a:off x="5708903" y="3206495"/>
              <a:ext cx="878205" cy="878205"/>
            </a:xfrm>
            <a:custGeom>
              <a:avLst/>
              <a:gdLst/>
              <a:ahLst/>
              <a:cxnLst/>
              <a:rect l="l" t="t" r="r" b="b"/>
              <a:pathLst>
                <a:path w="878204"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sp>
          <p:nvSpPr>
            <p:cNvPr id="14" name="object 14"/>
            <p:cNvSpPr/>
            <p:nvPr/>
          </p:nvSpPr>
          <p:spPr>
            <a:xfrm>
              <a:off x="5471159" y="3666743"/>
              <a:ext cx="417830" cy="417830"/>
            </a:xfrm>
            <a:custGeom>
              <a:avLst/>
              <a:gdLst/>
              <a:ahLst/>
              <a:cxnLst/>
              <a:rect l="l" t="t" r="r" b="b"/>
              <a:pathLst>
                <a:path w="417829" h="417829">
                  <a:moveTo>
                    <a:pt x="208787" y="0"/>
                  </a:moveTo>
                  <a:lnTo>
                    <a:pt x="191388" y="166623"/>
                  </a:lnTo>
                  <a:lnTo>
                    <a:pt x="61213" y="61086"/>
                  </a:lnTo>
                  <a:lnTo>
                    <a:pt x="166624" y="191388"/>
                  </a:lnTo>
                  <a:lnTo>
                    <a:pt x="0" y="208800"/>
                  </a:lnTo>
                  <a:lnTo>
                    <a:pt x="166624" y="226225"/>
                  </a:lnTo>
                  <a:lnTo>
                    <a:pt x="61213" y="356425"/>
                  </a:lnTo>
                  <a:lnTo>
                    <a:pt x="191388" y="250901"/>
                  </a:lnTo>
                  <a:lnTo>
                    <a:pt x="208787" y="417575"/>
                  </a:lnTo>
                  <a:lnTo>
                    <a:pt x="226187" y="250901"/>
                  </a:lnTo>
                  <a:lnTo>
                    <a:pt x="356488" y="356425"/>
                  </a:lnTo>
                  <a:lnTo>
                    <a:pt x="250951" y="226225"/>
                  </a:lnTo>
                  <a:lnTo>
                    <a:pt x="417575" y="208800"/>
                  </a:lnTo>
                  <a:lnTo>
                    <a:pt x="250951" y="191388"/>
                  </a:lnTo>
                  <a:lnTo>
                    <a:pt x="356488" y="61086"/>
                  </a:lnTo>
                  <a:lnTo>
                    <a:pt x="226187" y="166623"/>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114" y="2355595"/>
            <a:ext cx="1010919" cy="329565"/>
          </a:xfrm>
          <a:prstGeom prst="rect">
            <a:avLst/>
          </a:prstGeom>
        </p:spPr>
        <p:txBody>
          <a:bodyPr vert="horz" wrap="square" lIns="0" tIns="11430" rIns="0" bIns="0" rtlCol="0">
            <a:spAutoFit/>
          </a:bodyPr>
          <a:lstStyle/>
          <a:p>
            <a:pPr marL="12700">
              <a:lnSpc>
                <a:spcPct val="100000"/>
              </a:lnSpc>
              <a:spcBef>
                <a:spcPts val="90"/>
              </a:spcBef>
            </a:pPr>
            <a:r>
              <a:rPr sz="2000" dirty="0"/>
              <a:t>The</a:t>
            </a:r>
            <a:r>
              <a:rPr sz="2000" spc="-85" dirty="0"/>
              <a:t> </a:t>
            </a:r>
            <a:r>
              <a:rPr sz="2000" spc="-20" dirty="0"/>
              <a:t>goal</a:t>
            </a:r>
            <a:endParaRPr sz="2000"/>
          </a:p>
        </p:txBody>
      </p:sp>
      <p:sp>
        <p:nvSpPr>
          <p:cNvPr id="3" name="object 3"/>
          <p:cNvSpPr txBox="1"/>
          <p:nvPr/>
        </p:nvSpPr>
        <p:spPr>
          <a:xfrm>
            <a:off x="4959794" y="2681991"/>
            <a:ext cx="2821305" cy="873957"/>
          </a:xfrm>
          <a:prstGeom prst="rect">
            <a:avLst/>
          </a:prstGeom>
        </p:spPr>
        <p:txBody>
          <a:bodyPr vert="horz" wrap="square" lIns="0" tIns="12065" rIns="0" bIns="0" rtlCol="0">
            <a:spAutoFit/>
          </a:bodyPr>
          <a:lstStyle/>
          <a:p>
            <a:pPr marL="12700" marR="5080" algn="ctr">
              <a:lnSpc>
                <a:spcPct val="100000"/>
              </a:lnSpc>
              <a:spcBef>
                <a:spcPts val="95"/>
              </a:spcBef>
            </a:pPr>
            <a:r>
              <a:rPr lang="en-US" sz="1400" dirty="0">
                <a:solidFill>
                  <a:srgbClr val="291F20"/>
                </a:solidFill>
                <a:latin typeface="Times New Roman" panose="02020603050405020304" pitchFamily="18" charset="0"/>
                <a:cs typeface="Times New Roman" panose="02020603050405020304" pitchFamily="18" charset="0"/>
              </a:rPr>
              <a:t>Forecast future energy consumption using historical data and machine learning to optimize production, reduce waste, and improve efficiency</a:t>
            </a:r>
            <a:r>
              <a:rPr lang="en-US" sz="1400" b="1" dirty="0">
                <a:solidFill>
                  <a:srgbClr val="291F20"/>
                </a:solidFill>
                <a:latin typeface="Tahoma"/>
                <a:cs typeface="Tahoma"/>
              </a:rPr>
              <a:t>.</a:t>
            </a:r>
            <a:endParaRPr lang="en-US" sz="1400" dirty="0">
              <a:latin typeface="Tahoma"/>
              <a:cs typeface="Tahoma"/>
            </a:endParaRPr>
          </a:p>
        </p:txBody>
      </p:sp>
      <p:sp>
        <p:nvSpPr>
          <p:cNvPr id="4" name="object 4"/>
          <p:cNvSpPr txBox="1"/>
          <p:nvPr/>
        </p:nvSpPr>
        <p:spPr>
          <a:xfrm>
            <a:off x="1389379" y="2359876"/>
            <a:ext cx="2900045" cy="858568"/>
          </a:xfrm>
          <a:prstGeom prst="rect">
            <a:avLst/>
          </a:prstGeom>
        </p:spPr>
        <p:txBody>
          <a:bodyPr vert="horz" wrap="square" lIns="0" tIns="12065" rIns="0" bIns="0" rtlCol="0">
            <a:spAutoFit/>
          </a:bodyPr>
          <a:lstStyle/>
          <a:p>
            <a:pPr marL="6350" algn="ctr">
              <a:lnSpc>
                <a:spcPct val="100000"/>
              </a:lnSpc>
              <a:spcBef>
                <a:spcPts val="95"/>
              </a:spcBef>
            </a:pPr>
            <a:r>
              <a:rPr sz="2000" dirty="0">
                <a:solidFill>
                  <a:srgbClr val="291F20"/>
                </a:solidFill>
                <a:latin typeface="Arial MT"/>
                <a:cs typeface="Arial MT"/>
              </a:rPr>
              <a:t>Our </a:t>
            </a:r>
            <a:r>
              <a:rPr lang="en-US" sz="2000" dirty="0">
                <a:solidFill>
                  <a:srgbClr val="291F20"/>
                </a:solidFill>
                <a:latin typeface="Arial MT"/>
                <a:cs typeface="Arial MT"/>
              </a:rPr>
              <a:t>A</a:t>
            </a:r>
            <a:r>
              <a:rPr sz="2000" dirty="0">
                <a:solidFill>
                  <a:srgbClr val="291F20"/>
                </a:solidFill>
                <a:latin typeface="Arial MT"/>
                <a:cs typeface="Arial MT"/>
              </a:rPr>
              <a:t>im</a:t>
            </a:r>
            <a:endParaRPr sz="2000" dirty="0">
              <a:latin typeface="Arial MT"/>
              <a:cs typeface="Arial MT"/>
            </a:endParaRPr>
          </a:p>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aim of the project is to forecast future energy usage based on historical data</a:t>
            </a:r>
          </a:p>
        </p:txBody>
      </p:sp>
      <p:grpSp>
        <p:nvGrpSpPr>
          <p:cNvPr id="5" name="object 5"/>
          <p:cNvGrpSpPr/>
          <p:nvPr/>
        </p:nvGrpSpPr>
        <p:grpSpPr>
          <a:xfrm>
            <a:off x="2362200" y="1124711"/>
            <a:ext cx="954405" cy="1033780"/>
            <a:chOff x="2362200" y="1124711"/>
            <a:chExt cx="954405" cy="1033780"/>
          </a:xfrm>
        </p:grpSpPr>
        <p:sp>
          <p:nvSpPr>
            <p:cNvPr id="6" name="object 6"/>
            <p:cNvSpPr/>
            <p:nvPr/>
          </p:nvSpPr>
          <p:spPr>
            <a:xfrm>
              <a:off x="2362200" y="1124711"/>
              <a:ext cx="954405" cy="1033780"/>
            </a:xfrm>
            <a:custGeom>
              <a:avLst/>
              <a:gdLst/>
              <a:ahLst/>
              <a:cxnLst/>
              <a:rect l="l" t="t" r="r" b="b"/>
              <a:pathLst>
                <a:path w="954404" h="1033780">
                  <a:moveTo>
                    <a:pt x="477012" y="0"/>
                  </a:moveTo>
                  <a:lnTo>
                    <a:pt x="431080" y="2364"/>
                  </a:lnTo>
                  <a:lnTo>
                    <a:pt x="386381" y="9314"/>
                  </a:lnTo>
                  <a:lnTo>
                    <a:pt x="343117" y="20632"/>
                  </a:lnTo>
                  <a:lnTo>
                    <a:pt x="301486" y="36103"/>
                  </a:lnTo>
                  <a:lnTo>
                    <a:pt x="261690" y="55509"/>
                  </a:lnTo>
                  <a:lnTo>
                    <a:pt x="223927" y="78635"/>
                  </a:lnTo>
                  <a:lnTo>
                    <a:pt x="188398" y="105265"/>
                  </a:lnTo>
                  <a:lnTo>
                    <a:pt x="155303" y="135181"/>
                  </a:lnTo>
                  <a:lnTo>
                    <a:pt x="124843" y="168168"/>
                  </a:lnTo>
                  <a:lnTo>
                    <a:pt x="97217" y="204009"/>
                  </a:lnTo>
                  <a:lnTo>
                    <a:pt x="72625" y="242487"/>
                  </a:lnTo>
                  <a:lnTo>
                    <a:pt x="51267" y="283387"/>
                  </a:lnTo>
                  <a:lnTo>
                    <a:pt x="33344" y="326492"/>
                  </a:lnTo>
                  <a:lnTo>
                    <a:pt x="19056" y="371586"/>
                  </a:lnTo>
                  <a:lnTo>
                    <a:pt x="8603" y="418452"/>
                  </a:lnTo>
                  <a:lnTo>
                    <a:pt x="2184" y="466874"/>
                  </a:lnTo>
                  <a:lnTo>
                    <a:pt x="0" y="516636"/>
                  </a:lnTo>
                  <a:lnTo>
                    <a:pt x="2184" y="566397"/>
                  </a:lnTo>
                  <a:lnTo>
                    <a:pt x="8603" y="614819"/>
                  </a:lnTo>
                  <a:lnTo>
                    <a:pt x="19056" y="661685"/>
                  </a:lnTo>
                  <a:lnTo>
                    <a:pt x="33344" y="706779"/>
                  </a:lnTo>
                  <a:lnTo>
                    <a:pt x="51267" y="749884"/>
                  </a:lnTo>
                  <a:lnTo>
                    <a:pt x="72625" y="790784"/>
                  </a:lnTo>
                  <a:lnTo>
                    <a:pt x="97217" y="829262"/>
                  </a:lnTo>
                  <a:lnTo>
                    <a:pt x="124843" y="865103"/>
                  </a:lnTo>
                  <a:lnTo>
                    <a:pt x="155303" y="898090"/>
                  </a:lnTo>
                  <a:lnTo>
                    <a:pt x="188398" y="928006"/>
                  </a:lnTo>
                  <a:lnTo>
                    <a:pt x="223927" y="954636"/>
                  </a:lnTo>
                  <a:lnTo>
                    <a:pt x="261690" y="977762"/>
                  </a:lnTo>
                  <a:lnTo>
                    <a:pt x="301486" y="997168"/>
                  </a:lnTo>
                  <a:lnTo>
                    <a:pt x="343117" y="1012639"/>
                  </a:lnTo>
                  <a:lnTo>
                    <a:pt x="386381" y="1023957"/>
                  </a:lnTo>
                  <a:lnTo>
                    <a:pt x="431080" y="1030907"/>
                  </a:lnTo>
                  <a:lnTo>
                    <a:pt x="477012" y="1033272"/>
                  </a:lnTo>
                  <a:lnTo>
                    <a:pt x="522943" y="1030907"/>
                  </a:lnTo>
                  <a:lnTo>
                    <a:pt x="567642" y="1023957"/>
                  </a:lnTo>
                  <a:lnTo>
                    <a:pt x="610906" y="1012639"/>
                  </a:lnTo>
                  <a:lnTo>
                    <a:pt x="652537" y="997168"/>
                  </a:lnTo>
                  <a:lnTo>
                    <a:pt x="692333" y="977762"/>
                  </a:lnTo>
                  <a:lnTo>
                    <a:pt x="730096" y="954636"/>
                  </a:lnTo>
                  <a:lnTo>
                    <a:pt x="765625" y="928006"/>
                  </a:lnTo>
                  <a:lnTo>
                    <a:pt x="798720" y="898090"/>
                  </a:lnTo>
                  <a:lnTo>
                    <a:pt x="829180" y="865103"/>
                  </a:lnTo>
                  <a:lnTo>
                    <a:pt x="856806" y="829262"/>
                  </a:lnTo>
                  <a:lnTo>
                    <a:pt x="881398" y="790784"/>
                  </a:lnTo>
                  <a:lnTo>
                    <a:pt x="902756" y="749884"/>
                  </a:lnTo>
                  <a:lnTo>
                    <a:pt x="920679" y="706779"/>
                  </a:lnTo>
                  <a:lnTo>
                    <a:pt x="934967" y="661685"/>
                  </a:lnTo>
                  <a:lnTo>
                    <a:pt x="945420" y="614819"/>
                  </a:lnTo>
                  <a:lnTo>
                    <a:pt x="951839" y="566397"/>
                  </a:lnTo>
                  <a:lnTo>
                    <a:pt x="954024" y="516636"/>
                  </a:lnTo>
                  <a:lnTo>
                    <a:pt x="951839" y="466874"/>
                  </a:lnTo>
                  <a:lnTo>
                    <a:pt x="945420" y="418452"/>
                  </a:lnTo>
                  <a:lnTo>
                    <a:pt x="934967" y="371586"/>
                  </a:lnTo>
                  <a:lnTo>
                    <a:pt x="920679" y="326492"/>
                  </a:lnTo>
                  <a:lnTo>
                    <a:pt x="902756" y="283387"/>
                  </a:lnTo>
                  <a:lnTo>
                    <a:pt x="881398" y="242487"/>
                  </a:lnTo>
                  <a:lnTo>
                    <a:pt x="856806" y="204009"/>
                  </a:lnTo>
                  <a:lnTo>
                    <a:pt x="829180" y="168168"/>
                  </a:lnTo>
                  <a:lnTo>
                    <a:pt x="798720" y="135181"/>
                  </a:lnTo>
                  <a:lnTo>
                    <a:pt x="765625" y="105265"/>
                  </a:lnTo>
                  <a:lnTo>
                    <a:pt x="730096" y="78635"/>
                  </a:lnTo>
                  <a:lnTo>
                    <a:pt x="692333" y="55509"/>
                  </a:lnTo>
                  <a:lnTo>
                    <a:pt x="652537" y="36103"/>
                  </a:lnTo>
                  <a:lnTo>
                    <a:pt x="610906" y="20632"/>
                  </a:lnTo>
                  <a:lnTo>
                    <a:pt x="567642" y="9314"/>
                  </a:lnTo>
                  <a:lnTo>
                    <a:pt x="522943" y="2364"/>
                  </a:lnTo>
                  <a:lnTo>
                    <a:pt x="477012" y="0"/>
                  </a:lnTo>
                  <a:close/>
                </a:path>
              </a:pathLst>
            </a:custGeom>
            <a:solidFill>
              <a:srgbClr val="E8E2DF"/>
            </a:solidFill>
          </p:spPr>
          <p:txBody>
            <a:bodyPr wrap="square" lIns="0" tIns="0" rIns="0" bIns="0" rtlCol="0"/>
            <a:lstStyle/>
            <a:p>
              <a:endParaRPr/>
            </a:p>
          </p:txBody>
        </p:sp>
        <p:sp>
          <p:nvSpPr>
            <p:cNvPr id="7" name="object 7"/>
            <p:cNvSpPr/>
            <p:nvPr/>
          </p:nvSpPr>
          <p:spPr>
            <a:xfrm>
              <a:off x="2651760" y="1438655"/>
              <a:ext cx="375285" cy="405765"/>
            </a:xfrm>
            <a:custGeom>
              <a:avLst/>
              <a:gdLst/>
              <a:ahLst/>
              <a:cxnLst/>
              <a:rect l="l" t="t" r="r" b="b"/>
              <a:pathLst>
                <a:path w="375285" h="405764">
                  <a:moveTo>
                    <a:pt x="73152" y="200787"/>
                  </a:moveTo>
                  <a:lnTo>
                    <a:pt x="70739" y="198120"/>
                  </a:lnTo>
                  <a:lnTo>
                    <a:pt x="60452" y="198120"/>
                  </a:lnTo>
                  <a:lnTo>
                    <a:pt x="57277" y="198120"/>
                  </a:lnTo>
                  <a:lnTo>
                    <a:pt x="54864" y="200787"/>
                  </a:lnTo>
                  <a:lnTo>
                    <a:pt x="54864" y="207264"/>
                  </a:lnTo>
                  <a:lnTo>
                    <a:pt x="57277" y="210312"/>
                  </a:lnTo>
                  <a:lnTo>
                    <a:pt x="70739" y="210312"/>
                  </a:lnTo>
                  <a:lnTo>
                    <a:pt x="73152" y="207264"/>
                  </a:lnTo>
                  <a:lnTo>
                    <a:pt x="73152" y="200787"/>
                  </a:lnTo>
                  <a:close/>
                </a:path>
                <a:path w="375285" h="405764">
                  <a:moveTo>
                    <a:pt x="82296" y="253746"/>
                  </a:moveTo>
                  <a:lnTo>
                    <a:pt x="81153" y="250317"/>
                  </a:lnTo>
                  <a:lnTo>
                    <a:pt x="80518" y="248158"/>
                  </a:lnTo>
                  <a:lnTo>
                    <a:pt x="78232" y="246888"/>
                  </a:lnTo>
                  <a:lnTo>
                    <a:pt x="76200" y="246888"/>
                  </a:lnTo>
                  <a:lnTo>
                    <a:pt x="75692" y="246888"/>
                  </a:lnTo>
                  <a:lnTo>
                    <a:pt x="74676" y="247142"/>
                  </a:lnTo>
                  <a:lnTo>
                    <a:pt x="67818" y="250698"/>
                  </a:lnTo>
                  <a:lnTo>
                    <a:pt x="65532" y="251587"/>
                  </a:lnTo>
                  <a:lnTo>
                    <a:pt x="64008" y="255143"/>
                  </a:lnTo>
                  <a:lnTo>
                    <a:pt x="65151" y="258191"/>
                  </a:lnTo>
                  <a:lnTo>
                    <a:pt x="65913" y="260350"/>
                  </a:lnTo>
                  <a:lnTo>
                    <a:pt x="67818" y="262128"/>
                  </a:lnTo>
                  <a:lnTo>
                    <a:pt x="71247" y="262128"/>
                  </a:lnTo>
                  <a:lnTo>
                    <a:pt x="71628" y="261239"/>
                  </a:lnTo>
                  <a:lnTo>
                    <a:pt x="78486" y="258191"/>
                  </a:lnTo>
                  <a:lnTo>
                    <a:pt x="80772" y="256794"/>
                  </a:lnTo>
                  <a:lnTo>
                    <a:pt x="82296" y="253746"/>
                  </a:lnTo>
                  <a:close/>
                </a:path>
                <a:path w="375285" h="405764">
                  <a:moveTo>
                    <a:pt x="82296" y="151511"/>
                  </a:moveTo>
                  <a:lnTo>
                    <a:pt x="80772" y="148082"/>
                  </a:lnTo>
                  <a:lnTo>
                    <a:pt x="78359" y="146812"/>
                  </a:lnTo>
                  <a:lnTo>
                    <a:pt x="71755" y="143764"/>
                  </a:lnTo>
                  <a:lnTo>
                    <a:pt x="71120" y="143383"/>
                  </a:lnTo>
                  <a:lnTo>
                    <a:pt x="70358" y="143256"/>
                  </a:lnTo>
                  <a:lnTo>
                    <a:pt x="69596" y="143256"/>
                  </a:lnTo>
                  <a:lnTo>
                    <a:pt x="67564" y="143256"/>
                  </a:lnTo>
                  <a:lnTo>
                    <a:pt x="65659" y="144526"/>
                  </a:lnTo>
                  <a:lnTo>
                    <a:pt x="64770" y="146812"/>
                  </a:lnTo>
                  <a:lnTo>
                    <a:pt x="64008" y="149860"/>
                  </a:lnTo>
                  <a:lnTo>
                    <a:pt x="64770" y="153289"/>
                  </a:lnTo>
                  <a:lnTo>
                    <a:pt x="67945" y="154559"/>
                  </a:lnTo>
                  <a:lnTo>
                    <a:pt x="74549" y="157607"/>
                  </a:lnTo>
                  <a:lnTo>
                    <a:pt x="74930" y="158496"/>
                  </a:lnTo>
                  <a:lnTo>
                    <a:pt x="78359" y="158496"/>
                  </a:lnTo>
                  <a:lnTo>
                    <a:pt x="80391" y="157226"/>
                  </a:lnTo>
                  <a:lnTo>
                    <a:pt x="81534" y="154559"/>
                  </a:lnTo>
                  <a:lnTo>
                    <a:pt x="82296" y="151511"/>
                  </a:lnTo>
                  <a:close/>
                </a:path>
                <a:path w="375285" h="405764">
                  <a:moveTo>
                    <a:pt x="109728" y="293497"/>
                  </a:moveTo>
                  <a:lnTo>
                    <a:pt x="107696" y="291211"/>
                  </a:lnTo>
                  <a:lnTo>
                    <a:pt x="106553" y="290068"/>
                  </a:lnTo>
                  <a:lnTo>
                    <a:pt x="105156" y="289560"/>
                  </a:lnTo>
                  <a:lnTo>
                    <a:pt x="103759" y="289560"/>
                  </a:lnTo>
                  <a:lnTo>
                    <a:pt x="102235" y="289560"/>
                  </a:lnTo>
                  <a:lnTo>
                    <a:pt x="100838" y="290068"/>
                  </a:lnTo>
                  <a:lnTo>
                    <a:pt x="99822" y="291211"/>
                  </a:lnTo>
                  <a:lnTo>
                    <a:pt x="93980" y="297561"/>
                  </a:lnTo>
                  <a:lnTo>
                    <a:pt x="91440" y="299720"/>
                  </a:lnTo>
                  <a:lnTo>
                    <a:pt x="91440" y="302895"/>
                  </a:lnTo>
                  <a:lnTo>
                    <a:pt x="93472" y="306070"/>
                  </a:lnTo>
                  <a:lnTo>
                    <a:pt x="94361" y="306959"/>
                  </a:lnTo>
                  <a:lnTo>
                    <a:pt x="96012" y="307848"/>
                  </a:lnTo>
                  <a:lnTo>
                    <a:pt x="99314" y="307848"/>
                  </a:lnTo>
                  <a:lnTo>
                    <a:pt x="100203" y="306959"/>
                  </a:lnTo>
                  <a:lnTo>
                    <a:pt x="101854" y="306070"/>
                  </a:lnTo>
                  <a:lnTo>
                    <a:pt x="107696" y="299720"/>
                  </a:lnTo>
                  <a:lnTo>
                    <a:pt x="109728" y="297561"/>
                  </a:lnTo>
                  <a:lnTo>
                    <a:pt x="109728" y="293497"/>
                  </a:lnTo>
                  <a:close/>
                </a:path>
                <a:path w="375285" h="405764">
                  <a:moveTo>
                    <a:pt x="109728" y="107569"/>
                  </a:moveTo>
                  <a:lnTo>
                    <a:pt x="107569" y="105664"/>
                  </a:lnTo>
                  <a:lnTo>
                    <a:pt x="101600" y="99314"/>
                  </a:lnTo>
                  <a:lnTo>
                    <a:pt x="100584" y="98171"/>
                  </a:lnTo>
                  <a:lnTo>
                    <a:pt x="99060" y="97536"/>
                  </a:lnTo>
                  <a:lnTo>
                    <a:pt x="97663" y="97536"/>
                  </a:lnTo>
                  <a:lnTo>
                    <a:pt x="96139" y="97536"/>
                  </a:lnTo>
                  <a:lnTo>
                    <a:pt x="94615" y="98171"/>
                  </a:lnTo>
                  <a:lnTo>
                    <a:pt x="93599" y="99314"/>
                  </a:lnTo>
                  <a:lnTo>
                    <a:pt x="91440" y="101600"/>
                  </a:lnTo>
                  <a:lnTo>
                    <a:pt x="91440" y="105664"/>
                  </a:lnTo>
                  <a:lnTo>
                    <a:pt x="93599" y="107569"/>
                  </a:lnTo>
                  <a:lnTo>
                    <a:pt x="99060" y="113919"/>
                  </a:lnTo>
                  <a:lnTo>
                    <a:pt x="99949" y="115316"/>
                  </a:lnTo>
                  <a:lnTo>
                    <a:pt x="101600" y="115824"/>
                  </a:lnTo>
                  <a:lnTo>
                    <a:pt x="104648" y="115824"/>
                  </a:lnTo>
                  <a:lnTo>
                    <a:pt x="105918" y="115316"/>
                  </a:lnTo>
                  <a:lnTo>
                    <a:pt x="107569" y="113919"/>
                  </a:lnTo>
                  <a:lnTo>
                    <a:pt x="109728" y="111633"/>
                  </a:lnTo>
                  <a:lnTo>
                    <a:pt x="109728" y="107569"/>
                  </a:lnTo>
                  <a:close/>
                </a:path>
                <a:path w="375285" h="405764">
                  <a:moveTo>
                    <a:pt x="146304" y="322580"/>
                  </a:moveTo>
                  <a:lnTo>
                    <a:pt x="145034" y="318770"/>
                  </a:lnTo>
                  <a:lnTo>
                    <a:pt x="141732" y="317119"/>
                  </a:lnTo>
                  <a:lnTo>
                    <a:pt x="141097" y="316992"/>
                  </a:lnTo>
                  <a:lnTo>
                    <a:pt x="140462" y="316992"/>
                  </a:lnTo>
                  <a:lnTo>
                    <a:pt x="138303" y="316992"/>
                  </a:lnTo>
                  <a:lnTo>
                    <a:pt x="136017" y="318262"/>
                  </a:lnTo>
                  <a:lnTo>
                    <a:pt x="135128" y="321183"/>
                  </a:lnTo>
                  <a:lnTo>
                    <a:pt x="132334" y="329311"/>
                  </a:lnTo>
                  <a:lnTo>
                    <a:pt x="131064" y="332105"/>
                  </a:lnTo>
                  <a:lnTo>
                    <a:pt x="132715" y="336423"/>
                  </a:lnTo>
                  <a:lnTo>
                    <a:pt x="135128" y="337312"/>
                  </a:lnTo>
                  <a:lnTo>
                    <a:pt x="135890" y="338328"/>
                  </a:lnTo>
                  <a:lnTo>
                    <a:pt x="139065" y="338328"/>
                  </a:lnTo>
                  <a:lnTo>
                    <a:pt x="141097" y="336804"/>
                  </a:lnTo>
                  <a:lnTo>
                    <a:pt x="142240" y="334010"/>
                  </a:lnTo>
                  <a:lnTo>
                    <a:pt x="145034" y="325882"/>
                  </a:lnTo>
                  <a:lnTo>
                    <a:pt x="146304" y="322580"/>
                  </a:lnTo>
                  <a:close/>
                </a:path>
                <a:path w="375285" h="405764">
                  <a:moveTo>
                    <a:pt x="149352" y="83185"/>
                  </a:moveTo>
                  <a:lnTo>
                    <a:pt x="148082" y="79248"/>
                  </a:lnTo>
                  <a:lnTo>
                    <a:pt x="145288" y="71120"/>
                  </a:lnTo>
                  <a:lnTo>
                    <a:pt x="144399" y="68834"/>
                  </a:lnTo>
                  <a:lnTo>
                    <a:pt x="142240" y="67056"/>
                  </a:lnTo>
                  <a:lnTo>
                    <a:pt x="139827" y="67056"/>
                  </a:lnTo>
                  <a:lnTo>
                    <a:pt x="139319" y="67056"/>
                  </a:lnTo>
                  <a:lnTo>
                    <a:pt x="138176" y="67310"/>
                  </a:lnTo>
                  <a:lnTo>
                    <a:pt x="135763" y="68707"/>
                  </a:lnTo>
                  <a:lnTo>
                    <a:pt x="134112" y="72644"/>
                  </a:lnTo>
                  <a:lnTo>
                    <a:pt x="135382" y="75946"/>
                  </a:lnTo>
                  <a:lnTo>
                    <a:pt x="138176" y="84074"/>
                  </a:lnTo>
                  <a:lnTo>
                    <a:pt x="139319" y="86995"/>
                  </a:lnTo>
                  <a:lnTo>
                    <a:pt x="141351" y="88392"/>
                  </a:lnTo>
                  <a:lnTo>
                    <a:pt x="144907" y="88392"/>
                  </a:lnTo>
                  <a:lnTo>
                    <a:pt x="145288" y="87884"/>
                  </a:lnTo>
                  <a:lnTo>
                    <a:pt x="147701" y="86487"/>
                  </a:lnTo>
                  <a:lnTo>
                    <a:pt x="149352" y="83185"/>
                  </a:lnTo>
                  <a:close/>
                </a:path>
                <a:path w="375285" h="405764">
                  <a:moveTo>
                    <a:pt x="195072" y="329311"/>
                  </a:moveTo>
                  <a:lnTo>
                    <a:pt x="192024" y="326136"/>
                  </a:lnTo>
                  <a:lnTo>
                    <a:pt x="188976" y="326136"/>
                  </a:lnTo>
                  <a:lnTo>
                    <a:pt x="185420" y="326136"/>
                  </a:lnTo>
                  <a:lnTo>
                    <a:pt x="182880" y="329311"/>
                  </a:lnTo>
                  <a:lnTo>
                    <a:pt x="182880" y="344678"/>
                  </a:lnTo>
                  <a:lnTo>
                    <a:pt x="185420" y="347472"/>
                  </a:lnTo>
                  <a:lnTo>
                    <a:pt x="192024" y="347472"/>
                  </a:lnTo>
                  <a:lnTo>
                    <a:pt x="195072" y="344678"/>
                  </a:lnTo>
                  <a:lnTo>
                    <a:pt x="195072" y="329311"/>
                  </a:lnTo>
                  <a:close/>
                </a:path>
                <a:path w="375285" h="405764">
                  <a:moveTo>
                    <a:pt x="240792" y="333121"/>
                  </a:moveTo>
                  <a:lnTo>
                    <a:pt x="239903" y="329184"/>
                  </a:lnTo>
                  <a:lnTo>
                    <a:pt x="236601" y="321056"/>
                  </a:lnTo>
                  <a:lnTo>
                    <a:pt x="236093" y="318643"/>
                  </a:lnTo>
                  <a:lnTo>
                    <a:pt x="234188" y="316992"/>
                  </a:lnTo>
                  <a:lnTo>
                    <a:pt x="232029" y="316992"/>
                  </a:lnTo>
                  <a:lnTo>
                    <a:pt x="231267" y="316992"/>
                  </a:lnTo>
                  <a:lnTo>
                    <a:pt x="230505" y="317246"/>
                  </a:lnTo>
                  <a:lnTo>
                    <a:pt x="229743" y="317754"/>
                  </a:lnTo>
                  <a:lnTo>
                    <a:pt x="226822" y="318770"/>
                  </a:lnTo>
                  <a:lnTo>
                    <a:pt x="225552" y="322580"/>
                  </a:lnTo>
                  <a:lnTo>
                    <a:pt x="226441" y="325882"/>
                  </a:lnTo>
                  <a:lnTo>
                    <a:pt x="229743" y="334010"/>
                  </a:lnTo>
                  <a:lnTo>
                    <a:pt x="230505" y="336423"/>
                  </a:lnTo>
                  <a:lnTo>
                    <a:pt x="232537" y="338328"/>
                  </a:lnTo>
                  <a:lnTo>
                    <a:pt x="236220" y="338328"/>
                  </a:lnTo>
                  <a:lnTo>
                    <a:pt x="236601" y="337820"/>
                  </a:lnTo>
                  <a:lnTo>
                    <a:pt x="239141" y="336423"/>
                  </a:lnTo>
                  <a:lnTo>
                    <a:pt x="240792" y="333121"/>
                  </a:lnTo>
                  <a:close/>
                </a:path>
                <a:path w="375285" h="405764">
                  <a:moveTo>
                    <a:pt x="243840" y="74930"/>
                  </a:moveTo>
                  <a:lnTo>
                    <a:pt x="242951" y="71628"/>
                  </a:lnTo>
                  <a:lnTo>
                    <a:pt x="239776" y="70358"/>
                  </a:lnTo>
                  <a:lnTo>
                    <a:pt x="238506" y="70104"/>
                  </a:lnTo>
                  <a:lnTo>
                    <a:pt x="237871" y="70104"/>
                  </a:lnTo>
                  <a:lnTo>
                    <a:pt x="235712" y="70104"/>
                  </a:lnTo>
                  <a:lnTo>
                    <a:pt x="233426" y="71247"/>
                  </a:lnTo>
                  <a:lnTo>
                    <a:pt x="232664" y="73660"/>
                  </a:lnTo>
                  <a:lnTo>
                    <a:pt x="229489" y="80645"/>
                  </a:lnTo>
                  <a:lnTo>
                    <a:pt x="228600" y="83058"/>
                  </a:lnTo>
                  <a:lnTo>
                    <a:pt x="229489" y="86741"/>
                  </a:lnTo>
                  <a:lnTo>
                    <a:pt x="232664" y="87884"/>
                  </a:lnTo>
                  <a:lnTo>
                    <a:pt x="233172" y="87884"/>
                  </a:lnTo>
                  <a:lnTo>
                    <a:pt x="233934" y="88392"/>
                  </a:lnTo>
                  <a:lnTo>
                    <a:pt x="236855" y="88392"/>
                  </a:lnTo>
                  <a:lnTo>
                    <a:pt x="238887" y="87122"/>
                  </a:lnTo>
                  <a:lnTo>
                    <a:pt x="239776" y="84709"/>
                  </a:lnTo>
                  <a:lnTo>
                    <a:pt x="242951" y="77724"/>
                  </a:lnTo>
                  <a:lnTo>
                    <a:pt x="243840" y="74930"/>
                  </a:lnTo>
                  <a:close/>
                </a:path>
                <a:path w="375285" h="405764">
                  <a:moveTo>
                    <a:pt x="283464" y="299847"/>
                  </a:moveTo>
                  <a:lnTo>
                    <a:pt x="281432" y="297688"/>
                  </a:lnTo>
                  <a:lnTo>
                    <a:pt x="275590" y="291592"/>
                  </a:lnTo>
                  <a:lnTo>
                    <a:pt x="274320" y="290195"/>
                  </a:lnTo>
                  <a:lnTo>
                    <a:pt x="272796" y="289560"/>
                  </a:lnTo>
                  <a:lnTo>
                    <a:pt x="271272" y="289560"/>
                  </a:lnTo>
                  <a:lnTo>
                    <a:pt x="269748" y="289560"/>
                  </a:lnTo>
                  <a:lnTo>
                    <a:pt x="268351" y="290195"/>
                  </a:lnTo>
                  <a:lnTo>
                    <a:pt x="267208" y="291592"/>
                  </a:lnTo>
                  <a:lnTo>
                    <a:pt x="265176" y="293751"/>
                  </a:lnTo>
                  <a:lnTo>
                    <a:pt x="265176" y="297688"/>
                  </a:lnTo>
                  <a:lnTo>
                    <a:pt x="273050" y="306070"/>
                  </a:lnTo>
                  <a:lnTo>
                    <a:pt x="273939" y="306959"/>
                  </a:lnTo>
                  <a:lnTo>
                    <a:pt x="275590" y="307848"/>
                  </a:lnTo>
                  <a:lnTo>
                    <a:pt x="278892" y="307848"/>
                  </a:lnTo>
                  <a:lnTo>
                    <a:pt x="279781" y="306959"/>
                  </a:lnTo>
                  <a:lnTo>
                    <a:pt x="281432" y="306070"/>
                  </a:lnTo>
                  <a:lnTo>
                    <a:pt x="283464" y="303911"/>
                  </a:lnTo>
                  <a:lnTo>
                    <a:pt x="283464" y="299847"/>
                  </a:lnTo>
                  <a:close/>
                </a:path>
                <a:path w="375285" h="405764">
                  <a:moveTo>
                    <a:pt x="283464" y="101600"/>
                  </a:moveTo>
                  <a:lnTo>
                    <a:pt x="281305" y="99314"/>
                  </a:lnTo>
                  <a:lnTo>
                    <a:pt x="280289" y="98171"/>
                  </a:lnTo>
                  <a:lnTo>
                    <a:pt x="278765" y="97536"/>
                  </a:lnTo>
                  <a:lnTo>
                    <a:pt x="277241" y="97536"/>
                  </a:lnTo>
                  <a:lnTo>
                    <a:pt x="275844" y="97536"/>
                  </a:lnTo>
                  <a:lnTo>
                    <a:pt x="274320" y="98171"/>
                  </a:lnTo>
                  <a:lnTo>
                    <a:pt x="273304" y="99314"/>
                  </a:lnTo>
                  <a:lnTo>
                    <a:pt x="267335" y="105664"/>
                  </a:lnTo>
                  <a:lnTo>
                    <a:pt x="265176" y="107569"/>
                  </a:lnTo>
                  <a:lnTo>
                    <a:pt x="265176" y="111633"/>
                  </a:lnTo>
                  <a:lnTo>
                    <a:pt x="267335" y="113919"/>
                  </a:lnTo>
                  <a:lnTo>
                    <a:pt x="268605" y="115316"/>
                  </a:lnTo>
                  <a:lnTo>
                    <a:pt x="269875" y="115824"/>
                  </a:lnTo>
                  <a:lnTo>
                    <a:pt x="273304" y="115824"/>
                  </a:lnTo>
                  <a:lnTo>
                    <a:pt x="274066" y="115316"/>
                  </a:lnTo>
                  <a:lnTo>
                    <a:pt x="275463" y="113919"/>
                  </a:lnTo>
                  <a:lnTo>
                    <a:pt x="281305" y="107569"/>
                  </a:lnTo>
                  <a:lnTo>
                    <a:pt x="283464" y="105664"/>
                  </a:lnTo>
                  <a:lnTo>
                    <a:pt x="283464" y="101600"/>
                  </a:lnTo>
                  <a:close/>
                </a:path>
                <a:path w="375285" h="405764">
                  <a:moveTo>
                    <a:pt x="310896" y="255524"/>
                  </a:moveTo>
                  <a:lnTo>
                    <a:pt x="310134" y="251587"/>
                  </a:lnTo>
                  <a:lnTo>
                    <a:pt x="306959" y="250698"/>
                  </a:lnTo>
                  <a:lnTo>
                    <a:pt x="300355" y="247269"/>
                  </a:lnTo>
                  <a:lnTo>
                    <a:pt x="299720" y="247015"/>
                  </a:lnTo>
                  <a:lnTo>
                    <a:pt x="299085" y="246888"/>
                  </a:lnTo>
                  <a:lnTo>
                    <a:pt x="298450" y="246888"/>
                  </a:lnTo>
                  <a:lnTo>
                    <a:pt x="296291" y="246888"/>
                  </a:lnTo>
                  <a:lnTo>
                    <a:pt x="294259" y="248031"/>
                  </a:lnTo>
                  <a:lnTo>
                    <a:pt x="293370" y="250698"/>
                  </a:lnTo>
                  <a:lnTo>
                    <a:pt x="292608" y="253365"/>
                  </a:lnTo>
                  <a:lnTo>
                    <a:pt x="293370" y="257302"/>
                  </a:lnTo>
                  <a:lnTo>
                    <a:pt x="296545" y="258191"/>
                  </a:lnTo>
                  <a:lnTo>
                    <a:pt x="303149" y="261747"/>
                  </a:lnTo>
                  <a:lnTo>
                    <a:pt x="303530" y="262128"/>
                  </a:lnTo>
                  <a:lnTo>
                    <a:pt x="306959" y="262128"/>
                  </a:lnTo>
                  <a:lnTo>
                    <a:pt x="308991" y="260858"/>
                  </a:lnTo>
                  <a:lnTo>
                    <a:pt x="310134" y="258191"/>
                  </a:lnTo>
                  <a:lnTo>
                    <a:pt x="310896" y="255524"/>
                  </a:lnTo>
                  <a:close/>
                </a:path>
                <a:path w="375285" h="405764">
                  <a:moveTo>
                    <a:pt x="310896" y="151638"/>
                  </a:moveTo>
                  <a:lnTo>
                    <a:pt x="310134" y="147447"/>
                  </a:lnTo>
                  <a:lnTo>
                    <a:pt x="309245" y="145034"/>
                  </a:lnTo>
                  <a:lnTo>
                    <a:pt x="307467" y="143256"/>
                  </a:lnTo>
                  <a:lnTo>
                    <a:pt x="305181" y="143256"/>
                  </a:lnTo>
                  <a:lnTo>
                    <a:pt x="304546" y="143256"/>
                  </a:lnTo>
                  <a:lnTo>
                    <a:pt x="292608" y="152654"/>
                  </a:lnTo>
                  <a:lnTo>
                    <a:pt x="293370" y="156845"/>
                  </a:lnTo>
                  <a:lnTo>
                    <a:pt x="294513" y="160020"/>
                  </a:lnTo>
                  <a:lnTo>
                    <a:pt x="296545" y="161544"/>
                  </a:lnTo>
                  <a:lnTo>
                    <a:pt x="299974" y="161544"/>
                  </a:lnTo>
                  <a:lnTo>
                    <a:pt x="300355" y="160528"/>
                  </a:lnTo>
                  <a:lnTo>
                    <a:pt x="306959" y="156845"/>
                  </a:lnTo>
                  <a:lnTo>
                    <a:pt x="309372" y="155194"/>
                  </a:lnTo>
                  <a:lnTo>
                    <a:pt x="310896" y="151638"/>
                  </a:lnTo>
                  <a:close/>
                </a:path>
                <a:path w="375285" h="405764">
                  <a:moveTo>
                    <a:pt x="320040" y="200406"/>
                  </a:moveTo>
                  <a:lnTo>
                    <a:pt x="317627" y="197739"/>
                  </a:lnTo>
                  <a:lnTo>
                    <a:pt x="193802" y="197739"/>
                  </a:lnTo>
                  <a:lnTo>
                    <a:pt x="193802" y="60579"/>
                  </a:lnTo>
                  <a:lnTo>
                    <a:pt x="191389" y="57912"/>
                  </a:lnTo>
                  <a:lnTo>
                    <a:pt x="188214" y="57912"/>
                  </a:lnTo>
                  <a:lnTo>
                    <a:pt x="185293" y="57912"/>
                  </a:lnTo>
                  <a:lnTo>
                    <a:pt x="182880" y="60579"/>
                  </a:lnTo>
                  <a:lnTo>
                    <a:pt x="182880" y="207137"/>
                  </a:lnTo>
                  <a:lnTo>
                    <a:pt x="185293" y="210312"/>
                  </a:lnTo>
                  <a:lnTo>
                    <a:pt x="317627" y="210312"/>
                  </a:lnTo>
                  <a:lnTo>
                    <a:pt x="320040" y="207137"/>
                  </a:lnTo>
                  <a:lnTo>
                    <a:pt x="320040" y="200406"/>
                  </a:lnTo>
                  <a:close/>
                </a:path>
                <a:path w="375285" h="405764">
                  <a:moveTo>
                    <a:pt x="347472" y="204216"/>
                  </a:moveTo>
                  <a:lnTo>
                    <a:pt x="335483" y="137350"/>
                  </a:lnTo>
                  <a:lnTo>
                    <a:pt x="300736" y="80772"/>
                  </a:lnTo>
                  <a:lnTo>
                    <a:pt x="248856" y="43484"/>
                  </a:lnTo>
                  <a:lnTo>
                    <a:pt x="187452" y="30480"/>
                  </a:lnTo>
                  <a:lnTo>
                    <a:pt x="170599" y="31419"/>
                  </a:lnTo>
                  <a:lnTo>
                    <a:pt x="122174" y="45720"/>
                  </a:lnTo>
                  <a:lnTo>
                    <a:pt x="81470" y="73875"/>
                  </a:lnTo>
                  <a:lnTo>
                    <a:pt x="67691" y="88392"/>
                  </a:lnTo>
                  <a:lnTo>
                    <a:pt x="67691" y="92456"/>
                  </a:lnTo>
                  <a:lnTo>
                    <a:pt x="70485" y="94615"/>
                  </a:lnTo>
                  <a:lnTo>
                    <a:pt x="71501" y="95631"/>
                  </a:lnTo>
                  <a:lnTo>
                    <a:pt x="72644" y="96266"/>
                  </a:lnTo>
                  <a:lnTo>
                    <a:pt x="75311" y="96266"/>
                  </a:lnTo>
                  <a:lnTo>
                    <a:pt x="76835" y="95504"/>
                  </a:lnTo>
                  <a:lnTo>
                    <a:pt x="77851" y="93726"/>
                  </a:lnTo>
                  <a:lnTo>
                    <a:pt x="88785" y="82321"/>
                  </a:lnTo>
                  <a:lnTo>
                    <a:pt x="126746" y="55880"/>
                  </a:lnTo>
                  <a:lnTo>
                    <a:pt x="171602" y="42900"/>
                  </a:lnTo>
                  <a:lnTo>
                    <a:pt x="187452" y="42037"/>
                  </a:lnTo>
                  <a:lnTo>
                    <a:pt x="234442" y="50279"/>
                  </a:lnTo>
                  <a:lnTo>
                    <a:pt x="275323" y="73228"/>
                  </a:lnTo>
                  <a:lnTo>
                    <a:pt x="307606" y="108292"/>
                  </a:lnTo>
                  <a:lnTo>
                    <a:pt x="328803" y="152831"/>
                  </a:lnTo>
                  <a:lnTo>
                    <a:pt x="336423" y="204216"/>
                  </a:lnTo>
                  <a:lnTo>
                    <a:pt x="328841" y="255473"/>
                  </a:lnTo>
                  <a:lnTo>
                    <a:pt x="307721" y="299986"/>
                  </a:lnTo>
                  <a:lnTo>
                    <a:pt x="275488" y="335102"/>
                  </a:lnTo>
                  <a:lnTo>
                    <a:pt x="234594" y="358127"/>
                  </a:lnTo>
                  <a:lnTo>
                    <a:pt x="187452" y="366395"/>
                  </a:lnTo>
                  <a:lnTo>
                    <a:pt x="140411" y="358127"/>
                  </a:lnTo>
                  <a:lnTo>
                    <a:pt x="99428" y="335102"/>
                  </a:lnTo>
                  <a:lnTo>
                    <a:pt x="67043" y="299986"/>
                  </a:lnTo>
                  <a:lnTo>
                    <a:pt x="45745" y="255473"/>
                  </a:lnTo>
                  <a:lnTo>
                    <a:pt x="38100" y="204216"/>
                  </a:lnTo>
                  <a:lnTo>
                    <a:pt x="39687" y="180670"/>
                  </a:lnTo>
                  <a:lnTo>
                    <a:pt x="44411" y="157708"/>
                  </a:lnTo>
                  <a:lnTo>
                    <a:pt x="52133" y="135750"/>
                  </a:lnTo>
                  <a:lnTo>
                    <a:pt x="62738" y="115189"/>
                  </a:lnTo>
                  <a:lnTo>
                    <a:pt x="64770" y="112522"/>
                  </a:lnTo>
                  <a:lnTo>
                    <a:pt x="64389" y="108458"/>
                  </a:lnTo>
                  <a:lnTo>
                    <a:pt x="60579" y="106045"/>
                  </a:lnTo>
                  <a:lnTo>
                    <a:pt x="56769" y="105791"/>
                  </a:lnTo>
                  <a:lnTo>
                    <a:pt x="54864" y="106680"/>
                  </a:lnTo>
                  <a:lnTo>
                    <a:pt x="54102" y="108458"/>
                  </a:lnTo>
                  <a:lnTo>
                    <a:pt x="42481" y="130556"/>
                  </a:lnTo>
                  <a:lnTo>
                    <a:pt x="34137" y="154012"/>
                  </a:lnTo>
                  <a:lnTo>
                    <a:pt x="29108" y="178638"/>
                  </a:lnTo>
                  <a:lnTo>
                    <a:pt x="27432" y="204216"/>
                  </a:lnTo>
                  <a:lnTo>
                    <a:pt x="30454" y="238340"/>
                  </a:lnTo>
                  <a:lnTo>
                    <a:pt x="53898" y="300532"/>
                  </a:lnTo>
                  <a:lnTo>
                    <a:pt x="98298" y="348970"/>
                  </a:lnTo>
                  <a:lnTo>
                    <a:pt x="155790" y="374650"/>
                  </a:lnTo>
                  <a:lnTo>
                    <a:pt x="187452" y="377964"/>
                  </a:lnTo>
                  <a:lnTo>
                    <a:pt x="219036" y="374650"/>
                  </a:lnTo>
                  <a:lnTo>
                    <a:pt x="276275" y="348970"/>
                  </a:lnTo>
                  <a:lnTo>
                    <a:pt x="320840" y="300596"/>
                  </a:lnTo>
                  <a:lnTo>
                    <a:pt x="344436" y="238506"/>
                  </a:lnTo>
                  <a:lnTo>
                    <a:pt x="347472" y="204216"/>
                  </a:lnTo>
                  <a:close/>
                </a:path>
                <a:path w="375285" h="405764">
                  <a:moveTo>
                    <a:pt x="374904" y="196215"/>
                  </a:moveTo>
                  <a:lnTo>
                    <a:pt x="374523" y="192278"/>
                  </a:lnTo>
                  <a:lnTo>
                    <a:pt x="374523" y="188722"/>
                  </a:lnTo>
                  <a:lnTo>
                    <a:pt x="371983" y="186436"/>
                  </a:lnTo>
                  <a:lnTo>
                    <a:pt x="365887" y="186436"/>
                  </a:lnTo>
                  <a:lnTo>
                    <a:pt x="363855" y="189611"/>
                  </a:lnTo>
                  <a:lnTo>
                    <a:pt x="363855" y="202946"/>
                  </a:lnTo>
                  <a:lnTo>
                    <a:pt x="360426" y="240449"/>
                  </a:lnTo>
                  <a:lnTo>
                    <a:pt x="334010" y="308444"/>
                  </a:lnTo>
                  <a:lnTo>
                    <a:pt x="284746" y="361632"/>
                  </a:lnTo>
                  <a:lnTo>
                    <a:pt x="221564" y="390144"/>
                  </a:lnTo>
                  <a:lnTo>
                    <a:pt x="186817" y="393839"/>
                  </a:lnTo>
                  <a:lnTo>
                    <a:pt x="152349" y="390144"/>
                  </a:lnTo>
                  <a:lnTo>
                    <a:pt x="89369" y="361632"/>
                  </a:lnTo>
                  <a:lnTo>
                    <a:pt x="40068" y="308444"/>
                  </a:lnTo>
                  <a:lnTo>
                    <a:pt x="13690" y="240449"/>
                  </a:lnTo>
                  <a:lnTo>
                    <a:pt x="10287" y="202946"/>
                  </a:lnTo>
                  <a:lnTo>
                    <a:pt x="13690" y="165379"/>
                  </a:lnTo>
                  <a:lnTo>
                    <a:pt x="40068" y="97028"/>
                  </a:lnTo>
                  <a:lnTo>
                    <a:pt x="89369" y="44056"/>
                  </a:lnTo>
                  <a:lnTo>
                    <a:pt x="152349" y="15748"/>
                  </a:lnTo>
                  <a:lnTo>
                    <a:pt x="186817" y="12065"/>
                  </a:lnTo>
                  <a:lnTo>
                    <a:pt x="217830" y="14998"/>
                  </a:lnTo>
                  <a:lnTo>
                    <a:pt x="275539" y="37630"/>
                  </a:lnTo>
                  <a:lnTo>
                    <a:pt x="322541" y="80365"/>
                  </a:lnTo>
                  <a:lnTo>
                    <a:pt x="353009" y="136766"/>
                  </a:lnTo>
                  <a:lnTo>
                    <a:pt x="361315" y="171323"/>
                  </a:lnTo>
                  <a:lnTo>
                    <a:pt x="363728" y="173355"/>
                  </a:lnTo>
                  <a:lnTo>
                    <a:pt x="363283" y="133007"/>
                  </a:lnTo>
                  <a:lnTo>
                    <a:pt x="331076" y="73012"/>
                  </a:lnTo>
                  <a:lnTo>
                    <a:pt x="281152" y="27597"/>
                  </a:lnTo>
                  <a:lnTo>
                    <a:pt x="220294" y="3200"/>
                  </a:lnTo>
                  <a:lnTo>
                    <a:pt x="187706" y="0"/>
                  </a:lnTo>
                  <a:lnTo>
                    <a:pt x="150609" y="3937"/>
                  </a:lnTo>
                  <a:lnTo>
                    <a:pt x="83502" y="34137"/>
                  </a:lnTo>
                  <a:lnTo>
                    <a:pt x="54991" y="59563"/>
                  </a:lnTo>
                  <a:lnTo>
                    <a:pt x="31496" y="90424"/>
                  </a:lnTo>
                  <a:lnTo>
                    <a:pt x="14249" y="125209"/>
                  </a:lnTo>
                  <a:lnTo>
                    <a:pt x="3619" y="163029"/>
                  </a:lnTo>
                  <a:lnTo>
                    <a:pt x="0" y="202946"/>
                  </a:lnTo>
                  <a:lnTo>
                    <a:pt x="3619" y="242582"/>
                  </a:lnTo>
                  <a:lnTo>
                    <a:pt x="14249" y="280250"/>
                  </a:lnTo>
                  <a:lnTo>
                    <a:pt x="31496" y="314985"/>
                  </a:lnTo>
                  <a:lnTo>
                    <a:pt x="54991" y="345821"/>
                  </a:lnTo>
                  <a:lnTo>
                    <a:pt x="83566" y="371259"/>
                  </a:lnTo>
                  <a:lnTo>
                    <a:pt x="150761" y="401459"/>
                  </a:lnTo>
                  <a:lnTo>
                    <a:pt x="187706" y="405384"/>
                  </a:lnTo>
                  <a:lnTo>
                    <a:pt x="224345" y="401459"/>
                  </a:lnTo>
                  <a:lnTo>
                    <a:pt x="291338" y="371259"/>
                  </a:lnTo>
                  <a:lnTo>
                    <a:pt x="319913" y="345821"/>
                  </a:lnTo>
                  <a:lnTo>
                    <a:pt x="343395" y="314985"/>
                  </a:lnTo>
                  <a:lnTo>
                    <a:pt x="360641" y="280250"/>
                  </a:lnTo>
                  <a:lnTo>
                    <a:pt x="371271" y="242582"/>
                  </a:lnTo>
                  <a:lnTo>
                    <a:pt x="374904" y="202946"/>
                  </a:lnTo>
                  <a:lnTo>
                    <a:pt x="374904" y="196215"/>
                  </a:lnTo>
                  <a:close/>
                </a:path>
              </a:pathLst>
            </a:custGeom>
            <a:solidFill>
              <a:srgbClr val="291F20"/>
            </a:solidFill>
          </p:spPr>
          <p:txBody>
            <a:bodyPr wrap="square" lIns="0" tIns="0" rIns="0" bIns="0" rtlCol="0"/>
            <a:lstStyle/>
            <a:p>
              <a:endParaRPr/>
            </a:p>
          </p:txBody>
        </p:sp>
      </p:grpSp>
      <p:grpSp>
        <p:nvGrpSpPr>
          <p:cNvPr id="8" name="object 8"/>
          <p:cNvGrpSpPr/>
          <p:nvPr/>
        </p:nvGrpSpPr>
        <p:grpSpPr>
          <a:xfrm>
            <a:off x="5894832" y="1124711"/>
            <a:ext cx="1222375" cy="1033780"/>
            <a:chOff x="5894832" y="1124711"/>
            <a:chExt cx="1222375" cy="1033780"/>
          </a:xfrm>
        </p:grpSpPr>
        <p:sp>
          <p:nvSpPr>
            <p:cNvPr id="9" name="object 9"/>
            <p:cNvSpPr/>
            <p:nvPr/>
          </p:nvSpPr>
          <p:spPr>
            <a:xfrm>
              <a:off x="5894832" y="1124711"/>
              <a:ext cx="951230" cy="1033780"/>
            </a:xfrm>
            <a:custGeom>
              <a:avLst/>
              <a:gdLst/>
              <a:ahLst/>
              <a:cxnLst/>
              <a:rect l="l" t="t" r="r" b="b"/>
              <a:pathLst>
                <a:path w="951229" h="1033780">
                  <a:moveTo>
                    <a:pt x="475488" y="0"/>
                  </a:moveTo>
                  <a:lnTo>
                    <a:pt x="429690" y="2364"/>
                  </a:lnTo>
                  <a:lnTo>
                    <a:pt x="385125" y="9314"/>
                  </a:lnTo>
                  <a:lnTo>
                    <a:pt x="341992" y="20632"/>
                  </a:lnTo>
                  <a:lnTo>
                    <a:pt x="300490" y="36103"/>
                  </a:lnTo>
                  <a:lnTo>
                    <a:pt x="260818" y="55509"/>
                  </a:lnTo>
                  <a:lnTo>
                    <a:pt x="223176" y="78635"/>
                  </a:lnTo>
                  <a:lnTo>
                    <a:pt x="187762" y="105265"/>
                  </a:lnTo>
                  <a:lnTo>
                    <a:pt x="154776" y="135181"/>
                  </a:lnTo>
                  <a:lnTo>
                    <a:pt x="124416" y="168168"/>
                  </a:lnTo>
                  <a:lnTo>
                    <a:pt x="96882" y="204009"/>
                  </a:lnTo>
                  <a:lnTo>
                    <a:pt x="72374" y="242487"/>
                  </a:lnTo>
                  <a:lnTo>
                    <a:pt x="51089" y="283387"/>
                  </a:lnTo>
                  <a:lnTo>
                    <a:pt x="33228" y="326492"/>
                  </a:lnTo>
                  <a:lnTo>
                    <a:pt x="18989" y="371586"/>
                  </a:lnTo>
                  <a:lnTo>
                    <a:pt x="8572" y="418452"/>
                  </a:lnTo>
                  <a:lnTo>
                    <a:pt x="2176" y="466874"/>
                  </a:lnTo>
                  <a:lnTo>
                    <a:pt x="0" y="516636"/>
                  </a:lnTo>
                  <a:lnTo>
                    <a:pt x="2176" y="566397"/>
                  </a:lnTo>
                  <a:lnTo>
                    <a:pt x="8572" y="614819"/>
                  </a:lnTo>
                  <a:lnTo>
                    <a:pt x="18989" y="661685"/>
                  </a:lnTo>
                  <a:lnTo>
                    <a:pt x="33228" y="706779"/>
                  </a:lnTo>
                  <a:lnTo>
                    <a:pt x="51089" y="749884"/>
                  </a:lnTo>
                  <a:lnTo>
                    <a:pt x="72374" y="790784"/>
                  </a:lnTo>
                  <a:lnTo>
                    <a:pt x="96882" y="829262"/>
                  </a:lnTo>
                  <a:lnTo>
                    <a:pt x="124416" y="865103"/>
                  </a:lnTo>
                  <a:lnTo>
                    <a:pt x="154776" y="898090"/>
                  </a:lnTo>
                  <a:lnTo>
                    <a:pt x="187762" y="928006"/>
                  </a:lnTo>
                  <a:lnTo>
                    <a:pt x="223176" y="954636"/>
                  </a:lnTo>
                  <a:lnTo>
                    <a:pt x="260818" y="977762"/>
                  </a:lnTo>
                  <a:lnTo>
                    <a:pt x="300490" y="997168"/>
                  </a:lnTo>
                  <a:lnTo>
                    <a:pt x="341992" y="1012639"/>
                  </a:lnTo>
                  <a:lnTo>
                    <a:pt x="385125" y="1023957"/>
                  </a:lnTo>
                  <a:lnTo>
                    <a:pt x="429690" y="1030907"/>
                  </a:lnTo>
                  <a:lnTo>
                    <a:pt x="475488" y="1033272"/>
                  </a:lnTo>
                  <a:lnTo>
                    <a:pt x="521285" y="1030907"/>
                  </a:lnTo>
                  <a:lnTo>
                    <a:pt x="565850" y="1023957"/>
                  </a:lnTo>
                  <a:lnTo>
                    <a:pt x="608983" y="1012639"/>
                  </a:lnTo>
                  <a:lnTo>
                    <a:pt x="650485" y="997168"/>
                  </a:lnTo>
                  <a:lnTo>
                    <a:pt x="690157" y="977762"/>
                  </a:lnTo>
                  <a:lnTo>
                    <a:pt x="727799" y="954636"/>
                  </a:lnTo>
                  <a:lnTo>
                    <a:pt x="763213" y="928006"/>
                  </a:lnTo>
                  <a:lnTo>
                    <a:pt x="796199" y="898090"/>
                  </a:lnTo>
                  <a:lnTo>
                    <a:pt x="826559" y="865103"/>
                  </a:lnTo>
                  <a:lnTo>
                    <a:pt x="854093" y="829262"/>
                  </a:lnTo>
                  <a:lnTo>
                    <a:pt x="878601" y="790784"/>
                  </a:lnTo>
                  <a:lnTo>
                    <a:pt x="899886" y="749884"/>
                  </a:lnTo>
                  <a:lnTo>
                    <a:pt x="917747" y="706779"/>
                  </a:lnTo>
                  <a:lnTo>
                    <a:pt x="931986" y="661685"/>
                  </a:lnTo>
                  <a:lnTo>
                    <a:pt x="942403" y="614819"/>
                  </a:lnTo>
                  <a:lnTo>
                    <a:pt x="948799" y="566397"/>
                  </a:lnTo>
                  <a:lnTo>
                    <a:pt x="950975" y="516636"/>
                  </a:lnTo>
                  <a:lnTo>
                    <a:pt x="948799" y="466874"/>
                  </a:lnTo>
                  <a:lnTo>
                    <a:pt x="942403" y="418452"/>
                  </a:lnTo>
                  <a:lnTo>
                    <a:pt x="931986" y="371586"/>
                  </a:lnTo>
                  <a:lnTo>
                    <a:pt x="917747" y="326492"/>
                  </a:lnTo>
                  <a:lnTo>
                    <a:pt x="899886" y="283387"/>
                  </a:lnTo>
                  <a:lnTo>
                    <a:pt x="878601" y="242487"/>
                  </a:lnTo>
                  <a:lnTo>
                    <a:pt x="854093" y="204009"/>
                  </a:lnTo>
                  <a:lnTo>
                    <a:pt x="826559" y="168168"/>
                  </a:lnTo>
                  <a:lnTo>
                    <a:pt x="796199" y="135181"/>
                  </a:lnTo>
                  <a:lnTo>
                    <a:pt x="763213" y="105265"/>
                  </a:lnTo>
                  <a:lnTo>
                    <a:pt x="727799" y="78635"/>
                  </a:lnTo>
                  <a:lnTo>
                    <a:pt x="690157" y="55509"/>
                  </a:lnTo>
                  <a:lnTo>
                    <a:pt x="650485" y="36103"/>
                  </a:lnTo>
                  <a:lnTo>
                    <a:pt x="608983" y="20632"/>
                  </a:lnTo>
                  <a:lnTo>
                    <a:pt x="565850" y="9314"/>
                  </a:lnTo>
                  <a:lnTo>
                    <a:pt x="521285" y="2364"/>
                  </a:lnTo>
                  <a:lnTo>
                    <a:pt x="475488" y="0"/>
                  </a:lnTo>
                  <a:close/>
                </a:path>
              </a:pathLst>
            </a:custGeom>
            <a:solidFill>
              <a:srgbClr val="E8E2DF"/>
            </a:solidFill>
          </p:spPr>
          <p:txBody>
            <a:bodyPr wrap="square" lIns="0" tIns="0" rIns="0" bIns="0" rtlCol="0"/>
            <a:lstStyle/>
            <a:p>
              <a:endParaRPr/>
            </a:p>
          </p:txBody>
        </p:sp>
        <p:sp>
          <p:nvSpPr>
            <p:cNvPr id="10" name="object 10"/>
            <p:cNvSpPr/>
            <p:nvPr/>
          </p:nvSpPr>
          <p:spPr>
            <a:xfrm>
              <a:off x="6196584" y="1481327"/>
              <a:ext cx="350520" cy="320040"/>
            </a:xfrm>
            <a:custGeom>
              <a:avLst/>
              <a:gdLst/>
              <a:ahLst/>
              <a:cxnLst/>
              <a:rect l="l" t="t" r="r" b="b"/>
              <a:pathLst>
                <a:path w="350520" h="320039">
                  <a:moveTo>
                    <a:pt x="350520" y="186690"/>
                  </a:moveTo>
                  <a:lnTo>
                    <a:pt x="348869" y="184162"/>
                  </a:lnTo>
                  <a:lnTo>
                    <a:pt x="348107" y="182880"/>
                  </a:lnTo>
                  <a:lnTo>
                    <a:pt x="342760" y="182880"/>
                  </a:lnTo>
                  <a:lnTo>
                    <a:pt x="341884" y="184162"/>
                  </a:lnTo>
                  <a:lnTo>
                    <a:pt x="331597" y="191770"/>
                  </a:lnTo>
                  <a:lnTo>
                    <a:pt x="315468" y="168948"/>
                  </a:lnTo>
                  <a:lnTo>
                    <a:pt x="315468" y="186690"/>
                  </a:lnTo>
                  <a:lnTo>
                    <a:pt x="306832" y="194868"/>
                  </a:lnTo>
                  <a:lnTo>
                    <a:pt x="306832" y="213372"/>
                  </a:lnTo>
                  <a:lnTo>
                    <a:pt x="303530" y="219722"/>
                  </a:lnTo>
                  <a:lnTo>
                    <a:pt x="301625" y="223520"/>
                  </a:lnTo>
                  <a:lnTo>
                    <a:pt x="297815" y="226072"/>
                  </a:lnTo>
                  <a:lnTo>
                    <a:pt x="290068" y="226072"/>
                  </a:lnTo>
                  <a:lnTo>
                    <a:pt x="288290" y="224790"/>
                  </a:lnTo>
                  <a:lnTo>
                    <a:pt x="228981" y="189230"/>
                  </a:lnTo>
                  <a:lnTo>
                    <a:pt x="224790" y="189230"/>
                  </a:lnTo>
                  <a:lnTo>
                    <a:pt x="223012" y="190512"/>
                  </a:lnTo>
                  <a:lnTo>
                    <a:pt x="222377" y="191770"/>
                  </a:lnTo>
                  <a:lnTo>
                    <a:pt x="220853" y="195580"/>
                  </a:lnTo>
                  <a:lnTo>
                    <a:pt x="221996" y="198120"/>
                  </a:lnTo>
                  <a:lnTo>
                    <a:pt x="224536" y="199390"/>
                  </a:lnTo>
                  <a:lnTo>
                    <a:pt x="273939" y="228612"/>
                  </a:lnTo>
                  <a:lnTo>
                    <a:pt x="279654" y="231140"/>
                  </a:lnTo>
                  <a:lnTo>
                    <a:pt x="281813" y="238772"/>
                  </a:lnTo>
                  <a:lnTo>
                    <a:pt x="278384" y="245122"/>
                  </a:lnTo>
                  <a:lnTo>
                    <a:pt x="276225" y="248920"/>
                  </a:lnTo>
                  <a:lnTo>
                    <a:pt x="272542" y="251472"/>
                  </a:lnTo>
                  <a:lnTo>
                    <a:pt x="264922" y="251472"/>
                  </a:lnTo>
                  <a:lnTo>
                    <a:pt x="263271" y="250190"/>
                  </a:lnTo>
                  <a:lnTo>
                    <a:pt x="212471" y="220980"/>
                  </a:lnTo>
                  <a:lnTo>
                    <a:pt x="211709" y="219722"/>
                  </a:lnTo>
                  <a:lnTo>
                    <a:pt x="208280" y="219722"/>
                  </a:lnTo>
                  <a:lnTo>
                    <a:pt x="206502" y="220980"/>
                  </a:lnTo>
                  <a:lnTo>
                    <a:pt x="205994" y="222262"/>
                  </a:lnTo>
                  <a:lnTo>
                    <a:pt x="204343" y="224790"/>
                  </a:lnTo>
                  <a:lnTo>
                    <a:pt x="205486" y="228612"/>
                  </a:lnTo>
                  <a:lnTo>
                    <a:pt x="208026" y="229870"/>
                  </a:lnTo>
                  <a:lnTo>
                    <a:pt x="248793" y="254012"/>
                  </a:lnTo>
                  <a:lnTo>
                    <a:pt x="254127" y="257822"/>
                  </a:lnTo>
                  <a:lnTo>
                    <a:pt x="255778" y="264172"/>
                  </a:lnTo>
                  <a:lnTo>
                    <a:pt x="253365" y="270522"/>
                  </a:lnTo>
                  <a:lnTo>
                    <a:pt x="250952" y="274320"/>
                  </a:lnTo>
                  <a:lnTo>
                    <a:pt x="246888" y="276872"/>
                  </a:lnTo>
                  <a:lnTo>
                    <a:pt x="239395" y="276872"/>
                  </a:lnTo>
                  <a:lnTo>
                    <a:pt x="237744" y="275590"/>
                  </a:lnTo>
                  <a:lnTo>
                    <a:pt x="195199" y="250190"/>
                  </a:lnTo>
                  <a:lnTo>
                    <a:pt x="190627" y="250190"/>
                  </a:lnTo>
                  <a:lnTo>
                    <a:pt x="189103" y="251472"/>
                  </a:lnTo>
                  <a:lnTo>
                    <a:pt x="188214" y="252730"/>
                  </a:lnTo>
                  <a:lnTo>
                    <a:pt x="186944" y="255270"/>
                  </a:lnTo>
                  <a:lnTo>
                    <a:pt x="187833" y="259080"/>
                  </a:lnTo>
                  <a:lnTo>
                    <a:pt x="190246" y="260362"/>
                  </a:lnTo>
                  <a:lnTo>
                    <a:pt x="223266" y="279412"/>
                  </a:lnTo>
                  <a:lnTo>
                    <a:pt x="228600" y="283222"/>
                  </a:lnTo>
                  <a:lnTo>
                    <a:pt x="230632" y="289572"/>
                  </a:lnTo>
                  <a:lnTo>
                    <a:pt x="228219" y="295922"/>
                  </a:lnTo>
                  <a:lnTo>
                    <a:pt x="225933" y="299720"/>
                  </a:lnTo>
                  <a:lnTo>
                    <a:pt x="221996" y="302272"/>
                  </a:lnTo>
                  <a:lnTo>
                    <a:pt x="214376" y="302272"/>
                  </a:lnTo>
                  <a:lnTo>
                    <a:pt x="212471" y="300990"/>
                  </a:lnTo>
                  <a:lnTo>
                    <a:pt x="210375" y="299720"/>
                  </a:lnTo>
                  <a:lnTo>
                    <a:pt x="189484" y="287020"/>
                  </a:lnTo>
                  <a:lnTo>
                    <a:pt x="189484" y="281940"/>
                  </a:lnTo>
                  <a:lnTo>
                    <a:pt x="187833" y="276872"/>
                  </a:lnTo>
                  <a:lnTo>
                    <a:pt x="185877" y="274320"/>
                  </a:lnTo>
                  <a:lnTo>
                    <a:pt x="184912" y="273062"/>
                  </a:lnTo>
                  <a:lnTo>
                    <a:pt x="180848" y="266712"/>
                  </a:lnTo>
                  <a:lnTo>
                    <a:pt x="179578" y="266153"/>
                  </a:lnTo>
                  <a:lnTo>
                    <a:pt x="179578" y="285762"/>
                  </a:lnTo>
                  <a:lnTo>
                    <a:pt x="179197" y="288290"/>
                  </a:lnTo>
                  <a:lnTo>
                    <a:pt x="158242" y="308622"/>
                  </a:lnTo>
                  <a:lnTo>
                    <a:pt x="152400" y="308622"/>
                  </a:lnTo>
                  <a:lnTo>
                    <a:pt x="148844" y="307340"/>
                  </a:lnTo>
                  <a:lnTo>
                    <a:pt x="146685" y="303530"/>
                  </a:lnTo>
                  <a:lnTo>
                    <a:pt x="142875" y="298462"/>
                  </a:lnTo>
                  <a:lnTo>
                    <a:pt x="160655" y="276872"/>
                  </a:lnTo>
                  <a:lnTo>
                    <a:pt x="161036" y="276872"/>
                  </a:lnTo>
                  <a:lnTo>
                    <a:pt x="163195" y="275590"/>
                  </a:lnTo>
                  <a:lnTo>
                    <a:pt x="165608" y="274320"/>
                  </a:lnTo>
                  <a:lnTo>
                    <a:pt x="171323" y="274320"/>
                  </a:lnTo>
                  <a:lnTo>
                    <a:pt x="174498" y="275590"/>
                  </a:lnTo>
                  <a:lnTo>
                    <a:pt x="176784" y="278130"/>
                  </a:lnTo>
                  <a:lnTo>
                    <a:pt x="178816" y="281940"/>
                  </a:lnTo>
                  <a:lnTo>
                    <a:pt x="179578" y="285762"/>
                  </a:lnTo>
                  <a:lnTo>
                    <a:pt x="179578" y="266153"/>
                  </a:lnTo>
                  <a:lnTo>
                    <a:pt x="175133" y="264172"/>
                  </a:lnTo>
                  <a:lnTo>
                    <a:pt x="168910" y="264172"/>
                  </a:lnTo>
                  <a:lnTo>
                    <a:pt x="168910" y="262890"/>
                  </a:lnTo>
                  <a:lnTo>
                    <a:pt x="160274" y="239776"/>
                  </a:lnTo>
                  <a:lnTo>
                    <a:pt x="160274" y="256540"/>
                  </a:lnTo>
                  <a:lnTo>
                    <a:pt x="159004" y="264172"/>
                  </a:lnTo>
                  <a:lnTo>
                    <a:pt x="154051" y="267970"/>
                  </a:lnTo>
                  <a:lnTo>
                    <a:pt x="134239" y="284480"/>
                  </a:lnTo>
                  <a:lnTo>
                    <a:pt x="132207" y="285762"/>
                  </a:lnTo>
                  <a:lnTo>
                    <a:pt x="129667" y="287020"/>
                  </a:lnTo>
                  <a:lnTo>
                    <a:pt x="126111" y="287020"/>
                  </a:lnTo>
                  <a:lnTo>
                    <a:pt x="122809" y="285762"/>
                  </a:lnTo>
                  <a:lnTo>
                    <a:pt x="120269" y="284480"/>
                  </a:lnTo>
                  <a:lnTo>
                    <a:pt x="119126" y="281940"/>
                  </a:lnTo>
                  <a:lnTo>
                    <a:pt x="115316" y="275590"/>
                  </a:lnTo>
                  <a:lnTo>
                    <a:pt x="116205" y="269240"/>
                  </a:lnTo>
                  <a:lnTo>
                    <a:pt x="120205" y="265430"/>
                  </a:lnTo>
                  <a:lnTo>
                    <a:pt x="121539" y="264172"/>
                  </a:lnTo>
                  <a:lnTo>
                    <a:pt x="140462" y="248920"/>
                  </a:lnTo>
                  <a:lnTo>
                    <a:pt x="140843" y="248920"/>
                  </a:lnTo>
                  <a:lnTo>
                    <a:pt x="143002" y="247662"/>
                  </a:lnTo>
                  <a:lnTo>
                    <a:pt x="145415" y="246380"/>
                  </a:lnTo>
                  <a:lnTo>
                    <a:pt x="151003" y="246380"/>
                  </a:lnTo>
                  <a:lnTo>
                    <a:pt x="154305" y="247662"/>
                  </a:lnTo>
                  <a:lnTo>
                    <a:pt x="156591" y="251472"/>
                  </a:lnTo>
                  <a:lnTo>
                    <a:pt x="160274" y="256540"/>
                  </a:lnTo>
                  <a:lnTo>
                    <a:pt x="160274" y="239776"/>
                  </a:lnTo>
                  <a:lnTo>
                    <a:pt x="154940" y="236220"/>
                  </a:lnTo>
                  <a:lnTo>
                    <a:pt x="148717" y="236220"/>
                  </a:lnTo>
                  <a:lnTo>
                    <a:pt x="148717" y="233680"/>
                  </a:lnTo>
                  <a:lnTo>
                    <a:pt x="149987" y="228612"/>
                  </a:lnTo>
                  <a:lnTo>
                    <a:pt x="148336" y="222262"/>
                  </a:lnTo>
                  <a:lnTo>
                    <a:pt x="145567" y="218440"/>
                  </a:lnTo>
                  <a:lnTo>
                    <a:pt x="144653" y="217170"/>
                  </a:lnTo>
                  <a:lnTo>
                    <a:pt x="140843" y="212559"/>
                  </a:lnTo>
                  <a:lnTo>
                    <a:pt x="140843" y="228612"/>
                  </a:lnTo>
                  <a:lnTo>
                    <a:pt x="140081" y="236220"/>
                  </a:lnTo>
                  <a:lnTo>
                    <a:pt x="134747" y="240030"/>
                  </a:lnTo>
                  <a:lnTo>
                    <a:pt x="106680" y="262890"/>
                  </a:lnTo>
                  <a:lnTo>
                    <a:pt x="104521" y="264172"/>
                  </a:lnTo>
                  <a:lnTo>
                    <a:pt x="102108" y="265430"/>
                  </a:lnTo>
                  <a:lnTo>
                    <a:pt x="96393" y="265430"/>
                  </a:lnTo>
                  <a:lnTo>
                    <a:pt x="93218" y="262890"/>
                  </a:lnTo>
                  <a:lnTo>
                    <a:pt x="91059" y="260362"/>
                  </a:lnTo>
                  <a:lnTo>
                    <a:pt x="87376" y="255270"/>
                  </a:lnTo>
                  <a:lnTo>
                    <a:pt x="87731" y="252730"/>
                  </a:lnTo>
                  <a:lnTo>
                    <a:pt x="88646" y="246380"/>
                  </a:lnTo>
                  <a:lnTo>
                    <a:pt x="93472" y="242570"/>
                  </a:lnTo>
                  <a:lnTo>
                    <a:pt x="120650" y="222262"/>
                  </a:lnTo>
                  <a:lnTo>
                    <a:pt x="121920" y="220980"/>
                  </a:lnTo>
                  <a:lnTo>
                    <a:pt x="122809" y="219722"/>
                  </a:lnTo>
                  <a:lnTo>
                    <a:pt x="123952" y="219722"/>
                  </a:lnTo>
                  <a:lnTo>
                    <a:pt x="125603" y="218440"/>
                  </a:lnTo>
                  <a:lnTo>
                    <a:pt x="132207" y="218440"/>
                  </a:lnTo>
                  <a:lnTo>
                    <a:pt x="135509" y="220980"/>
                  </a:lnTo>
                  <a:lnTo>
                    <a:pt x="137541" y="223520"/>
                  </a:lnTo>
                  <a:lnTo>
                    <a:pt x="140843" y="228612"/>
                  </a:lnTo>
                  <a:lnTo>
                    <a:pt x="140843" y="212559"/>
                  </a:lnTo>
                  <a:lnTo>
                    <a:pt x="140462" y="212090"/>
                  </a:lnTo>
                  <a:lnTo>
                    <a:pt x="134747" y="208280"/>
                  </a:lnTo>
                  <a:lnTo>
                    <a:pt x="128524" y="208280"/>
                  </a:lnTo>
                  <a:lnTo>
                    <a:pt x="128524" y="207022"/>
                  </a:lnTo>
                  <a:lnTo>
                    <a:pt x="129794" y="200672"/>
                  </a:lnTo>
                  <a:lnTo>
                    <a:pt x="128143" y="194322"/>
                  </a:lnTo>
                  <a:lnTo>
                    <a:pt x="124333" y="189230"/>
                  </a:lnTo>
                  <a:lnTo>
                    <a:pt x="120269" y="182880"/>
                  </a:lnTo>
                  <a:lnTo>
                    <a:pt x="119888" y="182727"/>
                  </a:lnTo>
                  <a:lnTo>
                    <a:pt x="119888" y="200672"/>
                  </a:lnTo>
                  <a:lnTo>
                    <a:pt x="119126" y="208280"/>
                  </a:lnTo>
                  <a:lnTo>
                    <a:pt x="113665" y="212090"/>
                  </a:lnTo>
                  <a:lnTo>
                    <a:pt x="78232" y="240030"/>
                  </a:lnTo>
                  <a:lnTo>
                    <a:pt x="76073" y="242570"/>
                  </a:lnTo>
                  <a:lnTo>
                    <a:pt x="67945" y="242570"/>
                  </a:lnTo>
                  <a:lnTo>
                    <a:pt x="64643" y="241312"/>
                  </a:lnTo>
                  <a:lnTo>
                    <a:pt x="62230" y="237490"/>
                  </a:lnTo>
                  <a:lnTo>
                    <a:pt x="58547" y="232422"/>
                  </a:lnTo>
                  <a:lnTo>
                    <a:pt x="59690" y="224790"/>
                  </a:lnTo>
                  <a:lnTo>
                    <a:pt x="64643" y="220980"/>
                  </a:lnTo>
                  <a:lnTo>
                    <a:pt x="100965" y="191770"/>
                  </a:lnTo>
                  <a:lnTo>
                    <a:pt x="105029" y="189230"/>
                  </a:lnTo>
                  <a:lnTo>
                    <a:pt x="111252" y="189230"/>
                  </a:lnTo>
                  <a:lnTo>
                    <a:pt x="114173" y="191770"/>
                  </a:lnTo>
                  <a:lnTo>
                    <a:pt x="116205" y="195580"/>
                  </a:lnTo>
                  <a:lnTo>
                    <a:pt x="119888" y="200672"/>
                  </a:lnTo>
                  <a:lnTo>
                    <a:pt x="119888" y="182727"/>
                  </a:lnTo>
                  <a:lnTo>
                    <a:pt x="114046" y="180340"/>
                  </a:lnTo>
                  <a:lnTo>
                    <a:pt x="103251" y="180340"/>
                  </a:lnTo>
                  <a:lnTo>
                    <a:pt x="98806" y="181622"/>
                  </a:lnTo>
                  <a:lnTo>
                    <a:pt x="94742" y="185420"/>
                  </a:lnTo>
                  <a:lnTo>
                    <a:pt x="59309" y="213372"/>
                  </a:lnTo>
                  <a:lnTo>
                    <a:pt x="54902" y="210820"/>
                  </a:lnTo>
                  <a:lnTo>
                    <a:pt x="46101" y="205740"/>
                  </a:lnTo>
                  <a:lnTo>
                    <a:pt x="96774" y="110490"/>
                  </a:lnTo>
                  <a:lnTo>
                    <a:pt x="105918" y="116840"/>
                  </a:lnTo>
                  <a:lnTo>
                    <a:pt x="106807" y="118122"/>
                  </a:lnTo>
                  <a:lnTo>
                    <a:pt x="109220" y="118122"/>
                  </a:lnTo>
                  <a:lnTo>
                    <a:pt x="133477" y="115570"/>
                  </a:lnTo>
                  <a:lnTo>
                    <a:pt x="142113" y="118122"/>
                  </a:lnTo>
                  <a:lnTo>
                    <a:pt x="136779" y="140970"/>
                  </a:lnTo>
                  <a:lnTo>
                    <a:pt x="136779" y="189230"/>
                  </a:lnTo>
                  <a:lnTo>
                    <a:pt x="138874" y="200672"/>
                  </a:lnTo>
                  <a:lnTo>
                    <a:pt x="144602" y="209562"/>
                  </a:lnTo>
                  <a:lnTo>
                    <a:pt x="153111" y="215912"/>
                  </a:lnTo>
                  <a:lnTo>
                    <a:pt x="163576" y="218440"/>
                  </a:lnTo>
                  <a:lnTo>
                    <a:pt x="174167" y="215912"/>
                  </a:lnTo>
                  <a:lnTo>
                    <a:pt x="182613" y="209562"/>
                  </a:lnTo>
                  <a:lnTo>
                    <a:pt x="185013" y="205740"/>
                  </a:lnTo>
                  <a:lnTo>
                    <a:pt x="188214" y="200672"/>
                  </a:lnTo>
                  <a:lnTo>
                    <a:pt x="190246" y="189230"/>
                  </a:lnTo>
                  <a:lnTo>
                    <a:pt x="190246" y="143522"/>
                  </a:lnTo>
                  <a:lnTo>
                    <a:pt x="191516" y="142240"/>
                  </a:lnTo>
                  <a:lnTo>
                    <a:pt x="298196" y="204470"/>
                  </a:lnTo>
                  <a:lnTo>
                    <a:pt x="304800" y="207022"/>
                  </a:lnTo>
                  <a:lnTo>
                    <a:pt x="306832" y="213372"/>
                  </a:lnTo>
                  <a:lnTo>
                    <a:pt x="306832" y="194868"/>
                  </a:lnTo>
                  <a:lnTo>
                    <a:pt x="306070" y="195580"/>
                  </a:lnTo>
                  <a:lnTo>
                    <a:pt x="305562" y="194322"/>
                  </a:lnTo>
                  <a:lnTo>
                    <a:pt x="304419" y="194322"/>
                  </a:lnTo>
                  <a:lnTo>
                    <a:pt x="215468" y="142240"/>
                  </a:lnTo>
                  <a:lnTo>
                    <a:pt x="198120" y="132080"/>
                  </a:lnTo>
                  <a:lnTo>
                    <a:pt x="202311" y="124472"/>
                  </a:lnTo>
                  <a:lnTo>
                    <a:pt x="203835" y="121920"/>
                  </a:lnTo>
                  <a:lnTo>
                    <a:pt x="202692" y="119380"/>
                  </a:lnTo>
                  <a:lnTo>
                    <a:pt x="200660" y="116840"/>
                  </a:lnTo>
                  <a:lnTo>
                    <a:pt x="196215" y="116840"/>
                  </a:lnTo>
                  <a:lnTo>
                    <a:pt x="194437" y="118122"/>
                  </a:lnTo>
                  <a:lnTo>
                    <a:pt x="193548" y="119380"/>
                  </a:lnTo>
                  <a:lnTo>
                    <a:pt x="182118" y="137172"/>
                  </a:lnTo>
                  <a:lnTo>
                    <a:pt x="181610" y="139712"/>
                  </a:lnTo>
                  <a:lnTo>
                    <a:pt x="181229" y="139712"/>
                  </a:lnTo>
                  <a:lnTo>
                    <a:pt x="181229" y="198120"/>
                  </a:lnTo>
                  <a:lnTo>
                    <a:pt x="173355" y="205740"/>
                  </a:lnTo>
                  <a:lnTo>
                    <a:pt x="155321" y="205740"/>
                  </a:lnTo>
                  <a:lnTo>
                    <a:pt x="148336" y="196862"/>
                  </a:lnTo>
                  <a:lnTo>
                    <a:pt x="148336" y="140970"/>
                  </a:lnTo>
                  <a:lnTo>
                    <a:pt x="154025" y="115570"/>
                  </a:lnTo>
                  <a:lnTo>
                    <a:pt x="155168" y="110490"/>
                  </a:lnTo>
                  <a:lnTo>
                    <a:pt x="156019" y="106680"/>
                  </a:lnTo>
                  <a:lnTo>
                    <a:pt x="157734" y="99072"/>
                  </a:lnTo>
                  <a:lnTo>
                    <a:pt x="212979" y="99072"/>
                  </a:lnTo>
                  <a:lnTo>
                    <a:pt x="241681" y="109220"/>
                  </a:lnTo>
                  <a:lnTo>
                    <a:pt x="244602" y="109220"/>
                  </a:lnTo>
                  <a:lnTo>
                    <a:pt x="254127" y="100330"/>
                  </a:lnTo>
                  <a:lnTo>
                    <a:pt x="315468" y="186690"/>
                  </a:lnTo>
                  <a:lnTo>
                    <a:pt x="315468" y="168948"/>
                  </a:lnTo>
                  <a:lnTo>
                    <a:pt x="266979" y="100330"/>
                  </a:lnTo>
                  <a:lnTo>
                    <a:pt x="266077" y="99072"/>
                  </a:lnTo>
                  <a:lnTo>
                    <a:pt x="265176" y="97790"/>
                  </a:lnTo>
                  <a:lnTo>
                    <a:pt x="250825" y="77470"/>
                  </a:lnTo>
                  <a:lnTo>
                    <a:pt x="296926" y="44462"/>
                  </a:lnTo>
                  <a:lnTo>
                    <a:pt x="299466" y="43180"/>
                  </a:lnTo>
                  <a:lnTo>
                    <a:pt x="300228" y="39370"/>
                  </a:lnTo>
                  <a:lnTo>
                    <a:pt x="297561" y="35572"/>
                  </a:lnTo>
                  <a:lnTo>
                    <a:pt x="295910" y="34290"/>
                  </a:lnTo>
                  <a:lnTo>
                    <a:pt x="292227" y="34290"/>
                  </a:lnTo>
                  <a:lnTo>
                    <a:pt x="291211" y="35572"/>
                  </a:lnTo>
                  <a:lnTo>
                    <a:pt x="240538" y="71120"/>
                  </a:lnTo>
                  <a:lnTo>
                    <a:pt x="237744" y="72390"/>
                  </a:lnTo>
                  <a:lnTo>
                    <a:pt x="237236" y="76212"/>
                  </a:lnTo>
                  <a:lnTo>
                    <a:pt x="238887" y="78740"/>
                  </a:lnTo>
                  <a:lnTo>
                    <a:pt x="247904" y="91440"/>
                  </a:lnTo>
                  <a:lnTo>
                    <a:pt x="241427" y="97790"/>
                  </a:lnTo>
                  <a:lnTo>
                    <a:pt x="215011" y="88912"/>
                  </a:lnTo>
                  <a:lnTo>
                    <a:pt x="214630" y="88912"/>
                  </a:lnTo>
                  <a:lnTo>
                    <a:pt x="214249" y="87630"/>
                  </a:lnTo>
                  <a:lnTo>
                    <a:pt x="150749" y="87630"/>
                  </a:lnTo>
                  <a:lnTo>
                    <a:pt x="148717" y="88912"/>
                  </a:lnTo>
                  <a:lnTo>
                    <a:pt x="148336" y="91440"/>
                  </a:lnTo>
                  <a:lnTo>
                    <a:pt x="144653" y="106680"/>
                  </a:lnTo>
                  <a:lnTo>
                    <a:pt x="141732" y="105422"/>
                  </a:lnTo>
                  <a:lnTo>
                    <a:pt x="135890" y="102870"/>
                  </a:lnTo>
                  <a:lnTo>
                    <a:pt x="134747" y="101612"/>
                  </a:lnTo>
                  <a:lnTo>
                    <a:pt x="133096" y="101612"/>
                  </a:lnTo>
                  <a:lnTo>
                    <a:pt x="109601" y="105422"/>
                  </a:lnTo>
                  <a:lnTo>
                    <a:pt x="101346" y="100330"/>
                  </a:lnTo>
                  <a:lnTo>
                    <a:pt x="109220" y="85090"/>
                  </a:lnTo>
                  <a:lnTo>
                    <a:pt x="110363" y="82562"/>
                  </a:lnTo>
                  <a:lnTo>
                    <a:pt x="109601" y="80022"/>
                  </a:lnTo>
                  <a:lnTo>
                    <a:pt x="107061" y="77470"/>
                  </a:lnTo>
                  <a:lnTo>
                    <a:pt x="98806" y="72364"/>
                  </a:lnTo>
                  <a:lnTo>
                    <a:pt x="98806" y="85090"/>
                  </a:lnTo>
                  <a:lnTo>
                    <a:pt x="31369" y="210820"/>
                  </a:lnTo>
                  <a:lnTo>
                    <a:pt x="23114" y="205740"/>
                  </a:lnTo>
                  <a:lnTo>
                    <a:pt x="25831" y="200672"/>
                  </a:lnTo>
                  <a:lnTo>
                    <a:pt x="90678" y="80022"/>
                  </a:lnTo>
                  <a:lnTo>
                    <a:pt x="98806" y="85090"/>
                  </a:lnTo>
                  <a:lnTo>
                    <a:pt x="98806" y="72364"/>
                  </a:lnTo>
                  <a:lnTo>
                    <a:pt x="8636" y="16522"/>
                  </a:lnTo>
                  <a:lnTo>
                    <a:pt x="7874" y="16522"/>
                  </a:lnTo>
                  <a:lnTo>
                    <a:pt x="6858" y="15240"/>
                  </a:lnTo>
                  <a:lnTo>
                    <a:pt x="4191" y="15240"/>
                  </a:lnTo>
                  <a:lnTo>
                    <a:pt x="2540" y="16522"/>
                  </a:lnTo>
                  <a:lnTo>
                    <a:pt x="1651" y="19062"/>
                  </a:lnTo>
                  <a:lnTo>
                    <a:pt x="0" y="21590"/>
                  </a:lnTo>
                  <a:lnTo>
                    <a:pt x="889" y="24130"/>
                  </a:lnTo>
                  <a:lnTo>
                    <a:pt x="3683" y="26670"/>
                  </a:lnTo>
                  <a:lnTo>
                    <a:pt x="81153" y="74930"/>
                  </a:lnTo>
                  <a:lnTo>
                    <a:pt x="14097" y="200672"/>
                  </a:lnTo>
                  <a:lnTo>
                    <a:pt x="8636" y="196862"/>
                  </a:lnTo>
                  <a:lnTo>
                    <a:pt x="7874" y="196862"/>
                  </a:lnTo>
                  <a:lnTo>
                    <a:pt x="6858" y="195580"/>
                  </a:lnTo>
                  <a:lnTo>
                    <a:pt x="4191" y="195580"/>
                  </a:lnTo>
                  <a:lnTo>
                    <a:pt x="2540" y="196862"/>
                  </a:lnTo>
                  <a:lnTo>
                    <a:pt x="1651" y="199390"/>
                  </a:lnTo>
                  <a:lnTo>
                    <a:pt x="0" y="201930"/>
                  </a:lnTo>
                  <a:lnTo>
                    <a:pt x="889" y="204470"/>
                  </a:lnTo>
                  <a:lnTo>
                    <a:pt x="3683" y="207022"/>
                  </a:lnTo>
                  <a:lnTo>
                    <a:pt x="30988" y="223520"/>
                  </a:lnTo>
                  <a:lnTo>
                    <a:pt x="37084" y="223520"/>
                  </a:lnTo>
                  <a:lnTo>
                    <a:pt x="42037" y="213372"/>
                  </a:lnTo>
                  <a:lnTo>
                    <a:pt x="52705" y="219722"/>
                  </a:lnTo>
                  <a:lnTo>
                    <a:pt x="50927" y="226072"/>
                  </a:lnTo>
                  <a:lnTo>
                    <a:pt x="50571" y="232422"/>
                  </a:lnTo>
                  <a:lnTo>
                    <a:pt x="51701" y="238772"/>
                  </a:lnTo>
                  <a:lnTo>
                    <a:pt x="54356" y="245122"/>
                  </a:lnTo>
                  <a:lnTo>
                    <a:pt x="58547" y="250190"/>
                  </a:lnTo>
                  <a:lnTo>
                    <a:pt x="65151" y="254012"/>
                  </a:lnTo>
                  <a:lnTo>
                    <a:pt x="76581" y="254012"/>
                  </a:lnTo>
                  <a:lnTo>
                    <a:pt x="78740" y="252730"/>
                  </a:lnTo>
                  <a:lnTo>
                    <a:pt x="78740" y="257822"/>
                  </a:lnTo>
                  <a:lnTo>
                    <a:pt x="80264" y="262890"/>
                  </a:lnTo>
                  <a:lnTo>
                    <a:pt x="82804" y="266712"/>
                  </a:lnTo>
                  <a:lnTo>
                    <a:pt x="86868" y="273062"/>
                  </a:lnTo>
                  <a:lnTo>
                    <a:pt x="93472" y="275590"/>
                  </a:lnTo>
                  <a:lnTo>
                    <a:pt x="106299" y="275590"/>
                  </a:lnTo>
                  <a:lnTo>
                    <a:pt x="106299" y="279412"/>
                  </a:lnTo>
                  <a:lnTo>
                    <a:pt x="124333" y="298462"/>
                  </a:lnTo>
                  <a:lnTo>
                    <a:pt x="132715" y="298462"/>
                  </a:lnTo>
                  <a:lnTo>
                    <a:pt x="134747" y="297180"/>
                  </a:lnTo>
                  <a:lnTo>
                    <a:pt x="134747" y="302272"/>
                  </a:lnTo>
                  <a:lnTo>
                    <a:pt x="152781" y="320040"/>
                  </a:lnTo>
                  <a:lnTo>
                    <a:pt x="161036" y="320040"/>
                  </a:lnTo>
                  <a:lnTo>
                    <a:pt x="186563" y="299720"/>
                  </a:lnTo>
                  <a:lnTo>
                    <a:pt x="208026" y="311162"/>
                  </a:lnTo>
                  <a:lnTo>
                    <a:pt x="210947" y="313690"/>
                  </a:lnTo>
                  <a:lnTo>
                    <a:pt x="214630" y="314972"/>
                  </a:lnTo>
                  <a:lnTo>
                    <a:pt x="220345" y="314972"/>
                  </a:lnTo>
                  <a:lnTo>
                    <a:pt x="222377" y="313690"/>
                  </a:lnTo>
                  <a:lnTo>
                    <a:pt x="224536" y="313690"/>
                  </a:lnTo>
                  <a:lnTo>
                    <a:pt x="240157" y="293370"/>
                  </a:lnTo>
                  <a:lnTo>
                    <a:pt x="239776" y="288290"/>
                  </a:lnTo>
                  <a:lnTo>
                    <a:pt x="240919" y="288290"/>
                  </a:lnTo>
                  <a:lnTo>
                    <a:pt x="242189" y="289572"/>
                  </a:lnTo>
                  <a:lnTo>
                    <a:pt x="251714" y="289572"/>
                  </a:lnTo>
                  <a:lnTo>
                    <a:pt x="253453" y="288290"/>
                  </a:lnTo>
                  <a:lnTo>
                    <a:pt x="258699" y="284480"/>
                  </a:lnTo>
                  <a:lnTo>
                    <a:pt x="262750" y="276872"/>
                  </a:lnTo>
                  <a:lnTo>
                    <a:pt x="264795" y="273062"/>
                  </a:lnTo>
                  <a:lnTo>
                    <a:pt x="266065" y="267970"/>
                  </a:lnTo>
                  <a:lnTo>
                    <a:pt x="265684" y="262890"/>
                  </a:lnTo>
                  <a:lnTo>
                    <a:pt x="266954" y="262890"/>
                  </a:lnTo>
                  <a:lnTo>
                    <a:pt x="268097" y="264172"/>
                  </a:lnTo>
                  <a:lnTo>
                    <a:pt x="277241" y="264172"/>
                  </a:lnTo>
                  <a:lnTo>
                    <a:pt x="279082" y="262890"/>
                  </a:lnTo>
                  <a:lnTo>
                    <a:pt x="284607" y="259080"/>
                  </a:lnTo>
                  <a:lnTo>
                    <a:pt x="288798" y="251472"/>
                  </a:lnTo>
                  <a:lnTo>
                    <a:pt x="290830" y="246380"/>
                  </a:lnTo>
                  <a:lnTo>
                    <a:pt x="291592" y="242570"/>
                  </a:lnTo>
                  <a:lnTo>
                    <a:pt x="291211" y="237490"/>
                  </a:lnTo>
                  <a:lnTo>
                    <a:pt x="301498" y="237490"/>
                  </a:lnTo>
                  <a:lnTo>
                    <a:pt x="307340" y="234962"/>
                  </a:lnTo>
                  <a:lnTo>
                    <a:pt x="311785" y="231140"/>
                  </a:lnTo>
                  <a:lnTo>
                    <a:pt x="314147" y="226072"/>
                  </a:lnTo>
                  <a:lnTo>
                    <a:pt x="317119" y="219722"/>
                  </a:lnTo>
                  <a:lnTo>
                    <a:pt x="318008" y="213372"/>
                  </a:lnTo>
                  <a:lnTo>
                    <a:pt x="315963" y="208280"/>
                  </a:lnTo>
                  <a:lnTo>
                    <a:pt x="315468" y="205740"/>
                  </a:lnTo>
                  <a:lnTo>
                    <a:pt x="315087" y="204470"/>
                  </a:lnTo>
                  <a:lnTo>
                    <a:pt x="314312" y="204470"/>
                  </a:lnTo>
                  <a:lnTo>
                    <a:pt x="323342" y="196862"/>
                  </a:lnTo>
                  <a:lnTo>
                    <a:pt x="328790" y="205740"/>
                  </a:lnTo>
                  <a:lnTo>
                    <a:pt x="334010" y="205740"/>
                  </a:lnTo>
                  <a:lnTo>
                    <a:pt x="344411" y="196862"/>
                  </a:lnTo>
                  <a:lnTo>
                    <a:pt x="345897" y="195580"/>
                  </a:lnTo>
                  <a:lnTo>
                    <a:pt x="348869" y="193040"/>
                  </a:lnTo>
                  <a:lnTo>
                    <a:pt x="349504" y="191770"/>
                  </a:lnTo>
                  <a:lnTo>
                    <a:pt x="350139" y="190512"/>
                  </a:lnTo>
                  <a:lnTo>
                    <a:pt x="350520" y="186690"/>
                  </a:lnTo>
                  <a:close/>
                </a:path>
                <a:path w="350520" h="320039">
                  <a:moveTo>
                    <a:pt x="350520" y="4572"/>
                  </a:moveTo>
                  <a:lnTo>
                    <a:pt x="348742" y="2413"/>
                  </a:lnTo>
                  <a:lnTo>
                    <a:pt x="347980" y="762"/>
                  </a:lnTo>
                  <a:lnTo>
                    <a:pt x="346189" y="0"/>
                  </a:lnTo>
                  <a:lnTo>
                    <a:pt x="344411" y="0"/>
                  </a:lnTo>
                  <a:lnTo>
                    <a:pt x="343408" y="0"/>
                  </a:lnTo>
                  <a:lnTo>
                    <a:pt x="342392" y="254"/>
                  </a:lnTo>
                  <a:lnTo>
                    <a:pt x="341490" y="762"/>
                  </a:lnTo>
                  <a:lnTo>
                    <a:pt x="311264" y="20066"/>
                  </a:lnTo>
                  <a:lnTo>
                    <a:pt x="308737" y="21844"/>
                  </a:lnTo>
                  <a:lnTo>
                    <a:pt x="307835" y="25273"/>
                  </a:lnTo>
                  <a:lnTo>
                    <a:pt x="310896" y="29591"/>
                  </a:lnTo>
                  <a:lnTo>
                    <a:pt x="312166" y="30480"/>
                  </a:lnTo>
                  <a:lnTo>
                    <a:pt x="315214" y="30480"/>
                  </a:lnTo>
                  <a:lnTo>
                    <a:pt x="315963" y="30099"/>
                  </a:lnTo>
                  <a:lnTo>
                    <a:pt x="316484" y="29591"/>
                  </a:lnTo>
                  <a:lnTo>
                    <a:pt x="346710" y="10160"/>
                  </a:lnTo>
                  <a:lnTo>
                    <a:pt x="350139" y="8509"/>
                  </a:lnTo>
                  <a:lnTo>
                    <a:pt x="350520" y="4572"/>
                  </a:lnTo>
                  <a:close/>
                </a:path>
              </a:pathLst>
            </a:custGeom>
            <a:solidFill>
              <a:srgbClr val="291F20"/>
            </a:solidFill>
          </p:spPr>
          <p:txBody>
            <a:bodyPr wrap="square" lIns="0" tIns="0" rIns="0" bIns="0" rtlCol="0"/>
            <a:lstStyle/>
            <a:p>
              <a:endParaRPr/>
            </a:p>
          </p:txBody>
        </p:sp>
        <p:sp>
          <p:nvSpPr>
            <p:cNvPr id="11" name="object 11"/>
            <p:cNvSpPr/>
            <p:nvPr/>
          </p:nvSpPr>
          <p:spPr>
            <a:xfrm>
              <a:off x="6754368"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7" y="190500"/>
                  </a:lnTo>
                  <a:lnTo>
                    <a:pt x="347255" y="241123"/>
                  </a:lnTo>
                  <a:lnTo>
                    <a:pt x="329437" y="286624"/>
                  </a:lnTo>
                  <a:lnTo>
                    <a:pt x="301799" y="325183"/>
                  </a:lnTo>
                  <a:lnTo>
                    <a:pt x="266022" y="354979"/>
                  </a:lnTo>
                  <a:lnTo>
                    <a:pt x="223789" y="374191"/>
                  </a:lnTo>
                  <a:lnTo>
                    <a:pt x="176783"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grpSp>
      <p:sp>
        <p:nvSpPr>
          <p:cNvPr id="12" name="object 12"/>
          <p:cNvSpPr/>
          <p:nvPr/>
        </p:nvSpPr>
        <p:spPr>
          <a:xfrm>
            <a:off x="7260335"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3" name="object 13"/>
          <p:cNvSpPr/>
          <p:nvPr/>
        </p:nvSpPr>
        <p:spPr>
          <a:xfrm>
            <a:off x="1850135" y="920495"/>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4" name="object 14"/>
          <p:cNvSpPr/>
          <p:nvPr/>
        </p:nvSpPr>
        <p:spPr>
          <a:xfrm>
            <a:off x="1850135"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5" name="object 15"/>
          <p:cNvSpPr/>
          <p:nvPr/>
        </p:nvSpPr>
        <p:spPr>
          <a:xfrm>
            <a:off x="1353311"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5840" y="179831"/>
            <a:ext cx="518159" cy="1430020"/>
          </a:xfrm>
          <a:custGeom>
            <a:avLst/>
            <a:gdLst/>
            <a:ahLst/>
            <a:cxnLst/>
            <a:rect l="l" t="t" r="r" b="b"/>
            <a:pathLst>
              <a:path w="518159" h="1430020">
                <a:moveTo>
                  <a:pt x="518159" y="466343"/>
                </a:moveTo>
                <a:lnTo>
                  <a:pt x="481710" y="466343"/>
                </a:lnTo>
                <a:lnTo>
                  <a:pt x="432454" y="468830"/>
                </a:lnTo>
                <a:lnTo>
                  <a:pt x="384622" y="476129"/>
                </a:lnTo>
                <a:lnTo>
                  <a:pt x="338456" y="487997"/>
                </a:lnTo>
                <a:lnTo>
                  <a:pt x="294197" y="504193"/>
                </a:lnTo>
                <a:lnTo>
                  <a:pt x="252088" y="524475"/>
                </a:lnTo>
                <a:lnTo>
                  <a:pt x="212371" y="548599"/>
                </a:lnTo>
                <a:lnTo>
                  <a:pt x="175288" y="576325"/>
                </a:lnTo>
                <a:lnTo>
                  <a:pt x="141081" y="607409"/>
                </a:lnTo>
                <a:lnTo>
                  <a:pt x="109991" y="641609"/>
                </a:lnTo>
                <a:lnTo>
                  <a:pt x="82262" y="678684"/>
                </a:lnTo>
                <a:lnTo>
                  <a:pt x="58135" y="718391"/>
                </a:lnTo>
                <a:lnTo>
                  <a:pt x="37851" y="760487"/>
                </a:lnTo>
                <a:lnTo>
                  <a:pt x="21654" y="804732"/>
                </a:lnTo>
                <a:lnTo>
                  <a:pt x="9785" y="850881"/>
                </a:lnTo>
                <a:lnTo>
                  <a:pt x="2486" y="898694"/>
                </a:lnTo>
                <a:lnTo>
                  <a:pt x="0" y="947927"/>
                </a:lnTo>
                <a:lnTo>
                  <a:pt x="2486" y="997161"/>
                </a:lnTo>
                <a:lnTo>
                  <a:pt x="9785" y="1044974"/>
                </a:lnTo>
                <a:lnTo>
                  <a:pt x="21654" y="1091123"/>
                </a:lnTo>
                <a:lnTo>
                  <a:pt x="37851" y="1135368"/>
                </a:lnTo>
                <a:lnTo>
                  <a:pt x="58135" y="1177464"/>
                </a:lnTo>
                <a:lnTo>
                  <a:pt x="82262" y="1217171"/>
                </a:lnTo>
                <a:lnTo>
                  <a:pt x="109991" y="1254246"/>
                </a:lnTo>
                <a:lnTo>
                  <a:pt x="141081" y="1288446"/>
                </a:lnTo>
                <a:lnTo>
                  <a:pt x="175288" y="1319530"/>
                </a:lnTo>
                <a:lnTo>
                  <a:pt x="212371" y="1347256"/>
                </a:lnTo>
                <a:lnTo>
                  <a:pt x="252088" y="1371380"/>
                </a:lnTo>
                <a:lnTo>
                  <a:pt x="294197" y="1391662"/>
                </a:lnTo>
                <a:lnTo>
                  <a:pt x="338456" y="1407858"/>
                </a:lnTo>
                <a:lnTo>
                  <a:pt x="384622" y="1419726"/>
                </a:lnTo>
                <a:lnTo>
                  <a:pt x="432454" y="1427025"/>
                </a:lnTo>
                <a:lnTo>
                  <a:pt x="481710" y="1429512"/>
                </a:lnTo>
                <a:lnTo>
                  <a:pt x="518159" y="1429512"/>
                </a:lnTo>
              </a:path>
              <a:path w="518159" h="1430020">
                <a:moveTo>
                  <a:pt x="518159" y="0"/>
                </a:moveTo>
                <a:lnTo>
                  <a:pt x="481710" y="0"/>
                </a:lnTo>
                <a:lnTo>
                  <a:pt x="432454" y="2477"/>
                </a:lnTo>
                <a:lnTo>
                  <a:pt x="384622" y="9751"/>
                </a:lnTo>
                <a:lnTo>
                  <a:pt x="338456" y="21578"/>
                </a:lnTo>
                <a:lnTo>
                  <a:pt x="294197" y="37719"/>
                </a:lnTo>
                <a:lnTo>
                  <a:pt x="252088" y="57931"/>
                </a:lnTo>
                <a:lnTo>
                  <a:pt x="212371" y="81974"/>
                </a:lnTo>
                <a:lnTo>
                  <a:pt x="175288" y="109607"/>
                </a:lnTo>
                <a:lnTo>
                  <a:pt x="141081" y="140588"/>
                </a:lnTo>
                <a:lnTo>
                  <a:pt x="109991" y="174678"/>
                </a:lnTo>
                <a:lnTo>
                  <a:pt x="82262" y="211633"/>
                </a:lnTo>
                <a:lnTo>
                  <a:pt x="58135" y="251214"/>
                </a:lnTo>
                <a:lnTo>
                  <a:pt x="37851" y="293179"/>
                </a:lnTo>
                <a:lnTo>
                  <a:pt x="21654" y="337287"/>
                </a:lnTo>
                <a:lnTo>
                  <a:pt x="9785" y="383297"/>
                </a:lnTo>
                <a:lnTo>
                  <a:pt x="2486" y="430969"/>
                </a:lnTo>
                <a:lnTo>
                  <a:pt x="0" y="480059"/>
                </a:lnTo>
                <a:lnTo>
                  <a:pt x="2486" y="529150"/>
                </a:lnTo>
                <a:lnTo>
                  <a:pt x="9785" y="576822"/>
                </a:lnTo>
                <a:lnTo>
                  <a:pt x="21654" y="622832"/>
                </a:lnTo>
                <a:lnTo>
                  <a:pt x="37851" y="666940"/>
                </a:lnTo>
                <a:lnTo>
                  <a:pt x="58135" y="708905"/>
                </a:lnTo>
                <a:lnTo>
                  <a:pt x="82262" y="748486"/>
                </a:lnTo>
                <a:lnTo>
                  <a:pt x="109991" y="785441"/>
                </a:lnTo>
                <a:lnTo>
                  <a:pt x="141081" y="819530"/>
                </a:lnTo>
                <a:lnTo>
                  <a:pt x="175288" y="850512"/>
                </a:lnTo>
                <a:lnTo>
                  <a:pt x="212371" y="878145"/>
                </a:lnTo>
                <a:lnTo>
                  <a:pt x="252088" y="902188"/>
                </a:lnTo>
                <a:lnTo>
                  <a:pt x="294197" y="922400"/>
                </a:lnTo>
                <a:lnTo>
                  <a:pt x="338456" y="938541"/>
                </a:lnTo>
                <a:lnTo>
                  <a:pt x="384622" y="950368"/>
                </a:lnTo>
                <a:lnTo>
                  <a:pt x="432454" y="957642"/>
                </a:lnTo>
                <a:lnTo>
                  <a:pt x="481710" y="960119"/>
                </a:lnTo>
                <a:lnTo>
                  <a:pt x="518159" y="960119"/>
                </a:lnTo>
              </a:path>
            </a:pathLst>
          </a:custGeom>
          <a:ln w="18288">
            <a:solidFill>
              <a:srgbClr val="BCAB9D"/>
            </a:solidFill>
          </a:ln>
        </p:spPr>
        <p:txBody>
          <a:bodyPr wrap="square" lIns="0" tIns="0" rIns="0" bIns="0" rtlCol="0"/>
          <a:lstStyle/>
          <a:p>
            <a:endParaRPr/>
          </a:p>
        </p:txBody>
      </p:sp>
      <p:sp>
        <p:nvSpPr>
          <p:cNvPr id="3" name="object 3"/>
          <p:cNvSpPr/>
          <p:nvPr/>
        </p:nvSpPr>
        <p:spPr>
          <a:xfrm>
            <a:off x="0" y="2892551"/>
            <a:ext cx="536575" cy="1430020"/>
          </a:xfrm>
          <a:custGeom>
            <a:avLst/>
            <a:gdLst/>
            <a:ahLst/>
            <a:cxnLst/>
            <a:rect l="l" t="t" r="r" b="b"/>
            <a:pathLst>
              <a:path w="536575" h="1430020">
                <a:moveTo>
                  <a:pt x="0" y="963168"/>
                </a:moveTo>
                <a:lnTo>
                  <a:pt x="56172" y="963168"/>
                </a:lnTo>
                <a:lnTo>
                  <a:pt x="105278" y="960681"/>
                </a:lnTo>
                <a:lnTo>
                  <a:pt x="152965" y="953382"/>
                </a:lnTo>
                <a:lnTo>
                  <a:pt x="198992" y="941514"/>
                </a:lnTo>
                <a:lnTo>
                  <a:pt x="243118" y="925318"/>
                </a:lnTo>
                <a:lnTo>
                  <a:pt x="285101" y="905036"/>
                </a:lnTo>
                <a:lnTo>
                  <a:pt x="324700" y="880912"/>
                </a:lnTo>
                <a:lnTo>
                  <a:pt x="361673" y="853186"/>
                </a:lnTo>
                <a:lnTo>
                  <a:pt x="395779" y="822102"/>
                </a:lnTo>
                <a:lnTo>
                  <a:pt x="426777" y="787902"/>
                </a:lnTo>
                <a:lnTo>
                  <a:pt x="454425" y="750827"/>
                </a:lnTo>
                <a:lnTo>
                  <a:pt x="478481" y="711120"/>
                </a:lnTo>
                <a:lnTo>
                  <a:pt x="498705" y="669024"/>
                </a:lnTo>
                <a:lnTo>
                  <a:pt x="514855" y="624779"/>
                </a:lnTo>
                <a:lnTo>
                  <a:pt x="526690" y="578630"/>
                </a:lnTo>
                <a:lnTo>
                  <a:pt x="533968" y="530817"/>
                </a:lnTo>
                <a:lnTo>
                  <a:pt x="536447" y="481584"/>
                </a:lnTo>
                <a:lnTo>
                  <a:pt x="533968" y="432350"/>
                </a:lnTo>
                <a:lnTo>
                  <a:pt x="526690" y="384537"/>
                </a:lnTo>
                <a:lnTo>
                  <a:pt x="514855" y="338388"/>
                </a:lnTo>
                <a:lnTo>
                  <a:pt x="498705" y="294143"/>
                </a:lnTo>
                <a:lnTo>
                  <a:pt x="478481" y="252047"/>
                </a:lnTo>
                <a:lnTo>
                  <a:pt x="454425" y="212340"/>
                </a:lnTo>
                <a:lnTo>
                  <a:pt x="426777" y="175265"/>
                </a:lnTo>
                <a:lnTo>
                  <a:pt x="395779" y="141065"/>
                </a:lnTo>
                <a:lnTo>
                  <a:pt x="361673" y="109981"/>
                </a:lnTo>
                <a:lnTo>
                  <a:pt x="324700" y="82255"/>
                </a:lnTo>
                <a:lnTo>
                  <a:pt x="285101" y="58131"/>
                </a:lnTo>
                <a:lnTo>
                  <a:pt x="243118" y="37849"/>
                </a:lnTo>
                <a:lnTo>
                  <a:pt x="198992" y="21653"/>
                </a:lnTo>
                <a:lnTo>
                  <a:pt x="152965" y="9785"/>
                </a:lnTo>
                <a:lnTo>
                  <a:pt x="105278" y="2486"/>
                </a:lnTo>
                <a:lnTo>
                  <a:pt x="56172" y="0"/>
                </a:lnTo>
                <a:lnTo>
                  <a:pt x="0" y="0"/>
                </a:lnTo>
              </a:path>
              <a:path w="536575" h="1430020">
                <a:moveTo>
                  <a:pt x="0" y="1429512"/>
                </a:moveTo>
                <a:lnTo>
                  <a:pt x="56172" y="1429512"/>
                </a:lnTo>
                <a:lnTo>
                  <a:pt x="105278" y="1427033"/>
                </a:lnTo>
                <a:lnTo>
                  <a:pt x="152965" y="1419758"/>
                </a:lnTo>
                <a:lnTo>
                  <a:pt x="198992" y="1407929"/>
                </a:lnTo>
                <a:lnTo>
                  <a:pt x="243118" y="1391785"/>
                </a:lnTo>
                <a:lnTo>
                  <a:pt x="285101" y="1371570"/>
                </a:lnTo>
                <a:lnTo>
                  <a:pt x="324700" y="1347524"/>
                </a:lnTo>
                <a:lnTo>
                  <a:pt x="361673" y="1319888"/>
                </a:lnTo>
                <a:lnTo>
                  <a:pt x="395779" y="1288903"/>
                </a:lnTo>
                <a:lnTo>
                  <a:pt x="426777" y="1254812"/>
                </a:lnTo>
                <a:lnTo>
                  <a:pt x="454425" y="1217856"/>
                </a:lnTo>
                <a:lnTo>
                  <a:pt x="478481" y="1178275"/>
                </a:lnTo>
                <a:lnTo>
                  <a:pt x="498705" y="1136311"/>
                </a:lnTo>
                <a:lnTo>
                  <a:pt x="514855" y="1092205"/>
                </a:lnTo>
                <a:lnTo>
                  <a:pt x="526690" y="1046199"/>
                </a:lnTo>
                <a:lnTo>
                  <a:pt x="533968" y="998534"/>
                </a:lnTo>
                <a:lnTo>
                  <a:pt x="536447" y="949452"/>
                </a:lnTo>
                <a:lnTo>
                  <a:pt x="533968" y="900361"/>
                </a:lnTo>
                <a:lnTo>
                  <a:pt x="526690" y="852689"/>
                </a:lnTo>
                <a:lnTo>
                  <a:pt x="514855" y="806679"/>
                </a:lnTo>
                <a:lnTo>
                  <a:pt x="498705" y="762571"/>
                </a:lnTo>
                <a:lnTo>
                  <a:pt x="478481" y="720606"/>
                </a:lnTo>
                <a:lnTo>
                  <a:pt x="454425" y="681025"/>
                </a:lnTo>
                <a:lnTo>
                  <a:pt x="426777" y="644070"/>
                </a:lnTo>
                <a:lnTo>
                  <a:pt x="395779" y="609981"/>
                </a:lnTo>
                <a:lnTo>
                  <a:pt x="361673" y="578999"/>
                </a:lnTo>
                <a:lnTo>
                  <a:pt x="324700" y="551366"/>
                </a:lnTo>
                <a:lnTo>
                  <a:pt x="285101" y="527323"/>
                </a:lnTo>
                <a:lnTo>
                  <a:pt x="243118" y="507110"/>
                </a:lnTo>
                <a:lnTo>
                  <a:pt x="198992" y="490970"/>
                </a:lnTo>
                <a:lnTo>
                  <a:pt x="152965" y="479143"/>
                </a:lnTo>
                <a:lnTo>
                  <a:pt x="105278" y="471869"/>
                </a:lnTo>
                <a:lnTo>
                  <a:pt x="56172" y="469392"/>
                </a:lnTo>
                <a:lnTo>
                  <a:pt x="0" y="469392"/>
                </a:lnTo>
              </a:path>
            </a:pathLst>
          </a:custGeom>
          <a:ln w="18288">
            <a:solidFill>
              <a:srgbClr val="BCAB9D"/>
            </a:solidFill>
          </a:ln>
        </p:spPr>
        <p:txBody>
          <a:bodyPr wrap="square" lIns="0" tIns="0" rIns="0" bIns="0" rtlCol="0"/>
          <a:lstStyle/>
          <a:p>
            <a:endParaRPr/>
          </a:p>
        </p:txBody>
      </p:sp>
      <p:sp>
        <p:nvSpPr>
          <p:cNvPr id="4" name="object 4"/>
          <p:cNvSpPr/>
          <p:nvPr/>
        </p:nvSpPr>
        <p:spPr>
          <a:xfrm>
            <a:off x="8574023" y="1749551"/>
            <a:ext cx="417830" cy="417830"/>
          </a:xfrm>
          <a:custGeom>
            <a:avLst/>
            <a:gdLst/>
            <a:ahLst/>
            <a:cxnLst/>
            <a:rect l="l" t="t" r="r" b="b"/>
            <a:pathLst>
              <a:path w="417829" h="417830">
                <a:moveTo>
                  <a:pt x="208787" y="0"/>
                </a:moveTo>
                <a:lnTo>
                  <a:pt x="191389" y="166624"/>
                </a:lnTo>
                <a:lnTo>
                  <a:pt x="61214" y="61087"/>
                </a:lnTo>
                <a:lnTo>
                  <a:pt x="166624" y="191389"/>
                </a:lnTo>
                <a:lnTo>
                  <a:pt x="0" y="208788"/>
                </a:lnTo>
                <a:lnTo>
                  <a:pt x="166624" y="226187"/>
                </a:lnTo>
                <a:lnTo>
                  <a:pt x="61214" y="356489"/>
                </a:lnTo>
                <a:lnTo>
                  <a:pt x="191389" y="250952"/>
                </a:lnTo>
                <a:lnTo>
                  <a:pt x="208787" y="417576"/>
                </a:lnTo>
                <a:lnTo>
                  <a:pt x="226186" y="250952"/>
                </a:lnTo>
                <a:lnTo>
                  <a:pt x="356489" y="356489"/>
                </a:lnTo>
                <a:lnTo>
                  <a:pt x="250951" y="226187"/>
                </a:lnTo>
                <a:lnTo>
                  <a:pt x="417575" y="208788"/>
                </a:lnTo>
                <a:lnTo>
                  <a:pt x="250951" y="191389"/>
                </a:lnTo>
                <a:lnTo>
                  <a:pt x="356489" y="61087"/>
                </a:lnTo>
                <a:lnTo>
                  <a:pt x="226186"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115823" y="4087367"/>
            <a:ext cx="417830" cy="417830"/>
          </a:xfrm>
          <a:custGeom>
            <a:avLst/>
            <a:gdLst/>
            <a:ahLst/>
            <a:cxnLst/>
            <a:rect l="l" t="t" r="r" b="b"/>
            <a:pathLst>
              <a:path w="417830" h="417829">
                <a:moveTo>
                  <a:pt x="0" y="208787"/>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7"/>
                </a:lnTo>
                <a:lnTo>
                  <a:pt x="412062" y="256662"/>
                </a:lnTo>
                <a:lnTo>
                  <a:pt x="396355" y="300610"/>
                </a:lnTo>
                <a:lnTo>
                  <a:pt x="371709" y="339376"/>
                </a:lnTo>
                <a:lnTo>
                  <a:pt x="339376" y="371709"/>
                </a:lnTo>
                <a:lnTo>
                  <a:pt x="300610" y="396355"/>
                </a:lnTo>
                <a:lnTo>
                  <a:pt x="256662" y="412062"/>
                </a:lnTo>
                <a:lnTo>
                  <a:pt x="208787" y="417575"/>
                </a:lnTo>
                <a:lnTo>
                  <a:pt x="160913" y="412062"/>
                </a:lnTo>
                <a:lnTo>
                  <a:pt x="116965" y="396355"/>
                </a:lnTo>
                <a:lnTo>
                  <a:pt x="78199" y="371709"/>
                </a:lnTo>
                <a:lnTo>
                  <a:pt x="45866" y="339376"/>
                </a:lnTo>
                <a:lnTo>
                  <a:pt x="21220" y="300610"/>
                </a:lnTo>
                <a:lnTo>
                  <a:pt x="5513" y="256662"/>
                </a:lnTo>
                <a:lnTo>
                  <a:pt x="0" y="208787"/>
                </a:lnTo>
                <a:close/>
              </a:path>
            </a:pathLst>
          </a:custGeom>
          <a:ln w="18288">
            <a:solidFill>
              <a:srgbClr val="BCAB9D"/>
            </a:solidFill>
          </a:ln>
        </p:spPr>
        <p:txBody>
          <a:bodyPr wrap="square" lIns="0" tIns="0" rIns="0" bIns="0" rtlCol="0"/>
          <a:lstStyle/>
          <a:p>
            <a:endParaRPr/>
          </a:p>
        </p:txBody>
      </p:sp>
      <p:sp>
        <p:nvSpPr>
          <p:cNvPr id="6" name="object 6"/>
          <p:cNvSpPr/>
          <p:nvPr/>
        </p:nvSpPr>
        <p:spPr>
          <a:xfrm>
            <a:off x="115823" y="4611623"/>
            <a:ext cx="417830" cy="417830"/>
          </a:xfrm>
          <a:custGeom>
            <a:avLst/>
            <a:gdLst/>
            <a:ahLst/>
            <a:cxnLst/>
            <a:rect l="l" t="t" r="r" b="b"/>
            <a:pathLst>
              <a:path w="417830" h="417829">
                <a:moveTo>
                  <a:pt x="0" y="208788"/>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8"/>
                </a:lnTo>
                <a:lnTo>
                  <a:pt x="412062" y="256662"/>
                </a:lnTo>
                <a:lnTo>
                  <a:pt x="396355" y="300610"/>
                </a:lnTo>
                <a:lnTo>
                  <a:pt x="371709" y="339376"/>
                </a:lnTo>
                <a:lnTo>
                  <a:pt x="339376" y="371709"/>
                </a:lnTo>
                <a:lnTo>
                  <a:pt x="300610" y="396355"/>
                </a:lnTo>
                <a:lnTo>
                  <a:pt x="256662" y="412062"/>
                </a:lnTo>
                <a:lnTo>
                  <a:pt x="208787" y="417576"/>
                </a:lnTo>
                <a:lnTo>
                  <a:pt x="160913" y="412062"/>
                </a:lnTo>
                <a:lnTo>
                  <a:pt x="116965" y="396355"/>
                </a:lnTo>
                <a:lnTo>
                  <a:pt x="78199" y="371709"/>
                </a:lnTo>
                <a:lnTo>
                  <a:pt x="45866" y="339376"/>
                </a:lnTo>
                <a:lnTo>
                  <a:pt x="21220" y="300610"/>
                </a:lnTo>
                <a:lnTo>
                  <a:pt x="5513" y="256662"/>
                </a:lnTo>
                <a:lnTo>
                  <a:pt x="0" y="208788"/>
                </a:lnTo>
                <a:close/>
              </a:path>
            </a:pathLst>
          </a:custGeom>
          <a:ln w="18288">
            <a:solidFill>
              <a:srgbClr val="BCAB9D"/>
            </a:solidFill>
          </a:ln>
        </p:spPr>
        <p:txBody>
          <a:bodyPr wrap="square" lIns="0" tIns="0" rIns="0" bIns="0" rtlCol="0"/>
          <a:lstStyle/>
          <a:p>
            <a:endParaRPr/>
          </a:p>
        </p:txBody>
      </p:sp>
      <p:sp>
        <p:nvSpPr>
          <p:cNvPr id="7" name="object 7"/>
          <p:cNvSpPr/>
          <p:nvPr/>
        </p:nvSpPr>
        <p:spPr>
          <a:xfrm>
            <a:off x="2471927" y="1484375"/>
            <a:ext cx="619125" cy="619125"/>
          </a:xfrm>
          <a:custGeom>
            <a:avLst/>
            <a:gdLst/>
            <a:ahLst/>
            <a:cxnLst/>
            <a:rect l="l" t="t" r="r" b="b"/>
            <a:pathLst>
              <a:path w="619125" h="619125">
                <a:moveTo>
                  <a:pt x="309372" y="0"/>
                </a:moveTo>
                <a:lnTo>
                  <a:pt x="263665" y="3355"/>
                </a:lnTo>
                <a:lnTo>
                  <a:pt x="220038" y="13102"/>
                </a:lnTo>
                <a:lnTo>
                  <a:pt x="178968" y="28761"/>
                </a:lnTo>
                <a:lnTo>
                  <a:pt x="140936" y="49853"/>
                </a:lnTo>
                <a:lnTo>
                  <a:pt x="106420" y="75899"/>
                </a:lnTo>
                <a:lnTo>
                  <a:pt x="75899" y="106420"/>
                </a:lnTo>
                <a:lnTo>
                  <a:pt x="49853" y="140936"/>
                </a:lnTo>
                <a:lnTo>
                  <a:pt x="28761" y="178968"/>
                </a:lnTo>
                <a:lnTo>
                  <a:pt x="13102" y="220038"/>
                </a:lnTo>
                <a:lnTo>
                  <a:pt x="3355" y="263665"/>
                </a:lnTo>
                <a:lnTo>
                  <a:pt x="0" y="309372"/>
                </a:lnTo>
                <a:lnTo>
                  <a:pt x="3355" y="355078"/>
                </a:lnTo>
                <a:lnTo>
                  <a:pt x="13102" y="398705"/>
                </a:lnTo>
                <a:lnTo>
                  <a:pt x="28761" y="439775"/>
                </a:lnTo>
                <a:lnTo>
                  <a:pt x="49853" y="477807"/>
                </a:lnTo>
                <a:lnTo>
                  <a:pt x="75899" y="512323"/>
                </a:lnTo>
                <a:lnTo>
                  <a:pt x="106420" y="542844"/>
                </a:lnTo>
                <a:lnTo>
                  <a:pt x="140936" y="568890"/>
                </a:lnTo>
                <a:lnTo>
                  <a:pt x="178968" y="589982"/>
                </a:lnTo>
                <a:lnTo>
                  <a:pt x="220038" y="605641"/>
                </a:lnTo>
                <a:lnTo>
                  <a:pt x="263665" y="615388"/>
                </a:lnTo>
                <a:lnTo>
                  <a:pt x="309372" y="618744"/>
                </a:lnTo>
                <a:lnTo>
                  <a:pt x="355078" y="615388"/>
                </a:lnTo>
                <a:lnTo>
                  <a:pt x="398705" y="605641"/>
                </a:lnTo>
                <a:lnTo>
                  <a:pt x="439775" y="589982"/>
                </a:lnTo>
                <a:lnTo>
                  <a:pt x="477807" y="568890"/>
                </a:lnTo>
                <a:lnTo>
                  <a:pt x="512323" y="542844"/>
                </a:lnTo>
                <a:lnTo>
                  <a:pt x="542844" y="512323"/>
                </a:lnTo>
                <a:lnTo>
                  <a:pt x="568890" y="477807"/>
                </a:lnTo>
                <a:lnTo>
                  <a:pt x="589982" y="439775"/>
                </a:lnTo>
                <a:lnTo>
                  <a:pt x="605641" y="398705"/>
                </a:lnTo>
                <a:lnTo>
                  <a:pt x="615388" y="355078"/>
                </a:lnTo>
                <a:lnTo>
                  <a:pt x="618744" y="309372"/>
                </a:lnTo>
                <a:lnTo>
                  <a:pt x="615388" y="263665"/>
                </a:lnTo>
                <a:lnTo>
                  <a:pt x="605641" y="220038"/>
                </a:lnTo>
                <a:lnTo>
                  <a:pt x="589982" y="178968"/>
                </a:lnTo>
                <a:lnTo>
                  <a:pt x="568890" y="140936"/>
                </a:lnTo>
                <a:lnTo>
                  <a:pt x="542844" y="106420"/>
                </a:lnTo>
                <a:lnTo>
                  <a:pt x="512323" y="75899"/>
                </a:lnTo>
                <a:lnTo>
                  <a:pt x="477807" y="49853"/>
                </a:lnTo>
                <a:lnTo>
                  <a:pt x="439775" y="28761"/>
                </a:lnTo>
                <a:lnTo>
                  <a:pt x="398705" y="13102"/>
                </a:lnTo>
                <a:lnTo>
                  <a:pt x="355078" y="3355"/>
                </a:lnTo>
                <a:lnTo>
                  <a:pt x="309372" y="0"/>
                </a:lnTo>
                <a:close/>
              </a:path>
            </a:pathLst>
          </a:custGeom>
          <a:solidFill>
            <a:srgbClr val="E8E2DF"/>
          </a:solidFill>
        </p:spPr>
        <p:txBody>
          <a:bodyPr wrap="square" lIns="0" tIns="0" rIns="0" bIns="0" rtlCol="0"/>
          <a:lstStyle/>
          <a:p>
            <a:endParaRPr/>
          </a:p>
        </p:txBody>
      </p:sp>
      <p:sp>
        <p:nvSpPr>
          <p:cNvPr id="8" name="object 8"/>
          <p:cNvSpPr txBox="1">
            <a:spLocks noGrp="1"/>
          </p:cNvSpPr>
          <p:nvPr>
            <p:ph type="title"/>
          </p:nvPr>
        </p:nvSpPr>
        <p:spPr>
          <a:xfrm>
            <a:off x="3085592" y="218008"/>
            <a:ext cx="3041650" cy="483234"/>
          </a:xfrm>
          <a:prstGeom prst="rect">
            <a:avLst/>
          </a:prstGeom>
        </p:spPr>
        <p:txBody>
          <a:bodyPr vert="horz" wrap="square" lIns="0" tIns="12700" rIns="0" bIns="0" rtlCol="0">
            <a:spAutoFit/>
          </a:bodyPr>
          <a:lstStyle/>
          <a:p>
            <a:pPr marL="12700">
              <a:lnSpc>
                <a:spcPct val="100000"/>
              </a:lnSpc>
              <a:spcBef>
                <a:spcPts val="100"/>
              </a:spcBef>
            </a:pPr>
            <a:r>
              <a:rPr sz="3000" spc="80" dirty="0"/>
              <a:t>Project</a:t>
            </a:r>
            <a:r>
              <a:rPr sz="3000" spc="-40" dirty="0"/>
              <a:t> </a:t>
            </a:r>
            <a:r>
              <a:rPr sz="3000" spc="50" dirty="0"/>
              <a:t>Overview</a:t>
            </a:r>
            <a:endParaRPr sz="3000"/>
          </a:p>
        </p:txBody>
      </p:sp>
      <p:sp>
        <p:nvSpPr>
          <p:cNvPr id="9" name="object 9"/>
          <p:cNvSpPr txBox="1"/>
          <p:nvPr/>
        </p:nvSpPr>
        <p:spPr>
          <a:xfrm>
            <a:off x="3005327" y="1664207"/>
            <a:ext cx="835660" cy="558165"/>
          </a:xfrm>
          <a:prstGeom prst="rect">
            <a:avLst/>
          </a:prstGeom>
          <a:ln w="18288">
            <a:solidFill>
              <a:srgbClr val="BCAB9D"/>
            </a:solidFill>
          </a:ln>
        </p:spPr>
        <p:txBody>
          <a:bodyPr vert="horz" wrap="square" lIns="0" tIns="68580" rIns="0" bIns="0" rtlCol="0">
            <a:spAutoFit/>
          </a:bodyPr>
          <a:lstStyle/>
          <a:p>
            <a:pPr marL="267970">
              <a:lnSpc>
                <a:spcPct val="100000"/>
              </a:lnSpc>
              <a:spcBef>
                <a:spcPts val="540"/>
              </a:spcBef>
            </a:pPr>
            <a:r>
              <a:rPr sz="2400" spc="-25" dirty="0">
                <a:solidFill>
                  <a:srgbClr val="291F20"/>
                </a:solidFill>
                <a:latin typeface="Arial MT"/>
                <a:cs typeface="Arial MT"/>
              </a:rPr>
              <a:t>01</a:t>
            </a:r>
            <a:endParaRPr sz="2400">
              <a:latin typeface="Arial MT"/>
              <a:cs typeface="Arial MT"/>
            </a:endParaRPr>
          </a:p>
        </p:txBody>
      </p:sp>
      <p:sp>
        <p:nvSpPr>
          <p:cNvPr id="10" name="object 10"/>
          <p:cNvSpPr txBox="1"/>
          <p:nvPr/>
        </p:nvSpPr>
        <p:spPr>
          <a:xfrm>
            <a:off x="3005327" y="3291839"/>
            <a:ext cx="835660" cy="561340"/>
          </a:xfrm>
          <a:prstGeom prst="rect">
            <a:avLst/>
          </a:prstGeom>
          <a:ln w="18288">
            <a:solidFill>
              <a:srgbClr val="BCAB9D"/>
            </a:solidFill>
          </a:ln>
        </p:spPr>
        <p:txBody>
          <a:bodyPr vert="horz" wrap="square" lIns="0" tIns="71755" rIns="0" bIns="0" rtlCol="0">
            <a:spAutoFit/>
          </a:bodyPr>
          <a:lstStyle/>
          <a:p>
            <a:pPr marL="225425">
              <a:lnSpc>
                <a:spcPct val="100000"/>
              </a:lnSpc>
              <a:spcBef>
                <a:spcPts val="565"/>
              </a:spcBef>
            </a:pPr>
            <a:r>
              <a:rPr sz="2400" spc="145" dirty="0">
                <a:solidFill>
                  <a:srgbClr val="291F20"/>
                </a:solidFill>
                <a:latin typeface="Arial MT"/>
                <a:cs typeface="Arial MT"/>
              </a:rPr>
              <a:t>03</a:t>
            </a:r>
            <a:endParaRPr sz="2400">
              <a:latin typeface="Arial MT"/>
              <a:cs typeface="Arial MT"/>
            </a:endParaRPr>
          </a:p>
        </p:txBody>
      </p:sp>
      <p:sp>
        <p:nvSpPr>
          <p:cNvPr id="11" name="object 11"/>
          <p:cNvSpPr txBox="1"/>
          <p:nvPr/>
        </p:nvSpPr>
        <p:spPr>
          <a:xfrm>
            <a:off x="5547359" y="1664207"/>
            <a:ext cx="832485" cy="558165"/>
          </a:xfrm>
          <a:prstGeom prst="rect">
            <a:avLst/>
          </a:prstGeom>
          <a:ln w="18288">
            <a:solidFill>
              <a:srgbClr val="BCAB9D"/>
            </a:solidFill>
          </a:ln>
        </p:spPr>
        <p:txBody>
          <a:bodyPr vert="horz" wrap="square" lIns="0" tIns="68580" rIns="0" bIns="0" rtlCol="0">
            <a:spAutoFit/>
          </a:bodyPr>
          <a:lstStyle/>
          <a:p>
            <a:pPr marL="224790">
              <a:lnSpc>
                <a:spcPct val="100000"/>
              </a:lnSpc>
              <a:spcBef>
                <a:spcPts val="540"/>
              </a:spcBef>
            </a:pPr>
            <a:r>
              <a:rPr sz="2400" spc="130" dirty="0">
                <a:solidFill>
                  <a:srgbClr val="291F20"/>
                </a:solidFill>
                <a:latin typeface="Arial MT"/>
                <a:cs typeface="Arial MT"/>
              </a:rPr>
              <a:t>02</a:t>
            </a:r>
            <a:endParaRPr sz="2400">
              <a:latin typeface="Arial MT"/>
              <a:cs typeface="Arial MT"/>
            </a:endParaRPr>
          </a:p>
        </p:txBody>
      </p:sp>
      <p:sp>
        <p:nvSpPr>
          <p:cNvPr id="12" name="object 12"/>
          <p:cNvSpPr txBox="1"/>
          <p:nvPr/>
        </p:nvSpPr>
        <p:spPr>
          <a:xfrm>
            <a:off x="5547359" y="3291839"/>
            <a:ext cx="832485" cy="561340"/>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04</a:t>
            </a:r>
            <a:endParaRPr sz="2400">
              <a:latin typeface="Arial MT"/>
              <a:cs typeface="Arial MT"/>
            </a:endParaRPr>
          </a:p>
        </p:txBody>
      </p:sp>
      <p:sp>
        <p:nvSpPr>
          <p:cNvPr id="13" name="object 13"/>
          <p:cNvSpPr txBox="1"/>
          <p:nvPr/>
        </p:nvSpPr>
        <p:spPr>
          <a:xfrm>
            <a:off x="2542158" y="2417191"/>
            <a:ext cx="176148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Preparation</a:t>
            </a:r>
            <a:endParaRPr sz="1800">
              <a:latin typeface="Arial"/>
              <a:cs typeface="Arial"/>
            </a:endParaRPr>
          </a:p>
        </p:txBody>
      </p:sp>
      <p:sp>
        <p:nvSpPr>
          <p:cNvPr id="14" name="object 14"/>
          <p:cNvSpPr txBox="1"/>
          <p:nvPr/>
        </p:nvSpPr>
        <p:spPr>
          <a:xfrm>
            <a:off x="5171947" y="2417191"/>
            <a:ext cx="18548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Visualization</a:t>
            </a:r>
            <a:endParaRPr sz="1800">
              <a:latin typeface="Arial"/>
              <a:cs typeface="Arial"/>
            </a:endParaRPr>
          </a:p>
        </p:txBody>
      </p:sp>
      <p:sp>
        <p:nvSpPr>
          <p:cNvPr id="15" name="object 15"/>
          <p:cNvSpPr txBox="1"/>
          <p:nvPr/>
        </p:nvSpPr>
        <p:spPr>
          <a:xfrm>
            <a:off x="2658236" y="4048455"/>
            <a:ext cx="152908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Encoding</a:t>
            </a:r>
            <a:endParaRPr sz="1800">
              <a:latin typeface="Arial"/>
              <a:cs typeface="Arial"/>
            </a:endParaRPr>
          </a:p>
        </p:txBody>
      </p:sp>
      <p:sp>
        <p:nvSpPr>
          <p:cNvPr id="16" name="object 16"/>
          <p:cNvSpPr txBox="1"/>
          <p:nvPr/>
        </p:nvSpPr>
        <p:spPr>
          <a:xfrm>
            <a:off x="4986273" y="4033215"/>
            <a:ext cx="26390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Machine</a:t>
            </a:r>
            <a:r>
              <a:rPr sz="1800" i="1" spc="-20" dirty="0">
                <a:latin typeface="Arial"/>
                <a:cs typeface="Arial"/>
              </a:rPr>
              <a:t> </a:t>
            </a:r>
            <a:r>
              <a:rPr sz="1800" i="1" dirty="0">
                <a:latin typeface="Arial"/>
                <a:cs typeface="Arial"/>
              </a:rPr>
              <a:t>Learning</a:t>
            </a:r>
            <a:r>
              <a:rPr sz="1800" i="1" spc="-40" dirty="0">
                <a:latin typeface="Arial"/>
                <a:cs typeface="Arial"/>
              </a:rPr>
              <a:t> </a:t>
            </a:r>
            <a:r>
              <a:rPr sz="1800" i="1" spc="-10" dirty="0">
                <a:latin typeface="Arial"/>
                <a:cs typeface="Arial"/>
              </a:rPr>
              <a:t>Models</a:t>
            </a:r>
            <a:endParaRPr sz="1800">
              <a:latin typeface="Arial"/>
              <a:cs typeface="Arial"/>
            </a:endParaRPr>
          </a:p>
        </p:txBody>
      </p:sp>
      <p:sp>
        <p:nvSpPr>
          <p:cNvPr id="17" name="object 17"/>
          <p:cNvSpPr txBox="1"/>
          <p:nvPr/>
        </p:nvSpPr>
        <p:spPr>
          <a:xfrm>
            <a:off x="914400" y="822325"/>
            <a:ext cx="7171690" cy="920765"/>
          </a:xfrm>
          <a:prstGeom prst="rect">
            <a:avLst/>
          </a:prstGeom>
        </p:spPr>
        <p:txBody>
          <a:bodyPr vert="horz" wrap="square" lIns="0" tIns="13970"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This project forecasts future energy use.  It analyzes historical consumption patterns, identifies trends, and employs machine learning to predict future demand.  The goal is optimized energy production, waste reduction, and efficiency improvements.</a:t>
            </a:r>
          </a:p>
          <a:p>
            <a:pPr>
              <a:lnSpc>
                <a:spcPts val="1425"/>
              </a:lnSpc>
            </a:pPr>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626995" cy="2466975"/>
          </a:xfrm>
          <a:prstGeom prst="rect">
            <a:avLst/>
          </a:prstGeom>
        </p:spPr>
        <p:txBody>
          <a:bodyPr vert="horz" wrap="square" lIns="0" tIns="320675" rIns="0" bIns="0" rtlCol="0">
            <a:spAutoFit/>
          </a:bodyPr>
          <a:lstStyle/>
          <a:p>
            <a:pPr marL="492759">
              <a:lnSpc>
                <a:spcPct val="100000"/>
              </a:lnSpc>
              <a:spcBef>
                <a:spcPts val="2525"/>
              </a:spcBef>
            </a:pPr>
            <a:r>
              <a:rPr sz="4800" spc="-315" dirty="0">
                <a:solidFill>
                  <a:srgbClr val="291F20"/>
                </a:solidFill>
                <a:latin typeface="Arial MT"/>
                <a:cs typeface="Arial MT"/>
              </a:rPr>
              <a:t>01</a:t>
            </a:r>
            <a:endParaRPr sz="480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50" dirty="0">
                <a:solidFill>
                  <a:srgbClr val="291F20"/>
                </a:solidFill>
                <a:latin typeface="Arial MT"/>
                <a:cs typeface="Arial MT"/>
              </a:rPr>
              <a:t>Preparation</a:t>
            </a:r>
            <a:endParaRPr sz="380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5807"/>
            <a:ext cx="563880" cy="1430020"/>
          </a:xfrm>
          <a:custGeom>
            <a:avLst/>
            <a:gdLst/>
            <a:ahLst/>
            <a:cxnLst/>
            <a:rect l="l" t="t" r="r" b="b"/>
            <a:pathLst>
              <a:path w="563880" h="1430020">
                <a:moveTo>
                  <a:pt x="0" y="963168"/>
                </a:moveTo>
                <a:lnTo>
                  <a:pt x="82200" y="963168"/>
                </a:lnTo>
                <a:lnTo>
                  <a:pt x="131449" y="960681"/>
                </a:lnTo>
                <a:lnTo>
                  <a:pt x="179274" y="953382"/>
                </a:lnTo>
                <a:lnTo>
                  <a:pt x="225436" y="941514"/>
                </a:lnTo>
                <a:lnTo>
                  <a:pt x="269690" y="925318"/>
                </a:lnTo>
                <a:lnTo>
                  <a:pt x="311796" y="905036"/>
                </a:lnTo>
                <a:lnTo>
                  <a:pt x="351510" y="880912"/>
                </a:lnTo>
                <a:lnTo>
                  <a:pt x="388591" y="853186"/>
                </a:lnTo>
                <a:lnTo>
                  <a:pt x="422798" y="822102"/>
                </a:lnTo>
                <a:lnTo>
                  <a:pt x="453886" y="787902"/>
                </a:lnTo>
                <a:lnTo>
                  <a:pt x="481615" y="750827"/>
                </a:lnTo>
                <a:lnTo>
                  <a:pt x="505743" y="711120"/>
                </a:lnTo>
                <a:lnTo>
                  <a:pt x="526026" y="669024"/>
                </a:lnTo>
                <a:lnTo>
                  <a:pt x="542224" y="624779"/>
                </a:lnTo>
                <a:lnTo>
                  <a:pt x="554093" y="578630"/>
                </a:lnTo>
                <a:lnTo>
                  <a:pt x="561393" y="530817"/>
                </a:lnTo>
                <a:lnTo>
                  <a:pt x="563879" y="481584"/>
                </a:lnTo>
                <a:lnTo>
                  <a:pt x="561393" y="432350"/>
                </a:lnTo>
                <a:lnTo>
                  <a:pt x="554093" y="384537"/>
                </a:lnTo>
                <a:lnTo>
                  <a:pt x="542224" y="338388"/>
                </a:lnTo>
                <a:lnTo>
                  <a:pt x="526026" y="294143"/>
                </a:lnTo>
                <a:lnTo>
                  <a:pt x="505743" y="252047"/>
                </a:lnTo>
                <a:lnTo>
                  <a:pt x="481615" y="212340"/>
                </a:lnTo>
                <a:lnTo>
                  <a:pt x="453886" y="175265"/>
                </a:lnTo>
                <a:lnTo>
                  <a:pt x="422798" y="141065"/>
                </a:lnTo>
                <a:lnTo>
                  <a:pt x="388591" y="109981"/>
                </a:lnTo>
                <a:lnTo>
                  <a:pt x="351510" y="82255"/>
                </a:lnTo>
                <a:lnTo>
                  <a:pt x="311796" y="58131"/>
                </a:lnTo>
                <a:lnTo>
                  <a:pt x="269690" y="37849"/>
                </a:lnTo>
                <a:lnTo>
                  <a:pt x="225436" y="21653"/>
                </a:lnTo>
                <a:lnTo>
                  <a:pt x="179274" y="9785"/>
                </a:lnTo>
                <a:lnTo>
                  <a:pt x="131449" y="2486"/>
                </a:lnTo>
                <a:lnTo>
                  <a:pt x="82200" y="0"/>
                </a:lnTo>
                <a:lnTo>
                  <a:pt x="0" y="0"/>
                </a:lnTo>
              </a:path>
              <a:path w="563880" h="1430020">
                <a:moveTo>
                  <a:pt x="0" y="1429512"/>
                </a:moveTo>
                <a:lnTo>
                  <a:pt x="82200" y="1429512"/>
                </a:lnTo>
                <a:lnTo>
                  <a:pt x="131449" y="1427033"/>
                </a:lnTo>
                <a:lnTo>
                  <a:pt x="179274" y="1419758"/>
                </a:lnTo>
                <a:lnTo>
                  <a:pt x="225436" y="1407929"/>
                </a:lnTo>
                <a:lnTo>
                  <a:pt x="269690" y="1391785"/>
                </a:lnTo>
                <a:lnTo>
                  <a:pt x="311796" y="1371570"/>
                </a:lnTo>
                <a:lnTo>
                  <a:pt x="351510" y="1347524"/>
                </a:lnTo>
                <a:lnTo>
                  <a:pt x="388591" y="1319888"/>
                </a:lnTo>
                <a:lnTo>
                  <a:pt x="422798" y="1288903"/>
                </a:lnTo>
                <a:lnTo>
                  <a:pt x="453886" y="1254812"/>
                </a:lnTo>
                <a:lnTo>
                  <a:pt x="481615" y="1217856"/>
                </a:lnTo>
                <a:lnTo>
                  <a:pt x="505743" y="1178275"/>
                </a:lnTo>
                <a:lnTo>
                  <a:pt x="526026" y="1136311"/>
                </a:lnTo>
                <a:lnTo>
                  <a:pt x="542224" y="1092205"/>
                </a:lnTo>
                <a:lnTo>
                  <a:pt x="554093" y="1046199"/>
                </a:lnTo>
                <a:lnTo>
                  <a:pt x="561393" y="998534"/>
                </a:lnTo>
                <a:lnTo>
                  <a:pt x="563879" y="949452"/>
                </a:lnTo>
                <a:lnTo>
                  <a:pt x="561393" y="900361"/>
                </a:lnTo>
                <a:lnTo>
                  <a:pt x="554093" y="852689"/>
                </a:lnTo>
                <a:lnTo>
                  <a:pt x="542224" y="806679"/>
                </a:lnTo>
                <a:lnTo>
                  <a:pt x="526026" y="762571"/>
                </a:lnTo>
                <a:lnTo>
                  <a:pt x="505743" y="720606"/>
                </a:lnTo>
                <a:lnTo>
                  <a:pt x="481615" y="681025"/>
                </a:lnTo>
                <a:lnTo>
                  <a:pt x="453886" y="644070"/>
                </a:lnTo>
                <a:lnTo>
                  <a:pt x="422798" y="609981"/>
                </a:lnTo>
                <a:lnTo>
                  <a:pt x="388591" y="578999"/>
                </a:lnTo>
                <a:lnTo>
                  <a:pt x="351510" y="551366"/>
                </a:lnTo>
                <a:lnTo>
                  <a:pt x="311796" y="527323"/>
                </a:lnTo>
                <a:lnTo>
                  <a:pt x="269690" y="507110"/>
                </a:lnTo>
                <a:lnTo>
                  <a:pt x="225436" y="490970"/>
                </a:lnTo>
                <a:lnTo>
                  <a:pt x="179274" y="479143"/>
                </a:lnTo>
                <a:lnTo>
                  <a:pt x="131449" y="471869"/>
                </a:lnTo>
                <a:lnTo>
                  <a:pt x="82200" y="469392"/>
                </a:lnTo>
                <a:lnTo>
                  <a:pt x="0" y="469392"/>
                </a:lnTo>
              </a:path>
            </a:pathLst>
          </a:custGeom>
          <a:ln w="18288">
            <a:solidFill>
              <a:srgbClr val="BCAB9D"/>
            </a:solidFill>
          </a:ln>
        </p:spPr>
        <p:txBody>
          <a:bodyPr wrap="square" lIns="0" tIns="0" rIns="0" bIns="0" rtlCol="0"/>
          <a:lstStyle/>
          <a:p>
            <a:endParaRPr/>
          </a:p>
        </p:txBody>
      </p:sp>
      <p:sp>
        <p:nvSpPr>
          <p:cNvPr id="3" name="object 3"/>
          <p:cNvSpPr/>
          <p:nvPr/>
        </p:nvSpPr>
        <p:spPr>
          <a:xfrm>
            <a:off x="124968" y="2362200"/>
            <a:ext cx="417830" cy="417830"/>
          </a:xfrm>
          <a:custGeom>
            <a:avLst/>
            <a:gdLst/>
            <a:ahLst/>
            <a:cxnLst/>
            <a:rect l="l" t="t" r="r" b="b"/>
            <a:pathLst>
              <a:path w="417830" h="417830">
                <a:moveTo>
                  <a:pt x="208800" y="0"/>
                </a:moveTo>
                <a:lnTo>
                  <a:pt x="191350" y="166624"/>
                </a:lnTo>
                <a:lnTo>
                  <a:pt x="61163" y="61087"/>
                </a:lnTo>
                <a:lnTo>
                  <a:pt x="166674" y="191388"/>
                </a:lnTo>
                <a:lnTo>
                  <a:pt x="0" y="208787"/>
                </a:lnTo>
                <a:lnTo>
                  <a:pt x="166674" y="226187"/>
                </a:lnTo>
                <a:lnTo>
                  <a:pt x="61163" y="356488"/>
                </a:lnTo>
                <a:lnTo>
                  <a:pt x="191350" y="250951"/>
                </a:lnTo>
                <a:lnTo>
                  <a:pt x="208800" y="417575"/>
                </a:lnTo>
                <a:lnTo>
                  <a:pt x="226225" y="250951"/>
                </a:lnTo>
                <a:lnTo>
                  <a:pt x="356425" y="356488"/>
                </a:lnTo>
                <a:lnTo>
                  <a:pt x="250901" y="226187"/>
                </a:lnTo>
                <a:lnTo>
                  <a:pt x="417575" y="208787"/>
                </a:lnTo>
                <a:lnTo>
                  <a:pt x="250901" y="191388"/>
                </a:lnTo>
                <a:lnTo>
                  <a:pt x="356425" y="61087"/>
                </a:lnTo>
                <a:lnTo>
                  <a:pt x="226225" y="166624"/>
                </a:lnTo>
                <a:lnTo>
                  <a:pt x="208800" y="0"/>
                </a:lnTo>
                <a:close/>
              </a:path>
            </a:pathLst>
          </a:custGeom>
          <a:solidFill>
            <a:srgbClr val="BCAB9D"/>
          </a:solidFill>
        </p:spPr>
        <p:txBody>
          <a:bodyPr wrap="square" lIns="0" tIns="0" rIns="0" bIns="0" rtlCol="0"/>
          <a:lstStyle/>
          <a:p>
            <a:endParaRPr/>
          </a:p>
        </p:txBody>
      </p:sp>
      <p:sp>
        <p:nvSpPr>
          <p:cNvPr id="4" name="object 4"/>
          <p:cNvSpPr/>
          <p:nvPr/>
        </p:nvSpPr>
        <p:spPr>
          <a:xfrm>
            <a:off x="8510016" y="539495"/>
            <a:ext cx="563880" cy="963294"/>
          </a:xfrm>
          <a:custGeom>
            <a:avLst/>
            <a:gdLst/>
            <a:ahLst/>
            <a:cxnLst/>
            <a:rect l="l" t="t" r="r" b="b"/>
            <a:pathLst>
              <a:path w="563879" h="963294">
                <a:moveTo>
                  <a:pt x="281939" y="399288"/>
                </a:moveTo>
                <a:lnTo>
                  <a:pt x="327669" y="402978"/>
                </a:lnTo>
                <a:lnTo>
                  <a:pt x="371051" y="413662"/>
                </a:lnTo>
                <a:lnTo>
                  <a:pt x="411503" y="430759"/>
                </a:lnTo>
                <a:lnTo>
                  <a:pt x="448446" y="453688"/>
                </a:lnTo>
                <a:lnTo>
                  <a:pt x="481298" y="481869"/>
                </a:lnTo>
                <a:lnTo>
                  <a:pt x="509479" y="514721"/>
                </a:lnTo>
                <a:lnTo>
                  <a:pt x="532408" y="551664"/>
                </a:lnTo>
                <a:lnTo>
                  <a:pt x="549505" y="592116"/>
                </a:lnTo>
                <a:lnTo>
                  <a:pt x="560189" y="635498"/>
                </a:lnTo>
                <a:lnTo>
                  <a:pt x="563879" y="681227"/>
                </a:lnTo>
                <a:lnTo>
                  <a:pt x="560189" y="726957"/>
                </a:lnTo>
                <a:lnTo>
                  <a:pt x="549505" y="770339"/>
                </a:lnTo>
                <a:lnTo>
                  <a:pt x="532408" y="810791"/>
                </a:lnTo>
                <a:lnTo>
                  <a:pt x="509479" y="847734"/>
                </a:lnTo>
                <a:lnTo>
                  <a:pt x="481298" y="880586"/>
                </a:lnTo>
                <a:lnTo>
                  <a:pt x="448446" y="908767"/>
                </a:lnTo>
                <a:lnTo>
                  <a:pt x="411503" y="931696"/>
                </a:lnTo>
                <a:lnTo>
                  <a:pt x="371051" y="948793"/>
                </a:lnTo>
                <a:lnTo>
                  <a:pt x="327669" y="959477"/>
                </a:lnTo>
                <a:lnTo>
                  <a:pt x="281939" y="963167"/>
                </a:lnTo>
                <a:lnTo>
                  <a:pt x="236210" y="959477"/>
                </a:lnTo>
                <a:lnTo>
                  <a:pt x="192828" y="948793"/>
                </a:lnTo>
                <a:lnTo>
                  <a:pt x="152376" y="931696"/>
                </a:lnTo>
                <a:lnTo>
                  <a:pt x="115433" y="908767"/>
                </a:lnTo>
                <a:lnTo>
                  <a:pt x="82581" y="880586"/>
                </a:lnTo>
                <a:lnTo>
                  <a:pt x="54400" y="847734"/>
                </a:lnTo>
                <a:lnTo>
                  <a:pt x="31471" y="810791"/>
                </a:lnTo>
                <a:lnTo>
                  <a:pt x="14374" y="770339"/>
                </a:lnTo>
                <a:lnTo>
                  <a:pt x="3690" y="726957"/>
                </a:lnTo>
                <a:lnTo>
                  <a:pt x="0" y="681227"/>
                </a:lnTo>
                <a:lnTo>
                  <a:pt x="3690" y="635498"/>
                </a:lnTo>
                <a:lnTo>
                  <a:pt x="14374" y="592116"/>
                </a:lnTo>
                <a:lnTo>
                  <a:pt x="31471" y="551664"/>
                </a:lnTo>
                <a:lnTo>
                  <a:pt x="54400" y="514721"/>
                </a:lnTo>
                <a:lnTo>
                  <a:pt x="82581" y="481869"/>
                </a:lnTo>
                <a:lnTo>
                  <a:pt x="115433" y="453688"/>
                </a:lnTo>
                <a:lnTo>
                  <a:pt x="152376" y="430759"/>
                </a:lnTo>
                <a:lnTo>
                  <a:pt x="192828" y="413662"/>
                </a:lnTo>
                <a:lnTo>
                  <a:pt x="236210" y="402978"/>
                </a:lnTo>
                <a:lnTo>
                  <a:pt x="281939" y="399288"/>
                </a:lnTo>
                <a:close/>
              </a:path>
              <a:path w="563879" h="963294">
                <a:moveTo>
                  <a:pt x="281939" y="0"/>
                </a:move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79"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39" y="563879"/>
                </a:lnTo>
                <a:lnTo>
                  <a:pt x="236210" y="560189"/>
                </a:lnTo>
                <a:lnTo>
                  <a:pt x="192828" y="549505"/>
                </a:lnTo>
                <a:lnTo>
                  <a:pt x="152376" y="532408"/>
                </a:lnTo>
                <a:lnTo>
                  <a:pt x="115433" y="509479"/>
                </a:lnTo>
                <a:lnTo>
                  <a:pt x="82581" y="481298"/>
                </a:lnTo>
                <a:lnTo>
                  <a:pt x="54400" y="448446"/>
                </a:lnTo>
                <a:lnTo>
                  <a:pt x="31471" y="411503"/>
                </a:lnTo>
                <a:lnTo>
                  <a:pt x="14374" y="371051"/>
                </a:lnTo>
                <a:lnTo>
                  <a:pt x="3690" y="327669"/>
                </a:lnTo>
                <a:lnTo>
                  <a:pt x="0" y="281939"/>
                </a:lnTo>
                <a:lnTo>
                  <a:pt x="3690" y="236210"/>
                </a:lnTo>
                <a:lnTo>
                  <a:pt x="14374" y="192828"/>
                </a:lnTo>
                <a:lnTo>
                  <a:pt x="31471" y="152376"/>
                </a:lnTo>
                <a:lnTo>
                  <a:pt x="54400" y="115433"/>
                </a:lnTo>
                <a:lnTo>
                  <a:pt x="82581" y="82581"/>
                </a:lnTo>
                <a:lnTo>
                  <a:pt x="115433" y="54400"/>
                </a:lnTo>
                <a:lnTo>
                  <a:pt x="152376" y="31471"/>
                </a:lnTo>
                <a:lnTo>
                  <a:pt x="192828" y="14374"/>
                </a:lnTo>
                <a:lnTo>
                  <a:pt x="236210" y="3690"/>
                </a:lnTo>
                <a:lnTo>
                  <a:pt x="281939" y="0"/>
                </a:lnTo>
                <a:close/>
              </a:path>
            </a:pathLst>
          </a:custGeom>
          <a:ln w="18288">
            <a:solidFill>
              <a:srgbClr val="BCAB9D"/>
            </a:solidFill>
          </a:ln>
        </p:spPr>
        <p:txBody>
          <a:bodyPr wrap="square" lIns="0" tIns="0" rIns="0" bIns="0" rtlCol="0"/>
          <a:lstStyle/>
          <a:p>
            <a:endParaRPr/>
          </a:p>
        </p:txBody>
      </p:sp>
      <p:sp>
        <p:nvSpPr>
          <p:cNvPr id="5" name="object 5"/>
          <p:cNvSpPr/>
          <p:nvPr/>
        </p:nvSpPr>
        <p:spPr>
          <a:xfrm>
            <a:off x="8510016" y="1667255"/>
            <a:ext cx="563880" cy="563880"/>
          </a:xfrm>
          <a:custGeom>
            <a:avLst/>
            <a:gdLst/>
            <a:ahLst/>
            <a:cxnLst/>
            <a:rect l="l" t="t" r="r" b="b"/>
            <a:pathLst>
              <a:path w="563879" h="563880">
                <a:moveTo>
                  <a:pt x="281939" y="0"/>
                </a:moveTo>
                <a:lnTo>
                  <a:pt x="236210" y="3690"/>
                </a:lnTo>
                <a:lnTo>
                  <a:pt x="192828" y="14374"/>
                </a:lnTo>
                <a:lnTo>
                  <a:pt x="152376" y="31471"/>
                </a:lnTo>
                <a:lnTo>
                  <a:pt x="115433" y="54400"/>
                </a:lnTo>
                <a:lnTo>
                  <a:pt x="82581" y="82581"/>
                </a:lnTo>
                <a:lnTo>
                  <a:pt x="54400" y="115433"/>
                </a:lnTo>
                <a:lnTo>
                  <a:pt x="31471" y="152376"/>
                </a:lnTo>
                <a:lnTo>
                  <a:pt x="14374" y="192828"/>
                </a:lnTo>
                <a:lnTo>
                  <a:pt x="3690" y="236210"/>
                </a:lnTo>
                <a:lnTo>
                  <a:pt x="0" y="281939"/>
                </a:lnTo>
                <a:lnTo>
                  <a:pt x="3690" y="327669"/>
                </a:lnTo>
                <a:lnTo>
                  <a:pt x="14374" y="371051"/>
                </a:lnTo>
                <a:lnTo>
                  <a:pt x="31471" y="411503"/>
                </a:lnTo>
                <a:lnTo>
                  <a:pt x="54400" y="448446"/>
                </a:lnTo>
                <a:lnTo>
                  <a:pt x="82581" y="481298"/>
                </a:lnTo>
                <a:lnTo>
                  <a:pt x="115433" y="509479"/>
                </a:lnTo>
                <a:lnTo>
                  <a:pt x="152376" y="532408"/>
                </a:lnTo>
                <a:lnTo>
                  <a:pt x="192828" y="549505"/>
                </a:lnTo>
                <a:lnTo>
                  <a:pt x="236210" y="560189"/>
                </a:lnTo>
                <a:lnTo>
                  <a:pt x="281939" y="563879"/>
                </a:lnTo>
                <a:lnTo>
                  <a:pt x="327669" y="560189"/>
                </a:lnTo>
                <a:lnTo>
                  <a:pt x="371051" y="549505"/>
                </a:lnTo>
                <a:lnTo>
                  <a:pt x="411503" y="532408"/>
                </a:lnTo>
                <a:lnTo>
                  <a:pt x="448446" y="509479"/>
                </a:lnTo>
                <a:lnTo>
                  <a:pt x="481298" y="481298"/>
                </a:lnTo>
                <a:lnTo>
                  <a:pt x="509479" y="448446"/>
                </a:lnTo>
                <a:lnTo>
                  <a:pt x="532408" y="411503"/>
                </a:lnTo>
                <a:lnTo>
                  <a:pt x="549505" y="371051"/>
                </a:lnTo>
                <a:lnTo>
                  <a:pt x="560189" y="327669"/>
                </a:lnTo>
                <a:lnTo>
                  <a:pt x="563879" y="281939"/>
                </a:lnTo>
                <a:lnTo>
                  <a:pt x="560189" y="236210"/>
                </a:lnTo>
                <a:lnTo>
                  <a:pt x="549505" y="192828"/>
                </a:lnTo>
                <a:lnTo>
                  <a:pt x="532408" y="152376"/>
                </a:lnTo>
                <a:lnTo>
                  <a:pt x="509479" y="115433"/>
                </a:lnTo>
                <a:lnTo>
                  <a:pt x="481298" y="82581"/>
                </a:lnTo>
                <a:lnTo>
                  <a:pt x="448446" y="54400"/>
                </a:lnTo>
                <a:lnTo>
                  <a:pt x="411503" y="31471"/>
                </a:lnTo>
                <a:lnTo>
                  <a:pt x="371051" y="14374"/>
                </a:lnTo>
                <a:lnTo>
                  <a:pt x="327669" y="3690"/>
                </a:lnTo>
                <a:lnTo>
                  <a:pt x="281939" y="0"/>
                </a:lnTo>
                <a:close/>
              </a:path>
            </a:pathLst>
          </a:custGeom>
          <a:solidFill>
            <a:srgbClr val="E8E2DF"/>
          </a:solidFill>
        </p:spPr>
        <p:txBody>
          <a:bodyPr wrap="square" lIns="0" tIns="0" rIns="0" bIns="0" rtlCol="0"/>
          <a:lstStyle/>
          <a:p>
            <a:endParaRPr/>
          </a:p>
        </p:txBody>
      </p:sp>
      <p:sp>
        <p:nvSpPr>
          <p:cNvPr id="6" name="object 6"/>
          <p:cNvSpPr txBox="1">
            <a:spLocks noGrp="1"/>
          </p:cNvSpPr>
          <p:nvPr>
            <p:ph type="title"/>
          </p:nvPr>
        </p:nvSpPr>
        <p:spPr>
          <a:xfrm>
            <a:off x="798982" y="266445"/>
            <a:ext cx="2814955" cy="329565"/>
          </a:xfrm>
          <a:prstGeom prst="rect">
            <a:avLst/>
          </a:prstGeom>
        </p:spPr>
        <p:txBody>
          <a:bodyPr vert="horz" wrap="square" lIns="0" tIns="11430" rIns="0" bIns="0" rtlCol="0">
            <a:spAutoFit/>
          </a:bodyPr>
          <a:lstStyle/>
          <a:p>
            <a:pPr marL="12700">
              <a:lnSpc>
                <a:spcPct val="100000"/>
              </a:lnSpc>
              <a:spcBef>
                <a:spcPts val="90"/>
              </a:spcBef>
            </a:pPr>
            <a:r>
              <a:rPr sz="2000" dirty="0"/>
              <a:t>Dataset</a:t>
            </a:r>
            <a:r>
              <a:rPr sz="2000" spc="285" dirty="0"/>
              <a:t> </a:t>
            </a:r>
            <a:r>
              <a:rPr sz="2000" spc="45" dirty="0"/>
              <a:t>Characteristics</a:t>
            </a:r>
            <a:endParaRPr sz="2000" dirty="0"/>
          </a:p>
        </p:txBody>
      </p:sp>
      <p:sp>
        <p:nvSpPr>
          <p:cNvPr id="7" name="object 7"/>
          <p:cNvSpPr txBox="1"/>
          <p:nvPr/>
        </p:nvSpPr>
        <p:spPr>
          <a:xfrm>
            <a:off x="798982" y="779069"/>
            <a:ext cx="6494780" cy="1828706"/>
          </a:xfrm>
          <a:prstGeom prst="rect">
            <a:avLst/>
          </a:prstGeom>
        </p:spPr>
        <p:txBody>
          <a:bodyPr vert="horz" wrap="square" lIns="0" tIns="12700" rIns="0" bIns="0" rtlCol="0">
            <a:spAutoFit/>
          </a:bodyPr>
          <a:lstStyle/>
          <a:p>
            <a:pPr algn="l"/>
            <a:r>
              <a:rPr lang="en-US" sz="1400" b="0" i="0" dirty="0">
                <a:solidFill>
                  <a:srgbClr val="1F1F1F"/>
                </a:solidFill>
                <a:effectLst/>
                <a:latin typeface="Roboto" panose="02000000000000000000" pitchFamily="2" charset="0"/>
              </a:rPr>
              <a:t>The "Household Power Consumption" dataset contains measurements of electric power consumption in a single household over a period of time. The data includes details recorded every minute from December 2006 to November 2010, The dataset consists of 2,075,259 entries across 9 attributes, incorporating both</a:t>
            </a:r>
          </a:p>
          <a:p>
            <a:pPr algn="l"/>
            <a:r>
              <a:rPr lang="en-US" sz="1400" b="0" i="0" dirty="0">
                <a:solidFill>
                  <a:srgbClr val="1F1F1F"/>
                </a:solidFill>
                <a:effectLst/>
                <a:latin typeface="Roboto" panose="02000000000000000000" pitchFamily="2" charset="0"/>
              </a:rPr>
              <a:t>numerical and categorical features.</a:t>
            </a:r>
          </a:p>
          <a:p>
            <a:pPr algn="l"/>
            <a:r>
              <a:rPr lang="en-US" sz="1400" b="0" i="0" dirty="0">
                <a:solidFill>
                  <a:srgbClr val="1F1F1F"/>
                </a:solidFill>
                <a:effectLst/>
                <a:latin typeface="Roboto" panose="02000000000000000000" pitchFamily="2" charset="0"/>
              </a:rPr>
              <a:t>Time Period: December 2006 - November 2010</a:t>
            </a:r>
          </a:p>
          <a:p>
            <a:pPr algn="l"/>
            <a:r>
              <a:rPr lang="en-US" sz="1400" b="0" i="0" dirty="0">
                <a:solidFill>
                  <a:srgbClr val="1F1F1F"/>
                </a:solidFill>
                <a:effectLst/>
                <a:latin typeface="Roboto" panose="02000000000000000000" pitchFamily="2" charset="0"/>
              </a:rPr>
              <a:t>Granularity: Data is recorded every minute</a:t>
            </a:r>
          </a:p>
          <a:p>
            <a:pPr algn="l"/>
            <a:r>
              <a:rPr sz="2000" dirty="0">
                <a:solidFill>
                  <a:srgbClr val="291F20"/>
                </a:solidFill>
                <a:latin typeface="Arial MT"/>
                <a:cs typeface="Arial MT"/>
              </a:rPr>
              <a:t>Exploratory</a:t>
            </a:r>
            <a:r>
              <a:rPr sz="2000" spc="475" dirty="0">
                <a:solidFill>
                  <a:srgbClr val="291F20"/>
                </a:solidFill>
                <a:latin typeface="Arial MT"/>
                <a:cs typeface="Arial MT"/>
              </a:rPr>
              <a:t> </a:t>
            </a:r>
            <a:r>
              <a:rPr sz="2000" spc="-10" dirty="0">
                <a:solidFill>
                  <a:srgbClr val="291F20"/>
                </a:solidFill>
                <a:latin typeface="Arial MT"/>
                <a:cs typeface="Arial MT"/>
              </a:rPr>
              <a:t>Analysis:</a:t>
            </a:r>
            <a:endParaRPr sz="2000" dirty="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082412949"/>
              </p:ext>
            </p:extLst>
          </p:nvPr>
        </p:nvGraphicFramePr>
        <p:xfrm>
          <a:off x="710463" y="2824860"/>
          <a:ext cx="7870824" cy="2258315"/>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435865">
                <a:tc>
                  <a:txBody>
                    <a:bodyPr/>
                    <a:lstStyle/>
                    <a:p>
                      <a:pPr marL="91440">
                        <a:lnSpc>
                          <a:spcPct val="100000"/>
                        </a:lnSpc>
                        <a:spcBef>
                          <a:spcPts val="935"/>
                        </a:spcBef>
                      </a:pPr>
                      <a:r>
                        <a:rPr sz="1800" spc="0" dirty="0">
                          <a:solidFill>
                            <a:srgbClr val="291F20"/>
                          </a:solidFill>
                          <a:latin typeface="Arial MT"/>
                          <a:cs typeface="Arial MT"/>
                        </a:rPr>
                        <a:t>Analysis</a:t>
                      </a:r>
                      <a:endParaRPr sz="1800" spc="0" dirty="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958215">
                        <a:lnSpc>
                          <a:spcPct val="100000"/>
                        </a:lnSpc>
                        <a:spcBef>
                          <a:spcPts val="935"/>
                        </a:spcBef>
                      </a:pPr>
                      <a:r>
                        <a:rPr sz="1800" spc="0" dirty="0">
                          <a:solidFill>
                            <a:srgbClr val="291F20"/>
                          </a:solidFill>
                          <a:latin typeface="Arial MT"/>
                          <a:cs typeface="Arial MT"/>
                        </a:rPr>
                        <a:t>Definition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779145">
                        <a:lnSpc>
                          <a:spcPct val="100000"/>
                        </a:lnSpc>
                        <a:spcBef>
                          <a:spcPts val="935"/>
                        </a:spcBef>
                      </a:pPr>
                      <a:r>
                        <a:rPr sz="1800" spc="0" dirty="0">
                          <a:solidFill>
                            <a:srgbClr val="291F20"/>
                          </a:solidFill>
                          <a:latin typeface="Arial MT"/>
                          <a:cs typeface="Arial MT"/>
                        </a:rPr>
                        <a:t>Observation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735965">
                <a:tc>
                  <a:txBody>
                    <a:bodyPr/>
                    <a:lstStyle/>
                    <a:p>
                      <a:pPr>
                        <a:lnSpc>
                          <a:spcPct val="100000"/>
                        </a:lnSpc>
                        <a:spcBef>
                          <a:spcPts val="120"/>
                        </a:spcBef>
                      </a:pPr>
                      <a:endParaRPr sz="1600" spc="0" dirty="0">
                        <a:latin typeface="Times New Roman"/>
                        <a:cs typeface="Times New Roman"/>
                      </a:endParaRPr>
                    </a:p>
                    <a:p>
                      <a:pPr marL="91440">
                        <a:lnSpc>
                          <a:spcPct val="100000"/>
                        </a:lnSpc>
                        <a:spcBef>
                          <a:spcPts val="5"/>
                        </a:spcBef>
                      </a:pPr>
                      <a:r>
                        <a:rPr sz="1600" b="1" spc="0" dirty="0">
                          <a:solidFill>
                            <a:srgbClr val="291F20"/>
                          </a:solidFill>
                          <a:latin typeface="Times New Roman" panose="02020603050405020304" pitchFamily="18" charset="0"/>
                          <a:cs typeface="Times New Roman" panose="02020603050405020304" pitchFamily="18" charset="0"/>
                        </a:rPr>
                        <a:t>df.shape()</a:t>
                      </a:r>
                      <a:endParaRPr sz="1600" spc="0" dirty="0">
                        <a:latin typeface="Times New Roman" panose="02020603050405020304" pitchFamily="18" charset="0"/>
                        <a:cs typeface="Times New Roman" panose="02020603050405020304" pitchFamily="18" charset="0"/>
                      </a:endParaRPr>
                    </a:p>
                  </a:txBody>
                  <a:tcPr marL="0" marR="0" marT="15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175"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Returns a tuple representing the</a:t>
                      </a:r>
                      <a:endParaRPr sz="1400" b="0" spc="0" dirty="0">
                        <a:latin typeface="Times New Roman" panose="02020603050405020304" pitchFamily="18" charset="0"/>
                        <a:cs typeface="Times New Roman" panose="02020603050405020304" pitchFamily="18" charset="0"/>
                      </a:endParaRPr>
                    </a:p>
                    <a:p>
                      <a:pPr marL="635" algn="ctr">
                        <a:lnSpc>
                          <a:spcPct val="100000"/>
                        </a:lnSpc>
                        <a:spcBef>
                          <a:spcPts val="265"/>
                        </a:spcBef>
                      </a:pPr>
                      <a:r>
                        <a:rPr sz="1400" b="0" spc="0" dirty="0">
                          <a:solidFill>
                            <a:srgbClr val="291F20"/>
                          </a:solidFill>
                          <a:latin typeface="Times New Roman" panose="02020603050405020304" pitchFamily="18" charset="0"/>
                          <a:cs typeface="Times New Roman" panose="02020603050405020304" pitchFamily="18" charset="0"/>
                        </a:rPr>
                        <a:t>number of rows and columns in the</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dataset.</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The dataset contains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2,075,259 </a:t>
                      </a:r>
                      <a:r>
                        <a:rPr sz="1400" b="0" spc="0" dirty="0">
                          <a:solidFill>
                            <a:srgbClr val="291F20"/>
                          </a:solidFill>
                          <a:latin typeface="Times New Roman" panose="02020603050405020304" pitchFamily="18" charset="0"/>
                          <a:cs typeface="Times New Roman" panose="02020603050405020304" pitchFamily="18" charset="0"/>
                        </a:rPr>
                        <a:t>rows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and</a:t>
                      </a:r>
                      <a:r>
                        <a:rPr lang="en-US" sz="1400" b="0" spc="0" dirty="0">
                          <a:solidFill>
                            <a:schemeClr val="tx1"/>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9</a:t>
                      </a:r>
                      <a:r>
                        <a:rPr sz="1400" b="0" spc="0" dirty="0">
                          <a:solidFill>
                            <a:srgbClr val="291F20"/>
                          </a:solidFill>
                          <a:latin typeface="Times New Roman" panose="02020603050405020304" pitchFamily="18" charset="0"/>
                          <a:cs typeface="Times New Roman" panose="02020603050405020304" pitchFamily="18" charset="0"/>
                        </a:rPr>
                        <a:t> columns, indicating sufficient</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 for analysis and modeling.</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981075">
                <a:tc>
                  <a:txBody>
                    <a:bodyPr/>
                    <a:lstStyle/>
                    <a:p>
                      <a:pPr>
                        <a:lnSpc>
                          <a:spcPct val="100000"/>
                        </a:lnSpc>
                        <a:spcBef>
                          <a:spcPts val="1270"/>
                        </a:spcBef>
                      </a:pPr>
                      <a:endParaRPr sz="1500" spc="0" dirty="0">
                        <a:latin typeface="Times New Roman"/>
                        <a:cs typeface="Times New Roman"/>
                      </a:endParaRPr>
                    </a:p>
                    <a:p>
                      <a:pPr marL="91440">
                        <a:lnSpc>
                          <a:spcPct val="100000"/>
                        </a:lnSpc>
                      </a:pPr>
                      <a:r>
                        <a:rPr sz="1500" b="1" spc="0" dirty="0">
                          <a:solidFill>
                            <a:srgbClr val="291F20"/>
                          </a:solidFill>
                          <a:latin typeface="Times New Roman" panose="02020603050405020304" pitchFamily="18" charset="0"/>
                          <a:cs typeface="Times New Roman" panose="02020603050405020304" pitchFamily="18" charset="0"/>
                        </a:rPr>
                        <a:t>df.info()</a:t>
                      </a:r>
                      <a:endParaRPr sz="1500" spc="0" dirty="0">
                        <a:latin typeface="Times New Roman" panose="02020603050405020304" pitchFamily="18" charset="0"/>
                        <a:cs typeface="Times New Roman" panose="02020603050405020304" pitchFamily="18" charset="0"/>
                      </a:endParaRPr>
                    </a:p>
                  </a:txBody>
                  <a:tcPr marL="0" marR="0" marT="1612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marR="635" indent="-3810" algn="ctr">
                        <a:lnSpc>
                          <a:spcPct val="115100"/>
                        </a:lnSpc>
                        <a:spcBef>
                          <a:spcPts val="770"/>
                        </a:spcBef>
                      </a:pPr>
                      <a:r>
                        <a:rPr lang="en-US" sz="1400" b="0" spc="0" dirty="0">
                          <a:solidFill>
                            <a:srgbClr val="291F20"/>
                          </a:solidFill>
                          <a:latin typeface="Times New Roman" panose="02020603050405020304" pitchFamily="18" charset="0"/>
                          <a:cs typeface="Times New Roman" panose="02020603050405020304" pitchFamily="18" charset="0"/>
                        </a:rPr>
                        <a:t>Displays a concise summary of the Data Frame, including non-null counts and data types.</a:t>
                      </a:r>
                      <a:endParaRPr sz="1400" b="0" spc="0" dirty="0">
                        <a:latin typeface="Times New Roman" panose="02020603050405020304" pitchFamily="18" charset="0"/>
                        <a:cs typeface="Times New Roman" panose="02020603050405020304" pitchFamily="18" charset="0"/>
                      </a:endParaRPr>
                    </a:p>
                  </a:txBody>
                  <a:tcPr marL="0" marR="0" marT="977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0" marR="0" lvl="0" indent="0" algn="ctr" defTabSz="914400" eaLnBrk="1" fontAlgn="auto" latinLnBrk="0" hangingPunct="1">
                        <a:lnSpc>
                          <a:spcPct val="100000"/>
                        </a:lnSpc>
                        <a:spcBef>
                          <a:spcPts val="55"/>
                        </a:spcBef>
                        <a:spcAft>
                          <a:spcPts val="0"/>
                        </a:spcAft>
                        <a:buClrTx/>
                        <a:buSzTx/>
                        <a:buFontTx/>
                        <a:buNone/>
                        <a:tabLst/>
                        <a:defRPr/>
                      </a:pPr>
                      <a:r>
                        <a:rPr lang="en-US" sz="1400" b="0" spc="0" dirty="0">
                          <a:solidFill>
                            <a:schemeClr val="tx1"/>
                          </a:solidFill>
                          <a:effectLst/>
                          <a:latin typeface="Times New Roman" panose="02020603050405020304" pitchFamily="18" charset="0"/>
                          <a:ea typeface="+mn-ea"/>
                          <a:cs typeface="Times New Roman" panose="02020603050405020304" pitchFamily="18" charset="0"/>
                        </a:rPr>
                        <a:t>Data types, non-null counts, and memory usage of Data Frame columns. This consist of 8 object and 1 float values. Memory usage- 142.5+ MB</a:t>
                      </a:r>
                    </a:p>
                    <a:p>
                      <a:pPr algn="ctr">
                        <a:lnSpc>
                          <a:spcPct val="100000"/>
                        </a:lnSpc>
                        <a:spcBef>
                          <a:spcPts val="55"/>
                        </a:spcBef>
                      </a:pPr>
                      <a:endParaRPr sz="1400" spc="0" dirty="0">
                        <a:latin typeface="Tahoma"/>
                        <a:cs typeface="Tahoma"/>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077984643"/>
              </p:ext>
            </p:extLst>
          </p:nvPr>
        </p:nvGraphicFramePr>
        <p:xfrm>
          <a:off x="710463" y="139318"/>
          <a:ext cx="7870824" cy="5002530"/>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1066800">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13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60"/>
                        </a:spcBef>
                      </a:pPr>
                      <a:endParaRPr sz="1400" spc="0" dirty="0">
                        <a:latin typeface="Times New Roman" panose="02020603050405020304" pitchFamily="18" charset="0"/>
                        <a:cs typeface="Times New Roman" panose="02020603050405020304" pitchFamily="18" charset="0"/>
                      </a:endParaRPr>
                    </a:p>
                    <a:p>
                      <a:pPr marL="46355" marR="39370"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Provides statistical summary (mean, std, min, max, etc.) for numerical columns.</a:t>
                      </a:r>
                      <a:endParaRPr sz="1400" spc="0" dirty="0">
                        <a:latin typeface="Times New Roman" panose="02020603050405020304" pitchFamily="18" charset="0"/>
                        <a:cs typeface="Times New Roman" panose="02020603050405020304" pitchFamily="18" charset="0"/>
                      </a:endParaRPr>
                    </a:p>
                  </a:txBody>
                  <a:tcPr marL="0" marR="0" marT="76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ts val="1675"/>
                        </a:lnSpc>
                      </a:pPr>
                      <a:r>
                        <a:rPr lang="en-US" sz="1400" b="1" spc="0" dirty="0">
                          <a:solidFill>
                            <a:srgbClr val="291F20"/>
                          </a:solidFill>
                          <a:latin typeface="Times New Roman" panose="02020603050405020304" pitchFamily="18" charset="0"/>
                          <a:cs typeface="Times New Roman" panose="02020603050405020304" pitchFamily="18" charset="0"/>
                        </a:rPr>
                        <a:t>All</a:t>
                      </a:r>
                      <a:r>
                        <a:rPr sz="1400" b="1" spc="0" dirty="0">
                          <a:solidFill>
                            <a:srgbClr val="291F20"/>
                          </a:solidFill>
                          <a:latin typeface="Times New Roman" panose="02020603050405020304" pitchFamily="18" charset="0"/>
                          <a:cs typeface="Times New Roman" panose="02020603050405020304" pitchFamily="18" charset="0"/>
                        </a:rPr>
                        <a:t> numerical </a:t>
                      </a:r>
                      <a:r>
                        <a:rPr lang="en-US" sz="1400" b="1" spc="0" dirty="0">
                          <a:solidFill>
                            <a:srgbClr val="291F20"/>
                          </a:solidFill>
                          <a:latin typeface="Times New Roman" panose="02020603050405020304" pitchFamily="18" charset="0"/>
                          <a:cs typeface="Times New Roman" panose="02020603050405020304" pitchFamily="18" charset="0"/>
                        </a:rPr>
                        <a:t>Columns</a:t>
                      </a:r>
                      <a:r>
                        <a:rPr sz="1400" b="1" spc="0" dirty="0">
                          <a:solidFill>
                            <a:srgbClr val="291F20"/>
                          </a:solidFill>
                          <a:latin typeface="Times New Roman" panose="02020603050405020304" pitchFamily="18" charset="0"/>
                          <a:cs typeface="Times New Roman" panose="02020603050405020304" pitchFamily="18" charset="0"/>
                        </a:rPr>
                        <a:t> like </a:t>
                      </a:r>
                      <a:r>
                        <a:rPr lang="en-US" sz="1400" b="1" spc="0" dirty="0">
                          <a:solidFill>
                            <a:srgbClr val="291F20"/>
                          </a:solidFill>
                          <a:latin typeface="Times New Roman" panose="02020603050405020304" pitchFamily="18" charset="0"/>
                          <a:cs typeface="Times New Roman" panose="02020603050405020304" pitchFamily="18" charset="0"/>
                        </a:rPr>
                        <a:t>Global active and reactive Power and Global Intensity</a:t>
                      </a:r>
                      <a:r>
                        <a:rPr sz="1400" b="1" spc="0" dirty="0">
                          <a:solidFill>
                            <a:srgbClr val="291F20"/>
                          </a:solidFill>
                          <a:latin typeface="Times New Roman" panose="02020603050405020304" pitchFamily="18" charset="0"/>
                          <a:cs typeface="Times New Roman" panose="02020603050405020304" pitchFamily="18" charset="0"/>
                        </a:rPr>
                        <a:t>,</a:t>
                      </a:r>
                      <a:r>
                        <a:rPr lang="en-US" sz="1400" b="1" spc="0" dirty="0">
                          <a:solidFill>
                            <a:srgbClr val="291F20"/>
                          </a:solidFill>
                          <a:latin typeface="Times New Roman" panose="02020603050405020304" pitchFamily="18" charset="0"/>
                          <a:cs typeface="Times New Roman" panose="02020603050405020304" pitchFamily="18" charset="0"/>
                        </a:rPr>
                        <a:t> Voltage, Sub metering 1,2,3</a:t>
                      </a:r>
                      <a:endParaRPr sz="1400" spc="0" dirty="0">
                        <a:latin typeface="Times New Roman" panose="02020603050405020304" pitchFamily="18" charset="0"/>
                        <a:cs typeface="Times New Roman" panose="02020603050405020304" pitchFamily="18" charset="0"/>
                      </a:endParaRPr>
                    </a:p>
                    <a:p>
                      <a:pPr marL="135890" marR="125730" algn="ctr">
                        <a:lnSpc>
                          <a:spcPct val="100000"/>
                        </a:lnSpc>
                      </a:pPr>
                      <a:r>
                        <a:rPr lang="en-US" sz="1400" b="1" spc="0" dirty="0">
                          <a:solidFill>
                            <a:srgbClr val="291F20"/>
                          </a:solidFill>
                          <a:latin typeface="Times New Roman" panose="02020603050405020304" pitchFamily="18" charset="0"/>
                          <a:cs typeface="Times New Roman" panose="02020603050405020304" pitchFamily="18" charset="0"/>
                        </a:rPr>
                        <a:t>w</a:t>
                      </a:r>
                      <a:r>
                        <a:rPr sz="1400" b="1" spc="0" dirty="0">
                          <a:solidFill>
                            <a:srgbClr val="291F20"/>
                          </a:solidFill>
                          <a:latin typeface="Times New Roman" panose="02020603050405020304" pitchFamily="18" charset="0"/>
                          <a:cs typeface="Times New Roman" panose="02020603050405020304" pitchFamily="18" charset="0"/>
                        </a:rPr>
                        <a:t>ere analyzed. </a:t>
                      </a:r>
                      <a:r>
                        <a:rPr lang="en-US" sz="1400" b="1" spc="0" dirty="0">
                          <a:solidFill>
                            <a:srgbClr val="291F20"/>
                          </a:solidFill>
                          <a:latin typeface="Times New Roman" panose="02020603050405020304" pitchFamily="18" charset="0"/>
                          <a:cs typeface="Times New Roman" panose="02020603050405020304" pitchFamily="18" charset="0"/>
                        </a:rPr>
                        <a:t>The Voltage remains stable 240.8V</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2132965">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80"/>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(include=object)</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10"/>
                        </a:spcBef>
                      </a:pPr>
                      <a:endParaRPr sz="1400" spc="0" dirty="0">
                        <a:latin typeface="Times New Roman" panose="02020603050405020304" pitchFamily="18" charset="0"/>
                        <a:cs typeface="Times New Roman" panose="02020603050405020304" pitchFamily="18" charset="0"/>
                      </a:endParaRPr>
                    </a:p>
                    <a:p>
                      <a:pPr marL="193040" marR="184150" indent="-4445"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Provides statistical summary for categorical columns (e.g., count, unique values, top category, frequency).</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270" algn="ctr">
                        <a:lnSpc>
                          <a:spcPts val="1680"/>
                        </a:lnSpc>
                      </a:pPr>
                      <a:r>
                        <a:rPr lang="en-US" sz="1400" b="1" spc="0" dirty="0">
                          <a:solidFill>
                            <a:srgbClr val="291F20"/>
                          </a:solidFill>
                          <a:latin typeface="Times New Roman" panose="02020603050405020304" pitchFamily="18" charset="0"/>
                          <a:cs typeface="Times New Roman" panose="02020603050405020304" pitchFamily="18" charset="0"/>
                        </a:rPr>
                        <a:t>The dataset shows 2,075,259 entries, with some missing values in the Global active power and Voltage columns, indicated by the "?" symbol. The most frequent values for both Sub_metering_1 and Sub_metering_2 are 0, suggesting that appliances in these categories were often not in use.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1066165">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err="1">
                          <a:solidFill>
                            <a:srgbClr val="291F20"/>
                          </a:solidFill>
                          <a:latin typeface="Times New Roman" panose="02020603050405020304" pitchFamily="18" charset="0"/>
                          <a:cs typeface="Times New Roman" panose="02020603050405020304" pitchFamily="18" charset="0"/>
                        </a:rPr>
                        <a:t>df.</a:t>
                      </a:r>
                      <a:r>
                        <a:rPr lang="en-US" sz="1400" b="1" spc="0" dirty="0" err="1">
                          <a:solidFill>
                            <a:srgbClr val="291F20"/>
                          </a:solidFill>
                          <a:latin typeface="Times New Roman" panose="02020603050405020304" pitchFamily="18" charset="0"/>
                          <a:cs typeface="Times New Roman" panose="02020603050405020304" pitchFamily="18" charset="0"/>
                        </a:rPr>
                        <a:t>n</a:t>
                      </a:r>
                      <a:r>
                        <a:rPr sz="1400" b="1" spc="0" dirty="0" err="1">
                          <a:solidFill>
                            <a:srgbClr val="291F20"/>
                          </a:solidFill>
                          <a:latin typeface="Times New Roman" panose="02020603050405020304" pitchFamily="18" charset="0"/>
                          <a:cs typeface="Times New Roman" panose="02020603050405020304" pitchFamily="18" charset="0"/>
                        </a:rPr>
                        <a:t>unique</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Displays unique values </a:t>
                      </a:r>
                      <a:r>
                        <a:rPr lang="en-US" sz="1400" b="1" spc="0" dirty="0">
                          <a:solidFill>
                            <a:srgbClr val="291F20"/>
                          </a:solidFill>
                          <a:latin typeface="Times New Roman" panose="02020603050405020304" pitchFamily="18" charset="0"/>
                          <a:cs typeface="Times New Roman" panose="02020603050405020304" pitchFamily="18" charset="0"/>
                        </a:rPr>
                        <a:t>in all</a:t>
                      </a:r>
                      <a:r>
                        <a:rPr sz="1400" b="1" spc="0" dirty="0">
                          <a:solidFill>
                            <a:srgbClr val="291F20"/>
                          </a:solidFill>
                          <a:latin typeface="Times New Roman" panose="02020603050405020304" pitchFamily="18" charset="0"/>
                          <a:cs typeface="Times New Roman" panose="02020603050405020304" pitchFamily="18" charset="0"/>
                        </a:rPr>
                        <a:t> column</a:t>
                      </a:r>
                      <a:r>
                        <a:rPr lang="en-US" sz="1400" b="1" spc="0" dirty="0">
                          <a:solidFill>
                            <a:srgbClr val="291F20"/>
                          </a:solidFill>
                          <a:latin typeface="Times New Roman" panose="02020603050405020304" pitchFamily="18" charset="0"/>
                          <a:cs typeface="Times New Roman" panose="02020603050405020304" pitchFamily="18" charset="0"/>
                        </a:rPr>
                        <a:t>s</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3345" marR="85090" algn="ctr">
                        <a:lnSpc>
                          <a:spcPct val="100000"/>
                        </a:lnSpc>
                      </a:pPr>
                      <a:r>
                        <a:rPr lang="en-US" sz="1400" b="1" spc="0" dirty="0">
                          <a:latin typeface="Times New Roman" panose="02020603050405020304" pitchFamily="18" charset="0"/>
                          <a:cs typeface="Times New Roman" panose="02020603050405020304" pitchFamily="18" charset="0"/>
                        </a:rPr>
                        <a:t>The highest unique values are in the Global active power 4186 then Voltage that have 2837 unique values</a:t>
                      </a:r>
                      <a:endParaRPr sz="1400" b="1"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728980">
                <a:tc>
                  <a:txBody>
                    <a:bodyPr/>
                    <a:lstStyle/>
                    <a:p>
                      <a:pPr>
                        <a:lnSpc>
                          <a:spcPct val="100000"/>
                        </a:lnSpc>
                        <a:spcBef>
                          <a:spcPts val="925"/>
                        </a:spcBef>
                      </a:pPr>
                      <a:endParaRPr sz="1400" spc="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df.isnull().sum()</a:t>
                      </a:r>
                      <a:endParaRPr sz="1400" spc="0">
                        <a:latin typeface="Times New Roman" panose="02020603050405020304" pitchFamily="18" charset="0"/>
                        <a:cs typeface="Times New Roman" panose="02020603050405020304" pitchFamily="18" charset="0"/>
                      </a:endParaRPr>
                    </a:p>
                  </a:txBody>
                  <a:tcPr marL="0" marR="0" marT="117475"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nSpc>
                          <a:spcPct val="100000"/>
                        </a:lnSpc>
                        <a:spcBef>
                          <a:spcPts val="80"/>
                        </a:spcBef>
                      </a:pPr>
                      <a:endParaRPr sz="1400" spc="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Counts the number of missing values</a:t>
                      </a:r>
                      <a:endParaRPr sz="1400" spc="0">
                        <a:latin typeface="Times New Roman" panose="02020603050405020304" pitchFamily="18" charset="0"/>
                        <a:cs typeface="Times New Roman" panose="02020603050405020304" pitchFamily="18" charset="0"/>
                      </a:endParaRPr>
                    </a:p>
                    <a:p>
                      <a:pPr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for each column.</a:t>
                      </a:r>
                      <a:endParaRPr sz="1400" spc="0">
                        <a:latin typeface="Times New Roman" panose="02020603050405020304" pitchFamily="18" charset="0"/>
                        <a:cs typeface="Times New Roman" panose="02020603050405020304" pitchFamily="18" charset="0"/>
                      </a:endParaRPr>
                    </a:p>
                  </a:txBody>
                  <a:tcPr marL="0" marR="0" marT="10160"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gn="ctr">
                        <a:lnSpc>
                          <a:spcPct val="100000"/>
                        </a:lnSpc>
                        <a:spcBef>
                          <a:spcPts val="10"/>
                        </a:spcBef>
                      </a:pPr>
                      <a:r>
                        <a:rPr lang="en-US" sz="1400" b="1" spc="0" dirty="0">
                          <a:latin typeface="Times New Roman" panose="02020603050405020304" pitchFamily="18" charset="0"/>
                          <a:cs typeface="Times New Roman" panose="02020603050405020304" pitchFamily="18" charset="0"/>
                        </a:rPr>
                        <a:t>Except the Date and Time column Every columns have 25979 missing values</a:t>
                      </a:r>
                      <a:endParaRPr sz="1400" b="1" spc="0" dirty="0">
                        <a:latin typeface="Times New Roman" panose="02020603050405020304" pitchFamily="18" charset="0"/>
                        <a:cs typeface="Times New Roman" panose="02020603050405020304" pitchFamily="18" charset="0"/>
                      </a:endParaRPr>
                    </a:p>
                  </a:txBody>
                  <a:tcPr marL="0" marR="0" marT="1270" marB="0">
                    <a:lnL w="19050">
                      <a:solidFill>
                        <a:srgbClr val="BCAB9D"/>
                      </a:solidFill>
                      <a:prstDash val="solid"/>
                    </a:lnL>
                    <a:lnR w="19050">
                      <a:solidFill>
                        <a:srgbClr val="BCAB9D"/>
                      </a:solidFill>
                      <a:prstDash val="solid"/>
                    </a:lnR>
                    <a:lnT w="19050">
                      <a:solidFill>
                        <a:srgbClr val="BCAB9D"/>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4ED0-86E3-0FAB-2D9A-095AD1D04F31}"/>
              </a:ext>
            </a:extLst>
          </p:cNvPr>
          <p:cNvSpPr txBox="1"/>
          <p:nvPr/>
        </p:nvSpPr>
        <p:spPr>
          <a:xfrm>
            <a:off x="762000" y="288925"/>
            <a:ext cx="7162800" cy="461665"/>
          </a:xfrm>
          <a:prstGeom prst="rect">
            <a:avLst/>
          </a:prstGeom>
          <a:noFill/>
        </p:spPr>
        <p:txBody>
          <a:bodyPr wrap="square" rtlCol="0">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3" name="TextBox 2">
            <a:extLst>
              <a:ext uri="{FF2B5EF4-FFF2-40B4-BE49-F238E27FC236}">
                <a16:creationId xmlns:a16="http://schemas.microsoft.com/office/drawing/2014/main" id="{6209FAD3-8B6E-395D-893C-378A12537EA4}"/>
              </a:ext>
            </a:extLst>
          </p:cNvPr>
          <p:cNvSpPr txBox="1"/>
          <p:nvPr/>
        </p:nvSpPr>
        <p:spPr>
          <a:xfrm>
            <a:off x="685800" y="1127125"/>
            <a:ext cx="7848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25979 missing values in Global active power and Global Reactive power, Voltage, Global Intensity, Sub metering 1,2 and 3 columns.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A560C2-82A8-6A3D-1AA1-D0F2EA0AABF3}"/>
              </a:ext>
            </a:extLst>
          </p:cNvPr>
          <p:cNvPicPr>
            <a:picLocks noChangeAspect="1"/>
          </p:cNvPicPr>
          <p:nvPr/>
        </p:nvPicPr>
        <p:blipFill>
          <a:blip r:embed="rId2"/>
          <a:stretch>
            <a:fillRect/>
          </a:stretch>
        </p:blipFill>
        <p:spPr>
          <a:xfrm>
            <a:off x="457200" y="2193925"/>
            <a:ext cx="3985797" cy="2514600"/>
          </a:xfrm>
          <a:prstGeom prst="rect">
            <a:avLst/>
          </a:prstGeom>
        </p:spPr>
      </p:pic>
    </p:spTree>
    <p:extLst>
      <p:ext uri="{BB962C8B-B14F-4D97-AF65-F5344CB8AC3E}">
        <p14:creationId xmlns:p14="http://schemas.microsoft.com/office/powerpoint/2010/main" val="378748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TotalTime>
  <Words>2617</Words>
  <Application>Microsoft Office PowerPoint</Application>
  <PresentationFormat>Custom</PresentationFormat>
  <Paragraphs>278</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Yu Gothic Medium</vt:lpstr>
      <vt:lpstr>Arial</vt:lpstr>
      <vt:lpstr>Arial MT</vt:lpstr>
      <vt:lpstr>Courier New</vt:lpstr>
      <vt:lpstr>Roboto</vt:lpstr>
      <vt:lpstr>system-ui</vt:lpstr>
      <vt:lpstr>Tahoma</vt:lpstr>
      <vt:lpstr>Times New Roman</vt:lpstr>
      <vt:lpstr>YAFcfipOFgg 0</vt:lpstr>
      <vt:lpstr>YAFcfrglpVA 0</vt:lpstr>
      <vt:lpstr>Office Theme</vt:lpstr>
      <vt:lpstr>Energy Consumption      Prediction</vt:lpstr>
      <vt:lpstr>Contents</vt:lpstr>
      <vt:lpstr>Objective of the project:</vt:lpstr>
      <vt:lpstr>The goal</vt:lpstr>
      <vt:lpstr>Project Overview</vt:lpstr>
      <vt:lpstr>PowerPoint Presentation</vt:lpstr>
      <vt:lpstr>Dataset Characteristics</vt:lpstr>
      <vt:lpstr>PowerPoint Presentation</vt:lpstr>
      <vt:lpstr>PowerPoint Presentation</vt:lpstr>
      <vt:lpstr>PowerPoint Presentation</vt:lpstr>
      <vt:lpstr>PowerPoint Presentation</vt:lpstr>
      <vt:lpstr>This part focuses on exploring the dataset visually to uncover meaningful patterns and relationships between variables. Through graphs and plots, we analyze trends and distributions, helping identify key insights related to stroke prediction.</vt:lpstr>
      <vt:lpstr>Proportion of energy usage across the three sub-metering zones by using pie chart</vt:lpstr>
      <vt:lpstr>Average Glucose Level Distribution by Stroke</vt:lpstr>
      <vt:lpstr>Box plot for different sub-metering zones</vt:lpstr>
      <vt:lpstr>PowerPoint Presentation</vt:lpstr>
      <vt:lpstr>Linear Regression</vt:lpstr>
      <vt:lpstr>Preprocessing and Data Preparation for Regression Models</vt:lpstr>
      <vt:lpstr>Model Performance Summary: RMSE and Accuracy</vt:lpstr>
      <vt:lpstr>Visualizing Different Models</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Akansha Kumari</dc:creator>
  <cp:lastModifiedBy>Akansha Kumari</cp:lastModifiedBy>
  <cp:revision>6</cp:revision>
  <dcterms:created xsi:type="dcterms:W3CDTF">2024-11-24T17:43:48Z</dcterms:created>
  <dcterms:modified xsi:type="dcterms:W3CDTF">2024-11-26T15:21:15Z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Microsoft® PowerPoint® 2016</vt:lpwstr>
  </property>
  <property fmtid="{D5CDD505-2E9C-101B-9397-08002B2CF9AE}" pid="4" name="LastSaved">
    <vt:filetime>2024-11-24T00:00:00Z</vt:filetime>
  </property>
  <property fmtid="{D5CDD505-2E9C-101B-9397-08002B2CF9AE}" pid="5" name="Producer">
    <vt:lpwstr>www.ilovepdf.com</vt:lpwstr>
  </property>
</Properties>
</file>