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8994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435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86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303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72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65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1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31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2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456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49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60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60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500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78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83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7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DEA1F70-636E-4BA7-9E39-406BAD56C012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609E8F-151E-4F2E-A55F-32F2B77B0C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356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0175-F360-3B3D-C2BB-89AC77E83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9249" y="1871131"/>
            <a:ext cx="7220931" cy="151553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COFFEE SHOP SALES</a:t>
            </a:r>
            <a:endParaRPr lang="en-IN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B2C9A-0F79-CA6A-A253-50D14D4F1B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MYSQL + POWER BI 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PROJECT</a:t>
            </a:r>
            <a:endParaRPr lang="en-I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F7EA5E-B8C2-C049-4535-C0E55B95A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170" y="2488761"/>
            <a:ext cx="925805" cy="8979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7790EC-162E-6411-65A7-D2A03D34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987" y="2468726"/>
            <a:ext cx="925805" cy="89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32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89DF91-AA3B-3617-A174-54D348EBF9E6}"/>
              </a:ext>
            </a:extLst>
          </p:cNvPr>
          <p:cNvSpPr txBox="1"/>
          <p:nvPr/>
        </p:nvSpPr>
        <p:spPr>
          <a:xfrm>
            <a:off x="876694" y="789224"/>
            <a:ext cx="1000183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                                                              </a:t>
            </a:r>
            <a:r>
              <a:rPr lang="en-IN" sz="4000" dirty="0"/>
              <a:t> </a:t>
            </a:r>
            <a:r>
              <a:rPr lang="en-IN" sz="4000" b="1" dirty="0">
                <a:solidFill>
                  <a:srgbClr val="002060"/>
                </a:solidFill>
              </a:rPr>
              <a:t>MY SQL </a:t>
            </a:r>
          </a:p>
          <a:p>
            <a:r>
              <a:rPr lang="en-IN" sz="2800" b="1" dirty="0">
                <a:solidFill>
                  <a:schemeClr val="accent5">
                    <a:lumMod val="75000"/>
                  </a:schemeClr>
                </a:solidFill>
              </a:rPr>
              <a:t>MySQL TUTORIALS STEPS FOR MY SQL </a:t>
            </a:r>
          </a:p>
          <a:p>
            <a:r>
              <a:rPr lang="en-IN" sz="2400" dirty="0"/>
              <a:t>• Data Walkthrough </a:t>
            </a:r>
          </a:p>
          <a:p>
            <a:r>
              <a:rPr lang="en-IN" sz="2400" dirty="0"/>
              <a:t>• Raw data file preparation </a:t>
            </a:r>
          </a:p>
          <a:p>
            <a:r>
              <a:rPr lang="en-IN" sz="2400" dirty="0"/>
              <a:t>• Creating Database </a:t>
            </a:r>
          </a:p>
          <a:p>
            <a:r>
              <a:rPr lang="en-IN" sz="2400" dirty="0"/>
              <a:t>• Importing File </a:t>
            </a:r>
          </a:p>
          <a:p>
            <a:r>
              <a:rPr lang="en-IN" sz="2400" dirty="0"/>
              <a:t>• Cleaning Imported File </a:t>
            </a:r>
          </a:p>
          <a:p>
            <a:r>
              <a:rPr lang="en-IN" sz="2400" dirty="0"/>
              <a:t>• Changing Data Types </a:t>
            </a:r>
          </a:p>
          <a:p>
            <a:r>
              <a:rPr lang="en-IN" sz="2400" dirty="0"/>
              <a:t>• Firing SQL Queries for Business Requirements </a:t>
            </a:r>
          </a:p>
          <a:p>
            <a:r>
              <a:rPr lang="en-IN" sz="2400" dirty="0"/>
              <a:t>• Storing Results </a:t>
            </a:r>
          </a:p>
          <a:p>
            <a:r>
              <a:rPr lang="en-IN" sz="2400" dirty="0"/>
              <a:t>• Preparing SQL Documents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6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690AB8-4B00-1838-EE50-0D843C004CC0}"/>
              </a:ext>
            </a:extLst>
          </p:cNvPr>
          <p:cNvSpPr txBox="1"/>
          <p:nvPr/>
        </p:nvSpPr>
        <p:spPr>
          <a:xfrm>
            <a:off x="1960775" y="1958050"/>
            <a:ext cx="25169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• STR TO DATE </a:t>
            </a:r>
          </a:p>
          <a:p>
            <a:r>
              <a:rPr lang="en-IN" dirty="0"/>
              <a:t>• ROUND </a:t>
            </a:r>
          </a:p>
          <a:p>
            <a:r>
              <a:rPr lang="en-IN" dirty="0"/>
              <a:t>• SUM </a:t>
            </a:r>
          </a:p>
          <a:p>
            <a:r>
              <a:rPr lang="en-IN" dirty="0"/>
              <a:t>• COUNT </a:t>
            </a:r>
          </a:p>
          <a:p>
            <a:r>
              <a:rPr lang="en-IN" dirty="0"/>
              <a:t>• AVG </a:t>
            </a:r>
          </a:p>
          <a:p>
            <a:r>
              <a:rPr lang="en-IN" dirty="0"/>
              <a:t>• LAG </a:t>
            </a:r>
          </a:p>
          <a:p>
            <a:r>
              <a:rPr lang="en-IN" dirty="0"/>
              <a:t>• MONTH </a:t>
            </a:r>
          </a:p>
          <a:p>
            <a:r>
              <a:rPr lang="en-IN" dirty="0"/>
              <a:t>• DAY </a:t>
            </a:r>
          </a:p>
          <a:p>
            <a:r>
              <a:rPr lang="en-IN" dirty="0"/>
              <a:t>• DAYOFWEEK </a:t>
            </a:r>
          </a:p>
          <a:p>
            <a:r>
              <a:rPr lang="en-IN" dirty="0"/>
              <a:t>• SELECT </a:t>
            </a:r>
          </a:p>
          <a:p>
            <a:r>
              <a:rPr lang="en-IN" dirty="0"/>
              <a:t>• ALIAS </a:t>
            </a:r>
          </a:p>
          <a:p>
            <a:r>
              <a:rPr lang="en-IN" dirty="0"/>
              <a:t>• SUBQUERIES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DB314-B974-A48A-24D1-2785C4146E65}"/>
              </a:ext>
            </a:extLst>
          </p:cNvPr>
          <p:cNvSpPr txBox="1"/>
          <p:nvPr/>
        </p:nvSpPr>
        <p:spPr>
          <a:xfrm>
            <a:off x="5297864" y="1979824"/>
            <a:ext cx="29411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• MAX/MIN </a:t>
            </a:r>
          </a:p>
          <a:p>
            <a:r>
              <a:rPr lang="en-IN" dirty="0"/>
              <a:t>• HOUR </a:t>
            </a:r>
          </a:p>
          <a:p>
            <a:r>
              <a:rPr lang="en-IN" dirty="0"/>
              <a:t>• ALTER TABLE </a:t>
            </a:r>
          </a:p>
          <a:p>
            <a:r>
              <a:rPr lang="en-IN" dirty="0"/>
              <a:t>• UPDATE TABLE </a:t>
            </a:r>
          </a:p>
          <a:p>
            <a:r>
              <a:rPr lang="en-IN" dirty="0"/>
              <a:t>• CHANGE COLUMN </a:t>
            </a:r>
          </a:p>
          <a:p>
            <a:r>
              <a:rPr lang="en-IN" dirty="0"/>
              <a:t>• WHERE </a:t>
            </a:r>
          </a:p>
          <a:p>
            <a:r>
              <a:rPr lang="en-IN" dirty="0"/>
              <a:t>• GROUP BY </a:t>
            </a:r>
          </a:p>
          <a:p>
            <a:r>
              <a:rPr lang="en-IN" dirty="0"/>
              <a:t>• CASE </a:t>
            </a:r>
          </a:p>
          <a:p>
            <a:r>
              <a:rPr lang="en-IN" dirty="0"/>
              <a:t>• ORDER BY </a:t>
            </a:r>
          </a:p>
          <a:p>
            <a:r>
              <a:rPr lang="en-IN" dirty="0"/>
              <a:t>• LIMIT </a:t>
            </a:r>
          </a:p>
          <a:p>
            <a:r>
              <a:rPr lang="en-IN" dirty="0"/>
              <a:t>• WINDOW FUNCTIONS </a:t>
            </a:r>
          </a:p>
          <a:p>
            <a:r>
              <a:rPr lang="en-IN" dirty="0"/>
              <a:t>• JOINS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E9A8F-BD6A-9251-372D-38EA58321F74}"/>
              </a:ext>
            </a:extLst>
          </p:cNvPr>
          <p:cNvSpPr txBox="1"/>
          <p:nvPr/>
        </p:nvSpPr>
        <p:spPr>
          <a:xfrm>
            <a:off x="1960775" y="1231023"/>
            <a:ext cx="5043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FUNCTIONALITIES YOU LEARN </a:t>
            </a:r>
          </a:p>
        </p:txBody>
      </p:sp>
    </p:spTree>
    <p:extLst>
      <p:ext uri="{BB962C8B-B14F-4D97-AF65-F5344CB8AC3E}">
        <p14:creationId xmlns:p14="http://schemas.microsoft.com/office/powerpoint/2010/main" val="252633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CF8294-9C98-A0FA-073B-8A77FF00C903}"/>
              </a:ext>
            </a:extLst>
          </p:cNvPr>
          <p:cNvSpPr txBox="1"/>
          <p:nvPr/>
        </p:nvSpPr>
        <p:spPr>
          <a:xfrm>
            <a:off x="999242" y="834920"/>
            <a:ext cx="970960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PROBLEM STATEMENT </a:t>
            </a:r>
          </a:p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KPI'S REQUIREMENTS </a:t>
            </a:r>
          </a:p>
          <a:p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1. Total Sales Analysis: </a:t>
            </a:r>
          </a:p>
          <a:p>
            <a:r>
              <a:rPr lang="en-IN" dirty="0"/>
              <a:t>• Calculate the total sales for each respective month. </a:t>
            </a:r>
          </a:p>
          <a:p>
            <a:r>
              <a:rPr lang="en-IN" dirty="0"/>
              <a:t>• Determine the month-on-month increase or decrease in sales. </a:t>
            </a:r>
          </a:p>
          <a:p>
            <a:r>
              <a:rPr lang="en-IN" dirty="0"/>
              <a:t>• Calculate the difference in sales between the selected month and the previous month. 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2. Total Orders Analysis: </a:t>
            </a:r>
          </a:p>
          <a:p>
            <a:r>
              <a:rPr lang="en-IN" dirty="0"/>
              <a:t>• Calculate the total number of orders for each respective month. </a:t>
            </a:r>
          </a:p>
          <a:p>
            <a:r>
              <a:rPr lang="en-IN" dirty="0"/>
              <a:t>• Determine the month-on-month increase or decrease in the number of orders. </a:t>
            </a:r>
          </a:p>
          <a:p>
            <a:r>
              <a:rPr lang="en-IN" dirty="0"/>
              <a:t>• Calculate the difference in the number of orders between the selected month and the previous month.</a:t>
            </a:r>
          </a:p>
          <a:p>
            <a:r>
              <a:rPr lang="en-IN" dirty="0"/>
              <a:t> </a:t>
            </a:r>
          </a:p>
          <a:p>
            <a:r>
              <a:rPr lang="en-IN" b="1" dirty="0">
                <a:solidFill>
                  <a:srgbClr val="FF0000"/>
                </a:solidFill>
              </a:rPr>
              <a:t>3. Total Quantity Sold Analysis: </a:t>
            </a:r>
          </a:p>
          <a:p>
            <a:r>
              <a:rPr lang="en-IN" dirty="0"/>
              <a:t>• Calculate the total quantity sold for each respective month. </a:t>
            </a:r>
          </a:p>
          <a:p>
            <a:r>
              <a:rPr lang="en-IN" dirty="0"/>
              <a:t>• Determine the month-on-month increase or decrease in the total quantity sold. </a:t>
            </a:r>
          </a:p>
          <a:p>
            <a:r>
              <a:rPr lang="en-IN" dirty="0"/>
              <a:t>• Calculate the difference in the total quantity sold between the selected month and the previous month.</a:t>
            </a:r>
          </a:p>
        </p:txBody>
      </p:sp>
    </p:spTree>
    <p:extLst>
      <p:ext uri="{BB962C8B-B14F-4D97-AF65-F5344CB8AC3E}">
        <p14:creationId xmlns:p14="http://schemas.microsoft.com/office/powerpoint/2010/main" val="803152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DF8198-0FB9-C016-549F-729A62A3290D}"/>
              </a:ext>
            </a:extLst>
          </p:cNvPr>
          <p:cNvSpPr txBox="1"/>
          <p:nvPr/>
        </p:nvSpPr>
        <p:spPr>
          <a:xfrm>
            <a:off x="801278" y="646384"/>
            <a:ext cx="10397765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PROBLEM STATEMENT </a:t>
            </a:r>
          </a:p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CHARTS REQUIREMENTS 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1. Calendar Heat Map: </a:t>
            </a:r>
          </a:p>
          <a:p>
            <a:r>
              <a:rPr lang="en-IN" dirty="0"/>
              <a:t>• Implement a calendar heat map that dynamically adjusts based on the selected month from a slicer. </a:t>
            </a:r>
          </a:p>
          <a:p>
            <a:r>
              <a:rPr lang="en-IN" dirty="0"/>
              <a:t>• Each day on the calendar will be color-coded to represent sales volume, with darker shades indicating higher sales. </a:t>
            </a:r>
          </a:p>
          <a:p>
            <a:r>
              <a:rPr lang="en-IN" dirty="0"/>
              <a:t>• Implement tooltips to display detailed metrics (Sales, Orders, Quantity) when hovering over a specific day.</a:t>
            </a:r>
          </a:p>
          <a:p>
            <a:r>
              <a:rPr lang="en-IN" dirty="0"/>
              <a:t> </a:t>
            </a:r>
          </a:p>
          <a:p>
            <a:r>
              <a:rPr lang="en-IN" b="1" dirty="0">
                <a:solidFill>
                  <a:srgbClr val="C00000"/>
                </a:solidFill>
              </a:rPr>
              <a:t>2. Sales Analysis by Weekdays and Weekends: </a:t>
            </a:r>
          </a:p>
          <a:p>
            <a:r>
              <a:rPr lang="en-IN" dirty="0"/>
              <a:t>• Segment sales data into weekdays and weekends to </a:t>
            </a:r>
            <a:r>
              <a:rPr lang="en-IN" dirty="0" err="1"/>
              <a:t>analyze</a:t>
            </a:r>
            <a:r>
              <a:rPr lang="en-IN" dirty="0"/>
              <a:t> performance variations. </a:t>
            </a:r>
          </a:p>
          <a:p>
            <a:r>
              <a:rPr lang="en-IN" dirty="0"/>
              <a:t>• Provide insights into whether sales patterns differ significantly between weekdays and weekends</a:t>
            </a:r>
            <a:r>
              <a:rPr lang="en-IN"/>
              <a:t>. 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3. Sales Analysis by Store Location: </a:t>
            </a:r>
          </a:p>
          <a:p>
            <a:r>
              <a:rPr lang="en-IN" dirty="0"/>
              <a:t>• Visualize sales data by different store locations. </a:t>
            </a:r>
          </a:p>
          <a:p>
            <a:r>
              <a:rPr lang="en-IN" dirty="0"/>
              <a:t>• Include month-over-month (MoM) difference metrics based on the selected month in the slicer. </a:t>
            </a:r>
          </a:p>
          <a:p>
            <a:r>
              <a:rPr lang="en-IN" dirty="0"/>
              <a:t>• Highlight MoM sales increase or decrease for each store location to identify trends.</a:t>
            </a:r>
          </a:p>
        </p:txBody>
      </p:sp>
    </p:spTree>
    <p:extLst>
      <p:ext uri="{BB962C8B-B14F-4D97-AF65-F5344CB8AC3E}">
        <p14:creationId xmlns:p14="http://schemas.microsoft.com/office/powerpoint/2010/main" val="134806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244EA5-6260-E495-D2F9-F86A694CE297}"/>
              </a:ext>
            </a:extLst>
          </p:cNvPr>
          <p:cNvSpPr txBox="1"/>
          <p:nvPr/>
        </p:nvSpPr>
        <p:spPr>
          <a:xfrm>
            <a:off x="904972" y="889843"/>
            <a:ext cx="10407193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PROBLEM STATEMENT  </a:t>
            </a:r>
          </a:p>
          <a:p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CHARTS REQUIREMENTS </a:t>
            </a:r>
          </a:p>
          <a:p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4. Daily Sales Analysis with Average Line: </a:t>
            </a:r>
          </a:p>
          <a:p>
            <a:r>
              <a:rPr lang="en-IN" dirty="0"/>
              <a:t>• Display daily sales for the selected month with a line chart. </a:t>
            </a:r>
          </a:p>
          <a:p>
            <a:r>
              <a:rPr lang="en-IN" dirty="0"/>
              <a:t>• Incorporate an average line on the chart to represent the average daily sales. </a:t>
            </a:r>
          </a:p>
          <a:p>
            <a:r>
              <a:rPr lang="en-IN" dirty="0"/>
              <a:t>• Highlight bars exceeding or falling below the average sales to identify exceptional sales days. 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5. Sales Analysis by Product Category: </a:t>
            </a:r>
          </a:p>
          <a:p>
            <a:r>
              <a:rPr lang="en-IN" dirty="0"/>
              <a:t>• </a:t>
            </a:r>
            <a:r>
              <a:rPr lang="en-IN" dirty="0" err="1"/>
              <a:t>Analyze</a:t>
            </a:r>
            <a:r>
              <a:rPr lang="en-IN" dirty="0"/>
              <a:t> sales performance across different product categories. </a:t>
            </a:r>
          </a:p>
          <a:p>
            <a:r>
              <a:rPr lang="en-IN" dirty="0"/>
              <a:t>• Provide insights into which product categories contribute the most to overall sales. 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6. Top 10 Products by Sales: </a:t>
            </a:r>
          </a:p>
          <a:p>
            <a:r>
              <a:rPr lang="en-IN" dirty="0"/>
              <a:t>• Identify and display the top 10 products based on sales volume. </a:t>
            </a:r>
          </a:p>
          <a:p>
            <a:r>
              <a:rPr lang="en-IN" dirty="0"/>
              <a:t>• Allow users to quickly visualize the best-performing products in terms of sales. </a:t>
            </a:r>
          </a:p>
          <a:p>
            <a:endParaRPr lang="en-IN" dirty="0"/>
          </a:p>
          <a:p>
            <a:r>
              <a:rPr lang="en-IN" b="1" dirty="0">
                <a:solidFill>
                  <a:srgbClr val="FF0000"/>
                </a:solidFill>
              </a:rPr>
              <a:t>7. Sales Analysis by Days and Hours: </a:t>
            </a:r>
          </a:p>
          <a:p>
            <a:r>
              <a:rPr lang="en-IN" dirty="0"/>
              <a:t>• Utilize a heat map to visualize sales patterns by days and hours. </a:t>
            </a:r>
          </a:p>
          <a:p>
            <a:r>
              <a:rPr lang="en-IN" dirty="0"/>
              <a:t>• Implement tooltips to display detailed metrics (Sales, Orders, Quantity) when hovering over a specific day-hour.</a:t>
            </a:r>
          </a:p>
        </p:txBody>
      </p:sp>
    </p:spTree>
    <p:extLst>
      <p:ext uri="{BB962C8B-B14F-4D97-AF65-F5344CB8AC3E}">
        <p14:creationId xmlns:p14="http://schemas.microsoft.com/office/powerpoint/2010/main" val="3735746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Override1.xml><?xml version="1.0" encoding="utf-8"?>
<a:themeOverride xmlns:a="http://schemas.openxmlformats.org/drawingml/2006/main">
  <a:clrScheme name="Organic">
    <a:dk1>
      <a:sysClr val="windowText" lastClr="000000"/>
    </a:dk1>
    <a:lt1>
      <a:sysClr val="window" lastClr="FFFFFF"/>
    </a:lt1>
    <a:dk2>
      <a:srgbClr val="212121"/>
    </a:dk2>
    <a:lt2>
      <a:srgbClr val="DADADA"/>
    </a:lt2>
    <a:accent1>
      <a:srgbClr val="83992A"/>
    </a:accent1>
    <a:accent2>
      <a:srgbClr val="3C9770"/>
    </a:accent2>
    <a:accent3>
      <a:srgbClr val="44709D"/>
    </a:accent3>
    <a:accent4>
      <a:srgbClr val="A23C33"/>
    </a:accent4>
    <a:accent5>
      <a:srgbClr val="D97828"/>
    </a:accent5>
    <a:accent6>
      <a:srgbClr val="DEB340"/>
    </a:accent6>
    <a:hlink>
      <a:srgbClr val="A8BF4D"/>
    </a:hlink>
    <a:folHlink>
      <a:srgbClr val="B4CA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581</Words>
  <Application>Microsoft Office PowerPoint</Application>
  <PresentationFormat>Widescreen</PresentationFormat>
  <Paragraphs>91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COFFEE SHOP SALES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Akanksha Pawar</dc:creator>
  <cp:lastModifiedBy>Akanksha Pawar</cp:lastModifiedBy>
  <cp:revision>3</cp:revision>
  <dcterms:created xsi:type="dcterms:W3CDTF">2025-03-27T07:14:58Z</dcterms:created>
  <dcterms:modified xsi:type="dcterms:W3CDTF">2025-03-27T07:57:29Z</dcterms:modified>
</cp:coreProperties>
</file>