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0CBAB8B-8BF8-44D9-A75C-379BC405A3D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70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96FB4-192B-4823-842E-4F0AEE254A74}"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CBAB8B-8BF8-44D9-A75C-379BC405A3DA}" type="slidenum">
              <a:rPr lang="en-IN" smtClean="0"/>
              <a:t>‹#›</a:t>
            </a:fld>
            <a:endParaRPr lang="en-IN"/>
          </a:p>
        </p:txBody>
      </p:sp>
    </p:spTree>
    <p:extLst>
      <p:ext uri="{BB962C8B-B14F-4D97-AF65-F5344CB8AC3E}">
        <p14:creationId xmlns:p14="http://schemas.microsoft.com/office/powerpoint/2010/main" val="119942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09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586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spTree>
    <p:extLst>
      <p:ext uri="{BB962C8B-B14F-4D97-AF65-F5344CB8AC3E}">
        <p14:creationId xmlns:p14="http://schemas.microsoft.com/office/powerpoint/2010/main" val="397312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028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03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48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05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spTree>
    <p:extLst>
      <p:ext uri="{BB962C8B-B14F-4D97-AF65-F5344CB8AC3E}">
        <p14:creationId xmlns:p14="http://schemas.microsoft.com/office/powerpoint/2010/main" val="346414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96FB4-192B-4823-842E-4F0AEE254A74}"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CBAB8B-8BF8-44D9-A75C-379BC405A3D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68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96FB4-192B-4823-842E-4F0AEE254A74}"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CBAB8B-8BF8-44D9-A75C-379BC405A3DA}" type="slidenum">
              <a:rPr lang="en-IN" smtClean="0"/>
              <a:t>‹#›</a:t>
            </a:fld>
            <a:endParaRPr lang="en-IN"/>
          </a:p>
        </p:txBody>
      </p:sp>
    </p:spTree>
    <p:extLst>
      <p:ext uri="{BB962C8B-B14F-4D97-AF65-F5344CB8AC3E}">
        <p14:creationId xmlns:p14="http://schemas.microsoft.com/office/powerpoint/2010/main" val="166247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96FB4-192B-4823-842E-4F0AEE254A74}" type="datetimeFigureOut">
              <a:rPr lang="en-IN" smtClean="0"/>
              <a:t>01-04-2025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CBAB8B-8BF8-44D9-A75C-379BC405A3D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1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96FB4-192B-4823-842E-4F0AEE254A74}" type="datetimeFigureOut">
              <a:rPr lang="en-IN" smtClean="0"/>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CBAB8B-8BF8-44D9-A75C-379BC405A3D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67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96FB4-192B-4823-842E-4F0AEE254A74}" type="datetimeFigureOut">
              <a:rPr lang="en-IN" smtClean="0"/>
              <a:t>01-04-2025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CBAB8B-8BF8-44D9-A75C-379BC405A3DA}" type="slidenum">
              <a:rPr lang="en-IN" smtClean="0"/>
              <a:t>‹#›</a:t>
            </a:fld>
            <a:endParaRPr lang="en-IN"/>
          </a:p>
        </p:txBody>
      </p:sp>
    </p:spTree>
    <p:extLst>
      <p:ext uri="{BB962C8B-B14F-4D97-AF65-F5344CB8AC3E}">
        <p14:creationId xmlns:p14="http://schemas.microsoft.com/office/powerpoint/2010/main" val="189658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96FB4-192B-4823-842E-4F0AEE254A74}"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CBAB8B-8BF8-44D9-A75C-379BC405A3D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47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96FB4-192B-4823-842E-4F0AEE254A74}"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CBAB8B-8BF8-44D9-A75C-379BC405A3DA}" type="slidenum">
              <a:rPr lang="en-IN" smtClean="0"/>
              <a:t>‹#›</a:t>
            </a:fld>
            <a:endParaRPr lang="en-IN"/>
          </a:p>
        </p:txBody>
      </p:sp>
    </p:spTree>
    <p:extLst>
      <p:ext uri="{BB962C8B-B14F-4D97-AF65-F5344CB8AC3E}">
        <p14:creationId xmlns:p14="http://schemas.microsoft.com/office/powerpoint/2010/main" val="409762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196FB4-192B-4823-842E-4F0AEE254A74}" type="datetimeFigureOut">
              <a:rPr lang="en-IN" smtClean="0"/>
              <a:t>01-04-2025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CBAB8B-8BF8-44D9-A75C-379BC405A3DA}" type="slidenum">
              <a:rPr lang="en-IN" smtClean="0"/>
              <a:t>‹#›</a:t>
            </a:fld>
            <a:endParaRPr lang="en-IN"/>
          </a:p>
        </p:txBody>
      </p:sp>
    </p:spTree>
    <p:extLst>
      <p:ext uri="{BB962C8B-B14F-4D97-AF65-F5344CB8AC3E}">
        <p14:creationId xmlns:p14="http://schemas.microsoft.com/office/powerpoint/2010/main" val="205233052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971B-0E2E-DF5B-259E-84FE3875224D}"/>
              </a:ext>
            </a:extLst>
          </p:cNvPr>
          <p:cNvSpPr>
            <a:spLocks noGrp="1"/>
          </p:cNvSpPr>
          <p:nvPr>
            <p:ph type="ctrTitle"/>
          </p:nvPr>
        </p:nvSpPr>
        <p:spPr>
          <a:xfrm>
            <a:off x="2405406" y="1637906"/>
            <a:ext cx="7381188" cy="1520907"/>
          </a:xfrm>
        </p:spPr>
        <p:txBody>
          <a:bodyPr>
            <a:normAutofit fontScale="90000"/>
          </a:bodyPr>
          <a:lstStyle/>
          <a:p>
            <a:r>
              <a:rPr lang="en-IN" b="1" dirty="0">
                <a:solidFill>
                  <a:schemeClr val="accent5">
                    <a:lumMod val="50000"/>
                  </a:schemeClr>
                </a:solidFill>
                <a:latin typeface="Bookman Old Style" panose="02050604050505020204" pitchFamily="18" charset="0"/>
              </a:rPr>
              <a:t>Heart Disease Analysis</a:t>
            </a:r>
          </a:p>
        </p:txBody>
      </p:sp>
      <p:sp>
        <p:nvSpPr>
          <p:cNvPr id="3" name="Subtitle 2">
            <a:extLst>
              <a:ext uri="{FF2B5EF4-FFF2-40B4-BE49-F238E27FC236}">
                <a16:creationId xmlns:a16="http://schemas.microsoft.com/office/drawing/2014/main" id="{F8E30248-F380-F8F0-54CB-9468CF0C8315}"/>
              </a:ext>
            </a:extLst>
          </p:cNvPr>
          <p:cNvSpPr>
            <a:spLocks noGrp="1"/>
          </p:cNvSpPr>
          <p:nvPr>
            <p:ph type="subTitle" idx="1"/>
          </p:nvPr>
        </p:nvSpPr>
        <p:spPr>
          <a:xfrm>
            <a:off x="1595269" y="3564332"/>
            <a:ext cx="9001462" cy="1655762"/>
          </a:xfrm>
        </p:spPr>
        <p:txBody>
          <a:bodyPr>
            <a:normAutofit/>
          </a:bodyPr>
          <a:lstStyle/>
          <a:p>
            <a:pPr algn="ctr"/>
            <a:r>
              <a:rPr lang="en-IN" sz="2800" b="1" dirty="0">
                <a:solidFill>
                  <a:schemeClr val="accent6">
                    <a:lumMod val="50000"/>
                  </a:schemeClr>
                </a:solidFill>
                <a:latin typeface="Bookman Old Style" panose="02050604050505020204" pitchFamily="18" charset="0"/>
              </a:rPr>
              <a:t>Python Project</a:t>
            </a:r>
          </a:p>
          <a:p>
            <a:pPr algn="ctr"/>
            <a:r>
              <a:rPr lang="en-IN" sz="2800" b="1" dirty="0">
                <a:solidFill>
                  <a:schemeClr val="accent6">
                    <a:lumMod val="50000"/>
                  </a:schemeClr>
                </a:solidFill>
                <a:latin typeface="Bookman Old Style" panose="02050604050505020204" pitchFamily="18" charset="0"/>
              </a:rPr>
              <a:t>(Data Analysis + Machine Learning)</a:t>
            </a:r>
          </a:p>
        </p:txBody>
      </p:sp>
    </p:spTree>
    <p:extLst>
      <p:ext uri="{BB962C8B-B14F-4D97-AF65-F5344CB8AC3E}">
        <p14:creationId xmlns:p14="http://schemas.microsoft.com/office/powerpoint/2010/main" val="22940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D60BC-B1A8-BC36-7C33-8AD5FE4EE7F8}"/>
              </a:ext>
            </a:extLst>
          </p:cNvPr>
          <p:cNvSpPr txBox="1"/>
          <p:nvPr/>
        </p:nvSpPr>
        <p:spPr>
          <a:xfrm>
            <a:off x="942681" y="612844"/>
            <a:ext cx="10803117" cy="5632311"/>
          </a:xfrm>
          <a:prstGeom prst="rect">
            <a:avLst/>
          </a:prstGeom>
          <a:noFill/>
        </p:spPr>
        <p:txBody>
          <a:bodyPr wrap="square" rtlCol="0">
            <a:spAutoFit/>
          </a:bodyPr>
          <a:lstStyle/>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Age</a:t>
            </a:r>
          </a:p>
          <a:p>
            <a:endParaRPr lang="en-IN" sz="2000" b="1" dirty="0">
              <a:effectLst>
                <a:outerShdw blurRad="38100" dist="38100" dir="2700000" algn="tl">
                  <a:srgbClr val="000000">
                    <a:alpha val="43137"/>
                  </a:srgbClr>
                </a:outerShdw>
              </a:effectLst>
              <a:latin typeface="+mj-lt"/>
            </a:endParaRPr>
          </a:p>
          <a:p>
            <a:r>
              <a:rPr lang="en-IN" sz="2000" b="1" dirty="0">
                <a:effectLst>
                  <a:outerShdw blurRad="38100" dist="38100" dir="2700000" algn="tl">
                    <a:srgbClr val="000000">
                      <a:alpha val="43137"/>
                    </a:srgbClr>
                  </a:outerShdw>
                </a:effectLst>
                <a:latin typeface="+mj-lt"/>
              </a:rPr>
              <a:t>There isn’t specific “Normal” or “Dangerous” range for age concerning heart disease .However , as people age , the risk of heart disease generally increases.</a:t>
            </a:r>
          </a:p>
          <a:p>
            <a:r>
              <a:rPr lang="en-IN" sz="2000" b="1" dirty="0">
                <a:effectLst>
                  <a:outerShdw blurRad="38100" dist="38100" dir="2700000" algn="tl">
                    <a:srgbClr val="000000">
                      <a:alpha val="43137"/>
                    </a:srgbClr>
                  </a:outerShdw>
                </a:effectLst>
                <a:latin typeface="+mj-lt"/>
              </a:rPr>
              <a:t>Lifestyle factors and overall health becomes crucial.</a:t>
            </a:r>
          </a:p>
          <a:p>
            <a:endParaRPr lang="en-IN" sz="2000" b="1" dirty="0">
              <a:effectLst>
                <a:outerShdw blurRad="38100" dist="38100" dir="2700000" algn="tl">
                  <a:srgbClr val="000000">
                    <a:alpha val="43137"/>
                  </a:srgbClr>
                </a:outerShdw>
              </a:effectLst>
              <a:latin typeface="+mj-lt"/>
            </a:endParaRPr>
          </a:p>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Sex</a:t>
            </a:r>
          </a:p>
          <a:p>
            <a:endParaRPr lang="en-IN" sz="2000" b="1" dirty="0">
              <a:effectLst>
                <a:outerShdw blurRad="38100" dist="38100" dir="2700000" algn="tl">
                  <a:srgbClr val="000000">
                    <a:alpha val="43137"/>
                  </a:srgbClr>
                </a:outerShdw>
              </a:effectLst>
              <a:latin typeface="+mj-lt"/>
            </a:endParaRPr>
          </a:p>
          <a:p>
            <a:r>
              <a:rPr lang="en-IN" sz="2000" b="1" dirty="0">
                <a:effectLst>
                  <a:outerShdw blurRad="38100" dist="38100" dir="2700000" algn="tl">
                    <a:srgbClr val="000000">
                      <a:alpha val="43137"/>
                    </a:srgbClr>
                  </a:outerShdw>
                </a:effectLst>
                <a:latin typeface="+mj-lt"/>
              </a:rPr>
              <a:t>0 Represents “Female” and 1 Represent “Male”. Both Genders can be affected by heart disease , but the risk factors and symptoms may vary.</a:t>
            </a:r>
          </a:p>
          <a:p>
            <a:endParaRPr lang="en-IN" sz="2000" b="1" dirty="0">
              <a:effectLst>
                <a:outerShdw blurRad="38100" dist="38100" dir="2700000" algn="tl">
                  <a:srgbClr val="000000">
                    <a:alpha val="43137"/>
                  </a:srgbClr>
                </a:outerShdw>
              </a:effectLst>
              <a:latin typeface="+mj-lt"/>
            </a:endParaRPr>
          </a:p>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Resting Blood Pressure(</a:t>
            </a:r>
            <a:r>
              <a:rPr lang="en-IN" sz="4000" b="1" dirty="0" err="1">
                <a:solidFill>
                  <a:schemeClr val="accent5">
                    <a:lumMod val="60000"/>
                    <a:lumOff val="40000"/>
                  </a:schemeClr>
                </a:solidFill>
                <a:effectLst>
                  <a:outerShdw blurRad="38100" dist="38100" dir="2700000" algn="tl">
                    <a:srgbClr val="000000">
                      <a:alpha val="43137"/>
                    </a:srgbClr>
                  </a:outerShdw>
                </a:effectLst>
                <a:latin typeface="+mj-lt"/>
              </a:rPr>
              <a:t>trestbps</a:t>
            </a:r>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a:t>
            </a:r>
          </a:p>
          <a:p>
            <a:endParaRPr lang="en-IN" sz="2000" b="1" dirty="0">
              <a:effectLst>
                <a:outerShdw blurRad="38100" dist="38100" dir="2700000" algn="tl">
                  <a:srgbClr val="000000">
                    <a:alpha val="43137"/>
                  </a:srgbClr>
                </a:outerShdw>
              </a:effectLst>
              <a:latin typeface="+mj-lt"/>
            </a:endParaRPr>
          </a:p>
          <a:p>
            <a:r>
              <a:rPr lang="en-IN" sz="2000" b="1" dirty="0">
                <a:effectLst>
                  <a:outerShdw blurRad="38100" dist="38100" dir="2700000" algn="tl">
                    <a:srgbClr val="000000">
                      <a:alpha val="43137"/>
                    </a:srgbClr>
                  </a:outerShdw>
                </a:effectLst>
                <a:latin typeface="+mj-lt"/>
              </a:rPr>
              <a:t>Normal resting blood pressure is typically below 120/80 mm Hg. Higher values</a:t>
            </a:r>
          </a:p>
          <a:p>
            <a:r>
              <a:rPr lang="en-IN" sz="2000" b="1" dirty="0">
                <a:effectLst>
                  <a:outerShdw blurRad="38100" dist="38100" dir="2700000" algn="tl">
                    <a:srgbClr val="000000">
                      <a:alpha val="43137"/>
                    </a:srgbClr>
                  </a:outerShdw>
                </a:effectLst>
                <a:latin typeface="+mj-lt"/>
              </a:rPr>
              <a:t>May indicate hyper tension, a risk factor for heart disease</a:t>
            </a:r>
            <a:endParaRPr lang="en-IN" sz="4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79021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F65E4A-5FDF-5351-347C-A47C791E39AE}"/>
              </a:ext>
            </a:extLst>
          </p:cNvPr>
          <p:cNvSpPr txBox="1"/>
          <p:nvPr/>
        </p:nvSpPr>
        <p:spPr>
          <a:xfrm>
            <a:off x="1000812" y="876693"/>
            <a:ext cx="10567447" cy="4401205"/>
          </a:xfrm>
          <a:prstGeom prst="rect">
            <a:avLst/>
          </a:prstGeom>
          <a:noFill/>
        </p:spPr>
        <p:txBody>
          <a:bodyPr wrap="square" rtlCol="0">
            <a:spAutoFit/>
          </a:bodyPr>
          <a:lstStyle/>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Chest</a:t>
            </a:r>
            <a:r>
              <a:rPr lang="en-IN" dirty="0"/>
              <a:t> </a:t>
            </a:r>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Pain(cp)</a:t>
            </a:r>
            <a:endParaRPr lang="en-IN" sz="2000" b="1" dirty="0">
              <a:solidFill>
                <a:schemeClr val="accent5">
                  <a:lumMod val="60000"/>
                  <a:lumOff val="40000"/>
                </a:schemeClr>
              </a:solidFill>
              <a:effectLst>
                <a:outerShdw blurRad="38100" dist="38100" dir="2700000" algn="tl">
                  <a:srgbClr val="000000">
                    <a:alpha val="43137"/>
                  </a:srgbClr>
                </a:outerShdw>
              </a:effectLst>
              <a:latin typeface="+mj-lt"/>
            </a:endParaRPr>
          </a:p>
          <a:p>
            <a:endParaRPr lang="en-IN" sz="4000" b="1" dirty="0">
              <a:solidFill>
                <a:schemeClr val="accent5">
                  <a:lumMod val="60000"/>
                  <a:lumOff val="40000"/>
                </a:schemeClr>
              </a:solidFill>
              <a:effectLst>
                <a:outerShdw blurRad="38100" dist="38100" dir="2700000" algn="tl">
                  <a:srgbClr val="000000">
                    <a:alpha val="43137"/>
                  </a:srgbClr>
                </a:outerShdw>
              </a:effectLst>
              <a:latin typeface="+mj-lt"/>
            </a:endParaRPr>
          </a:p>
          <a:p>
            <a:r>
              <a:rPr lang="en-IN" sz="2000" b="1" dirty="0">
                <a:effectLst>
                  <a:outerShdw blurRad="38100" dist="38100" dir="2700000" algn="tl">
                    <a:srgbClr val="000000">
                      <a:alpha val="43137"/>
                    </a:srgbClr>
                  </a:outerShdw>
                </a:effectLst>
                <a:latin typeface="+mj-lt"/>
              </a:rPr>
              <a:t>0 : Typical Angina- Chest pain related to decreased blood supply to the heart.</a:t>
            </a:r>
          </a:p>
          <a:p>
            <a:r>
              <a:rPr lang="en-IN" sz="2000" b="1" dirty="0">
                <a:effectLst>
                  <a:outerShdw blurRad="38100" dist="38100" dir="2700000" algn="tl">
                    <a:srgbClr val="000000">
                      <a:alpha val="43137"/>
                    </a:srgbClr>
                  </a:outerShdw>
                </a:effectLst>
                <a:latin typeface="+mj-lt"/>
              </a:rPr>
              <a:t>1 : Atypical Angina -  Chest pain that is not typical but could still be related to the heart.</a:t>
            </a:r>
          </a:p>
          <a:p>
            <a:r>
              <a:rPr lang="en-IN" sz="2000" b="1" dirty="0">
                <a:effectLst>
                  <a:outerShdw blurRad="38100" dist="38100" dir="2700000" algn="tl">
                    <a:srgbClr val="000000">
                      <a:alpha val="43137"/>
                    </a:srgbClr>
                  </a:outerShdw>
                </a:effectLst>
                <a:latin typeface="+mj-lt"/>
              </a:rPr>
              <a:t>2 : Non- Anginal pain – Chest pain not related to the heart</a:t>
            </a:r>
          </a:p>
          <a:p>
            <a:r>
              <a:rPr lang="en-IN" sz="2000" b="1" dirty="0">
                <a:effectLst>
                  <a:outerShdw blurRad="38100" dist="38100" dir="2700000" algn="tl">
                    <a:srgbClr val="000000">
                      <a:alpha val="43137"/>
                    </a:srgbClr>
                  </a:outerShdw>
                </a:effectLst>
                <a:latin typeface="+mj-lt"/>
              </a:rPr>
              <a:t>3: Asymptotic – It means patient doesn’t feel any chest pain. But it doesn’t guarantee there’s no         heart disease. Sometimes , heart issues can be there even if you don’t notice symptoms </a:t>
            </a:r>
          </a:p>
          <a:p>
            <a:endParaRPr lang="en-IN" sz="2000" b="1" dirty="0">
              <a:effectLst>
                <a:outerShdw blurRad="38100" dist="38100" dir="2700000" algn="tl">
                  <a:srgbClr val="000000">
                    <a:alpha val="43137"/>
                  </a:srgbClr>
                </a:outerShdw>
              </a:effectLst>
              <a:latin typeface="+mj-lt"/>
            </a:endParaRPr>
          </a:p>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Serum Cholesterol(</a:t>
            </a:r>
            <a:r>
              <a:rPr lang="en-IN" sz="4000" b="1" dirty="0" err="1">
                <a:solidFill>
                  <a:schemeClr val="accent5">
                    <a:lumMod val="60000"/>
                    <a:lumOff val="40000"/>
                  </a:schemeClr>
                </a:solidFill>
                <a:effectLst>
                  <a:outerShdw blurRad="38100" dist="38100" dir="2700000" algn="tl">
                    <a:srgbClr val="000000">
                      <a:alpha val="43137"/>
                    </a:srgbClr>
                  </a:outerShdw>
                </a:effectLst>
                <a:latin typeface="+mj-lt"/>
              </a:rPr>
              <a:t>chol</a:t>
            </a:r>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a:t>
            </a:r>
          </a:p>
          <a:p>
            <a:r>
              <a:rPr lang="en-IN" sz="2000" b="1" dirty="0">
                <a:effectLst>
                  <a:outerShdw blurRad="38100" dist="38100" dir="2700000" algn="tl">
                    <a:srgbClr val="000000">
                      <a:alpha val="43137"/>
                    </a:srgbClr>
                  </a:outerShdw>
                </a:effectLst>
                <a:latin typeface="+mj-lt"/>
              </a:rPr>
              <a:t>Desirable total cholesterol is generally below 200mg/dl. Higher value may increase risk of heart disease</a:t>
            </a:r>
          </a:p>
        </p:txBody>
      </p:sp>
    </p:spTree>
    <p:extLst>
      <p:ext uri="{BB962C8B-B14F-4D97-AF65-F5344CB8AC3E}">
        <p14:creationId xmlns:p14="http://schemas.microsoft.com/office/powerpoint/2010/main" val="196709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2ED93-2A1E-573A-A5A1-3248FD427891}"/>
              </a:ext>
            </a:extLst>
          </p:cNvPr>
          <p:cNvSpPr txBox="1"/>
          <p:nvPr/>
        </p:nvSpPr>
        <p:spPr>
          <a:xfrm>
            <a:off x="882977" y="1112363"/>
            <a:ext cx="10426045" cy="4339650"/>
          </a:xfrm>
          <a:prstGeom prst="rect">
            <a:avLst/>
          </a:prstGeom>
          <a:noFill/>
        </p:spPr>
        <p:txBody>
          <a:bodyPr wrap="square" rtlCol="0">
            <a:spAutoFit/>
          </a:bodyPr>
          <a:lstStyle/>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Fasting blood sugar(</a:t>
            </a:r>
            <a:r>
              <a:rPr lang="en-IN" sz="4000" b="1" dirty="0" err="1">
                <a:solidFill>
                  <a:schemeClr val="accent5">
                    <a:lumMod val="60000"/>
                    <a:lumOff val="40000"/>
                  </a:schemeClr>
                </a:solidFill>
                <a:effectLst>
                  <a:outerShdw blurRad="38100" dist="38100" dir="2700000" algn="tl">
                    <a:srgbClr val="000000">
                      <a:alpha val="43137"/>
                    </a:srgbClr>
                  </a:outerShdw>
                </a:effectLst>
                <a:latin typeface="+mj-lt"/>
              </a:rPr>
              <a:t>fbs</a:t>
            </a:r>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a:t>
            </a:r>
          </a:p>
          <a:p>
            <a:endParaRPr lang="en-IN" dirty="0"/>
          </a:p>
          <a:p>
            <a:r>
              <a:rPr lang="en-IN" sz="2000" b="1" dirty="0">
                <a:effectLst>
                  <a:outerShdw blurRad="38100" dist="38100" dir="2700000" algn="tl">
                    <a:srgbClr val="000000">
                      <a:alpha val="43137"/>
                    </a:srgbClr>
                  </a:outerShdw>
                </a:effectLst>
                <a:latin typeface="+mj-lt"/>
              </a:rPr>
              <a:t>A fasting blood sugar level above 120mg/dl may indicate diabetes or pre-diabetes ,which are risk factors for heart disease. if the fasting blood sugar is greater than 120mg/dl then its 1; otherwise, it is 0. </a:t>
            </a:r>
          </a:p>
          <a:p>
            <a:endParaRPr lang="en-IN" dirty="0"/>
          </a:p>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Resting Electrocardiographic Results(</a:t>
            </a:r>
            <a:r>
              <a:rPr lang="en-IN" sz="4000" b="1" dirty="0" err="1">
                <a:solidFill>
                  <a:schemeClr val="accent5">
                    <a:lumMod val="60000"/>
                    <a:lumOff val="40000"/>
                  </a:schemeClr>
                </a:solidFill>
                <a:effectLst>
                  <a:outerShdw blurRad="38100" dist="38100" dir="2700000" algn="tl">
                    <a:srgbClr val="000000">
                      <a:alpha val="43137"/>
                    </a:srgbClr>
                  </a:outerShdw>
                </a:effectLst>
                <a:latin typeface="+mj-lt"/>
              </a:rPr>
              <a:t>restecg</a:t>
            </a:r>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a:t>
            </a:r>
          </a:p>
          <a:p>
            <a:r>
              <a:rPr lang="en-IN" sz="2000" b="1" dirty="0">
                <a:effectLst>
                  <a:outerShdw blurRad="38100" dist="38100" dir="2700000" algn="tl">
                    <a:srgbClr val="000000">
                      <a:alpha val="43137"/>
                    </a:srgbClr>
                  </a:outerShdw>
                </a:effectLst>
                <a:latin typeface="+mj-lt"/>
              </a:rPr>
              <a:t>0 : Normal is ideal</a:t>
            </a:r>
          </a:p>
          <a:p>
            <a:r>
              <a:rPr lang="en-IN" sz="2000" b="1" dirty="0">
                <a:effectLst>
                  <a:outerShdw blurRad="38100" dist="38100" dir="2700000" algn="tl">
                    <a:srgbClr val="000000">
                      <a:alpha val="43137"/>
                    </a:srgbClr>
                  </a:outerShdw>
                </a:effectLst>
                <a:latin typeface="+mj-lt"/>
              </a:rPr>
              <a:t>1: Abnormal ST waves on heart test could mean there are problems with the heart. It’s signal that something might not be right</a:t>
            </a:r>
          </a:p>
          <a:p>
            <a:r>
              <a:rPr lang="en-IN" sz="2000" b="1" dirty="0">
                <a:effectLst>
                  <a:outerShdw blurRad="38100" dist="38100" dir="2700000" algn="tl">
                    <a:srgbClr val="000000">
                      <a:alpha val="43137"/>
                    </a:srgbClr>
                  </a:outerShdw>
                </a:effectLst>
                <a:latin typeface="+mj-lt"/>
              </a:rPr>
              <a:t>2: Left ventricular hypertrophy means the heart’s left pumping chamber has gotten bigger. It could suggest that heart has enlarged.</a:t>
            </a:r>
          </a:p>
        </p:txBody>
      </p:sp>
    </p:spTree>
    <p:extLst>
      <p:ext uri="{BB962C8B-B14F-4D97-AF65-F5344CB8AC3E}">
        <p14:creationId xmlns:p14="http://schemas.microsoft.com/office/powerpoint/2010/main" val="400761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A6D6B-C0AE-E09C-DD63-5E4F110ED38F}"/>
              </a:ext>
            </a:extLst>
          </p:cNvPr>
          <p:cNvSpPr txBox="1"/>
          <p:nvPr/>
        </p:nvSpPr>
        <p:spPr>
          <a:xfrm>
            <a:off x="845270" y="509047"/>
            <a:ext cx="10501459" cy="5632311"/>
          </a:xfrm>
          <a:prstGeom prst="rect">
            <a:avLst/>
          </a:prstGeom>
          <a:noFill/>
        </p:spPr>
        <p:txBody>
          <a:bodyPr wrap="square" rtlCol="0">
            <a:spAutoFit/>
          </a:bodyPr>
          <a:lstStyle/>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Maximum heart rate achieved (</a:t>
            </a:r>
            <a:r>
              <a:rPr lang="en-IN" sz="4000" b="1" dirty="0" err="1">
                <a:solidFill>
                  <a:schemeClr val="accent5">
                    <a:lumMod val="60000"/>
                    <a:lumOff val="40000"/>
                  </a:schemeClr>
                </a:solidFill>
                <a:effectLst>
                  <a:outerShdw blurRad="38100" dist="38100" dir="2700000" algn="tl">
                    <a:srgbClr val="000000">
                      <a:alpha val="43137"/>
                    </a:srgbClr>
                  </a:outerShdw>
                </a:effectLst>
                <a:latin typeface="+mj-lt"/>
              </a:rPr>
              <a:t>thalach</a:t>
            </a:r>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a:t>
            </a:r>
            <a:endParaRPr lang="en-IN" dirty="0"/>
          </a:p>
          <a:p>
            <a:r>
              <a:rPr lang="en-IN" sz="2000" b="1" dirty="0">
                <a:effectLst>
                  <a:outerShdw blurRad="38100" dist="38100" dir="2700000" algn="tl">
                    <a:srgbClr val="000000">
                      <a:alpha val="43137"/>
                    </a:srgbClr>
                  </a:outerShdw>
                </a:effectLst>
                <a:latin typeface="+mj-lt"/>
              </a:rPr>
              <a:t>The usual top heart rate during exercise is around 220 minus your age . If your heart beats much faster or slower during exercise , it’s something to pay attention to , as it could indicate concern</a:t>
            </a:r>
          </a:p>
          <a:p>
            <a:endParaRPr lang="en-IN" sz="4000" b="1" dirty="0">
              <a:solidFill>
                <a:schemeClr val="accent5">
                  <a:lumMod val="60000"/>
                  <a:lumOff val="40000"/>
                </a:schemeClr>
              </a:solidFill>
              <a:effectLst>
                <a:outerShdw blurRad="38100" dist="38100" dir="2700000" algn="tl">
                  <a:srgbClr val="000000">
                    <a:alpha val="43137"/>
                  </a:srgbClr>
                </a:outerShdw>
              </a:effectLst>
              <a:latin typeface="+mj-lt"/>
            </a:endParaRPr>
          </a:p>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Exercise Induced Angina(</a:t>
            </a:r>
            <a:r>
              <a:rPr lang="en-US" sz="4000" b="1" dirty="0" err="1">
                <a:solidFill>
                  <a:schemeClr val="accent5">
                    <a:lumMod val="60000"/>
                    <a:lumOff val="40000"/>
                  </a:schemeClr>
                </a:solidFill>
                <a:effectLst>
                  <a:outerShdw blurRad="38100" dist="38100" dir="2700000" algn="tl">
                    <a:srgbClr val="000000">
                      <a:alpha val="43137"/>
                    </a:srgbClr>
                  </a:outerShdw>
                </a:effectLst>
                <a:latin typeface="+mj-lt"/>
              </a:rPr>
              <a:t>exang</a:t>
            </a:r>
            <a:r>
              <a:rPr lang="en-US" sz="4000" b="1" dirty="0">
                <a:solidFill>
                  <a:schemeClr val="accent5">
                    <a:lumMod val="60000"/>
                    <a:lumOff val="40000"/>
                  </a:schemeClr>
                </a:solidFill>
                <a:effectLst>
                  <a:outerShdw blurRad="38100" dist="38100" dir="2700000" algn="tl">
                    <a:srgbClr val="000000">
                      <a:alpha val="43137"/>
                    </a:srgbClr>
                  </a:outerShdw>
                </a:effectLst>
                <a:latin typeface="+mj-lt"/>
              </a:rPr>
              <a:t>)</a:t>
            </a:r>
            <a:endParaRPr lang="en-US" sz="2000" b="1" dirty="0">
              <a:effectLst>
                <a:outerShdw blurRad="38100" dist="38100" dir="2700000" algn="tl">
                  <a:srgbClr val="000000">
                    <a:alpha val="43137"/>
                  </a:srgbClr>
                </a:outerShdw>
              </a:effectLst>
              <a:latin typeface="+mj-lt"/>
            </a:endParaRPr>
          </a:p>
          <a:p>
            <a:r>
              <a:rPr lang="en-US" sz="2000" b="1" dirty="0">
                <a:effectLst>
                  <a:outerShdw blurRad="38100" dist="38100" dir="2700000" algn="tl">
                    <a:srgbClr val="000000">
                      <a:alpha val="43137"/>
                    </a:srgbClr>
                  </a:outerShdw>
                </a:effectLst>
                <a:latin typeface="+mj-lt"/>
              </a:rPr>
              <a:t>When it’s 1 for exercise induced angina that means chest pain happens during physical activity which might be a sign of heart disease. When it’s 0 theirs is no angina during exercise , and that</a:t>
            </a:r>
            <a:r>
              <a:rPr lang="en-IN" sz="2000" b="1" dirty="0">
                <a:effectLst>
                  <a:outerShdw blurRad="38100" dist="38100" dir="2700000" algn="tl">
                    <a:srgbClr val="000000">
                      <a:alpha val="43137"/>
                    </a:srgbClr>
                  </a:outerShdw>
                </a:effectLst>
                <a:latin typeface="+mj-lt"/>
              </a:rPr>
              <a:t> is generally considered better.</a:t>
            </a:r>
          </a:p>
          <a:p>
            <a:endParaRPr lang="en-IN" sz="4000" b="1" dirty="0">
              <a:solidFill>
                <a:schemeClr val="accent5">
                  <a:lumMod val="60000"/>
                  <a:lumOff val="40000"/>
                </a:schemeClr>
              </a:solidFill>
              <a:effectLst>
                <a:outerShdw blurRad="38100" dist="38100" dir="2700000" algn="tl">
                  <a:srgbClr val="000000">
                    <a:alpha val="43137"/>
                  </a:srgbClr>
                </a:outerShdw>
              </a:effectLst>
              <a:latin typeface="+mj-lt"/>
            </a:endParaRPr>
          </a:p>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ST depression(</a:t>
            </a:r>
            <a:r>
              <a:rPr lang="en-IN" sz="4000" b="1" dirty="0" err="1">
                <a:solidFill>
                  <a:schemeClr val="accent5">
                    <a:lumMod val="60000"/>
                    <a:lumOff val="40000"/>
                  </a:schemeClr>
                </a:solidFill>
                <a:effectLst>
                  <a:outerShdw blurRad="38100" dist="38100" dir="2700000" algn="tl">
                    <a:srgbClr val="000000">
                      <a:alpha val="43137"/>
                    </a:srgbClr>
                  </a:outerShdw>
                </a:effectLst>
                <a:latin typeface="+mj-lt"/>
              </a:rPr>
              <a:t>oldpeak</a:t>
            </a:r>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a:t>
            </a:r>
          </a:p>
          <a:p>
            <a:r>
              <a:rPr lang="en-IN" sz="2000" b="1" dirty="0">
                <a:effectLst>
                  <a:outerShdw blurRad="38100" dist="38100" dir="2700000" algn="tl">
                    <a:srgbClr val="000000">
                      <a:alpha val="43137"/>
                    </a:srgbClr>
                  </a:outerShdw>
                </a:effectLst>
                <a:latin typeface="+mj-lt"/>
              </a:rPr>
              <a:t>If ST depression number is high it considered greater chance of heart disease. So, the higher the ST depression, the more we might be considered about the heart disease</a:t>
            </a:r>
            <a:endParaRPr lang="en-US" sz="2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2451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BFF0C-29D0-A7C6-4C4B-97A8C806D4D8}"/>
              </a:ext>
            </a:extLst>
          </p:cNvPr>
          <p:cNvSpPr txBox="1"/>
          <p:nvPr/>
        </p:nvSpPr>
        <p:spPr>
          <a:xfrm>
            <a:off x="801278" y="933254"/>
            <a:ext cx="10576875" cy="5293757"/>
          </a:xfrm>
          <a:prstGeom prst="rect">
            <a:avLst/>
          </a:prstGeom>
          <a:noFill/>
        </p:spPr>
        <p:txBody>
          <a:bodyPr wrap="square" rtlCol="0">
            <a:spAutoFit/>
          </a:bodyPr>
          <a:lstStyle/>
          <a:p>
            <a:r>
              <a:rPr lang="en-US" sz="4000" b="1" dirty="0">
                <a:solidFill>
                  <a:schemeClr val="accent5">
                    <a:lumMod val="60000"/>
                    <a:lumOff val="40000"/>
                  </a:schemeClr>
                </a:solidFill>
                <a:effectLst>
                  <a:outerShdw blurRad="38100" dist="38100" dir="2700000" algn="tl">
                    <a:srgbClr val="000000">
                      <a:alpha val="43137"/>
                    </a:srgbClr>
                  </a:outerShdw>
                </a:effectLst>
                <a:latin typeface="+mj-lt"/>
              </a:rPr>
              <a:t>Slope of ST Segment(slope)</a:t>
            </a:r>
          </a:p>
          <a:p>
            <a:endParaRPr lang="en-US" sz="2000" b="1" dirty="0">
              <a:effectLst>
                <a:outerShdw blurRad="38100" dist="38100" dir="2700000" algn="tl">
                  <a:srgbClr val="000000">
                    <a:alpha val="43137"/>
                  </a:srgbClr>
                </a:outerShdw>
              </a:effectLst>
              <a:latin typeface="+mj-lt"/>
            </a:endParaRPr>
          </a:p>
          <a:p>
            <a:r>
              <a:rPr lang="en-US" sz="2000" b="1" dirty="0">
                <a:effectLst>
                  <a:outerShdw blurRad="38100" dist="38100" dir="2700000" algn="tl">
                    <a:srgbClr val="000000">
                      <a:alpha val="43137"/>
                    </a:srgbClr>
                  </a:outerShdw>
                </a:effectLst>
                <a:latin typeface="+mj-lt"/>
              </a:rPr>
              <a:t>When doctors look at your heart activity during exercise, they pay attention to how specific line on the chart behaves:</a:t>
            </a:r>
          </a:p>
          <a:p>
            <a:r>
              <a:rPr lang="en-US" sz="2000" b="1" dirty="0">
                <a:effectLst>
                  <a:outerShdw blurRad="38100" dist="38100" dir="2700000" algn="tl">
                    <a:srgbClr val="000000">
                      <a:alpha val="43137"/>
                    </a:srgbClr>
                  </a:outerShdw>
                </a:effectLst>
                <a:latin typeface="+mj-lt"/>
              </a:rPr>
              <a:t> </a:t>
            </a:r>
            <a:r>
              <a:rPr lang="en-IN" sz="2000" b="1" dirty="0">
                <a:effectLst>
                  <a:outerShdw blurRad="38100" dist="38100" dir="2700000" algn="tl">
                    <a:srgbClr val="000000">
                      <a:alpha val="43137"/>
                    </a:srgbClr>
                  </a:outerShdw>
                </a:effectLst>
                <a:latin typeface="+mj-lt"/>
              </a:rPr>
              <a:t>Upsloping : 0 -  A gentle incline is generally okay.</a:t>
            </a:r>
          </a:p>
          <a:p>
            <a:r>
              <a:rPr lang="en-IN" sz="2000" b="1" dirty="0">
                <a:effectLst>
                  <a:outerShdw blurRad="38100" dist="38100" dir="2700000" algn="tl">
                    <a:srgbClr val="000000">
                      <a:alpha val="43137"/>
                    </a:srgbClr>
                  </a:outerShdw>
                </a:effectLst>
                <a:latin typeface="+mj-lt"/>
              </a:rPr>
              <a:t>Flat : 1 – Staying horizontal might raise some concerns, prompting further checks</a:t>
            </a:r>
          </a:p>
          <a:p>
            <a:r>
              <a:rPr lang="en-IN" sz="2000" b="1" dirty="0">
                <a:effectLst>
                  <a:outerShdw blurRad="38100" dist="38100" dir="2700000" algn="tl">
                    <a:srgbClr val="000000">
                      <a:alpha val="43137"/>
                    </a:srgbClr>
                  </a:outerShdw>
                </a:effectLst>
                <a:latin typeface="+mj-lt"/>
              </a:rPr>
              <a:t>Downslopping : 2 – A downwordtrend could signal potential issues, needing more investigation</a:t>
            </a:r>
          </a:p>
          <a:p>
            <a:endParaRPr lang="en-IN" sz="4000" b="1" dirty="0">
              <a:solidFill>
                <a:schemeClr val="accent5">
                  <a:lumMod val="60000"/>
                  <a:lumOff val="40000"/>
                </a:schemeClr>
              </a:solidFill>
              <a:effectLst>
                <a:outerShdw blurRad="38100" dist="38100" dir="2700000" algn="tl">
                  <a:srgbClr val="000000">
                    <a:alpha val="43137"/>
                  </a:srgbClr>
                </a:outerShdw>
              </a:effectLst>
              <a:latin typeface="+mj-lt"/>
            </a:endParaRPr>
          </a:p>
          <a:p>
            <a:r>
              <a:rPr lang="en-IN" sz="4000" b="1" dirty="0">
                <a:solidFill>
                  <a:schemeClr val="accent5">
                    <a:lumMod val="60000"/>
                    <a:lumOff val="40000"/>
                  </a:schemeClr>
                </a:solidFill>
                <a:effectLst>
                  <a:outerShdw blurRad="38100" dist="38100" dir="2700000" algn="tl">
                    <a:srgbClr val="000000">
                      <a:alpha val="43137"/>
                    </a:srgbClr>
                  </a:outerShdw>
                </a:effectLst>
                <a:latin typeface="+mj-lt"/>
              </a:rPr>
              <a:t>Number of major vessels(ca)</a:t>
            </a:r>
          </a:p>
          <a:p>
            <a:endParaRPr lang="en-IN" dirty="0"/>
          </a:p>
          <a:p>
            <a:r>
              <a:rPr lang="en-IN" sz="2000" b="1" dirty="0">
                <a:effectLst>
                  <a:outerShdw blurRad="38100" dist="38100" dir="2700000" algn="tl">
                    <a:srgbClr val="000000">
                      <a:alpha val="43137"/>
                    </a:srgbClr>
                  </a:outerShdw>
                </a:effectLst>
                <a:latin typeface="+mj-lt"/>
              </a:rPr>
              <a:t>Doctors use special camera test called fluoroscopy to check your heart’s blood vessels. If they notice more coloured areas during this test , it could suggest greater chance of having heart disease. It’s like sign that the blood vessels in your heart may not be healthy as they need to be. Dataset contains value from 0-3 which indicates color of blood vessels from lighter to darker.</a:t>
            </a:r>
            <a:endParaRPr lang="en-US" sz="2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51292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9D313-3392-1800-4A78-767FE44F6407}"/>
              </a:ext>
            </a:extLst>
          </p:cNvPr>
          <p:cNvSpPr txBox="1"/>
          <p:nvPr/>
        </p:nvSpPr>
        <p:spPr>
          <a:xfrm>
            <a:off x="1000812" y="1348033"/>
            <a:ext cx="10529740" cy="3693319"/>
          </a:xfrm>
          <a:prstGeom prst="rect">
            <a:avLst/>
          </a:prstGeom>
          <a:noFill/>
        </p:spPr>
        <p:txBody>
          <a:bodyPr wrap="square" rtlCol="0">
            <a:spAutoFit/>
          </a:bodyPr>
          <a:lstStyle/>
          <a:p>
            <a:r>
              <a:rPr lang="en-US" sz="4000" b="1" dirty="0">
                <a:solidFill>
                  <a:schemeClr val="accent5">
                    <a:lumMod val="60000"/>
                    <a:lumOff val="40000"/>
                  </a:schemeClr>
                </a:solidFill>
                <a:effectLst>
                  <a:outerShdw blurRad="38100" dist="38100" dir="2700000" algn="tl">
                    <a:srgbClr val="000000">
                      <a:alpha val="43137"/>
                    </a:srgbClr>
                  </a:outerShdw>
                </a:effectLst>
                <a:latin typeface="+mj-lt"/>
              </a:rPr>
              <a:t>Thallium Stress test (Thal)</a:t>
            </a:r>
          </a:p>
          <a:p>
            <a:endParaRPr lang="en-US" dirty="0"/>
          </a:p>
          <a:p>
            <a:r>
              <a:rPr lang="en-US" dirty="0"/>
              <a:t>1</a:t>
            </a:r>
            <a:r>
              <a:rPr lang="en-US" sz="2000" b="1" dirty="0">
                <a:effectLst>
                  <a:outerShdw blurRad="38100" dist="38100" dir="2700000" algn="tl">
                    <a:srgbClr val="000000">
                      <a:alpha val="43137"/>
                    </a:srgbClr>
                  </a:outerShdw>
                </a:effectLst>
                <a:latin typeface="+mj-lt"/>
              </a:rPr>
              <a:t>: Normal </a:t>
            </a:r>
          </a:p>
          <a:p>
            <a:r>
              <a:rPr lang="en-US" sz="2000" b="1" dirty="0">
                <a:effectLst>
                  <a:outerShdw blurRad="38100" dist="38100" dir="2700000" algn="tl">
                    <a:srgbClr val="000000">
                      <a:alpha val="43137"/>
                    </a:srgbClr>
                  </a:outerShdw>
                </a:effectLst>
                <a:latin typeface="+mj-lt"/>
              </a:rPr>
              <a:t>2: Fixed Defect – No blood flow in some part of heart </a:t>
            </a:r>
          </a:p>
          <a:p>
            <a:r>
              <a:rPr lang="en-US" sz="2000" b="1" dirty="0">
                <a:effectLst>
                  <a:outerShdw blurRad="38100" dist="38100" dir="2700000" algn="tl">
                    <a:srgbClr val="000000">
                      <a:alpha val="43137"/>
                    </a:srgbClr>
                  </a:outerShdw>
                </a:effectLst>
                <a:latin typeface="+mj-lt"/>
              </a:rPr>
              <a:t>3: Reversible defect – Blood flow is observed, but it is not normal</a:t>
            </a:r>
            <a:r>
              <a:rPr lang="en-US" dirty="0"/>
              <a:t>.</a:t>
            </a:r>
          </a:p>
          <a:p>
            <a:endParaRPr lang="en-US" dirty="0"/>
          </a:p>
          <a:p>
            <a:r>
              <a:rPr lang="en-US" sz="4000" b="1" dirty="0">
                <a:solidFill>
                  <a:schemeClr val="accent5">
                    <a:lumMod val="60000"/>
                    <a:lumOff val="40000"/>
                  </a:schemeClr>
                </a:solidFill>
                <a:effectLst>
                  <a:outerShdw blurRad="38100" dist="38100" dir="2700000" algn="tl">
                    <a:srgbClr val="000000">
                      <a:alpha val="43137"/>
                    </a:srgbClr>
                  </a:outerShdw>
                </a:effectLst>
                <a:latin typeface="+mj-lt"/>
              </a:rPr>
              <a:t>Target </a:t>
            </a:r>
          </a:p>
          <a:p>
            <a:endParaRPr lang="en-US" dirty="0"/>
          </a:p>
          <a:p>
            <a:r>
              <a:rPr lang="en-US" sz="2000" b="1" dirty="0">
                <a:effectLst>
                  <a:outerShdw blurRad="38100" dist="38100" dir="2700000" algn="tl">
                    <a:srgbClr val="000000">
                      <a:alpha val="43137"/>
                    </a:srgbClr>
                  </a:outerShdw>
                </a:effectLst>
                <a:latin typeface="+mj-lt"/>
              </a:rPr>
              <a:t>0: Indicates absence of heart disease</a:t>
            </a:r>
          </a:p>
          <a:p>
            <a:r>
              <a:rPr lang="en-US" sz="2000" b="1" dirty="0">
                <a:effectLst>
                  <a:outerShdw blurRad="38100" dist="38100" dir="2700000" algn="tl">
                    <a:srgbClr val="000000">
                      <a:alpha val="43137"/>
                    </a:srgbClr>
                  </a:outerShdw>
                </a:effectLst>
                <a:latin typeface="+mj-lt"/>
              </a:rPr>
              <a:t>1: Indicates presence of heart disease.</a:t>
            </a:r>
            <a:endParaRPr lang="en-IN" sz="2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17259886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94</TotalTime>
  <Words>660</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Garamond</vt:lpstr>
      <vt:lpstr>Organic</vt:lpstr>
      <vt:lpstr>Heart Disease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Akanksha Pawar</dc:creator>
  <cp:lastModifiedBy>Akanksha Pawar</cp:lastModifiedBy>
  <cp:revision>4</cp:revision>
  <dcterms:created xsi:type="dcterms:W3CDTF">2025-03-31T11:14:03Z</dcterms:created>
  <dcterms:modified xsi:type="dcterms:W3CDTF">2025-04-01T08:10:35Z</dcterms:modified>
</cp:coreProperties>
</file>