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1" r:id="rId3"/>
    <p:sldId id="273" r:id="rId4"/>
    <p:sldId id="274" r:id="rId5"/>
    <p:sldId id="264" r:id="rId6"/>
    <p:sldId id="275" r:id="rId7"/>
    <p:sldId id="272" r:id="rId8"/>
    <p:sldId id="257" r:id="rId9"/>
    <p:sldId id="277" r:id="rId10"/>
    <p:sldId id="278"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ksjain@gmail.com" initials="h" lastIdx="2" clrIdx="0">
    <p:extLst>
      <p:ext uri="{19B8F6BF-5375-455C-9EA6-DF929625EA0E}">
        <p15:presenceInfo xmlns:p15="http://schemas.microsoft.com/office/powerpoint/2012/main" userId="be1082d4d3bee2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3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343" autoAdjust="0"/>
  </p:normalViewPr>
  <p:slideViewPr>
    <p:cSldViewPr snapToGrid="0">
      <p:cViewPr varScale="1">
        <p:scale>
          <a:sx n="69" d="100"/>
          <a:sy n="69" d="100"/>
        </p:scale>
        <p:origin x="56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38BE20-3E99-47FB-99E1-1C283FEEFA8F}"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380051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8BE20-3E99-47FB-99E1-1C283FEEFA8F}"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412278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8BE20-3E99-47FB-99E1-1C283FEEFA8F}"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402487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8BE20-3E99-47FB-99E1-1C283FEEFA8F}"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260535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38BE20-3E99-47FB-99E1-1C283FEEFA8F}"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125002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38BE20-3E99-47FB-99E1-1C283FEEFA8F}"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298225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38BE20-3E99-47FB-99E1-1C283FEEFA8F}"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243924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38BE20-3E99-47FB-99E1-1C283FEEFA8F}" type="datetimeFigureOut">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23097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8BE20-3E99-47FB-99E1-1C283FEEFA8F}" type="datetimeFigureOut">
              <a:rPr lang="en-US" smtClean="0"/>
              <a:pPr/>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237778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38BE20-3E99-47FB-99E1-1C283FEEFA8F}"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76022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38BE20-3E99-47FB-99E1-1C283FEEFA8F}"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214DD-E6AC-4A20-9F72-2B8C8C206AE7}" type="slidenum">
              <a:rPr lang="en-US" smtClean="0"/>
              <a:pPr/>
              <a:t>‹#›</a:t>
            </a:fld>
            <a:endParaRPr lang="en-US"/>
          </a:p>
        </p:txBody>
      </p:sp>
    </p:spTree>
    <p:extLst>
      <p:ext uri="{BB962C8B-B14F-4D97-AF65-F5344CB8AC3E}">
        <p14:creationId xmlns:p14="http://schemas.microsoft.com/office/powerpoint/2010/main" val="326220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8BE20-3E99-47FB-99E1-1C283FEEFA8F}" type="datetimeFigureOut">
              <a:rPr lang="en-US" smtClean="0"/>
              <a:pPr/>
              <a:t>8/3/2020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214DD-E6AC-4A20-9F72-2B8C8C206AE7}" type="slidenum">
              <a:rPr lang="en-US" smtClean="0"/>
              <a:pPr/>
              <a:t>‹#›</a:t>
            </a:fld>
            <a:endParaRPr lang="en-US"/>
          </a:p>
        </p:txBody>
      </p:sp>
    </p:spTree>
    <p:extLst>
      <p:ext uri="{BB962C8B-B14F-4D97-AF65-F5344CB8AC3E}">
        <p14:creationId xmlns:p14="http://schemas.microsoft.com/office/powerpoint/2010/main" val="3469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p14="http://schemas.microsoft.com/office/powerpoint/2010/main" val="549087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2235" y="-1"/>
            <a:ext cx="7005885" cy="8935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SOME VISUALISATIONS FROM SCRIPT</a:t>
            </a:r>
            <a:endParaRPr lang="en-US" sz="1400" dirty="0"/>
          </a:p>
        </p:txBody>
      </p:sp>
      <p:sp>
        <p:nvSpPr>
          <p:cNvPr id="5" name="TextBox 4"/>
          <p:cNvSpPr txBox="1"/>
          <p:nvPr/>
        </p:nvSpPr>
        <p:spPr>
          <a:xfrm>
            <a:off x="2203554" y="430771"/>
            <a:ext cx="2008682" cy="400110"/>
          </a:xfrm>
          <a:prstGeom prst="rect">
            <a:avLst/>
          </a:prstGeom>
          <a:solidFill>
            <a:schemeClr val="bg1"/>
          </a:solidFill>
        </p:spPr>
        <p:txBody>
          <a:bodyPr wrap="square" rtlCol="0">
            <a:spAutoFit/>
          </a:bodyPr>
          <a:lstStyle/>
          <a:p>
            <a:endParaRPr lang="en-IN" sz="2000" b="1" dirty="0"/>
          </a:p>
        </p:txBody>
      </p:sp>
      <p:sp>
        <p:nvSpPr>
          <p:cNvPr id="20" name="TextBox 19"/>
          <p:cNvSpPr txBox="1"/>
          <p:nvPr/>
        </p:nvSpPr>
        <p:spPr>
          <a:xfrm>
            <a:off x="9530688" y="3065986"/>
            <a:ext cx="1816865" cy="261610"/>
          </a:xfrm>
          <a:prstGeom prst="rect">
            <a:avLst/>
          </a:prstGeom>
          <a:solidFill>
            <a:schemeClr val="bg1"/>
          </a:solidFill>
        </p:spPr>
        <p:txBody>
          <a:bodyPr wrap="square" rtlCol="0">
            <a:spAutoFit/>
          </a:bodyPr>
          <a:lstStyle/>
          <a:p>
            <a:endParaRPr lang="en-IN" sz="1100" dirty="0"/>
          </a:p>
        </p:txBody>
      </p:sp>
      <p:sp>
        <p:nvSpPr>
          <p:cNvPr id="24" name="Rectangle 23"/>
          <p:cNvSpPr/>
          <p:nvPr/>
        </p:nvSpPr>
        <p:spPr>
          <a:xfrm>
            <a:off x="11262262" y="2578308"/>
            <a:ext cx="490027" cy="37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6976039" y="690550"/>
            <a:ext cx="770185" cy="280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8994098" y="4676931"/>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96" name="Rectangle 95"/>
          <p:cNvSpPr/>
          <p:nvPr/>
        </p:nvSpPr>
        <p:spPr>
          <a:xfrm>
            <a:off x="10439120" y="4676930"/>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p:cNvSpPr/>
          <p:nvPr/>
        </p:nvSpPr>
        <p:spPr>
          <a:xfrm>
            <a:off x="10435652" y="4664441"/>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pic>
        <p:nvPicPr>
          <p:cNvPr id="3" name="Picture 2"/>
          <p:cNvPicPr>
            <a:picLocks noChangeAspect="1"/>
          </p:cNvPicPr>
          <p:nvPr/>
        </p:nvPicPr>
        <p:blipFill>
          <a:blip r:embed="rId2"/>
          <a:stretch>
            <a:fillRect/>
          </a:stretch>
        </p:blipFill>
        <p:spPr>
          <a:xfrm>
            <a:off x="600643" y="971212"/>
            <a:ext cx="5362575" cy="2920377"/>
          </a:xfrm>
          <a:prstGeom prst="rect">
            <a:avLst/>
          </a:prstGeom>
        </p:spPr>
      </p:pic>
      <p:pic>
        <p:nvPicPr>
          <p:cNvPr id="6" name="Picture 5"/>
          <p:cNvPicPr>
            <a:picLocks noChangeAspect="1"/>
          </p:cNvPicPr>
          <p:nvPr/>
        </p:nvPicPr>
        <p:blipFill>
          <a:blip r:embed="rId3"/>
          <a:stretch>
            <a:fillRect/>
          </a:stretch>
        </p:blipFill>
        <p:spPr>
          <a:xfrm>
            <a:off x="565439" y="3738848"/>
            <a:ext cx="5876925" cy="2781300"/>
          </a:xfrm>
          <a:prstGeom prst="rect">
            <a:avLst/>
          </a:prstGeom>
        </p:spPr>
      </p:pic>
      <p:pic>
        <p:nvPicPr>
          <p:cNvPr id="7" name="Picture 6"/>
          <p:cNvPicPr>
            <a:picLocks noChangeAspect="1"/>
          </p:cNvPicPr>
          <p:nvPr/>
        </p:nvPicPr>
        <p:blipFill>
          <a:blip r:embed="rId4"/>
          <a:stretch>
            <a:fillRect/>
          </a:stretch>
        </p:blipFill>
        <p:spPr>
          <a:xfrm>
            <a:off x="6477568" y="1009167"/>
            <a:ext cx="5309925" cy="5175234"/>
          </a:xfrm>
          <a:prstGeom prst="rect">
            <a:avLst/>
          </a:prstGeom>
        </p:spPr>
      </p:pic>
    </p:spTree>
    <p:extLst>
      <p:ext uri="{BB962C8B-B14F-4D97-AF65-F5344CB8AC3E}">
        <p14:creationId xmlns:p14="http://schemas.microsoft.com/office/powerpoint/2010/main" val="3911415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720436"/>
            <a:ext cx="10744199" cy="5624946"/>
          </a:xfrm>
          <a:prstGeom prst="rect">
            <a:avLst/>
          </a:prstGeom>
        </p:spPr>
      </p:pic>
    </p:spTree>
    <p:extLst>
      <p:ext uri="{BB962C8B-B14F-4D97-AF65-F5344CB8AC3E}">
        <p14:creationId xmlns:p14="http://schemas.microsoft.com/office/powerpoint/2010/main" val="2703629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34" y="4003192"/>
            <a:ext cx="11900263" cy="630942"/>
          </a:xfrm>
          <a:prstGeom prst="rect">
            <a:avLst/>
          </a:prstGeom>
          <a:noFill/>
        </p:spPr>
        <p:txBody>
          <a:bodyPr wrap="square" rtlCol="0">
            <a:spAutoFit/>
          </a:bodyPr>
          <a:lstStyle/>
          <a:p>
            <a:r>
              <a:rPr lang="en-IN" sz="3500" b="1" dirty="0" smtClean="0"/>
              <a:t>Team Leader -</a:t>
            </a:r>
            <a:r>
              <a:rPr lang="en-IN" sz="3500" dirty="0" smtClean="0"/>
              <a:t>	</a:t>
            </a:r>
            <a:r>
              <a:rPr lang="en-IN" sz="3500" dirty="0" err="1" smtClean="0"/>
              <a:t>Akansha</a:t>
            </a:r>
            <a:r>
              <a:rPr lang="en-IN" sz="3500" dirty="0" smtClean="0"/>
              <a:t> Jain		</a:t>
            </a:r>
            <a:r>
              <a:rPr lang="en-IN" sz="3500" b="1" dirty="0" smtClean="0"/>
              <a:t>AISCHE Code – </a:t>
            </a:r>
            <a:r>
              <a:rPr lang="en-IN" sz="3500" dirty="0" smtClean="0"/>
              <a:t>C-25158</a:t>
            </a:r>
            <a:endParaRPr lang="en-IN" sz="3500" dirty="0"/>
          </a:p>
        </p:txBody>
      </p:sp>
      <p:sp>
        <p:nvSpPr>
          <p:cNvPr id="9" name="TextBox 8"/>
          <p:cNvSpPr txBox="1"/>
          <p:nvPr/>
        </p:nvSpPr>
        <p:spPr>
          <a:xfrm>
            <a:off x="91434" y="3295306"/>
            <a:ext cx="11900263" cy="707886"/>
          </a:xfrm>
          <a:prstGeom prst="rect">
            <a:avLst/>
          </a:prstGeom>
          <a:noFill/>
        </p:spPr>
        <p:txBody>
          <a:bodyPr wrap="square" rtlCol="0">
            <a:spAutoFit/>
          </a:bodyPr>
          <a:lstStyle/>
          <a:p>
            <a:r>
              <a:rPr lang="en-IN" sz="4000" b="1" dirty="0" smtClean="0"/>
              <a:t>Category – </a:t>
            </a:r>
            <a:r>
              <a:rPr lang="en-IN" sz="3500" dirty="0" smtClean="0"/>
              <a:t>Software			</a:t>
            </a:r>
            <a:r>
              <a:rPr lang="en-IN" sz="3500" b="1" smtClean="0"/>
              <a:t>Problem Number </a:t>
            </a:r>
            <a:r>
              <a:rPr lang="en-IN" sz="3500" b="1" dirty="0" smtClean="0"/>
              <a:t>- </a:t>
            </a:r>
            <a:r>
              <a:rPr lang="en-IN" sz="3500" dirty="0"/>
              <a:t>MU455</a:t>
            </a:r>
            <a:endParaRPr lang="en-IN" sz="3500" b="1" dirty="0"/>
          </a:p>
        </p:txBody>
      </p:sp>
      <p:sp>
        <p:nvSpPr>
          <p:cNvPr id="10" name="TextBox 9"/>
          <p:cNvSpPr txBox="1"/>
          <p:nvPr/>
        </p:nvSpPr>
        <p:spPr>
          <a:xfrm>
            <a:off x="91438" y="2743200"/>
            <a:ext cx="11900263" cy="630942"/>
          </a:xfrm>
          <a:prstGeom prst="rect">
            <a:avLst/>
          </a:prstGeom>
          <a:noFill/>
        </p:spPr>
        <p:txBody>
          <a:bodyPr wrap="square" rtlCol="0">
            <a:spAutoFit/>
          </a:bodyPr>
          <a:lstStyle/>
          <a:p>
            <a:r>
              <a:rPr lang="en-IN" sz="3500" b="1" dirty="0">
                <a:ln w="0"/>
                <a:effectLst>
                  <a:outerShdw blurRad="38100" dist="19050" dir="2700000" algn="tl" rotWithShape="0">
                    <a:schemeClr val="dk1">
                      <a:alpha val="40000"/>
                    </a:schemeClr>
                  </a:outerShdw>
                </a:effectLst>
              </a:rPr>
              <a:t>DOMAIN BUCKET </a:t>
            </a:r>
            <a:r>
              <a:rPr lang="en-IN" sz="3500" dirty="0">
                <a:ln w="0"/>
                <a:effectLst>
                  <a:outerShdw blurRad="38100" dist="19050" dir="2700000" algn="tl" rotWithShape="0">
                    <a:schemeClr val="dk1">
                      <a:alpha val="40000"/>
                    </a:schemeClr>
                  </a:outerShdw>
                </a:effectLst>
              </a:rPr>
              <a:t> </a:t>
            </a:r>
            <a:r>
              <a:rPr lang="en-IN" sz="3500" b="1" dirty="0">
                <a:ln w="0"/>
                <a:effectLst>
                  <a:outerShdw blurRad="38100" dist="19050" dir="2700000" algn="tl" rotWithShape="0">
                    <a:schemeClr val="dk1">
                      <a:alpha val="40000"/>
                    </a:schemeClr>
                  </a:outerShdw>
                </a:effectLst>
              </a:rPr>
              <a:t>–</a:t>
            </a:r>
            <a:r>
              <a:rPr lang="en-IN" sz="3500" dirty="0">
                <a:ln w="0"/>
                <a:effectLst>
                  <a:outerShdw blurRad="38100" dist="19050" dir="2700000" algn="tl" rotWithShape="0">
                    <a:schemeClr val="dk1">
                      <a:alpha val="40000"/>
                    </a:schemeClr>
                  </a:outerShdw>
                </a:effectLst>
              </a:rPr>
              <a:t>  Software Web App development</a:t>
            </a:r>
          </a:p>
        </p:txBody>
      </p:sp>
      <p:sp>
        <p:nvSpPr>
          <p:cNvPr id="11" name="TextBox 10"/>
          <p:cNvSpPr txBox="1"/>
          <p:nvPr/>
        </p:nvSpPr>
        <p:spPr>
          <a:xfrm>
            <a:off x="91434" y="4863939"/>
            <a:ext cx="11900263" cy="1846659"/>
          </a:xfrm>
          <a:prstGeom prst="rect">
            <a:avLst/>
          </a:prstGeom>
          <a:noFill/>
        </p:spPr>
        <p:txBody>
          <a:bodyPr wrap="square" rtlCol="0">
            <a:spAutoFit/>
          </a:bodyPr>
          <a:lstStyle/>
          <a:p>
            <a:r>
              <a:rPr lang="en-IN" sz="3000" b="1" u="sng" dirty="0" smtClean="0"/>
              <a:t>Problem Statement </a:t>
            </a:r>
            <a:r>
              <a:rPr lang="en-IN" sz="3000" b="1" dirty="0" smtClean="0"/>
              <a:t>– </a:t>
            </a:r>
            <a:r>
              <a:rPr lang="en-IN" sz="2800" dirty="0"/>
              <a:t>A complete software web application which provide standard solution handle multiple </a:t>
            </a:r>
            <a:r>
              <a:rPr lang="en-IN" sz="2800" b="1" dirty="0"/>
              <a:t>code-mixed</a:t>
            </a:r>
            <a:r>
              <a:rPr lang="en-IN" sz="2800" dirty="0"/>
              <a:t> Indian </a:t>
            </a:r>
            <a:r>
              <a:rPr lang="en-IN" sz="2800" b="1" dirty="0"/>
              <a:t>languages</a:t>
            </a:r>
            <a:r>
              <a:rPr lang="en-IN" sz="2800" dirty="0"/>
              <a:t> </a:t>
            </a:r>
            <a:r>
              <a:rPr lang="sv-SE" sz="2800" b="1" dirty="0"/>
              <a:t>English, Hindi, Kannada ,Bengali, Urdu </a:t>
            </a:r>
            <a:r>
              <a:rPr lang="sv-SE" sz="2800" dirty="0"/>
              <a:t>etc</a:t>
            </a:r>
            <a:r>
              <a:rPr lang="en-IN" sz="2800" dirty="0" smtClean="0"/>
              <a:t> </a:t>
            </a:r>
            <a:r>
              <a:rPr lang="en-IN" sz="2800" dirty="0"/>
              <a:t>and perform context aware Sentiment Analysis give results such as “</a:t>
            </a:r>
            <a:r>
              <a:rPr lang="en-IN" sz="2800" b="1" dirty="0"/>
              <a:t>Positive</a:t>
            </a:r>
            <a:r>
              <a:rPr lang="en-IN" sz="2800" dirty="0"/>
              <a:t>”, “</a:t>
            </a:r>
            <a:r>
              <a:rPr lang="en-IN" sz="2800" b="1" smtClean="0"/>
              <a:t>Negative</a:t>
            </a:r>
            <a:r>
              <a:rPr lang="en-IN" sz="2800" smtClean="0"/>
              <a:t>“ and </a:t>
            </a:r>
            <a:r>
              <a:rPr lang="en-IN" sz="2800" dirty="0"/>
              <a:t>“</a:t>
            </a:r>
            <a:r>
              <a:rPr lang="en-IN" sz="2800" b="1" dirty="0"/>
              <a:t>Neutral</a:t>
            </a:r>
            <a:r>
              <a:rPr lang="en-IN" sz="2800" dirty="0"/>
              <a:t>”.</a:t>
            </a:r>
            <a:endParaRPr lang="en-IN" sz="28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374" y="54190"/>
            <a:ext cx="4461618" cy="1709892"/>
          </a:xfrm>
          <a:prstGeom prst="rect">
            <a:avLst/>
          </a:prstGeom>
        </p:spPr>
      </p:pic>
      <p:sp>
        <p:nvSpPr>
          <p:cNvPr id="8" name="TextBox 7"/>
          <p:cNvSpPr txBox="1"/>
          <p:nvPr/>
        </p:nvSpPr>
        <p:spPr>
          <a:xfrm>
            <a:off x="91434" y="2033422"/>
            <a:ext cx="11900263" cy="630942"/>
          </a:xfrm>
          <a:prstGeom prst="rect">
            <a:avLst/>
          </a:prstGeom>
          <a:noFill/>
        </p:spPr>
        <p:txBody>
          <a:bodyPr wrap="square" rtlCol="0">
            <a:spAutoFit/>
          </a:bodyPr>
          <a:lstStyle/>
          <a:p>
            <a:r>
              <a:rPr lang="en-IN" sz="3500" b="1" dirty="0" smtClean="0">
                <a:ln w="0"/>
                <a:effectLst>
                  <a:outerShdw blurRad="38100" dist="19050" dir="2700000" algn="tl" rotWithShape="0">
                    <a:schemeClr val="dk1">
                      <a:alpha val="40000"/>
                    </a:schemeClr>
                  </a:outerShdw>
                </a:effectLst>
              </a:rPr>
              <a:t>Organization –</a:t>
            </a:r>
            <a:r>
              <a:rPr lang="en-IN" sz="3500" dirty="0">
                <a:ln w="0"/>
                <a:effectLst>
                  <a:outerShdw blurRad="38100" dist="19050" dir="2700000" algn="tl" rotWithShape="0">
                    <a:schemeClr val="dk1">
                      <a:alpha val="40000"/>
                    </a:schemeClr>
                  </a:outerShdw>
                </a:effectLst>
              </a:rPr>
              <a:t>  Bharat Electronics Limited , Bengaluru</a:t>
            </a:r>
          </a:p>
        </p:txBody>
      </p:sp>
    </p:spTree>
    <p:extLst>
      <p:ext uri="{BB962C8B-B14F-4D97-AF65-F5344CB8AC3E}">
        <p14:creationId xmlns:p14="http://schemas.microsoft.com/office/powerpoint/2010/main" val="549087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09" y="-16974"/>
            <a:ext cx="3773204" cy="5126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Problem Analysis</a:t>
            </a:r>
            <a:endParaRPr lang="en-US" sz="1400" dirty="0"/>
          </a:p>
        </p:txBody>
      </p:sp>
      <p:sp>
        <p:nvSpPr>
          <p:cNvPr id="6" name="Rectangle 5"/>
          <p:cNvSpPr/>
          <p:nvPr/>
        </p:nvSpPr>
        <p:spPr>
          <a:xfrm>
            <a:off x="24426" y="1187699"/>
            <a:ext cx="4296172" cy="2308324"/>
          </a:xfrm>
          <a:prstGeom prst="rect">
            <a:avLst/>
          </a:prstGeom>
        </p:spPr>
        <p:txBody>
          <a:bodyPr wrap="square">
            <a:spAutoFit/>
          </a:bodyPr>
          <a:lstStyle/>
          <a:p>
            <a:pPr algn="ctr"/>
            <a:r>
              <a:rPr lang="en-IN" dirty="0" smtClean="0"/>
              <a:t>There are many different language are available globally that are used for </a:t>
            </a:r>
            <a:r>
              <a:rPr lang="en-IN" b="1" dirty="0" smtClean="0"/>
              <a:t>comments</a:t>
            </a:r>
            <a:r>
              <a:rPr lang="en-IN" dirty="0" smtClean="0"/>
              <a:t> by users.</a:t>
            </a:r>
          </a:p>
          <a:p>
            <a:pPr algn="ctr"/>
            <a:r>
              <a:rPr lang="en-IN" dirty="0" smtClean="0"/>
              <a:t>Different languages used for commenting or review like </a:t>
            </a:r>
            <a:r>
              <a:rPr lang="en-IN" b="1" dirty="0"/>
              <a:t>languages</a:t>
            </a:r>
            <a:r>
              <a:rPr lang="en-IN" dirty="0"/>
              <a:t> </a:t>
            </a:r>
            <a:r>
              <a:rPr lang="en-IN" dirty="0" smtClean="0"/>
              <a:t>like </a:t>
            </a:r>
            <a:r>
              <a:rPr lang="sv-SE" b="1" dirty="0" smtClean="0"/>
              <a:t>English</a:t>
            </a:r>
            <a:r>
              <a:rPr lang="sv-SE" b="1" dirty="0"/>
              <a:t>, Hindi, Kannada ,Bengali, Urdu </a:t>
            </a:r>
            <a:r>
              <a:rPr lang="sv-SE" dirty="0"/>
              <a:t>etc</a:t>
            </a:r>
            <a:r>
              <a:rPr lang="en-IN" dirty="0" smtClean="0"/>
              <a:t> in India makes data handling difficult.</a:t>
            </a:r>
          </a:p>
          <a:p>
            <a:pPr algn="ctr"/>
            <a:endParaRPr lang="en-IN" dirty="0"/>
          </a:p>
        </p:txBody>
      </p:sp>
      <p:sp>
        <p:nvSpPr>
          <p:cNvPr id="7" name="Rounded Rectangle 6"/>
          <p:cNvSpPr/>
          <p:nvPr/>
        </p:nvSpPr>
        <p:spPr>
          <a:xfrm>
            <a:off x="212894" y="1090709"/>
            <a:ext cx="4128938"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75947" y="868031"/>
            <a:ext cx="3399075" cy="2585323"/>
          </a:xfrm>
          <a:prstGeom prst="rect">
            <a:avLst/>
          </a:prstGeom>
        </p:spPr>
        <p:txBody>
          <a:bodyPr wrap="square">
            <a:spAutoFit/>
          </a:bodyPr>
          <a:lstStyle/>
          <a:p>
            <a:pPr algn="ctr"/>
            <a:r>
              <a:rPr lang="en-IN" dirty="0" smtClean="0"/>
              <a:t>There are several word like </a:t>
            </a:r>
            <a:r>
              <a:rPr lang="en-IN" b="1" dirty="0" smtClean="0"/>
              <a:t>Rose</a:t>
            </a:r>
            <a:r>
              <a:rPr lang="en-IN" dirty="0" smtClean="0"/>
              <a:t> -&gt; </a:t>
            </a:r>
            <a:r>
              <a:rPr lang="en-IN" b="1" dirty="0" smtClean="0"/>
              <a:t>flower</a:t>
            </a:r>
            <a:r>
              <a:rPr lang="en-IN" dirty="0" smtClean="0"/>
              <a:t> and </a:t>
            </a:r>
            <a:r>
              <a:rPr lang="en-IN" b="1" dirty="0" smtClean="0"/>
              <a:t>Rose</a:t>
            </a:r>
            <a:r>
              <a:rPr lang="en-IN" dirty="0" smtClean="0"/>
              <a:t> -&gt; </a:t>
            </a:r>
            <a:r>
              <a:rPr lang="en-IN" b="1" dirty="0" smtClean="0"/>
              <a:t>Past tense of Rise </a:t>
            </a:r>
            <a:r>
              <a:rPr lang="en-IN" dirty="0" smtClean="0"/>
              <a:t>which have same spelling and Pronunciation but </a:t>
            </a:r>
            <a:r>
              <a:rPr lang="en-IN" b="1" dirty="0" smtClean="0"/>
              <a:t>different meaning</a:t>
            </a:r>
            <a:r>
              <a:rPr lang="en-IN" dirty="0" smtClean="0"/>
              <a:t>.</a:t>
            </a:r>
          </a:p>
          <a:p>
            <a:pPr algn="ctr"/>
            <a:r>
              <a:rPr lang="en-IN" dirty="0" err="1" smtClean="0"/>
              <a:t>Eg</a:t>
            </a:r>
            <a:r>
              <a:rPr lang="en-IN" dirty="0" smtClean="0"/>
              <a:t>- he gave me rose and he rose from there have a different meaning </a:t>
            </a:r>
          </a:p>
          <a:p>
            <a:pPr algn="ctr"/>
            <a:endParaRPr lang="en-IN" dirty="0" smtClean="0"/>
          </a:p>
        </p:txBody>
      </p:sp>
      <p:cxnSp>
        <p:nvCxnSpPr>
          <p:cNvPr id="17" name="Straight Connector 16"/>
          <p:cNvCxnSpPr/>
          <p:nvPr/>
        </p:nvCxnSpPr>
        <p:spPr>
          <a:xfrm>
            <a:off x="4530415" y="602145"/>
            <a:ext cx="0" cy="597958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653592" y="558540"/>
            <a:ext cx="44759" cy="618358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flipV="1">
            <a:off x="4631027" y="3943170"/>
            <a:ext cx="3747002" cy="65218"/>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V="1">
            <a:off x="8532308" y="836578"/>
            <a:ext cx="3758371"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95825" y="1217413"/>
            <a:ext cx="4086443" cy="1477328"/>
          </a:xfrm>
          <a:prstGeom prst="rect">
            <a:avLst/>
          </a:prstGeom>
        </p:spPr>
        <p:txBody>
          <a:bodyPr wrap="square">
            <a:spAutoFit/>
          </a:bodyPr>
          <a:lstStyle/>
          <a:p>
            <a:pPr algn="ctr"/>
            <a:r>
              <a:rPr lang="en-IN" dirty="0"/>
              <a:t>There is </a:t>
            </a:r>
            <a:r>
              <a:rPr lang="en-IN" b="1" dirty="0"/>
              <a:t>increase</a:t>
            </a:r>
            <a:r>
              <a:rPr lang="en-IN" dirty="0"/>
              <a:t> in review and comments by users day by day, as users use </a:t>
            </a:r>
            <a:r>
              <a:rPr lang="en-IN" b="1" dirty="0"/>
              <a:t>slangs</a:t>
            </a:r>
            <a:r>
              <a:rPr lang="en-IN" dirty="0"/>
              <a:t> and </a:t>
            </a:r>
            <a:r>
              <a:rPr lang="en-IN" b="1" dirty="0"/>
              <a:t>words</a:t>
            </a:r>
            <a:r>
              <a:rPr lang="en-IN" dirty="0"/>
              <a:t> which are not originally present in language.</a:t>
            </a:r>
            <a:endParaRPr lang="en-US" dirty="0"/>
          </a:p>
          <a:p>
            <a:pPr algn="ctr"/>
            <a:endParaRPr lang="en-IN" dirty="0"/>
          </a:p>
        </p:txBody>
      </p:sp>
      <p:sp>
        <p:nvSpPr>
          <p:cNvPr id="32" name="Rectangle 31"/>
          <p:cNvSpPr/>
          <p:nvPr/>
        </p:nvSpPr>
        <p:spPr>
          <a:xfrm>
            <a:off x="4795014" y="3962671"/>
            <a:ext cx="3138715" cy="1200329"/>
          </a:xfrm>
          <a:prstGeom prst="rect">
            <a:avLst/>
          </a:prstGeom>
        </p:spPr>
        <p:txBody>
          <a:bodyPr wrap="square">
            <a:spAutoFit/>
          </a:bodyPr>
          <a:lstStyle/>
          <a:p>
            <a:pPr algn="ctr"/>
            <a:r>
              <a:rPr lang="en-IN" dirty="0"/>
              <a:t>It include </a:t>
            </a:r>
            <a:r>
              <a:rPr lang="en-IN" b="1" dirty="0"/>
              <a:t>emoji’s</a:t>
            </a:r>
            <a:r>
              <a:rPr lang="en-IN" dirty="0"/>
              <a:t> like </a:t>
            </a:r>
            <a:r>
              <a:rPr lang="en-IN" b="1" dirty="0"/>
              <a:t>ironic, sentimental</a:t>
            </a:r>
            <a:r>
              <a:rPr lang="en-IN" dirty="0"/>
              <a:t> sad in comment or </a:t>
            </a:r>
            <a:r>
              <a:rPr lang="en-IN" dirty="0" smtClean="0"/>
              <a:t>review </a:t>
            </a:r>
            <a:r>
              <a:rPr lang="en-IN" dirty="0"/>
              <a:t>etc.</a:t>
            </a:r>
            <a:endParaRPr lang="en-IN" b="1" dirty="0"/>
          </a:p>
          <a:p>
            <a:pPr algn="ctr"/>
            <a:endParaRPr lang="en-IN" dirty="0"/>
          </a:p>
        </p:txBody>
      </p:sp>
      <p:sp>
        <p:nvSpPr>
          <p:cNvPr id="36" name="Rounded Rectangle 35"/>
          <p:cNvSpPr/>
          <p:nvPr/>
        </p:nvSpPr>
        <p:spPr>
          <a:xfrm>
            <a:off x="241005" y="3962671"/>
            <a:ext cx="4120012"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V="1">
            <a:off x="4455985" y="1087340"/>
            <a:ext cx="4081140"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897337" y="2624489"/>
            <a:ext cx="1107996" cy="646331"/>
          </a:xfrm>
          <a:prstGeom prst="rect">
            <a:avLst/>
          </a:prstGeom>
        </p:spPr>
        <p:txBody>
          <a:bodyPr wrap="none">
            <a:spAutoFit/>
          </a:bodyPr>
          <a:lstStyle/>
          <a:p>
            <a:pPr algn="ctr"/>
            <a:r>
              <a:rPr lang="en-US" b="1" dirty="0" smtClean="0"/>
              <a:t>	</a:t>
            </a:r>
            <a:endParaRPr lang="en-US" b="1" dirty="0"/>
          </a:p>
          <a:p>
            <a:pPr algn="ctr"/>
            <a:endParaRPr lang="en-US" b="1" dirty="0"/>
          </a:p>
        </p:txBody>
      </p:sp>
      <p:sp>
        <p:nvSpPr>
          <p:cNvPr id="40" name="Rectangle 39"/>
          <p:cNvSpPr/>
          <p:nvPr/>
        </p:nvSpPr>
        <p:spPr>
          <a:xfrm>
            <a:off x="4670606" y="3528569"/>
            <a:ext cx="3726329" cy="369332"/>
          </a:xfrm>
          <a:prstGeom prst="rect">
            <a:avLst/>
          </a:prstGeom>
        </p:spPr>
        <p:txBody>
          <a:bodyPr wrap="square">
            <a:spAutoFit/>
          </a:bodyPr>
          <a:lstStyle/>
          <a:p>
            <a:pPr algn="ctr"/>
            <a:r>
              <a:rPr lang="en-US" b="1" dirty="0"/>
              <a:t>5</a:t>
            </a:r>
            <a:r>
              <a:rPr lang="en-US" b="1" dirty="0"/>
              <a:t>. Detecting Unicode graphic Symbol  </a:t>
            </a:r>
            <a:endParaRPr lang="en-US" b="1" dirty="0" smtClean="0"/>
          </a:p>
        </p:txBody>
      </p:sp>
      <p:sp>
        <p:nvSpPr>
          <p:cNvPr id="41" name="Rectangle 40"/>
          <p:cNvSpPr/>
          <p:nvPr/>
        </p:nvSpPr>
        <p:spPr>
          <a:xfrm>
            <a:off x="9240729" y="553662"/>
            <a:ext cx="2221442" cy="369332"/>
          </a:xfrm>
          <a:prstGeom prst="rect">
            <a:avLst/>
          </a:prstGeom>
        </p:spPr>
        <p:txBody>
          <a:bodyPr wrap="none">
            <a:spAutoFit/>
          </a:bodyPr>
          <a:lstStyle/>
          <a:p>
            <a:pPr algn="ctr"/>
            <a:r>
              <a:rPr lang="en-IN" b="1" dirty="0" smtClean="0"/>
              <a:t>3. Homophonic Word</a:t>
            </a:r>
            <a:endParaRPr lang="en-US" b="1" dirty="0" smtClean="0"/>
          </a:p>
        </p:txBody>
      </p:sp>
      <p:sp>
        <p:nvSpPr>
          <p:cNvPr id="42" name="Rectangle 41"/>
          <p:cNvSpPr/>
          <p:nvPr/>
        </p:nvSpPr>
        <p:spPr>
          <a:xfrm>
            <a:off x="4735680" y="587517"/>
            <a:ext cx="3565913" cy="369332"/>
          </a:xfrm>
          <a:prstGeom prst="rect">
            <a:avLst/>
          </a:prstGeom>
        </p:spPr>
        <p:txBody>
          <a:bodyPr wrap="none">
            <a:spAutoFit/>
          </a:bodyPr>
          <a:lstStyle/>
          <a:p>
            <a:pPr algn="ctr"/>
            <a:r>
              <a:rPr lang="en-US" b="1" dirty="0"/>
              <a:t>2</a:t>
            </a:r>
            <a:r>
              <a:rPr lang="en-US" b="1" dirty="0" smtClean="0"/>
              <a:t>. Identifying </a:t>
            </a:r>
            <a:r>
              <a:rPr lang="en-US" b="1" dirty="0"/>
              <a:t>Need of Maintenance</a:t>
            </a:r>
            <a:endParaRPr lang="en-US" b="1" dirty="0" smtClean="0"/>
          </a:p>
        </p:txBody>
      </p:sp>
      <p:sp>
        <p:nvSpPr>
          <p:cNvPr id="43" name="Rectangle 42"/>
          <p:cNvSpPr/>
          <p:nvPr/>
        </p:nvSpPr>
        <p:spPr>
          <a:xfrm>
            <a:off x="219307" y="703717"/>
            <a:ext cx="4103524" cy="369332"/>
          </a:xfrm>
          <a:prstGeom prst="rect">
            <a:avLst/>
          </a:prstGeom>
        </p:spPr>
        <p:txBody>
          <a:bodyPr wrap="square">
            <a:spAutoFit/>
          </a:bodyPr>
          <a:lstStyle/>
          <a:p>
            <a:pPr algn="ctr"/>
            <a:r>
              <a:rPr lang="en-US" b="1" dirty="0" smtClean="0"/>
              <a:t>1. Analysis on Different languages </a:t>
            </a:r>
            <a:endParaRPr lang="en-US" dirty="0"/>
          </a:p>
        </p:txBody>
      </p:sp>
      <p:sp>
        <p:nvSpPr>
          <p:cNvPr id="44" name="Rectangle 43"/>
          <p:cNvSpPr/>
          <p:nvPr/>
        </p:nvSpPr>
        <p:spPr>
          <a:xfrm>
            <a:off x="1328150" y="3511717"/>
            <a:ext cx="1885837" cy="369332"/>
          </a:xfrm>
          <a:prstGeom prst="rect">
            <a:avLst/>
          </a:prstGeom>
        </p:spPr>
        <p:txBody>
          <a:bodyPr wrap="none">
            <a:spAutoFit/>
          </a:bodyPr>
          <a:lstStyle/>
          <a:p>
            <a:pPr algn="ctr"/>
            <a:r>
              <a:rPr lang="en-US" b="1" dirty="0"/>
              <a:t>4</a:t>
            </a:r>
            <a:r>
              <a:rPr lang="en-US" b="1" dirty="0" smtClean="0"/>
              <a:t>.Noise Detection</a:t>
            </a:r>
            <a:endParaRPr lang="en-US" b="1" dirty="0"/>
          </a:p>
        </p:txBody>
      </p:sp>
      <p:sp>
        <p:nvSpPr>
          <p:cNvPr id="45" name="Rectangle 44"/>
          <p:cNvSpPr/>
          <p:nvPr/>
        </p:nvSpPr>
        <p:spPr>
          <a:xfrm>
            <a:off x="132825" y="4123040"/>
            <a:ext cx="4503755" cy="1200329"/>
          </a:xfrm>
          <a:prstGeom prst="rect">
            <a:avLst/>
          </a:prstGeom>
        </p:spPr>
        <p:txBody>
          <a:bodyPr wrap="square">
            <a:spAutoFit/>
          </a:bodyPr>
          <a:lstStyle/>
          <a:p>
            <a:pPr algn="ctr"/>
            <a:r>
              <a:rPr lang="en-IN" dirty="0" smtClean="0"/>
              <a:t>Sometimes in dataset we have to deal with stop words, unwanted numbers and other special symbols which is of no use .</a:t>
            </a:r>
          </a:p>
          <a:p>
            <a:pPr algn="ctr"/>
            <a:r>
              <a:rPr lang="en-IN" dirty="0" err="1" smtClean="0"/>
              <a:t>Eg</a:t>
            </a:r>
            <a:r>
              <a:rPr lang="en-IN" dirty="0" smtClean="0"/>
              <a:t>- @###888**</a:t>
            </a:r>
            <a:endParaRPr lang="en-IN" dirty="0"/>
          </a:p>
        </p:txBody>
      </p:sp>
      <p:sp>
        <p:nvSpPr>
          <p:cNvPr id="21" name="Rectangle 20"/>
          <p:cNvSpPr/>
          <p:nvPr/>
        </p:nvSpPr>
        <p:spPr>
          <a:xfrm>
            <a:off x="8378029" y="3593787"/>
            <a:ext cx="3726329" cy="369332"/>
          </a:xfrm>
          <a:prstGeom prst="rect">
            <a:avLst/>
          </a:prstGeom>
        </p:spPr>
        <p:txBody>
          <a:bodyPr wrap="square">
            <a:spAutoFit/>
          </a:bodyPr>
          <a:lstStyle/>
          <a:p>
            <a:pPr algn="ctr"/>
            <a:r>
              <a:rPr lang="en-US" b="1" dirty="0"/>
              <a:t>6</a:t>
            </a:r>
            <a:r>
              <a:rPr lang="en-US" b="1" dirty="0" smtClean="0"/>
              <a:t>. Dataset without Sentiment</a:t>
            </a:r>
          </a:p>
        </p:txBody>
      </p:sp>
      <p:sp>
        <p:nvSpPr>
          <p:cNvPr id="22" name="Rounded Rectangle 21"/>
          <p:cNvSpPr/>
          <p:nvPr/>
        </p:nvSpPr>
        <p:spPr>
          <a:xfrm flipV="1">
            <a:off x="8804265" y="3937555"/>
            <a:ext cx="3055226" cy="7083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759756" y="4123040"/>
            <a:ext cx="3546764" cy="2031325"/>
          </a:xfrm>
          <a:prstGeom prst="rect">
            <a:avLst/>
          </a:prstGeom>
        </p:spPr>
        <p:txBody>
          <a:bodyPr wrap="square">
            <a:spAutoFit/>
          </a:bodyPr>
          <a:lstStyle/>
          <a:p>
            <a:r>
              <a:rPr lang="en-US" dirty="0"/>
              <a:t>In some dataset, there is </a:t>
            </a:r>
            <a:r>
              <a:rPr lang="en-US" b="1" dirty="0"/>
              <a:t>no sentiments available</a:t>
            </a:r>
            <a:r>
              <a:rPr lang="en-US" dirty="0"/>
              <a:t>. So, for that dataset it has </a:t>
            </a:r>
            <a:r>
              <a:rPr lang="en-US" b="1" dirty="0"/>
              <a:t>difficulty</a:t>
            </a:r>
            <a:r>
              <a:rPr lang="en-US" dirty="0"/>
              <a:t> to </a:t>
            </a:r>
            <a:r>
              <a:rPr lang="en-US" b="1" dirty="0"/>
              <a:t>predict</a:t>
            </a:r>
            <a:r>
              <a:rPr lang="en-US" dirty="0"/>
              <a:t> sentiments of comments from </a:t>
            </a:r>
            <a:r>
              <a:rPr lang="en-US" dirty="0" smtClean="0"/>
              <a:t>dataset.</a:t>
            </a:r>
          </a:p>
          <a:p>
            <a:r>
              <a:rPr lang="en-US" dirty="0" err="1" smtClean="0"/>
              <a:t>Eg</a:t>
            </a:r>
            <a:r>
              <a:rPr lang="en-US" dirty="0" smtClean="0"/>
              <a:t> when sentiment score not present in data.</a:t>
            </a:r>
            <a:endParaRPr lang="en-IN" dirty="0"/>
          </a:p>
        </p:txBody>
      </p:sp>
      <p:pic>
        <p:nvPicPr>
          <p:cNvPr id="2" name="Picture 1"/>
          <p:cNvPicPr>
            <a:picLocks noChangeAspect="1"/>
          </p:cNvPicPr>
          <p:nvPr/>
        </p:nvPicPr>
        <p:blipFill>
          <a:blip r:embed="rId2"/>
          <a:stretch>
            <a:fillRect/>
          </a:stretch>
        </p:blipFill>
        <p:spPr>
          <a:xfrm>
            <a:off x="5051015" y="4898571"/>
            <a:ext cx="3003998" cy="1410790"/>
          </a:xfrm>
          <a:prstGeom prst="rect">
            <a:avLst/>
          </a:prstGeom>
        </p:spPr>
      </p:pic>
    </p:spTree>
    <p:extLst>
      <p:ext uri="{BB962C8B-B14F-4D97-AF65-F5344CB8AC3E}">
        <p14:creationId xmlns:p14="http://schemas.microsoft.com/office/powerpoint/2010/main" val="1675235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0" y="-16974"/>
            <a:ext cx="5830619" cy="5126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Solutions to the problem</a:t>
            </a:r>
            <a:endParaRPr lang="en-US" sz="1400" dirty="0"/>
          </a:p>
        </p:txBody>
      </p:sp>
      <p:sp>
        <p:nvSpPr>
          <p:cNvPr id="3" name="Rectangle 2"/>
          <p:cNvSpPr/>
          <p:nvPr/>
        </p:nvSpPr>
        <p:spPr>
          <a:xfrm>
            <a:off x="26660" y="1313997"/>
            <a:ext cx="4296172" cy="2585323"/>
          </a:xfrm>
          <a:prstGeom prst="rect">
            <a:avLst/>
          </a:prstGeom>
        </p:spPr>
        <p:txBody>
          <a:bodyPr wrap="square">
            <a:spAutoFit/>
          </a:bodyPr>
          <a:lstStyle/>
          <a:p>
            <a:pPr algn="ctr"/>
            <a:r>
              <a:rPr lang="en-US" dirty="0" smtClean="0"/>
              <a:t>In </a:t>
            </a:r>
            <a:r>
              <a:rPr lang="en-US" dirty="0"/>
              <a:t>this approach we train the classifier on English reviews and for testing, we translate the Hindi reviews or any other mixed language into English using </a:t>
            </a:r>
            <a:r>
              <a:rPr lang="en-US" dirty="0" err="1"/>
              <a:t>Googletrans</a:t>
            </a:r>
            <a:r>
              <a:rPr lang="en-US" dirty="0"/>
              <a:t> </a:t>
            </a:r>
            <a:r>
              <a:rPr lang="en-US" dirty="0" smtClean="0"/>
              <a:t> </a:t>
            </a:r>
            <a:r>
              <a:rPr lang="en-US" dirty="0"/>
              <a:t>and then we classify the Sentiment of </a:t>
            </a:r>
            <a:r>
              <a:rPr lang="en-US" dirty="0" smtClean="0"/>
              <a:t>review and also we have separately worked on </a:t>
            </a:r>
            <a:r>
              <a:rPr lang="en-US" dirty="0" err="1" smtClean="0"/>
              <a:t>hinglish</a:t>
            </a:r>
            <a:r>
              <a:rPr lang="en-US" dirty="0" smtClean="0"/>
              <a:t> data by  making </a:t>
            </a:r>
            <a:r>
              <a:rPr lang="en-US" dirty="0" err="1" smtClean="0"/>
              <a:t>stopwords</a:t>
            </a:r>
            <a:r>
              <a:rPr lang="en-US" dirty="0" smtClean="0"/>
              <a:t> dictionary for it.</a:t>
            </a:r>
            <a:endParaRPr lang="en-IN" dirty="0"/>
          </a:p>
          <a:p>
            <a:pPr algn="ctr"/>
            <a:r>
              <a:rPr lang="en-IN" dirty="0" smtClean="0"/>
              <a:t>.</a:t>
            </a:r>
            <a:endParaRPr lang="en-IN" dirty="0"/>
          </a:p>
        </p:txBody>
      </p:sp>
      <p:sp>
        <p:nvSpPr>
          <p:cNvPr id="4" name="Rounded Rectangle 3"/>
          <p:cNvSpPr/>
          <p:nvPr/>
        </p:nvSpPr>
        <p:spPr>
          <a:xfrm>
            <a:off x="385259" y="1132434"/>
            <a:ext cx="4128938"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530415" y="602145"/>
            <a:ext cx="0" cy="597958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53592" y="558540"/>
            <a:ext cx="44759" cy="618358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flipV="1">
            <a:off x="8737623" y="1341515"/>
            <a:ext cx="2962491"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90203" y="1265494"/>
            <a:ext cx="4083893" cy="2585323"/>
          </a:xfrm>
          <a:prstGeom prst="rect">
            <a:avLst/>
          </a:prstGeom>
        </p:spPr>
        <p:txBody>
          <a:bodyPr wrap="square">
            <a:spAutoFit/>
          </a:bodyPr>
          <a:lstStyle/>
          <a:p>
            <a:pPr algn="ctr"/>
            <a:r>
              <a:rPr lang="en-IN" dirty="0"/>
              <a:t>There is increase in review and comments by users day by day, as users use </a:t>
            </a:r>
            <a:r>
              <a:rPr lang="en-IN" b="1" dirty="0"/>
              <a:t>slangs and words</a:t>
            </a:r>
            <a:r>
              <a:rPr lang="en-IN" dirty="0"/>
              <a:t> which are </a:t>
            </a:r>
            <a:r>
              <a:rPr lang="en-IN" b="1" dirty="0"/>
              <a:t>no</a:t>
            </a:r>
            <a:r>
              <a:rPr lang="en-IN" dirty="0"/>
              <a:t>t originally </a:t>
            </a:r>
            <a:r>
              <a:rPr lang="en-IN" b="1" dirty="0"/>
              <a:t>present</a:t>
            </a:r>
            <a:r>
              <a:rPr lang="en-IN" dirty="0"/>
              <a:t> in language</a:t>
            </a:r>
            <a:r>
              <a:rPr lang="en-IN" dirty="0" smtClean="0"/>
              <a:t>. To maintain such large dataset we will use </a:t>
            </a:r>
            <a:r>
              <a:rPr lang="en-IN" b="1" u="sng" dirty="0" err="1"/>
              <a:t>tf-idf</a:t>
            </a:r>
            <a:r>
              <a:rPr lang="en-IN" b="1" u="sng" dirty="0"/>
              <a:t> or </a:t>
            </a:r>
            <a:r>
              <a:rPr lang="en-IN" b="1" u="sng" dirty="0" err="1"/>
              <a:t>CountVectorizer</a:t>
            </a:r>
            <a:r>
              <a:rPr lang="en-IN" dirty="0"/>
              <a:t> method </a:t>
            </a:r>
            <a:r>
              <a:rPr lang="en-IN" dirty="0" smtClean="0"/>
              <a:t>to transform text into meaningful representation of numbers..</a:t>
            </a:r>
            <a:endParaRPr lang="en-US" dirty="0"/>
          </a:p>
          <a:p>
            <a:pPr algn="ctr"/>
            <a:endParaRPr lang="en-IN" b="1" dirty="0"/>
          </a:p>
        </p:txBody>
      </p:sp>
      <p:sp>
        <p:nvSpPr>
          <p:cNvPr id="13" name="Rectangle 12"/>
          <p:cNvSpPr/>
          <p:nvPr/>
        </p:nvSpPr>
        <p:spPr>
          <a:xfrm>
            <a:off x="8701800" y="1540093"/>
            <a:ext cx="2953980" cy="1200329"/>
          </a:xfrm>
          <a:prstGeom prst="rect">
            <a:avLst/>
          </a:prstGeom>
        </p:spPr>
        <p:txBody>
          <a:bodyPr wrap="square">
            <a:spAutoFit/>
          </a:bodyPr>
          <a:lstStyle/>
          <a:p>
            <a:pPr algn="ctr"/>
            <a:r>
              <a:rPr lang="en-US" dirty="0" smtClean="0"/>
              <a:t>We have design a good user interface so that a user can have a good experience and can use on his own.</a:t>
            </a:r>
            <a:endParaRPr lang="en-US" dirty="0"/>
          </a:p>
        </p:txBody>
      </p:sp>
      <p:sp>
        <p:nvSpPr>
          <p:cNvPr id="15" name="Rounded Rectangle 14"/>
          <p:cNvSpPr/>
          <p:nvPr/>
        </p:nvSpPr>
        <p:spPr>
          <a:xfrm>
            <a:off x="219308" y="4138982"/>
            <a:ext cx="4120012"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V="1">
            <a:off x="4480916" y="1134054"/>
            <a:ext cx="4081140"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62056" y="360290"/>
            <a:ext cx="3533814" cy="369332"/>
          </a:xfrm>
          <a:prstGeom prst="rect">
            <a:avLst/>
          </a:prstGeom>
        </p:spPr>
        <p:txBody>
          <a:bodyPr wrap="square">
            <a:spAutoFit/>
          </a:bodyPr>
          <a:lstStyle/>
          <a:p>
            <a:pPr algn="ctr"/>
            <a:r>
              <a:rPr lang="en-US" b="1" dirty="0" smtClean="0"/>
              <a:t>	</a:t>
            </a:r>
            <a:endParaRPr lang="en-US" b="1" dirty="0"/>
          </a:p>
        </p:txBody>
      </p:sp>
      <p:sp>
        <p:nvSpPr>
          <p:cNvPr id="19" name="Rectangle 18"/>
          <p:cNvSpPr/>
          <p:nvPr/>
        </p:nvSpPr>
        <p:spPr>
          <a:xfrm>
            <a:off x="9199968" y="928265"/>
            <a:ext cx="1759777" cy="369332"/>
          </a:xfrm>
          <a:prstGeom prst="rect">
            <a:avLst/>
          </a:prstGeom>
        </p:spPr>
        <p:txBody>
          <a:bodyPr wrap="none">
            <a:spAutoFit/>
          </a:bodyPr>
          <a:lstStyle/>
          <a:p>
            <a:pPr algn="ctr"/>
            <a:r>
              <a:rPr lang="en-US" b="1" dirty="0"/>
              <a:t>6</a:t>
            </a:r>
            <a:r>
              <a:rPr lang="en-US" b="1" dirty="0" smtClean="0"/>
              <a:t>. </a:t>
            </a:r>
            <a:r>
              <a:rPr lang="en-IN" b="1" dirty="0" smtClean="0"/>
              <a:t>User Interface</a:t>
            </a:r>
            <a:endParaRPr lang="en-IN" b="1" dirty="0"/>
          </a:p>
        </p:txBody>
      </p:sp>
      <p:sp>
        <p:nvSpPr>
          <p:cNvPr id="20" name="Rectangle 19"/>
          <p:cNvSpPr/>
          <p:nvPr/>
        </p:nvSpPr>
        <p:spPr>
          <a:xfrm>
            <a:off x="401451" y="4851243"/>
            <a:ext cx="3207854" cy="369332"/>
          </a:xfrm>
          <a:prstGeom prst="rect">
            <a:avLst/>
          </a:prstGeom>
        </p:spPr>
        <p:txBody>
          <a:bodyPr wrap="square">
            <a:spAutoFit/>
          </a:bodyPr>
          <a:lstStyle/>
          <a:p>
            <a:pPr algn="ctr"/>
            <a:r>
              <a:rPr lang="en-US" dirty="0" smtClean="0"/>
              <a:t>.</a:t>
            </a:r>
            <a:endParaRPr lang="en-US" dirty="0" smtClean="0"/>
          </a:p>
        </p:txBody>
      </p:sp>
      <p:sp>
        <p:nvSpPr>
          <p:cNvPr id="21" name="Rectangle 20"/>
          <p:cNvSpPr/>
          <p:nvPr/>
        </p:nvSpPr>
        <p:spPr>
          <a:xfrm>
            <a:off x="4647566" y="787581"/>
            <a:ext cx="3565913" cy="369332"/>
          </a:xfrm>
          <a:prstGeom prst="rect">
            <a:avLst/>
          </a:prstGeom>
        </p:spPr>
        <p:txBody>
          <a:bodyPr wrap="none">
            <a:spAutoFit/>
          </a:bodyPr>
          <a:lstStyle/>
          <a:p>
            <a:pPr algn="ctr"/>
            <a:r>
              <a:rPr lang="en-US" b="1" dirty="0" smtClean="0"/>
              <a:t>4. Identifying </a:t>
            </a:r>
            <a:r>
              <a:rPr lang="en-US" b="1" dirty="0"/>
              <a:t>Need of Maintenance</a:t>
            </a:r>
            <a:endParaRPr lang="en-US" b="1" dirty="0" smtClean="0"/>
          </a:p>
        </p:txBody>
      </p:sp>
      <p:sp>
        <p:nvSpPr>
          <p:cNvPr id="22" name="Rectangle 21"/>
          <p:cNvSpPr/>
          <p:nvPr/>
        </p:nvSpPr>
        <p:spPr>
          <a:xfrm>
            <a:off x="239038" y="832262"/>
            <a:ext cx="4103524" cy="369332"/>
          </a:xfrm>
          <a:prstGeom prst="rect">
            <a:avLst/>
          </a:prstGeom>
        </p:spPr>
        <p:txBody>
          <a:bodyPr wrap="square">
            <a:spAutoFit/>
          </a:bodyPr>
          <a:lstStyle/>
          <a:p>
            <a:pPr algn="ctr"/>
            <a:r>
              <a:rPr lang="en-US" b="1" dirty="0" smtClean="0"/>
              <a:t>1. Analysis on Different languages </a:t>
            </a:r>
            <a:endParaRPr lang="en-US" dirty="0"/>
          </a:p>
        </p:txBody>
      </p:sp>
      <p:sp>
        <p:nvSpPr>
          <p:cNvPr id="23" name="Rectangle 22"/>
          <p:cNvSpPr/>
          <p:nvPr/>
        </p:nvSpPr>
        <p:spPr>
          <a:xfrm>
            <a:off x="294309" y="3818337"/>
            <a:ext cx="3812519" cy="369332"/>
          </a:xfrm>
          <a:prstGeom prst="rect">
            <a:avLst/>
          </a:prstGeom>
        </p:spPr>
        <p:txBody>
          <a:bodyPr wrap="none">
            <a:spAutoFit/>
          </a:bodyPr>
          <a:lstStyle/>
          <a:p>
            <a:pPr algn="ctr"/>
            <a:r>
              <a:rPr lang="en-US" b="1" dirty="0" smtClean="0"/>
              <a:t>2. Challenges in finding abusive words</a:t>
            </a:r>
            <a:endParaRPr lang="en-US" b="1" dirty="0"/>
          </a:p>
        </p:txBody>
      </p:sp>
      <p:sp>
        <p:nvSpPr>
          <p:cNvPr id="24" name="TextBox 23"/>
          <p:cNvSpPr txBox="1"/>
          <p:nvPr/>
        </p:nvSpPr>
        <p:spPr>
          <a:xfrm>
            <a:off x="8737623" y="2884562"/>
            <a:ext cx="3055987" cy="646331"/>
          </a:xfrm>
          <a:prstGeom prst="rect">
            <a:avLst/>
          </a:prstGeom>
          <a:noFill/>
        </p:spPr>
        <p:txBody>
          <a:bodyPr wrap="square" rtlCol="0">
            <a:spAutoFit/>
          </a:bodyPr>
          <a:lstStyle/>
          <a:p>
            <a:pPr algn="ctr"/>
            <a:r>
              <a:rPr lang="en-IN" b="1" dirty="0"/>
              <a:t>7</a:t>
            </a:r>
            <a:r>
              <a:rPr lang="en-IN" b="1" dirty="0" smtClean="0"/>
              <a:t>. Graphical </a:t>
            </a:r>
            <a:r>
              <a:rPr lang="en-IN" b="1" dirty="0" smtClean="0"/>
              <a:t>Analysis and </a:t>
            </a:r>
            <a:r>
              <a:rPr lang="en-IN" b="1" dirty="0" err="1" smtClean="0"/>
              <a:t>emojis</a:t>
            </a:r>
            <a:r>
              <a:rPr lang="en-IN" b="1" dirty="0" smtClean="0"/>
              <a:t> handling</a:t>
            </a:r>
            <a:endParaRPr lang="en-IN" b="1" dirty="0"/>
          </a:p>
        </p:txBody>
      </p:sp>
      <p:sp>
        <p:nvSpPr>
          <p:cNvPr id="25" name="Rectangle 24"/>
          <p:cNvSpPr/>
          <p:nvPr/>
        </p:nvSpPr>
        <p:spPr>
          <a:xfrm>
            <a:off x="8976957" y="3567243"/>
            <a:ext cx="2704012" cy="45719"/>
          </a:xfrm>
          <a:prstGeom prst="rect">
            <a:avLst/>
          </a:prstGeom>
          <a:solidFill>
            <a:srgbClr val="EC2302"/>
          </a:solidFill>
          <a:ln>
            <a:solidFill>
              <a:srgbClr val="EC23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8845569" y="3695033"/>
            <a:ext cx="2928442" cy="1200329"/>
          </a:xfrm>
          <a:prstGeom prst="rect">
            <a:avLst/>
          </a:prstGeom>
          <a:noFill/>
        </p:spPr>
        <p:txBody>
          <a:bodyPr wrap="square" rtlCol="0">
            <a:spAutoFit/>
          </a:bodyPr>
          <a:lstStyle/>
          <a:p>
            <a:pPr algn="ctr"/>
            <a:r>
              <a:rPr lang="en-IN" dirty="0" smtClean="0"/>
              <a:t>We will present a detailed </a:t>
            </a:r>
            <a:r>
              <a:rPr lang="en-IN" b="1" dirty="0" smtClean="0"/>
              <a:t>analysis</a:t>
            </a:r>
            <a:r>
              <a:rPr lang="en-IN" dirty="0" smtClean="0"/>
              <a:t> </a:t>
            </a:r>
            <a:r>
              <a:rPr lang="en-IN" b="1" dirty="0" smtClean="0"/>
              <a:t>by scatter plots, bar graphs, pi-charts </a:t>
            </a:r>
            <a:r>
              <a:rPr lang="en-IN" dirty="0" smtClean="0"/>
              <a:t>etc. using python libraries.  </a:t>
            </a:r>
            <a:endParaRPr lang="en-IN" dirty="0"/>
          </a:p>
        </p:txBody>
      </p:sp>
      <p:sp>
        <p:nvSpPr>
          <p:cNvPr id="27" name="Rectangle 26"/>
          <p:cNvSpPr/>
          <p:nvPr/>
        </p:nvSpPr>
        <p:spPr>
          <a:xfrm>
            <a:off x="-11710" y="4371919"/>
            <a:ext cx="4503755" cy="1200329"/>
          </a:xfrm>
          <a:prstGeom prst="rect">
            <a:avLst/>
          </a:prstGeom>
        </p:spPr>
        <p:txBody>
          <a:bodyPr wrap="square">
            <a:spAutoFit/>
          </a:bodyPr>
          <a:lstStyle/>
          <a:p>
            <a:pPr algn="ctr"/>
            <a:r>
              <a:rPr lang="en-IN" dirty="0"/>
              <a:t>We will be using </a:t>
            </a:r>
            <a:r>
              <a:rPr lang="en-IN" b="1" dirty="0"/>
              <a:t>machine learning </a:t>
            </a:r>
            <a:r>
              <a:rPr lang="en-IN" dirty="0"/>
              <a:t>based methods to </a:t>
            </a:r>
            <a:r>
              <a:rPr lang="en-IN" b="1" dirty="0"/>
              <a:t>detect hate speech </a:t>
            </a:r>
            <a:r>
              <a:rPr lang="en-IN" dirty="0"/>
              <a:t>on user </a:t>
            </a:r>
            <a:r>
              <a:rPr lang="en-IN" b="1" dirty="0"/>
              <a:t>comments</a:t>
            </a:r>
            <a:r>
              <a:rPr lang="en-IN" dirty="0"/>
              <a:t> from three sentiments Positive, Negative, Neutral. </a:t>
            </a:r>
          </a:p>
        </p:txBody>
      </p:sp>
      <p:sp>
        <p:nvSpPr>
          <p:cNvPr id="29" name="Rounded Rectangle 28"/>
          <p:cNvSpPr/>
          <p:nvPr/>
        </p:nvSpPr>
        <p:spPr>
          <a:xfrm flipV="1">
            <a:off x="4608445" y="4138983"/>
            <a:ext cx="3758371" cy="4571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795749" y="3745292"/>
            <a:ext cx="3207854" cy="646331"/>
          </a:xfrm>
          <a:prstGeom prst="rect">
            <a:avLst/>
          </a:prstGeom>
        </p:spPr>
        <p:txBody>
          <a:bodyPr wrap="square">
            <a:spAutoFit/>
          </a:bodyPr>
          <a:lstStyle/>
          <a:p>
            <a:pPr algn="ctr"/>
            <a:r>
              <a:rPr lang="en-IN" b="1" dirty="0" smtClean="0"/>
              <a:t>5. </a:t>
            </a:r>
            <a:r>
              <a:rPr lang="en-US" b="1" dirty="0"/>
              <a:t>Dataset without Sentiment</a:t>
            </a:r>
            <a:endParaRPr lang="en-IN" dirty="0" smtClean="0"/>
          </a:p>
          <a:p>
            <a:pPr algn="ctr"/>
            <a:endParaRPr lang="en-US" dirty="0" smtClean="0"/>
          </a:p>
        </p:txBody>
      </p:sp>
      <p:sp>
        <p:nvSpPr>
          <p:cNvPr id="32" name="Rectangle 31"/>
          <p:cNvSpPr/>
          <p:nvPr/>
        </p:nvSpPr>
        <p:spPr>
          <a:xfrm>
            <a:off x="4341814" y="4337675"/>
            <a:ext cx="4306797" cy="1754326"/>
          </a:xfrm>
          <a:prstGeom prst="rect">
            <a:avLst/>
          </a:prstGeom>
        </p:spPr>
        <p:txBody>
          <a:bodyPr wrap="square">
            <a:spAutoFit/>
          </a:bodyPr>
          <a:lstStyle/>
          <a:p>
            <a:pPr algn="ctr"/>
            <a:r>
              <a:rPr lang="en-US" dirty="0"/>
              <a:t>In some dataset, there is </a:t>
            </a:r>
            <a:r>
              <a:rPr lang="en-US" b="1" dirty="0"/>
              <a:t>no sentiments available</a:t>
            </a:r>
            <a:r>
              <a:rPr lang="en-US" dirty="0"/>
              <a:t>. So, there is </a:t>
            </a:r>
            <a:r>
              <a:rPr lang="en-US" b="1" dirty="0"/>
              <a:t>difficulty</a:t>
            </a:r>
            <a:r>
              <a:rPr lang="en-US" dirty="0"/>
              <a:t> to </a:t>
            </a:r>
            <a:r>
              <a:rPr lang="en-US" b="1" dirty="0"/>
              <a:t>find</a:t>
            </a:r>
            <a:r>
              <a:rPr lang="en-US" dirty="0"/>
              <a:t> sentiments of comments from dataset. For that, our model </a:t>
            </a:r>
            <a:r>
              <a:rPr lang="en-US" b="1" dirty="0"/>
              <a:t>first find the Sentiment </a:t>
            </a:r>
            <a:r>
              <a:rPr lang="en-US" b="1" dirty="0" smtClean="0"/>
              <a:t>Score </a:t>
            </a:r>
            <a:r>
              <a:rPr lang="en-US" dirty="0" smtClean="0"/>
              <a:t>from our design model</a:t>
            </a:r>
            <a:r>
              <a:rPr lang="en-US" b="1" dirty="0" smtClean="0"/>
              <a:t> </a:t>
            </a:r>
            <a:r>
              <a:rPr lang="en-US" dirty="0"/>
              <a:t>and then further</a:t>
            </a:r>
            <a:r>
              <a:rPr lang="en-US" dirty="0" smtClean="0"/>
              <a:t> </a:t>
            </a:r>
            <a:r>
              <a:rPr lang="en-US" dirty="0"/>
              <a:t>dataset is </a:t>
            </a:r>
            <a:r>
              <a:rPr lang="en-US" dirty="0" smtClean="0"/>
              <a:t>processed</a:t>
            </a:r>
            <a:r>
              <a:rPr lang="en-US" dirty="0"/>
              <a:t>.</a:t>
            </a:r>
            <a:endParaRPr lang="en-IN" dirty="0"/>
          </a:p>
        </p:txBody>
      </p:sp>
      <p:sp>
        <p:nvSpPr>
          <p:cNvPr id="5" name="Rectangle 4"/>
          <p:cNvSpPr/>
          <p:nvPr/>
        </p:nvSpPr>
        <p:spPr>
          <a:xfrm>
            <a:off x="8985127" y="4758915"/>
            <a:ext cx="2922267" cy="1477328"/>
          </a:xfrm>
          <a:prstGeom prst="rect">
            <a:avLst/>
          </a:prstGeom>
        </p:spPr>
        <p:txBody>
          <a:bodyPr wrap="square">
            <a:spAutoFit/>
          </a:bodyPr>
          <a:lstStyle/>
          <a:p>
            <a:r>
              <a:rPr lang="en-US" dirty="0" smtClean="0">
                <a:solidFill>
                  <a:srgbClr val="24292E"/>
                </a:solidFill>
              </a:rPr>
              <a:t>For analyzing </a:t>
            </a:r>
            <a:r>
              <a:rPr lang="en-US" dirty="0" err="1" smtClean="0">
                <a:solidFill>
                  <a:srgbClr val="24292E"/>
                </a:solidFill>
              </a:rPr>
              <a:t>emojis</a:t>
            </a:r>
            <a:r>
              <a:rPr lang="en-US" dirty="0" smtClean="0">
                <a:solidFill>
                  <a:srgbClr val="24292E"/>
                </a:solidFill>
              </a:rPr>
              <a:t> we have imported </a:t>
            </a:r>
            <a:r>
              <a:rPr lang="en-US" b="1" dirty="0" smtClean="0">
                <a:solidFill>
                  <a:srgbClr val="24292E"/>
                </a:solidFill>
              </a:rPr>
              <a:t>UNICODE_EMOJI </a:t>
            </a:r>
            <a:r>
              <a:rPr lang="en-US" dirty="0" smtClean="0">
                <a:solidFill>
                  <a:srgbClr val="24292E"/>
                </a:solidFill>
              </a:rPr>
              <a:t>library and also made a folder of all </a:t>
            </a:r>
            <a:r>
              <a:rPr lang="en-US" dirty="0" err="1" smtClean="0">
                <a:solidFill>
                  <a:srgbClr val="24292E"/>
                </a:solidFill>
              </a:rPr>
              <a:t>emojis</a:t>
            </a:r>
            <a:r>
              <a:rPr lang="en-US" dirty="0" smtClean="0">
                <a:solidFill>
                  <a:srgbClr val="24292E"/>
                </a:solidFill>
              </a:rPr>
              <a:t> with there meaning</a:t>
            </a:r>
            <a:endParaRPr lang="en-US" dirty="0"/>
          </a:p>
        </p:txBody>
      </p:sp>
    </p:spTree>
    <p:extLst>
      <p:ext uri="{BB962C8B-B14F-4D97-AF65-F5344CB8AC3E}">
        <p14:creationId xmlns:p14="http://schemas.microsoft.com/office/powerpoint/2010/main" val="3472742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61132" y="-6896"/>
            <a:ext cx="4830868" cy="5126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Architecture of Model Prepared</a:t>
            </a:r>
            <a:endParaRPr lang="en-US" sz="2800" dirty="0"/>
          </a:p>
        </p:txBody>
      </p:sp>
      <p:sp>
        <p:nvSpPr>
          <p:cNvPr id="5" name="TextBox 4"/>
          <p:cNvSpPr txBox="1"/>
          <p:nvPr/>
        </p:nvSpPr>
        <p:spPr>
          <a:xfrm>
            <a:off x="2248160" y="261842"/>
            <a:ext cx="2008682" cy="400110"/>
          </a:xfrm>
          <a:prstGeom prst="rect">
            <a:avLst/>
          </a:prstGeom>
          <a:solidFill>
            <a:schemeClr val="bg1"/>
          </a:solidFill>
        </p:spPr>
        <p:txBody>
          <a:bodyPr wrap="square" rtlCol="0">
            <a:spAutoFit/>
          </a:bodyPr>
          <a:lstStyle/>
          <a:p>
            <a:endParaRPr lang="en-IN" sz="2000" b="1" dirty="0"/>
          </a:p>
        </p:txBody>
      </p:sp>
      <p:sp>
        <p:nvSpPr>
          <p:cNvPr id="25" name="Rectangle 24"/>
          <p:cNvSpPr/>
          <p:nvPr/>
        </p:nvSpPr>
        <p:spPr>
          <a:xfrm>
            <a:off x="6976039" y="690550"/>
            <a:ext cx="770185" cy="280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p:cNvSpPr/>
          <p:nvPr/>
        </p:nvSpPr>
        <p:spPr>
          <a:xfrm>
            <a:off x="10439120" y="4676930"/>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1631842" y="227292"/>
            <a:ext cx="2784763" cy="542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Dataset with </a:t>
            </a:r>
            <a:r>
              <a:rPr lang="en-IN" dirty="0"/>
              <a:t>S</a:t>
            </a:r>
            <a:r>
              <a:rPr lang="en-IN" dirty="0" smtClean="0"/>
              <a:t>entiment </a:t>
            </a:r>
            <a:endParaRPr lang="en-IN" dirty="0"/>
          </a:p>
        </p:txBody>
      </p:sp>
      <p:sp>
        <p:nvSpPr>
          <p:cNvPr id="12" name="Rectangle 11"/>
          <p:cNvSpPr/>
          <p:nvPr/>
        </p:nvSpPr>
        <p:spPr>
          <a:xfrm>
            <a:off x="1631841" y="1314679"/>
            <a:ext cx="2784764" cy="1071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Remove </a:t>
            </a:r>
            <a:r>
              <a:rPr lang="en-IN" dirty="0" err="1"/>
              <a:t>s</a:t>
            </a:r>
            <a:r>
              <a:rPr lang="en-IN" dirty="0" err="1" smtClean="0"/>
              <a:t>topwords</a:t>
            </a:r>
            <a:r>
              <a:rPr lang="en-IN" dirty="0" smtClean="0"/>
              <a:t> </a:t>
            </a:r>
            <a:r>
              <a:rPr lang="en-IN" dirty="0"/>
              <a:t>&amp; apply </a:t>
            </a:r>
            <a:r>
              <a:rPr lang="en-IN" dirty="0" err="1" smtClean="0"/>
              <a:t>WordNetLemmatizer</a:t>
            </a:r>
            <a:r>
              <a:rPr lang="en-IN" dirty="0" smtClean="0"/>
              <a:t> on Comments</a:t>
            </a:r>
            <a:endParaRPr lang="en-IN" dirty="0"/>
          </a:p>
        </p:txBody>
      </p:sp>
      <p:sp>
        <p:nvSpPr>
          <p:cNvPr id="13" name="Rectangle 12"/>
          <p:cNvSpPr/>
          <p:nvPr/>
        </p:nvSpPr>
        <p:spPr>
          <a:xfrm>
            <a:off x="1631842" y="2826749"/>
            <a:ext cx="2784763" cy="62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apply </a:t>
            </a:r>
            <a:r>
              <a:rPr lang="en-IN" dirty="0" err="1" smtClean="0"/>
              <a:t>CountVectorizer</a:t>
            </a:r>
            <a:r>
              <a:rPr lang="en-IN" dirty="0" smtClean="0"/>
              <a:t> on Comments</a:t>
            </a:r>
            <a:endParaRPr lang="en-IN" dirty="0"/>
          </a:p>
        </p:txBody>
      </p:sp>
      <p:sp>
        <p:nvSpPr>
          <p:cNvPr id="14" name="Rectangle 13"/>
          <p:cNvSpPr/>
          <p:nvPr/>
        </p:nvSpPr>
        <p:spPr>
          <a:xfrm>
            <a:off x="1631842" y="3927548"/>
            <a:ext cx="2784763" cy="542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Apply </a:t>
            </a:r>
            <a:r>
              <a:rPr lang="en-IN" dirty="0" err="1" smtClean="0"/>
              <a:t>train_test_split</a:t>
            </a:r>
            <a:endParaRPr lang="en-IN" dirty="0"/>
          </a:p>
        </p:txBody>
      </p:sp>
      <p:sp>
        <p:nvSpPr>
          <p:cNvPr id="15" name="Rectangle 14"/>
          <p:cNvSpPr/>
          <p:nvPr/>
        </p:nvSpPr>
        <p:spPr>
          <a:xfrm>
            <a:off x="1631841" y="4900545"/>
            <a:ext cx="2784764" cy="651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Apply Classification algorithm of best accuracy</a:t>
            </a:r>
            <a:endParaRPr lang="en-IN" dirty="0"/>
          </a:p>
        </p:txBody>
      </p:sp>
      <p:sp>
        <p:nvSpPr>
          <p:cNvPr id="3" name="Down Arrow 2"/>
          <p:cNvSpPr/>
          <p:nvPr/>
        </p:nvSpPr>
        <p:spPr>
          <a:xfrm>
            <a:off x="2747136" y="911137"/>
            <a:ext cx="401782" cy="340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2723363" y="2426866"/>
            <a:ext cx="401782" cy="340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2747136" y="3521116"/>
            <a:ext cx="401782" cy="340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2757999" y="4515556"/>
            <a:ext cx="401782" cy="340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991803" y="674900"/>
            <a:ext cx="2784763" cy="542505"/>
          </a:xfrm>
          <a:prstGeom prst="rect">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Dataset without </a:t>
            </a:r>
            <a:r>
              <a:rPr lang="en-IN" dirty="0"/>
              <a:t>S</a:t>
            </a:r>
            <a:r>
              <a:rPr lang="en-IN" dirty="0" smtClean="0"/>
              <a:t>entiment </a:t>
            </a:r>
            <a:endParaRPr lang="en-IN" dirty="0"/>
          </a:p>
        </p:txBody>
      </p:sp>
      <p:sp>
        <p:nvSpPr>
          <p:cNvPr id="23" name="Rectangle 22"/>
          <p:cNvSpPr/>
          <p:nvPr/>
        </p:nvSpPr>
        <p:spPr>
          <a:xfrm>
            <a:off x="6991803" y="1679816"/>
            <a:ext cx="2784764" cy="1071020"/>
          </a:xfrm>
          <a:prstGeom prst="rect">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Remove </a:t>
            </a:r>
            <a:r>
              <a:rPr lang="en-IN" dirty="0" err="1"/>
              <a:t>s</a:t>
            </a:r>
            <a:r>
              <a:rPr lang="en-IN" dirty="0" err="1" smtClean="0"/>
              <a:t>topwords</a:t>
            </a:r>
            <a:r>
              <a:rPr lang="en-IN" dirty="0" smtClean="0"/>
              <a:t> </a:t>
            </a:r>
            <a:r>
              <a:rPr lang="en-IN" dirty="0"/>
              <a:t>&amp; apply </a:t>
            </a:r>
            <a:r>
              <a:rPr lang="en-IN" dirty="0" err="1" smtClean="0"/>
              <a:t>WordNetLemmatizer</a:t>
            </a:r>
            <a:r>
              <a:rPr lang="en-IN" dirty="0" smtClean="0"/>
              <a:t> on Comments</a:t>
            </a:r>
            <a:endParaRPr lang="en-IN" dirty="0"/>
          </a:p>
        </p:txBody>
      </p:sp>
      <p:sp>
        <p:nvSpPr>
          <p:cNvPr id="30" name="Down Arrow 29"/>
          <p:cNvSpPr/>
          <p:nvPr/>
        </p:nvSpPr>
        <p:spPr>
          <a:xfrm>
            <a:off x="8229601" y="1275715"/>
            <a:ext cx="401782" cy="340736"/>
          </a:xfrm>
          <a:prstGeom prst="downArrow">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Down Arrow 30"/>
          <p:cNvSpPr/>
          <p:nvPr/>
        </p:nvSpPr>
        <p:spPr>
          <a:xfrm>
            <a:off x="8229601" y="2818842"/>
            <a:ext cx="401782" cy="340736"/>
          </a:xfrm>
          <a:prstGeom prst="downArrow">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6976039" y="3213247"/>
            <a:ext cx="2784763" cy="1232760"/>
          </a:xfrm>
          <a:prstGeom prst="rect">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apply </a:t>
            </a:r>
            <a:r>
              <a:rPr lang="en-IN" dirty="0" err="1" smtClean="0"/>
              <a:t>sentiwordnet</a:t>
            </a:r>
            <a:r>
              <a:rPr lang="en-IN" dirty="0"/>
              <a:t> &amp;  </a:t>
            </a:r>
            <a:r>
              <a:rPr lang="en-IN" dirty="0" err="1" smtClean="0"/>
              <a:t>SentimentIntensityAnalyzer</a:t>
            </a:r>
            <a:r>
              <a:rPr lang="en-IN" dirty="0" smtClean="0"/>
              <a:t> on Comments to generate score</a:t>
            </a:r>
            <a:endParaRPr lang="en-IN" dirty="0"/>
          </a:p>
        </p:txBody>
      </p:sp>
      <p:sp>
        <p:nvSpPr>
          <p:cNvPr id="40" name="Rectangle 39"/>
          <p:cNvSpPr/>
          <p:nvPr/>
        </p:nvSpPr>
        <p:spPr>
          <a:xfrm>
            <a:off x="7038111" y="4886792"/>
            <a:ext cx="2784764" cy="651549"/>
          </a:xfrm>
          <a:prstGeom prst="rect">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Based on Score categorize into Sentiment</a:t>
            </a:r>
            <a:endParaRPr lang="en-IN" dirty="0"/>
          </a:p>
        </p:txBody>
      </p:sp>
      <p:sp>
        <p:nvSpPr>
          <p:cNvPr id="41" name="Rectangle 40"/>
          <p:cNvSpPr/>
          <p:nvPr/>
        </p:nvSpPr>
        <p:spPr>
          <a:xfrm>
            <a:off x="7038111" y="6038446"/>
            <a:ext cx="2784764" cy="651549"/>
          </a:xfrm>
          <a:prstGeom prst="rect">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Generate Dataset with Sentiment</a:t>
            </a:r>
            <a:endParaRPr lang="en-IN" dirty="0"/>
          </a:p>
        </p:txBody>
      </p:sp>
      <p:sp>
        <p:nvSpPr>
          <p:cNvPr id="42" name="Down Arrow 41"/>
          <p:cNvSpPr/>
          <p:nvPr/>
        </p:nvSpPr>
        <p:spPr>
          <a:xfrm>
            <a:off x="8229601" y="5632679"/>
            <a:ext cx="401782" cy="340736"/>
          </a:xfrm>
          <a:prstGeom prst="downArrow">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own Arrow 42"/>
          <p:cNvSpPr/>
          <p:nvPr/>
        </p:nvSpPr>
        <p:spPr>
          <a:xfrm>
            <a:off x="8229601" y="4499676"/>
            <a:ext cx="401782" cy="340736"/>
          </a:xfrm>
          <a:prstGeom prst="downArrow">
            <a:avLst/>
          </a:prstGeom>
          <a:solidFill>
            <a:schemeClr val="bg2">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1631841" y="5973415"/>
            <a:ext cx="2898594" cy="87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 the Sentiment  through Trained Classification model</a:t>
            </a:r>
            <a:endParaRPr lang="en-IN" dirty="0"/>
          </a:p>
        </p:txBody>
      </p:sp>
      <p:sp>
        <p:nvSpPr>
          <p:cNvPr id="46" name="Down Arrow 45"/>
          <p:cNvSpPr/>
          <p:nvPr/>
        </p:nvSpPr>
        <p:spPr>
          <a:xfrm>
            <a:off x="2741150" y="5610272"/>
            <a:ext cx="401782" cy="340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2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0605" y="0"/>
            <a:ext cx="4830868" cy="5126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Working of Application</a:t>
            </a:r>
            <a:endParaRPr lang="en-US" sz="1400" dirty="0"/>
          </a:p>
        </p:txBody>
      </p:sp>
      <p:sp>
        <p:nvSpPr>
          <p:cNvPr id="5" name="TextBox 4"/>
          <p:cNvSpPr txBox="1"/>
          <p:nvPr/>
        </p:nvSpPr>
        <p:spPr>
          <a:xfrm>
            <a:off x="2203554" y="430771"/>
            <a:ext cx="2008682" cy="400110"/>
          </a:xfrm>
          <a:prstGeom prst="rect">
            <a:avLst/>
          </a:prstGeom>
          <a:solidFill>
            <a:schemeClr val="bg1"/>
          </a:solidFill>
        </p:spPr>
        <p:txBody>
          <a:bodyPr wrap="square" rtlCol="0">
            <a:spAutoFit/>
          </a:bodyPr>
          <a:lstStyle/>
          <a:p>
            <a:endParaRPr lang="en-IN" sz="2000" b="1" dirty="0"/>
          </a:p>
        </p:txBody>
      </p:sp>
      <p:sp>
        <p:nvSpPr>
          <p:cNvPr id="20" name="TextBox 19"/>
          <p:cNvSpPr txBox="1"/>
          <p:nvPr/>
        </p:nvSpPr>
        <p:spPr>
          <a:xfrm>
            <a:off x="9530688" y="3065986"/>
            <a:ext cx="1816865" cy="261610"/>
          </a:xfrm>
          <a:prstGeom prst="rect">
            <a:avLst/>
          </a:prstGeom>
          <a:solidFill>
            <a:schemeClr val="bg1"/>
          </a:solidFill>
        </p:spPr>
        <p:txBody>
          <a:bodyPr wrap="square" rtlCol="0">
            <a:spAutoFit/>
          </a:bodyPr>
          <a:lstStyle/>
          <a:p>
            <a:endParaRPr lang="en-IN" sz="1100" dirty="0"/>
          </a:p>
        </p:txBody>
      </p:sp>
      <p:sp>
        <p:nvSpPr>
          <p:cNvPr id="24" name="Rectangle 23"/>
          <p:cNvSpPr/>
          <p:nvPr/>
        </p:nvSpPr>
        <p:spPr>
          <a:xfrm>
            <a:off x="11262262" y="2578308"/>
            <a:ext cx="490027" cy="37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6976039" y="690550"/>
            <a:ext cx="770185" cy="280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8994098" y="4676931"/>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96" name="Rectangle 95"/>
          <p:cNvSpPr/>
          <p:nvPr/>
        </p:nvSpPr>
        <p:spPr>
          <a:xfrm>
            <a:off x="10439120" y="4676930"/>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p:cNvSpPr/>
          <p:nvPr/>
        </p:nvSpPr>
        <p:spPr>
          <a:xfrm>
            <a:off x="10435652" y="4664441"/>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862149" y="830881"/>
            <a:ext cx="9823267" cy="5465415"/>
          </a:xfrm>
          <a:prstGeom prst="rect">
            <a:avLst/>
          </a:prstGeom>
          <a:noFill/>
          <a:ln>
            <a:noFill/>
          </a:ln>
        </p:spPr>
      </p:pic>
    </p:spTree>
    <p:extLst>
      <p:ext uri="{BB962C8B-B14F-4D97-AF65-F5344CB8AC3E}">
        <p14:creationId xmlns:p14="http://schemas.microsoft.com/office/powerpoint/2010/main" val="1641841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flipV="1">
            <a:off x="13064" y="-7"/>
            <a:ext cx="6021976" cy="53557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818811" cy="584775"/>
          </a:xfrm>
          <a:prstGeom prst="rect">
            <a:avLst/>
          </a:prstGeom>
          <a:noFill/>
        </p:spPr>
        <p:txBody>
          <a:bodyPr wrap="square" lIns="91440" tIns="45720" rIns="91440" bIns="45720">
            <a:spAutoFit/>
          </a:bodyPr>
          <a:lstStyle/>
          <a:p>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Algorithms and their performance </a:t>
            </a:r>
            <a:endParaRPr 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640615219"/>
              </p:ext>
            </p:extLst>
          </p:nvPr>
        </p:nvGraphicFramePr>
        <p:xfrm>
          <a:off x="2019300" y="719666"/>
          <a:ext cx="8140700" cy="2163235"/>
        </p:xfrm>
        <a:graphic>
          <a:graphicData uri="http://schemas.openxmlformats.org/drawingml/2006/table">
            <a:tbl>
              <a:tblPr firstRow="1" bandRow="1">
                <a:tableStyleId>{21E4AEA4-8DFA-4A89-87EB-49C32662AFE0}</a:tableStyleId>
              </a:tblPr>
              <a:tblGrid>
                <a:gridCol w="4070350">
                  <a:extLst>
                    <a:ext uri="{9D8B030D-6E8A-4147-A177-3AD203B41FA5}">
                      <a16:colId xmlns:a16="http://schemas.microsoft.com/office/drawing/2014/main" val="20000"/>
                    </a:ext>
                  </a:extLst>
                </a:gridCol>
                <a:gridCol w="4070350">
                  <a:extLst>
                    <a:ext uri="{9D8B030D-6E8A-4147-A177-3AD203B41FA5}">
                      <a16:colId xmlns:a16="http://schemas.microsoft.com/office/drawing/2014/main" val="20001"/>
                    </a:ext>
                  </a:extLst>
                </a:gridCol>
              </a:tblGrid>
              <a:tr h="432647">
                <a:tc>
                  <a:txBody>
                    <a:bodyPr/>
                    <a:lstStyle/>
                    <a:p>
                      <a:pPr algn="ctr"/>
                      <a:r>
                        <a:rPr lang="en-US" dirty="0" smtClean="0"/>
                        <a:t>Algorithms</a:t>
                      </a:r>
                      <a:endParaRPr lang="en-US" dirty="0"/>
                    </a:p>
                  </a:txBody>
                  <a:tcPr/>
                </a:tc>
                <a:tc>
                  <a:txBody>
                    <a:bodyPr/>
                    <a:lstStyle/>
                    <a:p>
                      <a:pPr algn="ctr"/>
                      <a:r>
                        <a:rPr lang="en-US" dirty="0" smtClean="0"/>
                        <a:t>Accuracy (based on 25000 dataset)</a:t>
                      </a:r>
                      <a:endParaRPr lang="en-US" dirty="0"/>
                    </a:p>
                  </a:txBody>
                  <a:tcPr/>
                </a:tc>
                <a:extLst>
                  <a:ext uri="{0D108BD9-81ED-4DB2-BD59-A6C34878D82A}">
                    <a16:rowId xmlns:a16="http://schemas.microsoft.com/office/drawing/2014/main" val="10000"/>
                  </a:ext>
                </a:extLst>
              </a:tr>
              <a:tr h="432647">
                <a:tc>
                  <a:txBody>
                    <a:bodyPr/>
                    <a:lstStyle/>
                    <a:p>
                      <a:pPr algn="ctr"/>
                      <a:r>
                        <a:rPr lang="en-US" sz="1800" kern="1200" dirty="0" smtClean="0"/>
                        <a:t>Decision Tree Classifier</a:t>
                      </a:r>
                      <a:endParaRPr lang="en-US" dirty="0"/>
                    </a:p>
                  </a:txBody>
                  <a:tcPr/>
                </a:tc>
                <a:tc>
                  <a:txBody>
                    <a:bodyPr/>
                    <a:lstStyle/>
                    <a:p>
                      <a:pPr algn="ctr"/>
                      <a:r>
                        <a:rPr lang="en-US" dirty="0" smtClean="0"/>
                        <a:t>76 %</a:t>
                      </a:r>
                      <a:endParaRPr lang="en-US" dirty="0"/>
                    </a:p>
                  </a:txBody>
                  <a:tcPr/>
                </a:tc>
                <a:extLst>
                  <a:ext uri="{0D108BD9-81ED-4DB2-BD59-A6C34878D82A}">
                    <a16:rowId xmlns:a16="http://schemas.microsoft.com/office/drawing/2014/main" val="10001"/>
                  </a:ext>
                </a:extLst>
              </a:tr>
              <a:tr h="432647">
                <a:tc>
                  <a:txBody>
                    <a:bodyPr/>
                    <a:lstStyle/>
                    <a:p>
                      <a:pPr algn="ctr"/>
                      <a:r>
                        <a:rPr lang="en-US" sz="1800" kern="1200" dirty="0" smtClean="0"/>
                        <a:t>Random Forest Classifier</a:t>
                      </a:r>
                      <a:endParaRPr lang="en-US" dirty="0"/>
                    </a:p>
                  </a:txBody>
                  <a:tcPr/>
                </a:tc>
                <a:tc>
                  <a:txBody>
                    <a:bodyPr/>
                    <a:lstStyle/>
                    <a:p>
                      <a:pPr algn="ctr"/>
                      <a:r>
                        <a:rPr lang="en-US" dirty="0" smtClean="0"/>
                        <a:t>81 %</a:t>
                      </a:r>
                      <a:endParaRPr lang="en-US" dirty="0"/>
                    </a:p>
                  </a:txBody>
                  <a:tcPr/>
                </a:tc>
                <a:extLst>
                  <a:ext uri="{0D108BD9-81ED-4DB2-BD59-A6C34878D82A}">
                    <a16:rowId xmlns:a16="http://schemas.microsoft.com/office/drawing/2014/main" val="10002"/>
                  </a:ext>
                </a:extLst>
              </a:tr>
              <a:tr h="432647">
                <a:tc>
                  <a:txBody>
                    <a:bodyPr/>
                    <a:lstStyle/>
                    <a:p>
                      <a:pPr algn="ctr"/>
                      <a:r>
                        <a:rPr lang="en-US" sz="1800" kern="1200" dirty="0" smtClean="0"/>
                        <a:t>SVC</a:t>
                      </a:r>
                      <a:endParaRPr lang="en-US" dirty="0"/>
                    </a:p>
                  </a:txBody>
                  <a:tcPr/>
                </a:tc>
                <a:tc>
                  <a:txBody>
                    <a:bodyPr/>
                    <a:lstStyle/>
                    <a:p>
                      <a:pPr algn="ctr"/>
                      <a:r>
                        <a:rPr lang="en-US" dirty="0" smtClean="0"/>
                        <a:t>71 %</a:t>
                      </a:r>
                      <a:endParaRPr lang="en-US" dirty="0"/>
                    </a:p>
                  </a:txBody>
                  <a:tcPr/>
                </a:tc>
                <a:extLst>
                  <a:ext uri="{0D108BD9-81ED-4DB2-BD59-A6C34878D82A}">
                    <a16:rowId xmlns:a16="http://schemas.microsoft.com/office/drawing/2014/main" val="10003"/>
                  </a:ext>
                </a:extLst>
              </a:tr>
              <a:tr h="432647">
                <a:tc>
                  <a:txBody>
                    <a:bodyPr/>
                    <a:lstStyle/>
                    <a:p>
                      <a:pPr algn="ctr"/>
                      <a:r>
                        <a:rPr lang="en-US" sz="1800" kern="1200" dirty="0" smtClean="0"/>
                        <a:t>K Neighbors Classifier</a:t>
                      </a:r>
                      <a:endParaRPr lang="en-US" dirty="0"/>
                    </a:p>
                  </a:txBody>
                  <a:tcPr/>
                </a:tc>
                <a:tc>
                  <a:txBody>
                    <a:bodyPr/>
                    <a:lstStyle/>
                    <a:p>
                      <a:pPr algn="ctr"/>
                      <a:r>
                        <a:rPr lang="en-US" dirty="0" smtClean="0"/>
                        <a:t>69</a:t>
                      </a:r>
                      <a:r>
                        <a:rPr lang="en-US" baseline="0" dirty="0" smtClean="0"/>
                        <a:t> %</a:t>
                      </a:r>
                      <a:endParaRPr lang="en-US"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30555"/>
              </p:ext>
            </p:extLst>
          </p:nvPr>
        </p:nvGraphicFramePr>
        <p:xfrm>
          <a:off x="2032000" y="2882900"/>
          <a:ext cx="8128000" cy="876300"/>
        </p:xfrm>
        <a:graphic>
          <a:graphicData uri="http://schemas.openxmlformats.org/drawingml/2006/table">
            <a:tbl>
              <a:tblPr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38150">
                <a:tc>
                  <a:txBody>
                    <a:bodyPr/>
                    <a:lstStyle/>
                    <a:p>
                      <a:pPr algn="ctr"/>
                      <a:r>
                        <a:rPr lang="en-US" sz="1800" b="0" i="0" kern="1200" dirty="0" smtClean="0">
                          <a:solidFill>
                            <a:schemeClr val="dk1"/>
                          </a:solidFill>
                          <a:latin typeface="+mn-lt"/>
                          <a:ea typeface="+mn-ea"/>
                          <a:cs typeface="+mn-cs"/>
                        </a:rPr>
                        <a:t>Gaussian N B</a:t>
                      </a:r>
                      <a:endParaRPr lang="en-US" dirty="0"/>
                    </a:p>
                  </a:txBody>
                  <a:tcPr/>
                </a:tc>
                <a:tc>
                  <a:txBody>
                    <a:bodyPr/>
                    <a:lstStyle/>
                    <a:p>
                      <a:pPr algn="ctr"/>
                      <a:r>
                        <a:rPr lang="en-US" dirty="0" smtClean="0"/>
                        <a:t>45 %</a:t>
                      </a:r>
                      <a:endParaRPr lang="en-US" dirty="0"/>
                    </a:p>
                  </a:txBody>
                  <a:tcPr/>
                </a:tc>
                <a:extLst>
                  <a:ext uri="{0D108BD9-81ED-4DB2-BD59-A6C34878D82A}">
                    <a16:rowId xmlns:a16="http://schemas.microsoft.com/office/drawing/2014/main" val="10000"/>
                  </a:ext>
                </a:extLst>
              </a:tr>
              <a:tr h="438150">
                <a:tc>
                  <a:txBody>
                    <a:bodyPr/>
                    <a:lstStyle/>
                    <a:p>
                      <a:pPr algn="ctr"/>
                      <a:r>
                        <a:rPr lang="en-US" sz="1800" b="0" i="0" kern="1200" dirty="0" err="1" smtClean="0">
                          <a:solidFill>
                            <a:schemeClr val="dk1"/>
                          </a:solidFill>
                          <a:latin typeface="+mn-lt"/>
                          <a:ea typeface="+mn-ea"/>
                          <a:cs typeface="+mn-cs"/>
                        </a:rPr>
                        <a:t>ExtraTreesClassifier</a:t>
                      </a:r>
                      <a:endParaRPr lang="en-US" dirty="0"/>
                    </a:p>
                  </a:txBody>
                  <a:tcPr/>
                </a:tc>
                <a:tc>
                  <a:txBody>
                    <a:bodyPr/>
                    <a:lstStyle/>
                    <a:p>
                      <a:pPr algn="ctr"/>
                      <a:r>
                        <a:rPr lang="en-US" dirty="0" smtClean="0"/>
                        <a:t>82 %</a:t>
                      </a:r>
                      <a:endParaRPr lang="en-US" dirty="0"/>
                    </a:p>
                  </a:txBody>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05739069"/>
              </p:ext>
            </p:extLst>
          </p:nvPr>
        </p:nvGraphicFramePr>
        <p:xfrm>
          <a:off x="2044700" y="3759200"/>
          <a:ext cx="8128000" cy="876300"/>
        </p:xfrm>
        <a:graphic>
          <a:graphicData uri="http://schemas.openxmlformats.org/drawingml/2006/table">
            <a:tbl>
              <a:tblPr bandRow="1">
                <a:tableStyleId>{21E4AEA4-8DFA-4A89-87EB-49C32662AFE0}</a:tableStyleId>
              </a:tblPr>
              <a:tblGrid>
                <a:gridCol w="4064000">
                  <a:extLst>
                    <a:ext uri="{9D8B030D-6E8A-4147-A177-3AD203B41FA5}">
                      <a16:colId xmlns:a16="http://schemas.microsoft.com/office/drawing/2014/main" val="3997981919"/>
                    </a:ext>
                  </a:extLst>
                </a:gridCol>
                <a:gridCol w="4064000">
                  <a:extLst>
                    <a:ext uri="{9D8B030D-6E8A-4147-A177-3AD203B41FA5}">
                      <a16:colId xmlns:a16="http://schemas.microsoft.com/office/drawing/2014/main" val="1827148158"/>
                    </a:ext>
                  </a:extLst>
                </a:gridCol>
              </a:tblGrid>
              <a:tr h="438150">
                <a:tc>
                  <a:txBody>
                    <a:bodyPr/>
                    <a:lstStyle/>
                    <a:p>
                      <a:pPr algn="ctr"/>
                      <a:r>
                        <a:rPr lang="en-US" sz="1800" b="0" i="0" kern="1200" dirty="0" err="1" smtClean="0">
                          <a:solidFill>
                            <a:schemeClr val="dk1"/>
                          </a:solidFill>
                          <a:latin typeface="+mn-lt"/>
                          <a:ea typeface="+mn-ea"/>
                          <a:cs typeface="+mn-cs"/>
                        </a:rPr>
                        <a:t>GradientBoostingClassifier</a:t>
                      </a:r>
                      <a:endParaRPr lang="en-US" dirty="0"/>
                    </a:p>
                  </a:txBody>
                  <a:tcPr/>
                </a:tc>
                <a:tc>
                  <a:txBody>
                    <a:bodyPr/>
                    <a:lstStyle/>
                    <a:p>
                      <a:pPr algn="ctr"/>
                      <a:r>
                        <a:rPr lang="en-US" dirty="0" smtClean="0"/>
                        <a:t>77 %</a:t>
                      </a:r>
                      <a:endParaRPr lang="en-US" dirty="0"/>
                    </a:p>
                  </a:txBody>
                  <a:tcPr/>
                </a:tc>
                <a:extLst>
                  <a:ext uri="{0D108BD9-81ED-4DB2-BD59-A6C34878D82A}">
                    <a16:rowId xmlns:a16="http://schemas.microsoft.com/office/drawing/2014/main" val="313576846"/>
                  </a:ext>
                </a:extLst>
              </a:tr>
              <a:tr h="438150">
                <a:tc>
                  <a:txBody>
                    <a:bodyPr/>
                    <a:lstStyle/>
                    <a:p>
                      <a:pPr algn="ctr"/>
                      <a:r>
                        <a:rPr lang="en-US" sz="1800" b="0" i="0" kern="1200" dirty="0" err="1" smtClean="0">
                          <a:solidFill>
                            <a:schemeClr val="dk1"/>
                          </a:solidFill>
                          <a:latin typeface="+mn-lt"/>
                          <a:ea typeface="+mn-ea"/>
                          <a:cs typeface="+mn-cs"/>
                        </a:rPr>
                        <a:t>LogisticRegression</a:t>
                      </a:r>
                      <a:endParaRPr lang="en-US" dirty="0"/>
                    </a:p>
                  </a:txBody>
                  <a:tcPr/>
                </a:tc>
                <a:tc>
                  <a:txBody>
                    <a:bodyPr/>
                    <a:lstStyle/>
                    <a:p>
                      <a:pPr algn="ctr"/>
                      <a:r>
                        <a:rPr lang="en-US" dirty="0" smtClean="0"/>
                        <a:t>84 %</a:t>
                      </a:r>
                      <a:endParaRPr lang="en-US" dirty="0"/>
                    </a:p>
                  </a:txBody>
                  <a:tcPr/>
                </a:tc>
                <a:extLst>
                  <a:ext uri="{0D108BD9-81ED-4DB2-BD59-A6C34878D82A}">
                    <a16:rowId xmlns:a16="http://schemas.microsoft.com/office/drawing/2014/main" val="429108788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84965552"/>
              </p:ext>
            </p:extLst>
          </p:nvPr>
        </p:nvGraphicFramePr>
        <p:xfrm>
          <a:off x="2019300" y="4635499"/>
          <a:ext cx="8128000" cy="876300"/>
        </p:xfrm>
        <a:graphic>
          <a:graphicData uri="http://schemas.openxmlformats.org/drawingml/2006/table">
            <a:tbl>
              <a:tblPr bandRow="1">
                <a:tableStyleId>{21E4AEA4-8DFA-4A89-87EB-49C32662AFE0}</a:tableStyleId>
              </a:tblPr>
              <a:tblGrid>
                <a:gridCol w="4064000">
                  <a:extLst>
                    <a:ext uri="{9D8B030D-6E8A-4147-A177-3AD203B41FA5}">
                      <a16:colId xmlns:a16="http://schemas.microsoft.com/office/drawing/2014/main" val="2032732431"/>
                    </a:ext>
                  </a:extLst>
                </a:gridCol>
                <a:gridCol w="4064000">
                  <a:extLst>
                    <a:ext uri="{9D8B030D-6E8A-4147-A177-3AD203B41FA5}">
                      <a16:colId xmlns:a16="http://schemas.microsoft.com/office/drawing/2014/main" val="3121768078"/>
                    </a:ext>
                  </a:extLst>
                </a:gridCol>
              </a:tblGrid>
              <a:tr h="438150">
                <a:tc>
                  <a:txBody>
                    <a:bodyPr/>
                    <a:lstStyle/>
                    <a:p>
                      <a:pPr algn="ctr"/>
                      <a:r>
                        <a:rPr lang="en-US" sz="1800" b="0" i="0" kern="1200" dirty="0" err="1" smtClean="0">
                          <a:solidFill>
                            <a:schemeClr val="dk1"/>
                          </a:solidFill>
                          <a:latin typeface="+mn-lt"/>
                          <a:ea typeface="+mn-ea"/>
                          <a:cs typeface="+mn-cs"/>
                        </a:rPr>
                        <a:t>BernoulliNB</a:t>
                      </a:r>
                      <a:endParaRPr lang="en-US" dirty="0"/>
                    </a:p>
                  </a:txBody>
                  <a:tcPr/>
                </a:tc>
                <a:tc>
                  <a:txBody>
                    <a:bodyPr/>
                    <a:lstStyle/>
                    <a:p>
                      <a:pPr algn="ctr"/>
                      <a:r>
                        <a:rPr lang="en-US" dirty="0" smtClean="0"/>
                        <a:t>69 %</a:t>
                      </a:r>
                      <a:endParaRPr lang="en-US" dirty="0"/>
                    </a:p>
                  </a:txBody>
                  <a:tcPr/>
                </a:tc>
                <a:extLst>
                  <a:ext uri="{0D108BD9-81ED-4DB2-BD59-A6C34878D82A}">
                    <a16:rowId xmlns:a16="http://schemas.microsoft.com/office/drawing/2014/main" val="3976207490"/>
                  </a:ext>
                </a:extLst>
              </a:tr>
              <a:tr h="438150">
                <a:tc>
                  <a:txBody>
                    <a:bodyPr/>
                    <a:lstStyle/>
                    <a:p>
                      <a:pPr algn="ctr"/>
                      <a:r>
                        <a:rPr lang="en-US" sz="1800" b="0" i="0" kern="1200" dirty="0" err="1" smtClean="0">
                          <a:solidFill>
                            <a:schemeClr val="dk1"/>
                          </a:solidFill>
                          <a:latin typeface="+mn-lt"/>
                          <a:ea typeface="+mn-ea"/>
                          <a:cs typeface="+mn-cs"/>
                        </a:rPr>
                        <a:t>Artifical</a:t>
                      </a:r>
                      <a:r>
                        <a:rPr lang="en-US" sz="1800" b="0" i="0" kern="1200" baseline="0" dirty="0" smtClean="0">
                          <a:solidFill>
                            <a:schemeClr val="dk1"/>
                          </a:solidFill>
                          <a:latin typeface="+mn-lt"/>
                          <a:ea typeface="+mn-ea"/>
                          <a:cs typeface="+mn-cs"/>
                        </a:rPr>
                        <a:t> Neural Network</a:t>
                      </a:r>
                      <a:endParaRPr lang="en-US" dirty="0"/>
                    </a:p>
                  </a:txBody>
                  <a:tcPr/>
                </a:tc>
                <a:tc>
                  <a:txBody>
                    <a:bodyPr/>
                    <a:lstStyle/>
                    <a:p>
                      <a:pPr algn="ctr"/>
                      <a:r>
                        <a:rPr lang="en-US" dirty="0" smtClean="0"/>
                        <a:t>60%</a:t>
                      </a:r>
                      <a:endParaRPr lang="en-US" dirty="0"/>
                    </a:p>
                  </a:txBody>
                  <a:tcPr/>
                </a:tc>
                <a:extLst>
                  <a:ext uri="{0D108BD9-81ED-4DB2-BD59-A6C34878D82A}">
                    <a16:rowId xmlns:a16="http://schemas.microsoft.com/office/drawing/2014/main" val="2137613518"/>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3186953" cy="5126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Technology Stack</a:t>
            </a:r>
            <a:endParaRPr lang="en-US" sz="1200" dirty="0"/>
          </a:p>
        </p:txBody>
      </p:sp>
      <p:sp>
        <p:nvSpPr>
          <p:cNvPr id="9" name="Rectangle 8"/>
          <p:cNvSpPr/>
          <p:nvPr/>
        </p:nvSpPr>
        <p:spPr>
          <a:xfrm>
            <a:off x="0" y="2151596"/>
            <a:ext cx="2611912" cy="4281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Benefits to Society</a:t>
            </a:r>
            <a:endParaRPr lang="en-US" sz="1400" dirty="0"/>
          </a:p>
        </p:txBody>
      </p:sp>
      <p:sp>
        <p:nvSpPr>
          <p:cNvPr id="10" name="Rectangle 9"/>
          <p:cNvSpPr/>
          <p:nvPr/>
        </p:nvSpPr>
        <p:spPr>
          <a:xfrm>
            <a:off x="0" y="2789381"/>
            <a:ext cx="11437257" cy="2585323"/>
          </a:xfrm>
          <a:prstGeom prst="rect">
            <a:avLst/>
          </a:prstGeom>
        </p:spPr>
        <p:txBody>
          <a:bodyPr wrap="square">
            <a:spAutoFit/>
          </a:bodyPr>
          <a:lstStyle/>
          <a:p>
            <a:pPr marL="285750" indent="-285750" fontAlgn="base">
              <a:buFont typeface="Arial" panose="020B0604020202020204" pitchFamily="34" charset="0"/>
              <a:buChar char="•"/>
            </a:pPr>
            <a:r>
              <a:rPr lang="en-US" b="1" dirty="0"/>
              <a:t>Business:</a:t>
            </a:r>
            <a:r>
              <a:rPr lang="en-US" dirty="0"/>
              <a:t> In marketing field companies use it to develop their strategies, to understand customers’ feelings towards products or brand, how people respond to their campaigns or product launches and why consumers don’t buy some products</a:t>
            </a:r>
            <a:r>
              <a:rPr lang="en-US" dirty="0" smtClean="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Politics:</a:t>
            </a:r>
            <a:r>
              <a:rPr lang="en-US" dirty="0"/>
              <a:t> In the political field, it is used to keep track of political view, to detect consistency and inconsistency between statements and actions at the government level. It can be used to predict election results as well</a:t>
            </a:r>
            <a:r>
              <a:rPr lang="en-US" dirty="0" smtClean="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Public Actions:</a:t>
            </a:r>
            <a:r>
              <a:rPr lang="en-US" dirty="0"/>
              <a:t> Sentiment analysis also is used to monitor and </a:t>
            </a:r>
            <a:r>
              <a:rPr lang="en-US" dirty="0" smtClean="0"/>
              <a:t>analyze </a:t>
            </a:r>
            <a:r>
              <a:rPr lang="en-US" dirty="0"/>
              <a:t>social phenomena, for the spotting of potentially dangerous situations and determining the general mood of the blogosphere.</a:t>
            </a:r>
          </a:p>
        </p:txBody>
      </p:sp>
      <p:sp>
        <p:nvSpPr>
          <p:cNvPr id="11" name="Rectangle 10"/>
          <p:cNvSpPr/>
          <p:nvPr/>
        </p:nvSpPr>
        <p:spPr>
          <a:xfrm>
            <a:off x="-13855" y="781806"/>
            <a:ext cx="11437257" cy="923330"/>
          </a:xfrm>
          <a:prstGeom prst="rect">
            <a:avLst/>
          </a:prstGeom>
        </p:spPr>
        <p:txBody>
          <a:bodyPr wrap="square">
            <a:spAutoFit/>
          </a:bodyPr>
          <a:lstStyle/>
          <a:p>
            <a:pPr marL="342900" indent="-342900">
              <a:buAutoNum type="arabicPeriod"/>
            </a:pPr>
            <a:r>
              <a:rPr lang="en-US" b="1" dirty="0" smtClean="0"/>
              <a:t>Machine Leaning : </a:t>
            </a:r>
            <a:r>
              <a:rPr lang="en-US" dirty="0" smtClean="0"/>
              <a:t>As the machine learning are predicting the consequences of Positive, Negative or Neutral on the basis of the previously learnt data.</a:t>
            </a:r>
          </a:p>
          <a:p>
            <a:pPr marL="342900" indent="-342900">
              <a:buAutoNum type="arabicPeriod"/>
            </a:pPr>
            <a:r>
              <a:rPr lang="en-US" b="1" dirty="0" smtClean="0"/>
              <a:t>Web Development</a:t>
            </a:r>
            <a:r>
              <a:rPr lang="en-US" dirty="0" smtClean="0"/>
              <a:t> – HTML, CSS, JavaScript, Flask, AJAX.</a:t>
            </a:r>
          </a:p>
        </p:txBody>
      </p:sp>
    </p:spTree>
    <p:extLst>
      <p:ext uri="{BB962C8B-B14F-4D97-AF65-F5344CB8AC3E}">
        <p14:creationId xmlns:p14="http://schemas.microsoft.com/office/powerpoint/2010/main" val="3865499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2236" y="0"/>
            <a:ext cx="4830868" cy="5126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UI DESIGN</a:t>
            </a:r>
            <a:endParaRPr lang="en-US" sz="1400" dirty="0"/>
          </a:p>
        </p:txBody>
      </p:sp>
      <p:sp>
        <p:nvSpPr>
          <p:cNvPr id="5" name="TextBox 4"/>
          <p:cNvSpPr txBox="1"/>
          <p:nvPr/>
        </p:nvSpPr>
        <p:spPr>
          <a:xfrm>
            <a:off x="2203554" y="430771"/>
            <a:ext cx="2008682" cy="400110"/>
          </a:xfrm>
          <a:prstGeom prst="rect">
            <a:avLst/>
          </a:prstGeom>
          <a:solidFill>
            <a:schemeClr val="bg1"/>
          </a:solidFill>
        </p:spPr>
        <p:txBody>
          <a:bodyPr wrap="square" rtlCol="0">
            <a:spAutoFit/>
          </a:bodyPr>
          <a:lstStyle/>
          <a:p>
            <a:endParaRPr lang="en-IN" sz="2000" b="1" dirty="0"/>
          </a:p>
        </p:txBody>
      </p:sp>
      <p:sp>
        <p:nvSpPr>
          <p:cNvPr id="20" name="TextBox 19"/>
          <p:cNvSpPr txBox="1"/>
          <p:nvPr/>
        </p:nvSpPr>
        <p:spPr>
          <a:xfrm>
            <a:off x="9530688" y="3065986"/>
            <a:ext cx="1816865" cy="261610"/>
          </a:xfrm>
          <a:prstGeom prst="rect">
            <a:avLst/>
          </a:prstGeom>
          <a:solidFill>
            <a:schemeClr val="bg1"/>
          </a:solidFill>
        </p:spPr>
        <p:txBody>
          <a:bodyPr wrap="square" rtlCol="0">
            <a:spAutoFit/>
          </a:bodyPr>
          <a:lstStyle/>
          <a:p>
            <a:endParaRPr lang="en-IN" sz="1100" dirty="0"/>
          </a:p>
        </p:txBody>
      </p:sp>
      <p:sp>
        <p:nvSpPr>
          <p:cNvPr id="24" name="Rectangle 23"/>
          <p:cNvSpPr/>
          <p:nvPr/>
        </p:nvSpPr>
        <p:spPr>
          <a:xfrm>
            <a:off x="11262262" y="2578308"/>
            <a:ext cx="490027" cy="37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6976039" y="690550"/>
            <a:ext cx="770185" cy="280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8994098" y="4676931"/>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96" name="Rectangle 95"/>
          <p:cNvSpPr/>
          <p:nvPr/>
        </p:nvSpPr>
        <p:spPr>
          <a:xfrm>
            <a:off x="10439120" y="4676930"/>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p:cNvSpPr/>
          <p:nvPr/>
        </p:nvSpPr>
        <p:spPr>
          <a:xfrm>
            <a:off x="10435652" y="4664441"/>
            <a:ext cx="78246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pic>
        <p:nvPicPr>
          <p:cNvPr id="2" name="Picture 1"/>
          <p:cNvPicPr>
            <a:picLocks noChangeAspect="1"/>
          </p:cNvPicPr>
          <p:nvPr/>
        </p:nvPicPr>
        <p:blipFill>
          <a:blip r:embed="rId2"/>
          <a:stretch>
            <a:fillRect/>
          </a:stretch>
        </p:blipFill>
        <p:spPr>
          <a:xfrm>
            <a:off x="872836" y="830881"/>
            <a:ext cx="10764982" cy="5362101"/>
          </a:xfrm>
          <a:prstGeom prst="rect">
            <a:avLst/>
          </a:prstGeom>
        </p:spPr>
      </p:pic>
    </p:spTree>
    <p:extLst>
      <p:ext uri="{BB962C8B-B14F-4D97-AF65-F5344CB8AC3E}">
        <p14:creationId xmlns:p14="http://schemas.microsoft.com/office/powerpoint/2010/main" val="1193765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TotalTime>
  <Words>723</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harshitksjain@gmail.com</dc:creator>
  <cp:lastModifiedBy>akash soni</cp:lastModifiedBy>
  <cp:revision>166</cp:revision>
  <dcterms:created xsi:type="dcterms:W3CDTF">2019-01-14T17:02:18Z</dcterms:created>
  <dcterms:modified xsi:type="dcterms:W3CDTF">2020-08-03T06:35:39Z</dcterms:modified>
</cp:coreProperties>
</file>