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906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739486" marR="0" indent="-282286"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1234438" marR="0" indent="-320038"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1712383" marR="0" indent="-340782"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22193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a:p>
        </p:txBody>
      </p:sp>
      <p:sp>
        <p:nvSpPr>
          <p:cNvPr id="30" name="Shape 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a:r>
              <a:t>Title Text</a:t>
            </a:r>
          </a:p>
        </p:txBody>
      </p:sp>
      <p:sp>
        <p:nvSpPr>
          <p:cNvPr id="15" name="Shape 1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3" name="Shape 23"/>
          <p:cNvSpPr/>
          <p:nvPr>
            <p:ph type="sldNum" sz="quarter" idx="2"/>
          </p:nvPr>
        </p:nvSpPr>
        <p:spPr>
          <a:xfrm>
            <a:off x="4787900" y="6356350"/>
            <a:ext cx="2311400" cy="368300"/>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2" y="6496811"/>
            <a:ext cx="9906004" cy="365127"/>
            <a:chOff x="0" y="0"/>
            <a:chExt cx="9906002" cy="365126"/>
          </a:xfrm>
        </p:grpSpPr>
        <p:sp>
          <p:nvSpPr>
            <p:cNvPr id="2" name="Shape 2"/>
            <p:cNvSpPr/>
            <p:nvPr/>
          </p:nvSpPr>
          <p:spPr>
            <a:xfrm>
              <a:off x="-1" y="-1"/>
              <a:ext cx="9906004" cy="365128"/>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marL="171450" indent="-171450">
                <a:defRPr sz="1800">
                  <a:latin typeface="+mj-lt"/>
                  <a:ea typeface="+mj-ea"/>
                  <a:cs typeface="+mj-cs"/>
                  <a:sym typeface="Helvetica"/>
                </a:defRPr>
              </a:pPr>
            </a:p>
          </p:txBody>
        </p:sp>
        <p:sp>
          <p:nvSpPr>
            <p:cNvPr id="3" name="Shape 3"/>
            <p:cNvSpPr/>
            <p:nvPr/>
          </p:nvSpPr>
          <p:spPr>
            <a:xfrm>
              <a:off x="-1" y="74612"/>
              <a:ext cx="990600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L="0" indent="0">
                <a:buSzTx/>
                <a:buNone/>
                <a:defRPr b="1" sz="1400">
                  <a:solidFill>
                    <a:schemeClr val="accent1">
                      <a:lumOff val="-8000"/>
                    </a:schemeClr>
                  </a:solidFill>
                  <a:latin typeface="+mj-lt"/>
                  <a:ea typeface="+mj-ea"/>
                  <a:cs typeface="+mj-cs"/>
                  <a:sym typeface="Helvetica"/>
                </a:defRPr>
              </a:lvl1pPr>
            </a:lstStyle>
            <a:p>
              <a:pPr/>
              <a:r>
                <a:t> Non-Personalized Car Recommender</a:t>
              </a:r>
            </a:p>
          </p:txBody>
        </p:sp>
      </p:grpSp>
      <p:sp>
        <p:nvSpPr>
          <p:cNvPr id="5" name="Shape 5"/>
          <p:cNvSpPr/>
          <p:nvPr>
            <p:ph type="title"/>
          </p:nvPr>
        </p:nvSpPr>
        <p:spPr>
          <a:xfrm>
            <a:off x="495300" y="274636"/>
            <a:ext cx="8915400" cy="1325564"/>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p>
            <a:pPr/>
            <a:r>
              <a:t>Title Text</a:t>
            </a:r>
          </a:p>
        </p:txBody>
      </p:sp>
      <p:sp>
        <p:nvSpPr>
          <p:cNvPr id="6" name="Shape 6"/>
          <p:cNvSpPr/>
          <p:nvPr>
            <p:ph type="body" idx="1"/>
          </p:nvPr>
        </p:nvSpPr>
        <p:spPr>
          <a:xfrm>
            <a:off x="495300" y="1600200"/>
            <a:ext cx="8915400" cy="4648200"/>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hape 7"/>
          <p:cNvSpPr/>
          <p:nvPr>
            <p:ph type="sldNum" sz="quarter" idx="2"/>
          </p:nvPr>
        </p:nvSpPr>
        <p:spPr>
          <a:xfrm>
            <a:off x="9506039" y="6556375"/>
            <a:ext cx="247562" cy="245998"/>
          </a:xfrm>
          <a:prstGeom prst="rect">
            <a:avLst/>
          </a:prstGeom>
          <a:ln w="12700">
            <a:miter lim="400000"/>
          </a:ln>
        </p:spPr>
        <p:txBody>
          <a:bodyPr wrap="none" lIns="46798" tIns="46798" rIns="46798" bIns="46798">
            <a:spAutoFit/>
          </a:bodyPr>
          <a:lstStyle>
            <a:lvl1pPr marL="0" indent="0" algn="r">
              <a:lnSpc>
                <a:spcPct val="94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chemeClr val="accent1">
                    <a:lumOff val="-8000"/>
                  </a:schemeClr>
                </a:solidFill>
                <a:latin typeface="Frutiger 45 Light"/>
                <a:ea typeface="Frutiger 45 Light"/>
                <a:cs typeface="Frutiger 45 Light"/>
                <a:sym typeface="Frutiger 45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Frutiger 45 Light"/>
          <a:ea typeface="Frutiger 45 Light"/>
          <a:cs typeface="Frutiger 45 Light"/>
          <a:sym typeface="Frutiger 45 Light"/>
        </a:defRPr>
      </a:lvl1pPr>
      <a:lvl2pPr marL="376380" marR="0" indent="-37638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2pPr>
      <a:lvl3pPr marL="426719" marR="0" indent="-426719"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3pPr>
      <a:lvl4pPr marL="454377" marR="0" indent="-454377"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4pPr>
      <a:lvl5pPr marL="5207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5pPr>
      <a:lvl6pPr marL="9779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6pPr>
      <a:lvl7pPr marL="14351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7pPr>
      <a:lvl8pPr marL="18923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8pPr>
      <a:lvl9pPr marL="23495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9pPr>
    </p:titleStyle>
    <p:bodyStyle>
      <a:lvl1pPr marL="228600" marR="0" indent="-228600"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1pPr>
      <a:lvl2pPr marL="545811" marR="0" indent="-28228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2pPr>
      <a:lvl3pPr marL="850263" marR="0" indent="-320038"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3pPr>
      <a:lvl4pPr marL="1145644" marR="0" indent="-340782"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4pPr>
      <a:lvl5pPr marL="14605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5pPr>
      <a:lvl6pPr marL="19177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6pPr>
      <a:lvl7pPr marL="23749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7pPr>
      <a:lvl8pPr marL="28321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8pPr>
      <a:lvl9pPr marL="32893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9pPr>
    </p:bodyStyle>
    <p:otherStyle>
      <a:lvl1pPr marL="0" marR="0" indent="0" algn="r" defTabSz="457200" rtl="0" latinLnBrk="0">
        <a:lnSpc>
          <a:spcPct val="9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1pPr>
      <a:lvl2pPr marL="574819" marR="0" indent="-117619"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2pPr>
      <a:lvl3pPr marL="1047749" marR="0" indent="-133349"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3pPr>
      <a:lvl4pPr marL="1513592" marR="0" indent="-141992"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4pPr>
      <a:lvl5pPr marL="19915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5pPr>
      <a:lvl6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6pPr>
      <a:lvl7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7pPr>
      <a:lvl8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8pPr>
      <a:lvl9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image" Target="../media/image10.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11.tif"/><Relationship Id="rId9" Type="http://schemas.openxmlformats.org/officeDocument/2006/relationships/image" Target="../media/image12.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nvSpPr>
        <p:spPr>
          <a:xfrm>
            <a:off x="431800" y="1143000"/>
            <a:ext cx="7689850" cy="1185798"/>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marL="0" indent="0">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3600">
                <a:latin typeface="Frutiger 45 Light"/>
                <a:ea typeface="Frutiger 45 Light"/>
                <a:cs typeface="Frutiger 45 Light"/>
                <a:sym typeface="Frutiger 45 Light"/>
              </a:defRPr>
            </a:lvl1pPr>
          </a:lstStyle>
          <a:p>
            <a:pPr/>
            <a:r>
              <a:t>Non-Personalized Car Recommender System</a:t>
            </a:r>
          </a:p>
        </p:txBody>
      </p:sp>
      <p:sp>
        <p:nvSpPr>
          <p:cNvPr id="33" name="Shape 33"/>
          <p:cNvSpPr/>
          <p:nvPr/>
        </p:nvSpPr>
        <p:spPr>
          <a:xfrm>
            <a:off x="449261" y="2514600"/>
            <a:ext cx="7342190" cy="1935098"/>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p>
            <a:pPr marL="0" indent="0">
              <a:spcBef>
                <a:spcPts val="500"/>
              </a:spcBef>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Group:</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Mark Pit</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Toan Quach</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Hiep Nguyen</a:t>
            </a:r>
          </a:p>
          <a:p>
            <a:pPr marL="0" indent="0">
              <a:spcBef>
                <a:spcPts val="500"/>
              </a:spcBef>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Instructor: Prof. Shafqat Ali Shad</a:t>
            </a:r>
          </a:p>
        </p:txBody>
      </p:sp>
      <p:sp>
        <p:nvSpPr>
          <p:cNvPr id="34" name="Shape 34"/>
          <p:cNvSpPr/>
          <p:nvPr/>
        </p:nvSpPr>
        <p:spPr>
          <a:xfrm>
            <a:off x="900330" y="4648200"/>
            <a:ext cx="1558561" cy="3962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0" indent="0">
              <a:buClrTx/>
              <a:buSzTx/>
              <a:buNone/>
              <a:defRPr sz="2000">
                <a:latin typeface="+mj-lt"/>
                <a:ea typeface="+mj-ea"/>
                <a:cs typeface="+mj-cs"/>
                <a:sym typeface="Helvetica"/>
              </a:defRPr>
            </a:lvl1pPr>
          </a:lstStyle>
          <a:p>
            <a:pPr/>
            <a:r>
              <a:t>21. Oct 2015</a:t>
            </a:r>
          </a:p>
        </p:txBody>
      </p:sp>
      <p:pic>
        <p:nvPicPr>
          <p:cNvPr id="35" name="image6.tif"/>
          <p:cNvPicPr>
            <a:picLocks noChangeAspect="1"/>
          </p:cNvPicPr>
          <p:nvPr/>
        </p:nvPicPr>
        <p:blipFill>
          <a:blip r:embed="rId2">
            <a:extLst/>
          </a:blip>
          <a:stretch>
            <a:fillRect/>
          </a:stretch>
        </p:blipFill>
        <p:spPr>
          <a:xfrm>
            <a:off x="6589017" y="6138614"/>
            <a:ext cx="1352327" cy="564709"/>
          </a:xfrm>
          <a:prstGeom prst="rect">
            <a:avLst/>
          </a:prstGeom>
          <a:ln w="12700">
            <a:miter lim="400000"/>
          </a:ln>
        </p:spPr>
      </p:pic>
      <p:pic>
        <p:nvPicPr>
          <p:cNvPr id="36" name="image2.tif"/>
          <p:cNvPicPr>
            <a:picLocks noChangeAspect="1"/>
          </p:cNvPicPr>
          <p:nvPr/>
        </p:nvPicPr>
        <p:blipFill>
          <a:blip r:embed="rId3">
            <a:extLst/>
          </a:blip>
          <a:stretch>
            <a:fillRect/>
          </a:stretch>
        </p:blipFill>
        <p:spPr>
          <a:xfrm>
            <a:off x="49239" y="6066532"/>
            <a:ext cx="1181530" cy="708920"/>
          </a:xfrm>
          <a:prstGeom prst="rect">
            <a:avLst/>
          </a:prstGeom>
          <a:ln w="12700">
            <a:miter lim="400000"/>
          </a:ln>
        </p:spPr>
      </p:pic>
      <p:pic>
        <p:nvPicPr>
          <p:cNvPr id="37" name="image3.tif"/>
          <p:cNvPicPr>
            <a:picLocks noChangeAspect="1"/>
          </p:cNvPicPr>
          <p:nvPr/>
        </p:nvPicPr>
        <p:blipFill>
          <a:blip r:embed="rId4">
            <a:extLst/>
          </a:blip>
          <a:stretch>
            <a:fillRect/>
          </a:stretch>
        </p:blipFill>
        <p:spPr>
          <a:xfrm>
            <a:off x="1092200" y="6180518"/>
            <a:ext cx="480946" cy="480947"/>
          </a:xfrm>
          <a:prstGeom prst="rect">
            <a:avLst/>
          </a:prstGeom>
          <a:ln w="12700">
            <a:miter lim="400000"/>
          </a:ln>
        </p:spPr>
      </p:pic>
      <p:pic>
        <p:nvPicPr>
          <p:cNvPr id="38" name="pasted-image.tiff"/>
          <p:cNvPicPr>
            <a:picLocks noChangeAspect="1"/>
          </p:cNvPicPr>
          <p:nvPr/>
        </p:nvPicPr>
        <p:blipFill>
          <a:blip r:embed="rId5">
            <a:extLst/>
          </a:blip>
          <a:stretch>
            <a:fillRect/>
          </a:stretch>
        </p:blipFill>
        <p:spPr>
          <a:xfrm>
            <a:off x="1818501" y="6121370"/>
            <a:ext cx="2304943" cy="599286"/>
          </a:xfrm>
          <a:prstGeom prst="rect">
            <a:avLst/>
          </a:prstGeom>
          <a:ln w="12700">
            <a:miter lim="400000"/>
          </a:ln>
        </p:spPr>
      </p:pic>
      <p:pic>
        <p:nvPicPr>
          <p:cNvPr id="39" name="pasted-image.tiff"/>
          <p:cNvPicPr>
            <a:picLocks noChangeAspect="1"/>
          </p:cNvPicPr>
          <p:nvPr/>
        </p:nvPicPr>
        <p:blipFill>
          <a:blip r:embed="rId6">
            <a:extLst/>
          </a:blip>
          <a:stretch>
            <a:fillRect/>
          </a:stretch>
        </p:blipFill>
        <p:spPr>
          <a:xfrm>
            <a:off x="4229100" y="5836791"/>
            <a:ext cx="952500" cy="952501"/>
          </a:xfrm>
          <a:prstGeom prst="rect">
            <a:avLst/>
          </a:prstGeom>
          <a:ln w="12700">
            <a:miter lim="400000"/>
          </a:ln>
        </p:spPr>
      </p:pic>
      <p:pic>
        <p:nvPicPr>
          <p:cNvPr id="40" name="pasted-image.tiff"/>
          <p:cNvPicPr>
            <a:picLocks noChangeAspect="1"/>
          </p:cNvPicPr>
          <p:nvPr/>
        </p:nvPicPr>
        <p:blipFill>
          <a:blip r:embed="rId7">
            <a:extLst/>
          </a:blip>
          <a:stretch>
            <a:fillRect/>
          </a:stretch>
        </p:blipFill>
        <p:spPr>
          <a:xfrm>
            <a:off x="5410200" y="5945883"/>
            <a:ext cx="950217" cy="950218"/>
          </a:xfrm>
          <a:prstGeom prst="rect">
            <a:avLst/>
          </a:prstGeom>
          <a:ln w="12700">
            <a:miter lim="400000"/>
          </a:ln>
        </p:spPr>
      </p:pic>
      <p:pic>
        <p:nvPicPr>
          <p:cNvPr id="41" name="pasted-image.tiff"/>
          <p:cNvPicPr>
            <a:picLocks noChangeAspect="1"/>
          </p:cNvPicPr>
          <p:nvPr/>
        </p:nvPicPr>
        <p:blipFill>
          <a:blip r:embed="rId8">
            <a:extLst/>
          </a:blip>
          <a:stretch>
            <a:fillRect/>
          </a:stretch>
        </p:blipFill>
        <p:spPr>
          <a:xfrm>
            <a:off x="7120532" y="1898650"/>
            <a:ext cx="1736924" cy="173692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Num" sz="quarter" idx="4294967295"/>
          </p:nvPr>
        </p:nvSpPr>
        <p:spPr>
          <a:xfrm>
            <a:off x="9506039" y="6556375"/>
            <a:ext cx="247561" cy="245998"/>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82" name="Shape 82"/>
          <p:cNvSpPr/>
          <p:nvPr>
            <p:ph type="title"/>
          </p:nvPr>
        </p:nvSpPr>
        <p:spPr>
          <a:prstGeom prst="rect">
            <a:avLst/>
          </a:prstGeom>
        </p:spPr>
        <p:txBody>
          <a:bodyPr/>
          <a:lstStyle/>
          <a:p>
            <a:pPr/>
            <a:r>
              <a:t>Live Demo</a:t>
            </a:r>
          </a:p>
        </p:txBody>
      </p:sp>
      <p:pic>
        <p:nvPicPr>
          <p:cNvPr id="83" name="pasted-image.png"/>
          <p:cNvPicPr>
            <a:picLocks noChangeAspect="1"/>
          </p:cNvPicPr>
          <p:nvPr/>
        </p:nvPicPr>
        <p:blipFill>
          <a:blip r:embed="rId2">
            <a:extLst/>
          </a:blip>
          <a:stretch>
            <a:fillRect/>
          </a:stretch>
        </p:blipFill>
        <p:spPr>
          <a:xfrm>
            <a:off x="232363" y="978211"/>
            <a:ext cx="9441274" cy="5206378"/>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Num" sz="quarter" idx="4294967295"/>
          </p:nvPr>
        </p:nvSpPr>
        <p:spPr>
          <a:xfrm>
            <a:off x="9515403" y="6556375"/>
            <a:ext cx="238198" cy="245998"/>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86" name="Shape 86"/>
          <p:cNvSpPr/>
          <p:nvPr>
            <p:ph type="title"/>
          </p:nvPr>
        </p:nvSpPr>
        <p:spPr>
          <a:xfrm>
            <a:off x="3594100" y="2994817"/>
            <a:ext cx="3334942" cy="1325565"/>
          </a:xfrm>
          <a:prstGeom prst="rect">
            <a:avLst/>
          </a:prstGeom>
        </p:spPr>
        <p:txBody>
          <a:bodyPr/>
          <a:lstStyle/>
          <a:p>
            <a:pPr/>
            <a:r>
              <a:t>Thank You!</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Num" sz="quarter" idx="4294967295"/>
          </p:nvPr>
        </p:nvSpPr>
        <p:spPr>
          <a:xfrm>
            <a:off x="9626600" y="6556375"/>
            <a:ext cx="127001" cy="152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44" name="Shape 44"/>
          <p:cNvSpPr/>
          <p:nvPr>
            <p:ph type="title"/>
          </p:nvPr>
        </p:nvSpPr>
        <p:spPr>
          <a:xfrm>
            <a:off x="495300" y="274637"/>
            <a:ext cx="8905875" cy="841376"/>
          </a:xfrm>
          <a:prstGeom prst="rect">
            <a:avLst/>
          </a:prstGeom>
        </p:spPr>
        <p:txBody>
          <a:bodyPr lIns="0" tIns="0" rIns="0" bIns="0"/>
          <a:lstStyle/>
          <a:p>
            <a:pPr/>
            <a:r>
              <a:t>Agenda</a:t>
            </a:r>
          </a:p>
        </p:txBody>
      </p:sp>
      <p:sp>
        <p:nvSpPr>
          <p:cNvPr id="45" name="Shape 45"/>
          <p:cNvSpPr/>
          <p:nvPr>
            <p:ph type="body" idx="1"/>
          </p:nvPr>
        </p:nvSpPr>
        <p:spPr>
          <a:xfrm>
            <a:off x="495300" y="1131887"/>
            <a:ext cx="8905875" cy="4951413"/>
          </a:xfrm>
          <a:prstGeom prst="rect">
            <a:avLst/>
          </a:prstGeom>
        </p:spPr>
        <p:txBody>
          <a:bodyPr lIns="0" tIns="0" rIns="0" bIns="0"/>
          <a:lstStyle/>
          <a:p>
            <a:pPr marL="342900" indent="-342900">
              <a:buFont typeface="Arial"/>
            </a:pPr>
          </a:p>
          <a:p>
            <a:pPr marL="342900" indent="-342900">
              <a:buFont typeface="Arial"/>
            </a:pPr>
            <a:r>
              <a:t>Overview</a:t>
            </a:r>
          </a:p>
          <a:p>
            <a:pPr marL="342900" indent="-342900">
              <a:buFont typeface="Arial"/>
            </a:pPr>
            <a:r>
              <a:t>Architecture</a:t>
            </a:r>
          </a:p>
          <a:p>
            <a:pPr marL="342900" indent="-342900">
              <a:buFont typeface="Arial"/>
            </a:pPr>
            <a:r>
              <a:t>Apriori Algorithm</a:t>
            </a:r>
          </a:p>
          <a:p>
            <a:pPr marL="342900" indent="-342900">
              <a:buFont typeface="Arial"/>
            </a:pPr>
            <a:r>
              <a:t>Recommendation Criteria</a:t>
            </a:r>
          </a:p>
          <a:p>
            <a:pPr marL="342900" indent="-342900">
              <a:buFont typeface="Arial"/>
            </a:pPr>
            <a:r>
              <a:t>Tools &amp; Technologies</a:t>
            </a:r>
          </a:p>
          <a:p>
            <a:pPr marL="342900" indent="-342900">
              <a:buFont typeface="Arial"/>
            </a:pPr>
            <a:r>
              <a:t>Limitations</a:t>
            </a:r>
          </a:p>
          <a:p>
            <a:pPr marL="342900" indent="-342900">
              <a:buFont typeface="Arial"/>
            </a:pPr>
            <a:r>
              <a:t>Demo</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Num" sz="quarter" idx="4294967295"/>
          </p:nvPr>
        </p:nvSpPr>
        <p:spPr>
          <a:xfrm>
            <a:off x="9576670" y="6556375"/>
            <a:ext cx="176931" cy="245998"/>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48" name="Shape 48"/>
          <p:cNvSpPr/>
          <p:nvPr>
            <p:ph type="title"/>
          </p:nvPr>
        </p:nvSpPr>
        <p:spPr>
          <a:prstGeom prst="rect">
            <a:avLst/>
          </a:prstGeom>
        </p:spPr>
        <p:txBody>
          <a:bodyPr/>
          <a:lstStyle/>
          <a:p>
            <a:pPr/>
            <a:r>
              <a:t>Overview</a:t>
            </a:r>
          </a:p>
        </p:txBody>
      </p:sp>
      <p:sp>
        <p:nvSpPr>
          <p:cNvPr id="49" name="Shape 49"/>
          <p:cNvSpPr/>
          <p:nvPr>
            <p:ph type="body" idx="1"/>
          </p:nvPr>
        </p:nvSpPr>
        <p:spPr>
          <a:xfrm>
            <a:off x="495300" y="1041400"/>
            <a:ext cx="8915400" cy="5207000"/>
          </a:xfrm>
          <a:prstGeom prst="rect">
            <a:avLst/>
          </a:prstGeom>
        </p:spPr>
        <p:txBody>
          <a:bodyPr/>
          <a:lstStyle/>
          <a:p>
            <a:pPr marL="342900" indent="-342900">
              <a:buFont typeface="Wingdings"/>
            </a:pPr>
          </a:p>
          <a:p>
            <a:pPr marL="342900" indent="-342900">
              <a:buFont typeface="Wingdings"/>
            </a:pPr>
            <a:r>
              <a:t>The domain is non-personalized, which means it gets data from other users to form a recommendation. This is done through the detection and storage of user clicks and searches and transforming it into a set of frequently accessed items using a data mining algorithm called Apriori.</a:t>
            </a:r>
          </a:p>
          <a:p>
            <a:pPr marL="342900" indent="-342900">
              <a:buFont typeface="Wingdings"/>
            </a:pPr>
            <a:r>
              <a:t>Datasets are scraped or crawled from data sources and pre-processed before importing to the HDFS using Hive. Data is then retrieved by the application through JDBC.</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a:r>
              <a:t>Architecture</a:t>
            </a:r>
          </a:p>
        </p:txBody>
      </p:sp>
      <p:pic>
        <p:nvPicPr>
          <p:cNvPr id="52" name="pasted-image.png"/>
          <p:cNvPicPr>
            <a:picLocks noChangeAspect="1"/>
          </p:cNvPicPr>
          <p:nvPr/>
        </p:nvPicPr>
        <p:blipFill>
          <a:blip r:embed="rId2">
            <a:extLst/>
          </a:blip>
          <a:stretch>
            <a:fillRect/>
          </a:stretch>
        </p:blipFill>
        <p:spPr>
          <a:xfrm>
            <a:off x="1735595" y="1068658"/>
            <a:ext cx="6206210" cy="511231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495300" y="274636"/>
            <a:ext cx="8915400" cy="677864"/>
          </a:xfrm>
          <a:prstGeom prst="rect">
            <a:avLst/>
          </a:prstGeom>
        </p:spPr>
        <p:txBody>
          <a:bodyPr/>
          <a:lstStyle/>
          <a:p>
            <a:pPr/>
            <a:r>
              <a:t>Apriori Algorithm I</a:t>
            </a:r>
          </a:p>
        </p:txBody>
      </p:sp>
      <p:sp>
        <p:nvSpPr>
          <p:cNvPr id="55" name="Shape 55"/>
          <p:cNvSpPr/>
          <p:nvPr>
            <p:ph type="body" idx="1"/>
          </p:nvPr>
        </p:nvSpPr>
        <p:spPr>
          <a:xfrm>
            <a:off x="495300" y="952500"/>
            <a:ext cx="8915400" cy="5384800"/>
          </a:xfrm>
          <a:prstGeom prst="rect">
            <a:avLst/>
          </a:prstGeom>
        </p:spPr>
        <p:txBody>
          <a:bodyPr/>
          <a:lstStyle/>
          <a:p>
            <a:pPr>
              <a:defRPr sz="1800"/>
            </a:pPr>
            <a:r>
              <a:t>Apriori is an algorithm for frequent item set mining and association rule learning over transactional databases. It proceeds by identifying the frequent individual items in the database and extending them to larger and larger item sets as long as those item sets appear sufficiently often in the database.</a:t>
            </a:r>
          </a:p>
          <a:p>
            <a:pPr>
              <a:defRPr sz="1800"/>
            </a:pPr>
            <a:r>
              <a:t>The frequent item sets determined by Apriori can be used to determine association rules which highlight general trends in the database.</a:t>
            </a:r>
          </a:p>
          <a:p>
            <a:pPr>
              <a:defRPr sz="1800"/>
            </a:pPr>
            <a:r>
              <a:t>Example</a:t>
            </a:r>
          </a:p>
          <a:p>
            <a:pPr lvl="1" marL="492125" indent="-228599">
              <a:buChar char="•"/>
              <a:defRPr sz="1700"/>
            </a:pPr>
            <a:r>
              <a:t>Assume a large set of car ID's taken from the database including the target user's clicks and search history:</a:t>
            </a:r>
          </a:p>
        </p:txBody>
      </p:sp>
      <p:pic>
        <p:nvPicPr>
          <p:cNvPr id="56" name="pasted-image.png"/>
          <p:cNvPicPr>
            <a:picLocks noChangeAspect="1"/>
          </p:cNvPicPr>
          <p:nvPr/>
        </p:nvPicPr>
        <p:blipFill>
          <a:blip r:embed="rId2">
            <a:extLst/>
          </a:blip>
          <a:stretch>
            <a:fillRect/>
          </a:stretch>
        </p:blipFill>
        <p:spPr>
          <a:xfrm>
            <a:off x="4718268" y="3513491"/>
            <a:ext cx="1140650" cy="278581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495300" y="274636"/>
            <a:ext cx="8915400" cy="754064"/>
          </a:xfrm>
          <a:prstGeom prst="rect">
            <a:avLst/>
          </a:prstGeom>
        </p:spPr>
        <p:txBody>
          <a:bodyPr/>
          <a:lstStyle/>
          <a:p>
            <a:pPr/>
            <a:r>
              <a:t>Apriori Algorithm II</a:t>
            </a:r>
          </a:p>
        </p:txBody>
      </p:sp>
      <p:sp>
        <p:nvSpPr>
          <p:cNvPr id="59" name="Shape 59"/>
          <p:cNvSpPr/>
          <p:nvPr>
            <p:ph type="body" idx="1"/>
          </p:nvPr>
        </p:nvSpPr>
        <p:spPr>
          <a:xfrm>
            <a:off x="495300" y="1054100"/>
            <a:ext cx="8915400" cy="5194300"/>
          </a:xfrm>
          <a:prstGeom prst="rect">
            <a:avLst/>
          </a:prstGeom>
        </p:spPr>
        <p:txBody>
          <a:bodyPr/>
          <a:lstStyle/>
          <a:p>
            <a:pPr>
              <a:defRPr sz="1800"/>
            </a:pPr>
            <a:r>
              <a:t>We will use Apriori to determine the frequent item sets of this database. To do so, we will say that an item set is frequent if it appears in at least 3 transactions of the database: the value 3 is the support threshold.</a:t>
            </a:r>
          </a:p>
          <a:p>
            <a:pPr>
              <a:defRPr sz="1800"/>
            </a:pPr>
            <a:r>
              <a:t>The first step of Apriori is to count up the number of occurrences, called the support, of each member item separately, by scanning the database a first time. We obtain the following result</a:t>
            </a:r>
          </a:p>
          <a:p>
            <a:pPr>
              <a:defRPr sz="1800"/>
            </a:pPr>
          </a:p>
          <a:p>
            <a:pPr>
              <a:defRPr sz="1800"/>
            </a:pPr>
          </a:p>
          <a:p>
            <a:pPr>
              <a:defRPr sz="1800"/>
            </a:pPr>
          </a:p>
          <a:p>
            <a:pPr>
              <a:defRPr sz="1800"/>
            </a:pPr>
          </a:p>
          <a:p>
            <a:pPr>
              <a:defRPr sz="1800"/>
            </a:pPr>
          </a:p>
          <a:p>
            <a:pPr>
              <a:defRPr sz="1800"/>
            </a:pPr>
          </a:p>
          <a:p>
            <a:pPr>
              <a:defRPr sz="1800"/>
            </a:pPr>
          </a:p>
          <a:p>
            <a:pPr>
              <a:defRPr sz="1800"/>
            </a:pPr>
          </a:p>
          <a:p>
            <a:pPr>
              <a:defRPr sz="1800"/>
            </a:pPr>
            <a:r>
              <a:t>All the itemsets of size 1 have a support of at least 3, so they are all frequent.</a:t>
            </a:r>
          </a:p>
        </p:txBody>
      </p:sp>
      <p:pic>
        <p:nvPicPr>
          <p:cNvPr id="60" name="pasted-image.png"/>
          <p:cNvPicPr>
            <a:picLocks noChangeAspect="1"/>
          </p:cNvPicPr>
          <p:nvPr/>
        </p:nvPicPr>
        <p:blipFill>
          <a:blip r:embed="rId2">
            <a:extLst/>
          </a:blip>
          <a:stretch>
            <a:fillRect/>
          </a:stretch>
        </p:blipFill>
        <p:spPr>
          <a:xfrm>
            <a:off x="3048000" y="3001358"/>
            <a:ext cx="3587718" cy="261712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lvl="1" marL="0" indent="0">
              <a:buSzTx/>
              <a:buNone/>
            </a:pPr>
            <a:r>
              <a:t>Recommendation Criteria</a:t>
            </a:r>
          </a:p>
        </p:txBody>
      </p:sp>
      <p:sp>
        <p:nvSpPr>
          <p:cNvPr id="63" name="Shape 63"/>
          <p:cNvSpPr/>
          <p:nvPr>
            <p:ph type="body" idx="1"/>
          </p:nvPr>
        </p:nvSpPr>
        <p:spPr>
          <a:prstGeom prst="rect">
            <a:avLst/>
          </a:prstGeom>
        </p:spPr>
        <p:txBody>
          <a:bodyPr/>
          <a:lstStyle/>
          <a:p>
            <a:pPr/>
            <a:r>
              <a:t>Users need to login to view recommendations</a:t>
            </a:r>
          </a:p>
          <a:p>
            <a:pPr/>
            <a:r>
              <a:t>New users will initially have no recommendations</a:t>
            </a:r>
          </a:p>
          <a:p>
            <a:pPr/>
            <a:r>
              <a:t>If users have search &amp; click history:</a:t>
            </a:r>
          </a:p>
          <a:p>
            <a:pPr lvl="1" marL="492125" indent="-228599">
              <a:buChar char="•"/>
              <a:defRPr sz="2200"/>
            </a:pPr>
            <a:r>
              <a:t>If user car searches does not have similar data with other users, the recommendation is based on his own search &amp; click history sorted according to frequency</a:t>
            </a:r>
          </a:p>
          <a:p>
            <a:pPr lvl="1" marL="473075" indent="-209549">
              <a:buChar char="•"/>
            </a:pPr>
            <a:r>
              <a:rPr sz="2200"/>
              <a:t>If user car searches have similar data with other users:</a:t>
            </a:r>
            <a:endParaRPr sz="2200"/>
          </a:p>
          <a:p>
            <a:pPr lvl="2" marL="758825" indent="-228600">
              <a:buChar char="•"/>
              <a:defRPr sz="2000"/>
            </a:pPr>
            <a:r>
              <a:t>Retrieve all associated data and use </a:t>
            </a:r>
            <a:r>
              <a:rPr i="1"/>
              <a:t>Apriori </a:t>
            </a:r>
            <a:r>
              <a:t>to order based on the frequent </a:t>
            </a:r>
            <a:r>
              <a:rPr i="1"/>
              <a:t>Car ID </a:t>
            </a:r>
            <a:r>
              <a:t>given a minimum support.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Num" sz="quarter" idx="4294967295"/>
          </p:nvPr>
        </p:nvSpPr>
        <p:spPr>
          <a:xfrm>
            <a:off x="9626600" y="6556375"/>
            <a:ext cx="127001" cy="152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66" name="Shape 66"/>
          <p:cNvSpPr/>
          <p:nvPr>
            <p:ph type="title"/>
          </p:nvPr>
        </p:nvSpPr>
        <p:spPr>
          <a:xfrm>
            <a:off x="495300" y="274637"/>
            <a:ext cx="8905875" cy="841376"/>
          </a:xfrm>
          <a:prstGeom prst="rect">
            <a:avLst/>
          </a:prstGeom>
        </p:spPr>
        <p:txBody>
          <a:bodyPr lIns="0" tIns="0" rIns="0" bIns="0"/>
          <a:lstStyle/>
          <a:p>
            <a:pPr/>
            <a:r>
              <a:t>Tools &amp; Technologies</a:t>
            </a:r>
          </a:p>
        </p:txBody>
      </p:sp>
      <p:sp>
        <p:nvSpPr>
          <p:cNvPr id="67" name="Shape 67"/>
          <p:cNvSpPr/>
          <p:nvPr>
            <p:ph type="body" idx="1"/>
          </p:nvPr>
        </p:nvSpPr>
        <p:spPr>
          <a:xfrm>
            <a:off x="495300" y="914400"/>
            <a:ext cx="8905875" cy="5168900"/>
          </a:xfrm>
          <a:prstGeom prst="rect">
            <a:avLst/>
          </a:prstGeom>
        </p:spPr>
        <p:txBody>
          <a:bodyPr lIns="0" tIns="0" rIns="0" bIns="0"/>
          <a:lstStyle/>
          <a:p>
            <a:pPr marL="342900" indent="-342900">
              <a:buClr>
                <a:srgbClr val="00A77F"/>
              </a:buClr>
              <a:buFont typeface="Wingdings"/>
            </a:pPr>
          </a:p>
          <a:p>
            <a:pPr marL="342900" indent="-342900">
              <a:buFont typeface="Wingdings"/>
            </a:pPr>
            <a:r>
              <a:t>Java</a:t>
            </a:r>
          </a:p>
          <a:p>
            <a:pPr marL="342900" indent="-342900">
              <a:buFont typeface="Wingdings"/>
            </a:pPr>
            <a:r>
              <a:t>CSS</a:t>
            </a:r>
          </a:p>
          <a:p>
            <a:pPr marL="342900" indent="-342900">
              <a:buFont typeface="Wingdings"/>
            </a:pPr>
            <a:r>
              <a:t>JQuery</a:t>
            </a:r>
          </a:p>
          <a:p>
            <a:pPr marL="342900" indent="-342900">
              <a:buFont typeface="Wingdings"/>
            </a:pPr>
            <a:r>
              <a:t>Spring MVC</a:t>
            </a:r>
          </a:p>
          <a:p>
            <a:pPr marL="342900" indent="-342900">
              <a:buFont typeface="Wingdings"/>
            </a:pPr>
            <a:r>
              <a:t>Hadoop</a:t>
            </a:r>
          </a:p>
          <a:p>
            <a:pPr marL="342900" indent="-342900">
              <a:buFont typeface="Wingdings"/>
            </a:pPr>
            <a:r>
              <a:t>Hive</a:t>
            </a:r>
          </a:p>
          <a:p>
            <a:pPr marL="342900" indent="-342900">
              <a:buFont typeface="Wingdings"/>
            </a:pPr>
            <a:r>
              <a:t>Git / GitHub</a:t>
            </a:r>
          </a:p>
          <a:p>
            <a:pPr marL="342900" indent="-342900">
              <a:buFont typeface="Wingdings"/>
            </a:pPr>
            <a:r>
              <a:t>Facebook API</a:t>
            </a:r>
          </a:p>
          <a:p>
            <a:pPr marL="342900" indent="-342900">
              <a:buFont typeface="Wingdings"/>
            </a:pPr>
            <a:r>
              <a:t>Eclipse</a:t>
            </a:r>
          </a:p>
          <a:p>
            <a:pPr marL="342900" indent="-342900">
              <a:buFont typeface="Wingdings"/>
            </a:pPr>
            <a:r>
              <a:t>Edmunds Car Ratings API</a:t>
            </a:r>
          </a:p>
        </p:txBody>
      </p:sp>
      <p:pic>
        <p:nvPicPr>
          <p:cNvPr id="68" name="image7.tif"/>
          <p:cNvPicPr>
            <a:picLocks noChangeAspect="1"/>
          </p:cNvPicPr>
          <p:nvPr/>
        </p:nvPicPr>
        <p:blipFill>
          <a:blip r:embed="rId2">
            <a:extLst/>
          </a:blip>
          <a:stretch>
            <a:fillRect/>
          </a:stretch>
        </p:blipFill>
        <p:spPr>
          <a:xfrm>
            <a:off x="6340116" y="4403757"/>
            <a:ext cx="1324235" cy="1324235"/>
          </a:xfrm>
          <a:prstGeom prst="rect">
            <a:avLst/>
          </a:prstGeom>
          <a:ln w="12700">
            <a:miter lim="400000"/>
          </a:ln>
        </p:spPr>
      </p:pic>
      <p:pic>
        <p:nvPicPr>
          <p:cNvPr id="69" name="image11.tif"/>
          <p:cNvPicPr>
            <a:picLocks noChangeAspect="1"/>
          </p:cNvPicPr>
          <p:nvPr/>
        </p:nvPicPr>
        <p:blipFill>
          <a:blip r:embed="rId3">
            <a:extLst/>
          </a:blip>
          <a:stretch>
            <a:fillRect/>
          </a:stretch>
        </p:blipFill>
        <p:spPr>
          <a:xfrm>
            <a:off x="7826147" y="3988246"/>
            <a:ext cx="841377" cy="841376"/>
          </a:xfrm>
          <a:prstGeom prst="rect">
            <a:avLst/>
          </a:prstGeom>
          <a:ln w="12700">
            <a:miter lim="400000"/>
          </a:ln>
        </p:spPr>
      </p:pic>
      <p:pic>
        <p:nvPicPr>
          <p:cNvPr id="70" name="image12.tif"/>
          <p:cNvPicPr>
            <a:picLocks noChangeAspect="1"/>
          </p:cNvPicPr>
          <p:nvPr/>
        </p:nvPicPr>
        <p:blipFill>
          <a:blip r:embed="rId4">
            <a:extLst/>
          </a:blip>
          <a:stretch>
            <a:fillRect/>
          </a:stretch>
        </p:blipFill>
        <p:spPr>
          <a:xfrm>
            <a:off x="6627055" y="1479678"/>
            <a:ext cx="2299760" cy="841377"/>
          </a:xfrm>
          <a:prstGeom prst="rect">
            <a:avLst/>
          </a:prstGeom>
          <a:ln w="12700">
            <a:miter lim="400000"/>
          </a:ln>
        </p:spPr>
      </p:pic>
      <p:pic>
        <p:nvPicPr>
          <p:cNvPr id="71" name="pasted-image.tiff"/>
          <p:cNvPicPr>
            <a:picLocks noChangeAspect="1"/>
          </p:cNvPicPr>
          <p:nvPr/>
        </p:nvPicPr>
        <p:blipFill>
          <a:blip r:embed="rId5">
            <a:extLst/>
          </a:blip>
          <a:stretch>
            <a:fillRect/>
          </a:stretch>
        </p:blipFill>
        <p:spPr>
          <a:xfrm>
            <a:off x="4617635" y="1227309"/>
            <a:ext cx="2304943" cy="599286"/>
          </a:xfrm>
          <a:prstGeom prst="rect">
            <a:avLst/>
          </a:prstGeom>
          <a:ln w="12700">
            <a:miter lim="400000"/>
          </a:ln>
        </p:spPr>
      </p:pic>
      <p:pic>
        <p:nvPicPr>
          <p:cNvPr id="72" name="pasted-image.tiff"/>
          <p:cNvPicPr>
            <a:picLocks noChangeAspect="1"/>
          </p:cNvPicPr>
          <p:nvPr/>
        </p:nvPicPr>
        <p:blipFill>
          <a:blip r:embed="rId6">
            <a:extLst/>
          </a:blip>
          <a:stretch>
            <a:fillRect/>
          </a:stretch>
        </p:blipFill>
        <p:spPr>
          <a:xfrm>
            <a:off x="5560555" y="2215242"/>
            <a:ext cx="952501" cy="952501"/>
          </a:xfrm>
          <a:prstGeom prst="rect">
            <a:avLst/>
          </a:prstGeom>
          <a:ln w="12700">
            <a:miter lim="400000"/>
          </a:ln>
        </p:spPr>
      </p:pic>
      <p:pic>
        <p:nvPicPr>
          <p:cNvPr id="73" name="pasted-image.tiff"/>
          <p:cNvPicPr>
            <a:picLocks noChangeAspect="1"/>
          </p:cNvPicPr>
          <p:nvPr/>
        </p:nvPicPr>
        <p:blipFill>
          <a:blip r:embed="rId7">
            <a:extLst/>
          </a:blip>
          <a:stretch>
            <a:fillRect/>
          </a:stretch>
        </p:blipFill>
        <p:spPr>
          <a:xfrm>
            <a:off x="7137400" y="2684721"/>
            <a:ext cx="950217" cy="950218"/>
          </a:xfrm>
          <a:prstGeom prst="rect">
            <a:avLst/>
          </a:prstGeom>
          <a:ln w="12700">
            <a:miter lim="400000"/>
          </a:ln>
        </p:spPr>
      </p:pic>
      <p:pic>
        <p:nvPicPr>
          <p:cNvPr id="74" name="pasted-image.tiff"/>
          <p:cNvPicPr>
            <a:picLocks noChangeAspect="1"/>
          </p:cNvPicPr>
          <p:nvPr/>
        </p:nvPicPr>
        <p:blipFill>
          <a:blip r:embed="rId8">
            <a:extLst/>
          </a:blip>
          <a:stretch>
            <a:fillRect/>
          </a:stretch>
        </p:blipFill>
        <p:spPr>
          <a:xfrm>
            <a:off x="4981476" y="4408933"/>
            <a:ext cx="1196846" cy="897634"/>
          </a:xfrm>
          <a:prstGeom prst="rect">
            <a:avLst/>
          </a:prstGeom>
          <a:ln w="12700">
            <a:miter lim="400000"/>
          </a:ln>
        </p:spPr>
      </p:pic>
      <p:pic>
        <p:nvPicPr>
          <p:cNvPr id="75" name="pasted-image.tiff"/>
          <p:cNvPicPr>
            <a:picLocks noChangeAspect="1"/>
          </p:cNvPicPr>
          <p:nvPr/>
        </p:nvPicPr>
        <p:blipFill>
          <a:blip r:embed="rId9">
            <a:extLst/>
          </a:blip>
          <a:stretch>
            <a:fillRect/>
          </a:stretch>
        </p:blipFill>
        <p:spPr>
          <a:xfrm>
            <a:off x="4463520" y="3429398"/>
            <a:ext cx="2192934" cy="712704"/>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Num" sz="quarter" idx="4294967295"/>
          </p:nvPr>
        </p:nvSpPr>
        <p:spPr>
          <a:xfrm>
            <a:off x="9626600" y="6556375"/>
            <a:ext cx="127001" cy="152400"/>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78" name="Shape 78"/>
          <p:cNvSpPr/>
          <p:nvPr>
            <p:ph type="title"/>
          </p:nvPr>
        </p:nvSpPr>
        <p:spPr>
          <a:xfrm>
            <a:off x="495300" y="274637"/>
            <a:ext cx="8905875" cy="841376"/>
          </a:xfrm>
          <a:prstGeom prst="rect">
            <a:avLst/>
          </a:prstGeom>
        </p:spPr>
        <p:txBody>
          <a:bodyPr lIns="0" tIns="0" rIns="0" bIns="0"/>
          <a:lstStyle/>
          <a:p>
            <a:pPr/>
            <a:r>
              <a:t>Limitations</a:t>
            </a:r>
          </a:p>
        </p:txBody>
      </p:sp>
      <p:sp>
        <p:nvSpPr>
          <p:cNvPr id="79" name="Shape 79"/>
          <p:cNvSpPr/>
          <p:nvPr>
            <p:ph type="body" idx="1"/>
          </p:nvPr>
        </p:nvSpPr>
        <p:spPr>
          <a:xfrm>
            <a:off x="495300" y="1131887"/>
            <a:ext cx="8905875" cy="4951413"/>
          </a:xfrm>
          <a:prstGeom prst="rect">
            <a:avLst/>
          </a:prstGeom>
        </p:spPr>
        <p:txBody>
          <a:bodyPr lIns="0" tIns="0" rIns="0" bIns="0"/>
          <a:lstStyle/>
          <a:p>
            <a:pPr marL="374072" indent="-374072">
              <a:spcBef>
                <a:spcPts val="500"/>
              </a:spcBef>
              <a:buFont typeface="Wingdings"/>
            </a:pPr>
            <a:r>
              <a:t>Didn’t use the Spark &amp; Pig in the project</a:t>
            </a:r>
          </a:p>
          <a:p>
            <a:pPr marL="374072" indent="-374072">
              <a:spcBef>
                <a:spcPts val="500"/>
              </a:spcBef>
              <a:buFont typeface="Wingdings"/>
            </a:pPr>
            <a:r>
              <a:t>Need to enhance the recommendation system based on rating, reviews, ….</a:t>
            </a:r>
          </a:p>
          <a:p>
            <a:pPr marL="374072" indent="-374072">
              <a:spcBef>
                <a:spcPts val="500"/>
              </a:spcBef>
              <a:buFont typeface="Wingdings"/>
            </a:pPr>
            <a:r>
              <a:t>The performance is little bit slow because of the connection to HDFS via Hive DDL, DML (e.g group by, insert statements…)</a:t>
            </a:r>
          </a:p>
          <a:p>
            <a:pPr marL="374072" indent="-374072">
              <a:spcBef>
                <a:spcPts val="500"/>
              </a:spcBef>
              <a:buFont typeface="Wingdings"/>
            </a:pPr>
            <a:r>
              <a:t>Transaction handling is limited</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