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sldIdLst>
    <p:sldId id="256" r:id="rId2"/>
    <p:sldId id="272" r:id="rId3"/>
    <p:sldId id="273" r:id="rId4"/>
    <p:sldId id="275" r:id="rId5"/>
    <p:sldId id="274" r:id="rId6"/>
    <p:sldId id="276" r:id="rId7"/>
    <p:sldId id="277" r:id="rId8"/>
    <p:sldId id="278" r:id="rId9"/>
    <p:sldId id="279" r:id="rId10"/>
    <p:sldId id="271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24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24EE52-2F16-4849-AC43-F8CE74971C42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BCB81-34BE-4E1E-8C9C-479F475CCE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63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BCB81-34BE-4E1E-8C9C-479F475CCE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Ideatory </a:t>
            </a:r>
            <a:r>
              <a:rPr lang="en-US" b="1" dirty="0" err="1" smtClean="0"/>
              <a:t>MakeMyTrip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Challenge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Submitted by</a:t>
            </a:r>
          </a:p>
          <a:p>
            <a:r>
              <a:rPr lang="en-US" dirty="0" smtClean="0"/>
              <a:t>Name: Akansha Kumar</a:t>
            </a:r>
          </a:p>
          <a:p>
            <a:r>
              <a:rPr lang="en-US" dirty="0" err="1" smtClean="0"/>
              <a:t>Ideatory</a:t>
            </a:r>
            <a:r>
              <a:rPr lang="en-US" dirty="0" smtClean="0"/>
              <a:t> </a:t>
            </a:r>
            <a:r>
              <a:rPr lang="en-US" dirty="0" err="1" smtClean="0"/>
              <a:t>username:akansha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37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 smtClean="0"/>
              <a:t>Predictive methods </a:t>
            </a:r>
            <a:r>
              <a:rPr lang="en-IN" dirty="0" smtClean="0"/>
              <a:t>are always not complete. There is a significant scope for </a:t>
            </a:r>
            <a:r>
              <a:rPr lang="en-IN" smtClean="0"/>
              <a:t>future work,</a:t>
            </a:r>
            <a:endParaRPr lang="en-IN" dirty="0" smtClean="0"/>
          </a:p>
          <a:p>
            <a:pPr lvl="1" algn="just"/>
            <a:r>
              <a:rPr lang="en-IN" dirty="0" smtClean="0"/>
              <a:t>Try several other methods</a:t>
            </a:r>
          </a:p>
          <a:p>
            <a:pPr lvl="1" algn="just"/>
            <a:r>
              <a:rPr lang="en-IN" dirty="0" smtClean="0"/>
              <a:t>Implement a learning based hyper parameter optimization</a:t>
            </a:r>
          </a:p>
          <a:p>
            <a:pPr lvl="1" algn="just"/>
            <a:r>
              <a:rPr lang="en-IN" dirty="0" smtClean="0"/>
              <a:t>There is still room for model search</a:t>
            </a:r>
          </a:p>
          <a:p>
            <a:pPr lvl="1" algn="just"/>
            <a:r>
              <a:rPr lang="en-IN" dirty="0" smtClean="0"/>
              <a:t>Search for other features not given in the data</a:t>
            </a:r>
          </a:p>
          <a:p>
            <a:pPr lvl="1" algn="just"/>
            <a:r>
              <a:rPr lang="en-IN" dirty="0" smtClean="0"/>
              <a:t>More visualization </a:t>
            </a:r>
          </a:p>
          <a:p>
            <a:pPr lvl="1" algn="just"/>
            <a:r>
              <a:rPr lang="en-IN" dirty="0" smtClean="0"/>
              <a:t>Implement heuristic methods for optimization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19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Jupyter</a:t>
            </a:r>
            <a:r>
              <a:rPr lang="en-IN" dirty="0" smtClean="0"/>
              <a:t> </a:t>
            </a:r>
            <a:r>
              <a:rPr lang="en-IN" dirty="0" err="1" smtClean="0"/>
              <a:t>ipython</a:t>
            </a:r>
            <a:r>
              <a:rPr lang="en-IN" dirty="0" smtClean="0"/>
              <a:t> notebook</a:t>
            </a:r>
          </a:p>
          <a:p>
            <a:r>
              <a:rPr lang="en-IN" dirty="0" err="1" smtClean="0"/>
              <a:t>mysql</a:t>
            </a:r>
            <a:endParaRPr lang="en-IN" dirty="0" smtClean="0"/>
          </a:p>
          <a:p>
            <a:r>
              <a:rPr lang="en-IN" dirty="0" smtClean="0"/>
              <a:t>python:- </a:t>
            </a:r>
          </a:p>
          <a:p>
            <a:pPr lvl="1"/>
            <a:r>
              <a:rPr lang="en-IN" dirty="0" smtClean="0"/>
              <a:t>pandas</a:t>
            </a:r>
          </a:p>
          <a:p>
            <a:pPr lvl="1"/>
            <a:r>
              <a:rPr lang="en-US" dirty="0" err="1" smtClean="0"/>
              <a:t>sklearn</a:t>
            </a:r>
            <a:endParaRPr lang="en-US" dirty="0" smtClean="0"/>
          </a:p>
          <a:p>
            <a:pPr lvl="1"/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err="1"/>
              <a:t>n</a:t>
            </a:r>
            <a:r>
              <a:rPr lang="en-US" dirty="0" err="1" smtClean="0"/>
              <a:t>umpy</a:t>
            </a:r>
            <a:endParaRPr lang="en-US" dirty="0" smtClean="0"/>
          </a:p>
          <a:p>
            <a:pPr lvl="1"/>
            <a:r>
              <a:rPr lang="en-US" dirty="0" err="1" smtClean="0"/>
              <a:t>matplotlib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</a:t>
            </a:r>
            <a:r>
              <a:rPr lang="en-IN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Problem:- </a:t>
            </a:r>
            <a:r>
              <a:rPr lang="en-US" dirty="0"/>
              <a:t>U</a:t>
            </a:r>
            <a:r>
              <a:rPr lang="en-US" dirty="0" smtClean="0"/>
              <a:t>ser </a:t>
            </a:r>
            <a:r>
              <a:rPr lang="en-US" dirty="0"/>
              <a:t>clickstream data and information about a group of </a:t>
            </a:r>
            <a:r>
              <a:rPr lang="en-US" dirty="0" smtClean="0"/>
              <a:t>hotels is provided. </a:t>
            </a:r>
          </a:p>
          <a:p>
            <a:r>
              <a:rPr lang="en-US" dirty="0" smtClean="0"/>
              <a:t>Objective:- Segment </a:t>
            </a:r>
            <a:r>
              <a:rPr lang="en-US" dirty="0"/>
              <a:t>users into a given set of classes</a:t>
            </a:r>
            <a:r>
              <a:rPr lang="en-US" dirty="0" smtClean="0"/>
              <a:t>. The classes are,</a:t>
            </a:r>
          </a:p>
          <a:p>
            <a:pPr lvl="1"/>
            <a:r>
              <a:rPr lang="en-US" dirty="0" smtClean="0"/>
              <a:t>Backpackers</a:t>
            </a:r>
          </a:p>
          <a:p>
            <a:pPr lvl="1"/>
            <a:r>
              <a:rPr lang="en-US" dirty="0" smtClean="0"/>
              <a:t>Family</a:t>
            </a:r>
          </a:p>
          <a:p>
            <a:pPr lvl="1"/>
            <a:r>
              <a:rPr lang="en-US" dirty="0" smtClean="0"/>
              <a:t>Couple</a:t>
            </a:r>
          </a:p>
          <a:p>
            <a:r>
              <a:rPr lang="en-US" dirty="0" smtClean="0"/>
              <a:t>Supervised learning – </a:t>
            </a:r>
          </a:p>
          <a:p>
            <a:pPr lvl="1"/>
            <a:r>
              <a:rPr lang="en-US" dirty="0" smtClean="0"/>
              <a:t>Set of training features and target are provided</a:t>
            </a:r>
          </a:p>
          <a:p>
            <a:pPr lvl="1"/>
            <a:r>
              <a:rPr lang="en-US" dirty="0" smtClean="0"/>
              <a:t>A test set with features data is provided</a:t>
            </a:r>
          </a:p>
          <a:p>
            <a:pPr lvl="1"/>
            <a:r>
              <a:rPr lang="en-US" dirty="0" smtClean="0"/>
              <a:t>Objective:- Predict the target values for the test data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1504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Steps:-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extraction:- From csv </a:t>
            </a:r>
            <a:r>
              <a:rPr lang="en-US" dirty="0" smtClean="0">
                <a:solidFill>
                  <a:srgbClr val="0070C0"/>
                </a:solidFill>
              </a:rPr>
              <a:t>(transfer data from csv to pandas </a:t>
            </a:r>
            <a:r>
              <a:rPr lang="en-US" dirty="0" err="1" smtClean="0">
                <a:solidFill>
                  <a:srgbClr val="0070C0"/>
                </a:solidFill>
              </a:rPr>
              <a:t>dataframe</a:t>
            </a:r>
            <a:r>
              <a:rPr lang="en-US" dirty="0" smtClean="0">
                <a:solidFill>
                  <a:srgbClr val="0070C0"/>
                </a:solidFill>
              </a:rPr>
              <a:t> in python)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mining:- Perform joins to combine data from multiple </a:t>
            </a:r>
            <a:r>
              <a:rPr lang="en-US" dirty="0" err="1" smtClean="0"/>
              <a:t>dataframes</a:t>
            </a:r>
            <a:r>
              <a:rPr lang="en-US" dirty="0" smtClean="0"/>
              <a:t> into a single </a:t>
            </a:r>
            <a:r>
              <a:rPr lang="en-US" dirty="0" err="1" smtClean="0"/>
              <a:t>dataframe</a:t>
            </a:r>
            <a:r>
              <a:rPr lang="en-US" dirty="0" smtClean="0"/>
              <a:t>. </a:t>
            </a:r>
            <a:r>
              <a:rPr lang="en-US" dirty="0" smtClean="0">
                <a:solidFill>
                  <a:srgbClr val="0070C0"/>
                </a:solidFill>
              </a:rPr>
              <a:t>(join method in pandas)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manipulation:- Convert discrete non-numeric data and </a:t>
            </a:r>
            <a:r>
              <a:rPr lang="en-US" dirty="0" err="1" smtClean="0"/>
              <a:t>boolean</a:t>
            </a:r>
            <a:r>
              <a:rPr lang="en-US" dirty="0" smtClean="0"/>
              <a:t> data to integers. Develop an initial set of features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Break data into test data and training data for test cross-validation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Perform PCA and FA to determine influential features. This step decides the model features.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Choose classifiers –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Try multiple classifiers and determine the F1 score for test cross validation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For each classifier implement </a:t>
            </a:r>
            <a:r>
              <a:rPr lang="en-US" dirty="0" err="1" smtClean="0"/>
              <a:t>GridSearchCV</a:t>
            </a:r>
            <a:r>
              <a:rPr lang="en-US" dirty="0" smtClean="0"/>
              <a:t> and </a:t>
            </a:r>
            <a:r>
              <a:rPr lang="en-US" dirty="0" err="1" smtClean="0"/>
              <a:t>randomserachCV</a:t>
            </a:r>
            <a:r>
              <a:rPr lang="en-US" dirty="0" smtClean="0"/>
              <a:t> to obtain an optimum set of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Implement the classifier on the supplied test data and generate the test target csv for submission.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100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Gender (Male-1, Female-0)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Number of Rooms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Seen price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isClicked</a:t>
            </a:r>
            <a:r>
              <a:rPr lang="en-US" dirty="0" smtClean="0"/>
              <a:t> (True-1, False-0)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isBooked</a:t>
            </a:r>
            <a:r>
              <a:rPr lang="en-US" dirty="0" smtClean="0"/>
              <a:t> (</a:t>
            </a:r>
            <a:r>
              <a:rPr lang="en-US" dirty="0"/>
              <a:t>True-1, False-0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Star Rating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Trip Adviser Rating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Stay period (Difference between Check out date and Check in date)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Travel Gap (Difference between booking date and Check in date)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***Correlation plot – top right corner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282210"/>
            <a:ext cx="3080244" cy="305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971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Understand the influence of the features on the target</a:t>
            </a:r>
          </a:p>
          <a:p>
            <a:pPr lvl="1"/>
            <a:r>
              <a:rPr lang="en-US" dirty="0" smtClean="0"/>
              <a:t>Correlation plot</a:t>
            </a:r>
          </a:p>
          <a:p>
            <a:pPr lvl="1"/>
            <a:r>
              <a:rPr lang="en-US" dirty="0" smtClean="0"/>
              <a:t>Principal components 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dirty="0" err="1" smtClean="0">
                <a:solidFill>
                  <a:srgbClr val="0070C0"/>
                </a:solidFill>
              </a:rPr>
              <a:t>sklearn.decomposition.PCA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en-US" dirty="0" smtClean="0"/>
              <a:t>Independent components</a:t>
            </a:r>
            <a:r>
              <a:rPr lang="en-US" dirty="0"/>
              <a:t> </a:t>
            </a:r>
            <a:r>
              <a:rPr lang="en-US" dirty="0" smtClean="0"/>
              <a:t>– bottom right corner 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dirty="0" err="1" smtClean="0">
                <a:solidFill>
                  <a:srgbClr val="0070C0"/>
                </a:solidFill>
              </a:rPr>
              <a:t>sklearn.decomposition.FastICA</a:t>
            </a:r>
            <a:r>
              <a:rPr lang="en-US" dirty="0">
                <a:solidFill>
                  <a:srgbClr val="0070C0"/>
                </a:solidFill>
              </a:rPr>
              <a:t>)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Factors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 smtClean="0">
                <a:solidFill>
                  <a:srgbClr val="0070C0"/>
                </a:solidFill>
              </a:rPr>
              <a:t>sklearn.decomposition.FactorAnalysis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Selected Features 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Age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Star Rating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Seen price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4343400"/>
            <a:ext cx="4572000" cy="229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959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Cross-validation for model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Prediction accuracy</a:t>
            </a:r>
          </a:p>
          <a:p>
            <a:r>
              <a:rPr lang="en-US" dirty="0" smtClean="0"/>
              <a:t>Standard approach of breaking the training data into test (</a:t>
            </a:r>
            <a:r>
              <a:rPr lang="en-US" dirty="0" err="1" smtClean="0"/>
              <a:t>test_cv</a:t>
            </a:r>
            <a:r>
              <a:rPr lang="en-US" dirty="0" smtClean="0"/>
              <a:t>) and training data (</a:t>
            </a:r>
            <a:r>
              <a:rPr lang="en-US" dirty="0" err="1" smtClean="0"/>
              <a:t>cv_train</a:t>
            </a:r>
            <a:r>
              <a:rPr lang="en-US" dirty="0" smtClean="0"/>
              <a:t>) for cross-validation.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train_cv</a:t>
            </a:r>
            <a:r>
              <a:rPr lang="en-US" dirty="0" smtClean="0"/>
              <a:t> to build the regression model, and test it against </a:t>
            </a:r>
            <a:r>
              <a:rPr lang="en-US" dirty="0" err="1" smtClean="0"/>
              <a:t>test_cv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score ranges from 0-1.0 where 1.0 is the best fit.</a:t>
            </a:r>
          </a:p>
          <a:p>
            <a:r>
              <a:rPr lang="en-US" dirty="0" err="1">
                <a:solidFill>
                  <a:srgbClr val="0070C0"/>
                </a:solidFill>
              </a:rPr>
              <a:t>s</a:t>
            </a:r>
            <a:r>
              <a:rPr lang="en-US" dirty="0" err="1" smtClean="0">
                <a:solidFill>
                  <a:srgbClr val="0070C0"/>
                </a:solidFill>
              </a:rPr>
              <a:t>klearn.cross_validation_train_test_split</a:t>
            </a:r>
            <a:r>
              <a:rPr lang="en-US" dirty="0" smtClean="0"/>
              <a:t> – Split training data into random test and train data.</a:t>
            </a:r>
          </a:p>
          <a:p>
            <a:r>
              <a:rPr lang="en-US" dirty="0" smtClean="0"/>
              <a:t>Test size – 40000 (1/3</a:t>
            </a:r>
            <a:r>
              <a:rPr lang="en-US" baseline="30000" dirty="0" smtClean="0"/>
              <a:t>rd</a:t>
            </a:r>
            <a:r>
              <a:rPr lang="en-US" dirty="0" smtClean="0"/>
              <a:t>  of the total data)</a:t>
            </a:r>
          </a:p>
          <a:p>
            <a:r>
              <a:rPr lang="en-US" dirty="0" smtClean="0"/>
              <a:t>Use this validation approach to all the classifier and keep track of the scores and choose the one that has the best score.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287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Classifier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 have tried the following methods </a:t>
            </a:r>
            <a:r>
              <a:rPr lang="en-US" dirty="0" smtClean="0">
                <a:solidFill>
                  <a:srgbClr val="0070C0"/>
                </a:solidFill>
              </a:rPr>
              <a:t>(all these methods are available in </a:t>
            </a:r>
            <a:r>
              <a:rPr lang="en-US" dirty="0" err="1" smtClean="0">
                <a:solidFill>
                  <a:srgbClr val="0070C0"/>
                </a:solidFill>
              </a:rPr>
              <a:t>sklearn</a:t>
            </a:r>
            <a:r>
              <a:rPr lang="en-US" dirty="0" smtClean="0">
                <a:solidFill>
                  <a:srgbClr val="0070C0"/>
                </a:solidFill>
              </a:rPr>
              <a:t> package in python)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Decision Tree Classifier</a:t>
            </a:r>
          </a:p>
          <a:p>
            <a:pPr lvl="1"/>
            <a:r>
              <a:rPr lang="en-US" dirty="0" smtClean="0"/>
              <a:t>Gaussian Naïve Bayes</a:t>
            </a:r>
          </a:p>
          <a:p>
            <a:pPr lvl="1"/>
            <a:r>
              <a:rPr lang="en-US" dirty="0" smtClean="0"/>
              <a:t>Support vector Machines</a:t>
            </a:r>
          </a:p>
          <a:p>
            <a:pPr lvl="1"/>
            <a:r>
              <a:rPr lang="en-US" dirty="0" smtClean="0"/>
              <a:t>Random Forest Classifier</a:t>
            </a:r>
          </a:p>
          <a:p>
            <a:pPr lvl="1"/>
            <a:r>
              <a:rPr lang="en-US" dirty="0" smtClean="0"/>
              <a:t>Logistic Regression</a:t>
            </a:r>
          </a:p>
          <a:p>
            <a:pPr lvl="1"/>
            <a:r>
              <a:rPr lang="en-US" dirty="0" smtClean="0"/>
              <a:t>SGD </a:t>
            </a:r>
            <a:r>
              <a:rPr lang="en-US" dirty="0" err="1" smtClean="0"/>
              <a:t>Regressor</a:t>
            </a:r>
            <a:endParaRPr lang="en-US" dirty="0" smtClean="0"/>
          </a:p>
          <a:p>
            <a:pPr lvl="1"/>
            <a:r>
              <a:rPr lang="en-US" dirty="0" smtClean="0"/>
              <a:t>K Nearest Neighbors Classifier</a:t>
            </a:r>
          </a:p>
          <a:p>
            <a:pPr lvl="1"/>
            <a:r>
              <a:rPr lang="en-US" dirty="0" smtClean="0"/>
              <a:t>Bernoulli Naïve Bayes</a:t>
            </a:r>
          </a:p>
          <a:p>
            <a:pPr lvl="1"/>
            <a:r>
              <a:rPr lang="en-US" dirty="0" smtClean="0"/>
              <a:t>Linear Discriminate Analysis</a:t>
            </a:r>
          </a:p>
          <a:p>
            <a:pPr lvl="1"/>
            <a:r>
              <a:rPr lang="en-US" dirty="0" smtClean="0"/>
              <a:t>Quadratic Discriminate Analysis</a:t>
            </a:r>
          </a:p>
          <a:p>
            <a:pPr lvl="1"/>
            <a:r>
              <a:rPr lang="en-US" dirty="0" smtClean="0"/>
              <a:t>Ada Booster Classifier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361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All the methods described in the previous slide have hyper parameters.</a:t>
            </a:r>
          </a:p>
          <a:p>
            <a:r>
              <a:rPr lang="en-US" dirty="0" smtClean="0"/>
              <a:t>Parameters have a strong influence on the regression model hence affect the predictions.</a:t>
            </a:r>
          </a:p>
          <a:p>
            <a:r>
              <a:rPr lang="en-US" dirty="0" smtClean="0"/>
              <a:t>Cross-validation is a standard method to determine an optimum value for the hyper parameters</a:t>
            </a:r>
          </a:p>
          <a:p>
            <a:r>
              <a:rPr lang="en-US" dirty="0" smtClean="0"/>
              <a:t>Each parameter set is implemented in the model and a score is determined. Score ranges from 0 to 1.0.</a:t>
            </a:r>
          </a:p>
          <a:p>
            <a:r>
              <a:rPr lang="en-US" dirty="0" smtClean="0"/>
              <a:t>Methods:-</a:t>
            </a:r>
          </a:p>
          <a:p>
            <a:pPr lvl="1"/>
            <a:r>
              <a:rPr lang="en-US" dirty="0" smtClean="0"/>
              <a:t>Grid based 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dirty="0" err="1" smtClean="0">
                <a:solidFill>
                  <a:srgbClr val="0070C0"/>
                </a:solidFill>
              </a:rPr>
              <a:t>GridSearchCV</a:t>
            </a:r>
            <a:r>
              <a:rPr lang="en-US" dirty="0" smtClean="0">
                <a:solidFill>
                  <a:srgbClr val="0070C0"/>
                </a:solidFill>
              </a:rPr>
              <a:t> in </a:t>
            </a:r>
            <a:r>
              <a:rPr lang="en-US" dirty="0" err="1" smtClean="0">
                <a:solidFill>
                  <a:srgbClr val="0070C0"/>
                </a:solidFill>
              </a:rPr>
              <a:t>sklearn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  <a:r>
              <a:rPr lang="en-US" dirty="0" smtClean="0"/>
              <a:t> :- Performs a grid based on all the permutations of the parameter space (inputted by the user) and performs a search</a:t>
            </a:r>
          </a:p>
          <a:p>
            <a:pPr lvl="1"/>
            <a:r>
              <a:rPr lang="en-US" dirty="0" smtClean="0"/>
              <a:t>Random based 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dirty="0" err="1" smtClean="0">
                <a:solidFill>
                  <a:srgbClr val="0070C0"/>
                </a:solidFill>
              </a:rPr>
              <a:t>RandomizedSearchCV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in </a:t>
            </a:r>
            <a:r>
              <a:rPr lang="en-US" dirty="0" err="1">
                <a:solidFill>
                  <a:srgbClr val="0070C0"/>
                </a:solidFill>
              </a:rPr>
              <a:t>sklearn</a:t>
            </a:r>
            <a:r>
              <a:rPr lang="en-US" dirty="0" smtClean="0">
                <a:solidFill>
                  <a:srgbClr val="0070C0"/>
                </a:solidFill>
              </a:rPr>
              <a:t>) </a:t>
            </a:r>
            <a:r>
              <a:rPr lang="en-US" dirty="0" smtClean="0"/>
              <a:t>:- Randomly searches for the best parameter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050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a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steps:-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Create an instance of the classifier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Fit the training data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Predict the test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521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655</Words>
  <Application>Microsoft Office PowerPoint</Application>
  <PresentationFormat>On-screen Show (4:3)</PresentationFormat>
  <Paragraphs>99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  Ideatory MakeMyTrip Challenge</vt:lpstr>
      <vt:lpstr>Problem Definition</vt:lpstr>
      <vt:lpstr>Standard Approach</vt:lpstr>
      <vt:lpstr>Initial Features</vt:lpstr>
      <vt:lpstr>Feature Extraction</vt:lpstr>
      <vt:lpstr>Cross-validation for model validation</vt:lpstr>
      <vt:lpstr>Classifier Methods</vt:lpstr>
      <vt:lpstr>Parameter Optimization</vt:lpstr>
      <vt:lpstr>Implementation of a classifier</vt:lpstr>
      <vt:lpstr>Future Work</vt:lpstr>
      <vt:lpstr>Tools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2014-07-27T09:20:03Z</dcterms:created>
  <dcterms:modified xsi:type="dcterms:W3CDTF">2016-06-01T19:59:16Z</dcterms:modified>
</cp:coreProperties>
</file>