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82" r:id="rId5"/>
    <p:sldId id="279" r:id="rId6"/>
    <p:sldId id="266" r:id="rId7"/>
    <p:sldId id="257" r:id="rId8"/>
    <p:sldId id="268" r:id="rId9"/>
    <p:sldId id="267" r:id="rId10"/>
    <p:sldId id="259" r:id="rId11"/>
    <p:sldId id="270" r:id="rId12"/>
    <p:sldId id="260" r:id="rId13"/>
    <p:sldId id="271" r:id="rId14"/>
    <p:sldId id="272" r:id="rId15"/>
    <p:sldId id="273" r:id="rId16"/>
    <p:sldId id="261" r:id="rId17"/>
    <p:sldId id="274" r:id="rId18"/>
    <p:sldId id="275" r:id="rId19"/>
    <p:sldId id="262" r:id="rId20"/>
    <p:sldId id="276" r:id="rId21"/>
    <p:sldId id="263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C285A-4089-407E-92F1-EE897D33B055}" type="datetimeFigureOut">
              <a:rPr lang="en-US" smtClean="0"/>
              <a:pPr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EDA8E-B51D-4A64-B236-91F06F5C6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20-25</a:t>
            </a:r>
            <a:r>
              <a:rPr lang="en-US" baseline="0" dirty="0" smtClean="0"/>
              <a:t> slides</a:t>
            </a:r>
          </a:p>
          <a:p>
            <a:r>
              <a:rPr lang="en-US" baseline="0" dirty="0" smtClean="0"/>
              <a:t>20 minutes</a:t>
            </a:r>
          </a:p>
          <a:p>
            <a:r>
              <a:rPr lang="en-US" baseline="0" dirty="0" smtClean="0"/>
              <a:t>+2 minutes Q&amp;A</a:t>
            </a:r>
          </a:p>
          <a:p>
            <a:r>
              <a:rPr lang="en-US" baseline="0" dirty="0" smtClean="0"/>
              <a:t>Submit </a:t>
            </a:r>
            <a:r>
              <a:rPr lang="en-US" baseline="0" dirty="0" err="1" smtClean="0"/>
              <a:t>pptx</a:t>
            </a:r>
            <a:r>
              <a:rPr lang="en-US" baseline="0" dirty="0" smtClean="0"/>
              <a:t> day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DA8E-B51D-4A64-B236-91F06F5C64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1FDE-4EF9-4724-82AE-E5B5C6E1F289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4F96-B10A-4EE7-9D20-1FDB68A7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4D332-AFFC-4033-96D9-AA4256F48726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1FB60-0F94-4717-8313-036E82088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FDB19-9E56-4550-87A5-B8634688B40D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4BE0A-05E2-4C48-B3A2-C138E7823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324600"/>
            <a:ext cx="2038350" cy="39052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409C5-DBEC-4AA1-A9F9-03C0216E1A80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A6021-1F15-4598-9B8B-FB2C6303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695CE-1CB3-40CF-8D80-E9C285CE8F10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0397-7338-4763-9351-EECD5C288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14125-6512-4352-9566-B417704C9629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8424E-B48E-4E36-9731-B9F129C35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BA6F6-2F31-4431-8A68-49F4D63EFB3F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8446-D3E0-465E-B32C-0342498C2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93B5-C17F-482A-A688-0BC3543DD01F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9E289-07B6-4A96-9AC5-B7E4C1416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638A7-3444-4703-99A4-5A029108CCD1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9211A-4DAA-435A-9DC2-CBFAB304F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1E3E-DD48-4D6A-8C98-05CB563C2F7E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0CF5-1D9B-4C0F-9470-358D03AA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59B95-98D3-4E5E-BA2C-6CD673FF60D2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5A77-8CBF-4110-A3FD-F8330C1F5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541821-2883-454A-AD2F-933219C5743C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EFAC63-0387-4FA7-9E8D-228023285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2192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Unit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Commitment and Economic Load Dispatch in a Microgrid with Integrated Storage and Renewables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381000" y="3048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>
                <a:latin typeface="Garamond" pitchFamily="18" charset="0"/>
              </a:rPr>
              <a:t>Abhilash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Kantamneni</a:t>
            </a:r>
            <a:endParaRPr lang="en-US" sz="2000" dirty="0" smtClean="0">
              <a:latin typeface="Garamond" pitchFamily="18" charset="0"/>
            </a:endParaRPr>
          </a:p>
          <a:p>
            <a:r>
              <a:rPr lang="en-US" sz="2000" dirty="0" smtClean="0">
                <a:latin typeface="Garamond" pitchFamily="18" charset="0"/>
              </a:rPr>
              <a:t>Kalin </a:t>
            </a:r>
            <a:r>
              <a:rPr lang="en-US" sz="2000" dirty="0" smtClean="0">
                <a:latin typeface="Garamond" pitchFamily="18" charset="0"/>
              </a:rPr>
              <a:t>Lee</a:t>
            </a:r>
          </a:p>
          <a:p>
            <a:r>
              <a:rPr lang="en-US" sz="2000" dirty="0" smtClean="0">
                <a:latin typeface="Garamond" pitchFamily="18" charset="0"/>
              </a:rPr>
              <a:t/>
            </a:r>
            <a:br>
              <a:rPr lang="en-US" sz="2000" dirty="0" smtClean="0">
                <a:latin typeface="Garamond" pitchFamily="18" charset="0"/>
              </a:rPr>
            </a:br>
            <a:r>
              <a:rPr lang="en-US" sz="2000" dirty="0" smtClean="0">
                <a:latin typeface="Garamond" pitchFamily="18" charset="0"/>
              </a:rPr>
              <a:t>EE 5230: Power System Operations</a:t>
            </a:r>
            <a:br>
              <a:rPr lang="en-US" sz="2000" dirty="0" smtClean="0">
                <a:latin typeface="Garamond" pitchFamily="18" charset="0"/>
              </a:rPr>
            </a:br>
            <a:r>
              <a:rPr lang="en-US" sz="2000" dirty="0" smtClean="0">
                <a:latin typeface="Garamond" pitchFamily="18" charset="0"/>
              </a:rPr>
              <a:t>Fall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System you are solving 1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1143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Description of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Generators: 4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Cost Function = Cost(1) + Cost(2) + Cost(3) + 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Quadratic (Cost(</a:t>
            </a:r>
            <a:r>
              <a:rPr lang="en-US" sz="2000" dirty="0" err="1" smtClean="0">
                <a:latin typeface="Garamond" pitchFamily="18" charset="0"/>
              </a:rPr>
              <a:t>i</a:t>
            </a:r>
            <a:r>
              <a:rPr lang="en-US" sz="2000" dirty="0" smtClean="0">
                <a:latin typeface="Garamond" pitchFamily="18" charset="0"/>
              </a:rPr>
              <a:t>) = a</a:t>
            </a:r>
            <a:r>
              <a:rPr lang="en-US" sz="2000" baseline="30000" dirty="0" smtClean="0">
                <a:latin typeface="Garamond" pitchFamily="18" charset="0"/>
              </a:rPr>
              <a:t>2 </a:t>
            </a:r>
            <a:r>
              <a:rPr lang="en-US" sz="2000" dirty="0" smtClean="0">
                <a:latin typeface="Garamond" pitchFamily="18" charset="0"/>
              </a:rPr>
              <a:t>P(</a:t>
            </a:r>
            <a:r>
              <a:rPr lang="en-US" sz="2000" dirty="0" err="1" smtClean="0">
                <a:latin typeface="Garamond" pitchFamily="18" charset="0"/>
              </a:rPr>
              <a:t>i</a:t>
            </a:r>
            <a:r>
              <a:rPr lang="en-US" sz="2000" dirty="0" smtClean="0">
                <a:latin typeface="Garamond" pitchFamily="18" charset="0"/>
              </a:rPr>
              <a:t>) + b P(</a:t>
            </a:r>
            <a:r>
              <a:rPr lang="en-US" sz="2000" dirty="0" err="1" smtClean="0">
                <a:latin typeface="Garamond" pitchFamily="18" charset="0"/>
              </a:rPr>
              <a:t>i</a:t>
            </a:r>
            <a:r>
              <a:rPr lang="en-US" sz="2000" dirty="0" smtClean="0">
                <a:latin typeface="Garamond" pitchFamily="18" charset="0"/>
              </a:rPr>
              <a:t>) + c)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Figure</a:t>
            </a:r>
            <a:endParaRPr lang="en-US" sz="2000" dirty="0" smtClean="0">
              <a:latin typeface="Garamond" pitchFamily="18" charset="0"/>
            </a:endParaRP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System you are solving 2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1143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Description of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How many gens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Cost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May be a picture showing connections??</a:t>
            </a: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9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Progress up to now 1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66725" y="990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Case </a:t>
            </a:r>
            <a:r>
              <a:rPr lang="en-US" sz="2000" dirty="0" smtClean="0">
                <a:latin typeface="Garamond" pitchFamily="18" charset="0"/>
              </a:rPr>
              <a:t>studies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Have developed a Lagrangian Relaxation method in Matlab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Validated for example 3 bus 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Works for n-bus problems, but still has bugs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Case </a:t>
            </a:r>
            <a:r>
              <a:rPr lang="en-US" sz="2000" dirty="0" smtClean="0">
                <a:latin typeface="Garamond" pitchFamily="18" charset="0"/>
              </a:rPr>
              <a:t>studies you are planning to work </a:t>
            </a:r>
            <a:r>
              <a:rPr lang="en-US" sz="2000" dirty="0" smtClean="0">
                <a:latin typeface="Garamond" pitchFamily="18" charset="0"/>
              </a:rPr>
              <a:t>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May consider variable energy generation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Will explore transmission constraints, but difficult to implement in LR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0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Progress up to now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2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66725" y="990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studies- if you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 you are planning to work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7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Progress up to now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3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66725" y="990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studies- if you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 you are planning to work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Progress up to now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4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66725" y="990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studies- if you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Case studies you are planning to work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Recent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practices 1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UC solved primarily by LR and LP in 1999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PJM uses MIP in its day-ahead and real-time markets since 2004 and 2006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CAISO implemented MIP in 2009</a:t>
            </a:r>
          </a:p>
        </p:txBody>
      </p:sp>
    </p:spTree>
    <p:extLst>
      <p:ext uri="{BB962C8B-B14F-4D97-AF65-F5344CB8AC3E}">
        <p14:creationId xmlns:p14="http://schemas.microsoft.com/office/powerpoint/2010/main" val="18622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Recent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practices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2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In XYZ-1 ISO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How they solve ELD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What additional things you need in your model to incorporate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strike="sngStrike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>
                <a:latin typeface="Garamond" pitchFamily="18" charset="0"/>
              </a:rPr>
              <a:t>In </a:t>
            </a:r>
            <a:r>
              <a:rPr lang="en-US" sz="2000" strike="sngStrike" dirty="0" smtClean="0">
                <a:latin typeface="Garamond" pitchFamily="18" charset="0"/>
              </a:rPr>
              <a:t>XYZ-2 </a:t>
            </a:r>
            <a:r>
              <a:rPr lang="en-US" sz="2000" strike="sngStrike" dirty="0">
                <a:latin typeface="Garamond" pitchFamily="18" charset="0"/>
              </a:rPr>
              <a:t>ISO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Statement-1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Staement-2</a:t>
            </a: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Recent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practices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3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In XYZ-1 ISO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How they solve ELD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What additional things you need in your model to incorporate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strike="sngStrike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>
                <a:latin typeface="Garamond" pitchFamily="18" charset="0"/>
              </a:rPr>
              <a:t>In </a:t>
            </a:r>
            <a:r>
              <a:rPr lang="en-US" sz="2000" strike="sngStrike" dirty="0" smtClean="0">
                <a:latin typeface="Garamond" pitchFamily="18" charset="0"/>
              </a:rPr>
              <a:t>XYZ-2 </a:t>
            </a:r>
            <a:r>
              <a:rPr lang="en-US" sz="2000" strike="sngStrike" dirty="0">
                <a:latin typeface="Garamond" pitchFamily="18" charset="0"/>
              </a:rPr>
              <a:t>ISO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Statement-1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Staement-2</a:t>
            </a:r>
          </a:p>
          <a:p>
            <a:pPr lvl="1" algn="l"/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Conclusions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1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9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1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What is </a:t>
            </a:r>
            <a:r>
              <a:rPr lang="en-US" sz="2000" dirty="0" smtClean="0">
                <a:latin typeface="Garamond" pitchFamily="18" charset="0"/>
              </a:rPr>
              <a:t>Unit Commitment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T</a:t>
            </a:r>
            <a:r>
              <a:rPr lang="en-US" sz="2000" dirty="0" smtClean="0">
                <a:latin typeface="Garamond" pitchFamily="18" charset="0"/>
              </a:rPr>
              <a:t>he selection of generator units that should remain committed at each time step for minimum operating cost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Mathematical </a:t>
            </a:r>
            <a:r>
              <a:rPr lang="en-US" sz="2000" strike="sngStrike" dirty="0" smtClean="0">
                <a:latin typeface="Garamond" pitchFamily="18" charset="0"/>
              </a:rPr>
              <a:t>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Other relevant </a:t>
            </a:r>
            <a:r>
              <a:rPr lang="en-US" sz="2000" strike="sngStrike" dirty="0" smtClean="0">
                <a:latin typeface="Garamond" pitchFamily="18" charset="0"/>
              </a:rPr>
              <a:t>info</a:t>
            </a: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Conclusions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2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References 1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References 2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2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Some </a:t>
            </a:r>
            <a:r>
              <a:rPr lang="en-US" sz="2000" dirty="0" smtClean="0">
                <a:latin typeface="Garamond" pitchFamily="18" charset="0"/>
              </a:rPr>
              <a:t>approaches to solve </a:t>
            </a:r>
            <a:r>
              <a:rPr lang="en-US" sz="2000" dirty="0" smtClean="0">
                <a:latin typeface="Garamond" pitchFamily="18" charset="0"/>
              </a:rPr>
              <a:t>UC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Priority List</a:t>
            </a:r>
            <a:endParaRPr lang="en-US" sz="2000" dirty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Lagrangian Relaxation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Mixed Integer (Linear)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5632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3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Some </a:t>
            </a:r>
            <a:r>
              <a:rPr lang="en-US" sz="2000" dirty="0" smtClean="0">
                <a:latin typeface="Garamond" pitchFamily="18" charset="0"/>
              </a:rPr>
              <a:t>approaches to solve </a:t>
            </a:r>
            <a:r>
              <a:rPr lang="en-US" sz="2000" dirty="0" smtClean="0">
                <a:latin typeface="Garamond" pitchFamily="18" charset="0"/>
              </a:rPr>
              <a:t>UC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Priority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Exhaustive enumeration of all unit combinations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Advantages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Precise Solution (most accurate)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Disadvantages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Time-consuming (slowest)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Start-up cost and ramp rate constraints not considered</a:t>
            </a: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4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4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Some </a:t>
            </a:r>
            <a:r>
              <a:rPr lang="en-US" sz="2000" dirty="0" smtClean="0">
                <a:latin typeface="Garamond" pitchFamily="18" charset="0"/>
              </a:rPr>
              <a:t>approaches to solve </a:t>
            </a:r>
            <a:r>
              <a:rPr lang="en-US" sz="2000" dirty="0" smtClean="0">
                <a:latin typeface="Garamond" pitchFamily="18" charset="0"/>
              </a:rPr>
              <a:t>UC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Lagrangian Relaxation</a:t>
            </a:r>
            <a:endParaRPr lang="en-US" sz="2000" b="1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Solves UC by relaxing </a:t>
            </a:r>
            <a:r>
              <a:rPr lang="en-US" sz="2000" dirty="0">
                <a:latin typeface="Garamond" pitchFamily="18" charset="0"/>
              </a:rPr>
              <a:t>(</a:t>
            </a:r>
            <a:r>
              <a:rPr lang="en-US" sz="2000" dirty="0" smtClean="0">
                <a:latin typeface="Garamond" pitchFamily="18" charset="0"/>
              </a:rPr>
              <a:t>temporarily ignoring) the coupling constraints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Advantages</a:t>
            </a:r>
            <a:endParaRPr lang="en-US" sz="2000" dirty="0">
              <a:latin typeface="Garamond"/>
              <a:cs typeface="Garamond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cs typeface="Garamond"/>
              </a:rPr>
              <a:t>Simplifies problem by relaxing constraints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cs typeface="Garamond"/>
              </a:rPr>
              <a:t>Quantitatively measures the solution quality (The cost of the dual function is a lower bound on the cost of the primal problem)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Disadvantages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Duality gap small, but not accurate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The dual solution may be infeasible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Ramping constraints increase </a:t>
            </a:r>
            <a:r>
              <a:rPr lang="en-US" sz="2000" dirty="0" smtClean="0">
                <a:latin typeface="Garamond" pitchFamily="18" charset="0"/>
              </a:rPr>
              <a:t>complexity</a:t>
            </a: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 5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Some </a:t>
            </a:r>
            <a:r>
              <a:rPr lang="en-US" sz="2000" dirty="0" smtClean="0">
                <a:latin typeface="Garamond" pitchFamily="18" charset="0"/>
              </a:rPr>
              <a:t>approaches to solve </a:t>
            </a:r>
            <a:r>
              <a:rPr lang="en-US" sz="2000" dirty="0" smtClean="0">
                <a:latin typeface="Garamond" pitchFamily="18" charset="0"/>
              </a:rPr>
              <a:t>UC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itchFamily="18" charset="0"/>
              </a:rPr>
              <a:t>MIP, DP</a:t>
            </a:r>
            <a:endParaRPr lang="en-US" sz="2000" b="1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Advantages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Disadvantages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Time-consuming; exponentia</a:t>
            </a:r>
            <a:r>
              <a:rPr lang="en-US" sz="2000" dirty="0" smtClean="0">
                <a:latin typeface="Garamond" pitchFamily="18" charset="0"/>
              </a:rPr>
              <a:t>l with respect to system size</a:t>
            </a: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2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Modeling, Simulation, Analysis 1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143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Approaches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Other Method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Lagrangian Relaxation</a:t>
            </a: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Modeling, Simulation, Analysis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2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143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Other: Mathematical </a:t>
            </a:r>
            <a:r>
              <a:rPr lang="en-US" sz="2000" dirty="0" smtClean="0">
                <a:latin typeface="Garamond" pitchFamily="18" charset="0"/>
              </a:rPr>
              <a:t>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Objective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Constraints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Solution Method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strike="sngStrike" dirty="0" smtClean="0">
                <a:latin typeface="Garamond" pitchFamily="18" charset="0"/>
              </a:rPr>
              <a:t>Algorithm/flow chart/ whatever you have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58125" cy="533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Modeling, Simulation, Analysis 3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8600" y="1143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Lagrangian Relaxation: Mathematical </a:t>
            </a:r>
            <a:r>
              <a:rPr lang="en-US" sz="2000" dirty="0" smtClean="0">
                <a:latin typeface="Garamond" pitchFamily="18" charset="0"/>
              </a:rPr>
              <a:t>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Solves UC by relaxing (temporarily ignoring) the coupling constraints </a:t>
            </a: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Solving </a:t>
            </a:r>
            <a:r>
              <a:rPr lang="en-US" sz="2000" dirty="0">
                <a:latin typeface="Garamond" pitchFamily="18" charset="0"/>
              </a:rPr>
              <a:t>the problem as if the constraints did not exist, but then including a penalty factor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itchFamily="18" charset="0"/>
              </a:rPr>
              <a:t>L = CF + </a:t>
            </a:r>
            <a:r>
              <a:rPr lang="en-US" sz="2000" dirty="0" err="1">
                <a:latin typeface="Garamond"/>
                <a:ea typeface="Lucida Grande"/>
                <a:cs typeface="Garamond"/>
              </a:rPr>
              <a:t>λ</a:t>
            </a:r>
            <a:r>
              <a:rPr lang="en-US" sz="2000" dirty="0">
                <a:latin typeface="Garamond" pitchFamily="18" charset="0"/>
              </a:rPr>
              <a:t> Constraint</a:t>
            </a:r>
            <a:r>
              <a:rPr lang="en-US" sz="2000" dirty="0">
                <a:latin typeface="Garamond"/>
                <a:cs typeface="Garamond"/>
              </a:rPr>
              <a:t>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itchFamily="18" charset="0"/>
              </a:rPr>
              <a:t>Solution Method</a:t>
            </a:r>
            <a:endParaRPr lang="en-US" sz="2000" dirty="0">
              <a:latin typeface="Garamond"/>
              <a:cs typeface="Garamond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cs typeface="Garamond"/>
              </a:rPr>
              <a:t>Primal problem: J</a:t>
            </a:r>
            <a:r>
              <a:rPr lang="en-US" sz="2000" baseline="30000" dirty="0">
                <a:latin typeface="Garamond"/>
                <a:cs typeface="Garamond"/>
              </a:rPr>
              <a:t>*</a:t>
            </a:r>
            <a:r>
              <a:rPr lang="en-US" sz="2000" dirty="0">
                <a:latin typeface="Garamond"/>
                <a:cs typeface="Garamond"/>
              </a:rPr>
              <a:t> = min L				(upper bound)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cs typeface="Garamond"/>
              </a:rPr>
              <a:t>Dual problem: q</a:t>
            </a:r>
            <a:r>
              <a:rPr lang="en-US" sz="2000" baseline="30000" dirty="0">
                <a:latin typeface="Garamond"/>
                <a:cs typeface="Garamond"/>
              </a:rPr>
              <a:t>*</a:t>
            </a:r>
            <a:r>
              <a:rPr lang="en-US" sz="2000" dirty="0">
                <a:latin typeface="Garamond"/>
                <a:cs typeface="Garamond"/>
              </a:rPr>
              <a:t>(</a:t>
            </a:r>
            <a:r>
              <a:rPr lang="en-US" sz="2000" dirty="0" err="1">
                <a:latin typeface="Garamond"/>
                <a:ea typeface="Lucida Grande"/>
                <a:cs typeface="Garamond"/>
              </a:rPr>
              <a:t>λ</a:t>
            </a:r>
            <a:r>
              <a:rPr lang="en-US" sz="2000" dirty="0">
                <a:latin typeface="Garamond"/>
                <a:cs typeface="Garamond"/>
              </a:rPr>
              <a:t>) = max(</a:t>
            </a:r>
            <a:r>
              <a:rPr lang="en-US" sz="2000" dirty="0" err="1">
                <a:latin typeface="Garamond"/>
                <a:ea typeface="Lucida Grande"/>
                <a:cs typeface="Garamond"/>
              </a:rPr>
              <a:t>λ</a:t>
            </a:r>
            <a:r>
              <a:rPr lang="en-US" sz="2000" dirty="0">
                <a:latin typeface="Garamond"/>
                <a:cs typeface="Garamond"/>
              </a:rPr>
              <a:t>) q(</a:t>
            </a:r>
            <a:r>
              <a:rPr lang="en-US" sz="2000" dirty="0" err="1">
                <a:latin typeface="Garamond"/>
                <a:ea typeface="Lucida Grande"/>
                <a:cs typeface="Garamond"/>
              </a:rPr>
              <a:t>λ</a:t>
            </a:r>
            <a:r>
              <a:rPr lang="en-US" sz="2000" dirty="0">
                <a:latin typeface="Garamond"/>
                <a:cs typeface="Garamond"/>
              </a:rPr>
              <a:t>)			(lower bound)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/>
                <a:cs typeface="Garamond"/>
              </a:rPr>
              <a:t>Measure the closeness with the relative duality gap (J</a:t>
            </a:r>
            <a:r>
              <a:rPr lang="en-US" sz="2000" baseline="30000" dirty="0">
                <a:latin typeface="Garamond"/>
                <a:cs typeface="Garamond"/>
              </a:rPr>
              <a:t>*</a:t>
            </a:r>
            <a:r>
              <a:rPr lang="en-US" sz="2000" dirty="0">
                <a:latin typeface="Garamond"/>
                <a:cs typeface="Garamond"/>
              </a:rPr>
              <a:t>-q</a:t>
            </a:r>
            <a:r>
              <a:rPr lang="en-US" sz="2000" baseline="30000" dirty="0">
                <a:latin typeface="Garamond"/>
                <a:cs typeface="Garamond"/>
              </a:rPr>
              <a:t>*</a:t>
            </a:r>
            <a:r>
              <a:rPr lang="en-US" sz="2000" dirty="0">
                <a:latin typeface="Garamond"/>
                <a:cs typeface="Garamond"/>
              </a:rPr>
              <a:t>)/q</a:t>
            </a:r>
            <a:r>
              <a:rPr lang="en-US" sz="2000" baseline="30000" dirty="0">
                <a:latin typeface="Garamond"/>
                <a:cs typeface="Garamond"/>
              </a:rPr>
              <a:t>*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Garamond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598</Words>
  <Application>Microsoft Macintosh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Commitment and Economic Load Dispatch in a Microgrid with Integrated Storage and Renewables</vt:lpstr>
      <vt:lpstr>Background 1</vt:lpstr>
      <vt:lpstr>Background 2</vt:lpstr>
      <vt:lpstr>Background 3</vt:lpstr>
      <vt:lpstr>Background 4</vt:lpstr>
      <vt:lpstr>Background 5</vt:lpstr>
      <vt:lpstr>Modeling, Simulation, Analysis 1</vt:lpstr>
      <vt:lpstr>Modeling, Simulation, Analysis 2</vt:lpstr>
      <vt:lpstr>Modeling, Simulation, Analysis 3</vt:lpstr>
      <vt:lpstr>System you are solving 1</vt:lpstr>
      <vt:lpstr>System you are solving 2</vt:lpstr>
      <vt:lpstr>Progress up to now 1</vt:lpstr>
      <vt:lpstr>Progress up to now 2</vt:lpstr>
      <vt:lpstr>Progress up to now 3</vt:lpstr>
      <vt:lpstr>Progress up to now 4</vt:lpstr>
      <vt:lpstr>Recent practices 1</vt:lpstr>
      <vt:lpstr>Recent practices 2</vt:lpstr>
      <vt:lpstr>Recent practices 3</vt:lpstr>
      <vt:lpstr>Conclusions 1</vt:lpstr>
      <vt:lpstr>Conclusions 2</vt:lpstr>
      <vt:lpstr>References 1</vt:lpstr>
      <vt:lpstr>References 2</vt:lpstr>
    </vt:vector>
  </TitlesOfParts>
  <Company>Michigan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(Academic Unit)</dc:title>
  <dc:creator>donna</dc:creator>
  <cp:lastModifiedBy>K</cp:lastModifiedBy>
  <cp:revision>116</cp:revision>
  <dcterms:created xsi:type="dcterms:W3CDTF">2007-10-15T20:17:49Z</dcterms:created>
  <dcterms:modified xsi:type="dcterms:W3CDTF">2014-11-17T08:13:37Z</dcterms:modified>
</cp:coreProperties>
</file>