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9" r:id="rId7"/>
    <p:sldId id="267" r:id="rId8"/>
    <p:sldId id="268" r:id="rId9"/>
    <p:sldId id="266" r:id="rId10"/>
    <p:sldId id="269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68F50-4F43-4DBC-81A6-F379CA69D3BE}" v="92" dt="2021-05-21T05:01:50.260"/>
    <p1510:client id="{2C8E7786-2085-4BDF-A825-F4AEAE2F1ACA}" v="1007" dt="2021-05-21T08:27:36.390"/>
    <p1510:client id="{5518A940-14A0-4F66-9BDB-1BC8DD357261}" v="4586" dt="2021-05-21T06:59:45.729"/>
    <p1510:client id="{8000A0EC-5A97-4FB8-9A79-93E95787FB30}" v="151" dt="2021-05-21T04:56:25.014"/>
    <p1510:client id="{94911C69-24AF-488F-A6A7-48A69FD3DE82}" v="414" dt="2021-05-21T04:49:24.249"/>
    <p1510:client id="{C2B2E1DB-EF28-4E3D-822C-9C831477F9B6}" v="1794" dt="2021-05-21T06:40:06.674"/>
    <p1510:client id="{DE8EA0D7-ADF6-4843-815C-0949B1DFD2E7}" v="5" dt="2021-05-21T05:03:3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Chat Box</a:t>
          </a:r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65B23AD2-345E-4C9C-8FAA-729328A4A90B}">
      <dgm:prSet phldr="0"/>
      <dgm:spPr/>
      <dgm:t>
        <a:bodyPr/>
        <a:lstStyle/>
        <a:p>
          <a:pPr rtl="0"/>
          <a:r>
            <a:rPr lang="en-US"/>
            <a:t>Assignment</a:t>
          </a:r>
        </a:p>
      </dgm:t>
    </dgm:pt>
    <dgm:pt modelId="{654F2C32-01C8-45A0-BCA5-3CF596CE5E05}" type="parTrans" cxnId="{EF75CFCB-46E9-4AC4-9F66-53B2A189EC80}">
      <dgm:prSet/>
      <dgm:spPr/>
    </dgm:pt>
    <dgm:pt modelId="{D06501CD-ADFC-45E7-BFE9-4C4DD87BAD25}" type="sibTrans" cxnId="{EF75CFCB-46E9-4AC4-9F66-53B2A189EC80}">
      <dgm:prSet/>
      <dgm:spPr/>
    </dgm:pt>
    <dgm:pt modelId="{F33E145D-F28F-4BA0-9610-7CF5EA5CFEC4}">
      <dgm:prSet phldr="0"/>
      <dgm:spPr/>
      <dgm:t>
        <a:bodyPr/>
        <a:lstStyle/>
        <a:p>
          <a:r>
            <a:rPr lang="en-US"/>
            <a:t>Polling</a:t>
          </a:r>
        </a:p>
      </dgm:t>
    </dgm:pt>
    <dgm:pt modelId="{AFC27ADB-565C-4D98-8575-224F903E53E2}" type="parTrans" cxnId="{A5077E86-B194-4C4A-AEC6-0621BC0E1EFA}">
      <dgm:prSet/>
      <dgm:spPr/>
    </dgm:pt>
    <dgm:pt modelId="{F9F58B11-17C9-4A89-9898-4838A7278E33}" type="sibTrans" cxnId="{A5077E86-B194-4C4A-AEC6-0621BC0E1EFA}">
      <dgm:prSet/>
      <dgm:spPr/>
    </dgm:pt>
    <dgm:pt modelId="{8A0254FC-05CA-4864-B446-5BCB20BE7029}">
      <dgm:prSet phldr="0"/>
      <dgm:spPr/>
      <dgm:t>
        <a:bodyPr/>
        <a:lstStyle/>
        <a:p>
          <a:r>
            <a:rPr lang="en-US"/>
            <a:t>Quiz</a:t>
          </a:r>
          <a:endParaRPr lang="en-US">
            <a:latin typeface="Gill Sans MT" panose="020B0502020104020203"/>
          </a:endParaRPr>
        </a:p>
      </dgm:t>
    </dgm:pt>
    <dgm:pt modelId="{6A46ACFB-D3B9-4582-98CC-A47735C78560}" type="parTrans" cxnId="{5806221A-70E9-4ED6-92C5-70BA08C6EDE5}">
      <dgm:prSet/>
      <dgm:spPr/>
    </dgm:pt>
    <dgm:pt modelId="{550D2EEF-4664-4ECF-BB7C-82FC600F9815}" type="sibTrans" cxnId="{5806221A-70E9-4ED6-92C5-70BA08C6EDE5}">
      <dgm:prSet/>
      <dgm:spPr/>
    </dgm:pt>
    <dgm:pt modelId="{569E7F7E-696E-4F8F-A14D-A0D9AA5E4355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</dgm:pt>
    <dgm:pt modelId="{74BD70FB-9A15-4AE5-92B5-25AF992B0751}" type="pres">
      <dgm:prSet presAssocID="{65B23AD2-345E-4C9C-8FAA-729328A4A9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A1FC75-23C7-4BFA-94D7-7D427C2040EE}" type="pres">
      <dgm:prSet presAssocID="{D06501CD-ADFC-45E7-BFE9-4C4DD87BAD25}" presName="spacer" presStyleCnt="0"/>
      <dgm:spPr/>
    </dgm:pt>
    <dgm:pt modelId="{E32F5165-FDE2-471C-8E87-9ADC9F27D3C1}" type="pres">
      <dgm:prSet presAssocID="{F33E145D-F28F-4BA0-9610-7CF5EA5CFE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78A4E8-8600-4028-AB84-21FC1F1FB835}" type="pres">
      <dgm:prSet presAssocID="{F9F58B11-17C9-4A89-9898-4838A7278E33}" presName="spacer" presStyleCnt="0"/>
      <dgm:spPr/>
    </dgm:pt>
    <dgm:pt modelId="{74798DC3-AB31-4C0C-B398-72BAE7A7120C}" type="pres">
      <dgm:prSet presAssocID="{8A0254FC-05CA-4864-B446-5BCB20BE70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593ACC-52E6-41E9-932F-B5F1A6B1459A}" type="pres">
      <dgm:prSet presAssocID="{550D2EEF-4664-4ECF-BB7C-82FC600F9815}" presName="spacer" presStyleCnt="0"/>
      <dgm:spPr/>
    </dgm:pt>
    <dgm:pt modelId="{F2CD92E7-5BEC-4DA9-970C-C43300A409E3}" type="pres">
      <dgm:prSet presAssocID="{6750AC01-D39D-4F3A-9DC8-2A211EE986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10E815-025C-4859-99D1-019A2F3E5BC9}" type="presOf" srcId="{8A0254FC-05CA-4864-B446-5BCB20BE7029}" destId="{74798DC3-AB31-4C0C-B398-72BAE7A7120C}" srcOrd="0" destOrd="0" presId="urn:microsoft.com/office/officeart/2005/8/layout/vList2"/>
    <dgm:cxn modelId="{5806221A-70E9-4ED6-92C5-70BA08C6EDE5}" srcId="{7E5AA53B-3EEE-4DE4-BB81-9044890C2946}" destId="{8A0254FC-05CA-4864-B446-5BCB20BE7029}" srcOrd="2" destOrd="0" parTransId="{6A46ACFB-D3B9-4582-98CC-A47735C78560}" sibTransId="{550D2EEF-4664-4ECF-BB7C-82FC600F9815}"/>
    <dgm:cxn modelId="{677FB325-4682-4CE3-9780-315A700D9217}" type="presOf" srcId="{65B23AD2-345E-4C9C-8FAA-729328A4A90B}" destId="{74BD70FB-9A15-4AE5-92B5-25AF992B0751}" srcOrd="0" destOrd="0" presId="urn:microsoft.com/office/officeart/2005/8/layout/vList2"/>
    <dgm:cxn modelId="{0B5DAE5F-BCDC-4BF7-A6E7-CF856886A64D}" srcId="{7E5AA53B-3EEE-4DE4-BB81-9044890C2946}" destId="{6750AC01-D39D-4F3A-9DC8-2A211EE986A2}" srcOrd="3" destOrd="0" parTransId="{720680DC-AAA4-4434-A582-60EBCC5BA355}" sibTransId="{CA077D98-8478-47EA-B6A9-99ACE60C64D4}"/>
    <dgm:cxn modelId="{5FA14742-AED9-47B2-9719-56FAB5C25772}" type="presOf" srcId="{6750AC01-D39D-4F3A-9DC8-2A211EE986A2}" destId="{F2CD92E7-5BEC-4DA9-970C-C43300A409E3}" srcOrd="0" destOrd="0" presId="urn:microsoft.com/office/officeart/2005/8/layout/vList2"/>
    <dgm:cxn modelId="{FC151381-46D3-4097-A4A5-CFBCA683DFD2}" type="presOf" srcId="{F33E145D-F28F-4BA0-9610-7CF5EA5CFEC4}" destId="{E32F5165-FDE2-471C-8E87-9ADC9F27D3C1}" srcOrd="0" destOrd="0" presId="urn:microsoft.com/office/officeart/2005/8/layout/vList2"/>
    <dgm:cxn modelId="{A5077E86-B194-4C4A-AEC6-0621BC0E1EFA}" srcId="{7E5AA53B-3EEE-4DE4-BB81-9044890C2946}" destId="{F33E145D-F28F-4BA0-9610-7CF5EA5CFEC4}" srcOrd="1" destOrd="0" parTransId="{AFC27ADB-565C-4D98-8575-224F903E53E2}" sibTransId="{F9F58B11-17C9-4A89-9898-4838A7278E33}"/>
    <dgm:cxn modelId="{6FD5F58D-885E-4846-912F-6FB32C63CBD2}" type="presOf" srcId="{7E5AA53B-3EEE-4DE4-BB81-9044890C2946}" destId="{569E7F7E-696E-4F8F-A14D-A0D9AA5E4355}" srcOrd="0" destOrd="0" presId="urn:microsoft.com/office/officeart/2005/8/layout/vList2"/>
    <dgm:cxn modelId="{EF75CFCB-46E9-4AC4-9F66-53B2A189EC80}" srcId="{7E5AA53B-3EEE-4DE4-BB81-9044890C2946}" destId="{65B23AD2-345E-4C9C-8FAA-729328A4A90B}" srcOrd="0" destOrd="0" parTransId="{654F2C32-01C8-45A0-BCA5-3CF596CE5E05}" sibTransId="{D06501CD-ADFC-45E7-BFE9-4C4DD87BAD25}"/>
    <dgm:cxn modelId="{AC8B89FC-0FEA-4A38-B2EE-55DDED450E34}" type="presParOf" srcId="{569E7F7E-696E-4F8F-A14D-A0D9AA5E4355}" destId="{74BD70FB-9A15-4AE5-92B5-25AF992B0751}" srcOrd="0" destOrd="0" presId="urn:microsoft.com/office/officeart/2005/8/layout/vList2"/>
    <dgm:cxn modelId="{63A76D57-3748-4561-9AC3-B2A6DD14B51D}" type="presParOf" srcId="{569E7F7E-696E-4F8F-A14D-A0D9AA5E4355}" destId="{F2A1FC75-23C7-4BFA-94D7-7D427C2040EE}" srcOrd="1" destOrd="0" presId="urn:microsoft.com/office/officeart/2005/8/layout/vList2"/>
    <dgm:cxn modelId="{83E8C9D9-51E2-464A-B1C0-E32410C0C8BE}" type="presParOf" srcId="{569E7F7E-696E-4F8F-A14D-A0D9AA5E4355}" destId="{E32F5165-FDE2-471C-8E87-9ADC9F27D3C1}" srcOrd="2" destOrd="0" presId="urn:microsoft.com/office/officeart/2005/8/layout/vList2"/>
    <dgm:cxn modelId="{AC24D146-EE69-4FE7-9113-C95B404ED0C6}" type="presParOf" srcId="{569E7F7E-696E-4F8F-A14D-A0D9AA5E4355}" destId="{C578A4E8-8600-4028-AB84-21FC1F1FB835}" srcOrd="3" destOrd="0" presId="urn:microsoft.com/office/officeart/2005/8/layout/vList2"/>
    <dgm:cxn modelId="{695B3F18-704F-409D-9462-CFC18166A737}" type="presParOf" srcId="{569E7F7E-696E-4F8F-A14D-A0D9AA5E4355}" destId="{74798DC3-AB31-4C0C-B398-72BAE7A7120C}" srcOrd="4" destOrd="0" presId="urn:microsoft.com/office/officeart/2005/8/layout/vList2"/>
    <dgm:cxn modelId="{CFB1B422-A7CF-4C17-97A8-DA9DE457280A}" type="presParOf" srcId="{569E7F7E-696E-4F8F-A14D-A0D9AA5E4355}" destId="{92593ACC-52E6-41E9-932F-B5F1A6B1459A}" srcOrd="5" destOrd="0" presId="urn:microsoft.com/office/officeart/2005/8/layout/vList2"/>
    <dgm:cxn modelId="{960EA23D-C6B6-411A-9F5F-97E943BD11DF}" type="presParOf" srcId="{569E7F7E-696E-4F8F-A14D-A0D9AA5E4355}" destId="{F2CD92E7-5BEC-4DA9-970C-C43300A409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D70FB-9A15-4AE5-92B5-25AF992B0751}">
      <dsp:nvSpPr>
        <dsp:cNvPr id="0" name=""/>
        <dsp:cNvSpPr/>
      </dsp:nvSpPr>
      <dsp:spPr>
        <a:xfrm>
          <a:off x="0" y="29161"/>
          <a:ext cx="7208957" cy="912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Assignment</a:t>
          </a:r>
        </a:p>
      </dsp:txBody>
      <dsp:txXfrm>
        <a:off x="44549" y="73710"/>
        <a:ext cx="7119859" cy="823502"/>
      </dsp:txXfrm>
    </dsp:sp>
    <dsp:sp modelId="{E32F5165-FDE2-471C-8E87-9ADC9F27D3C1}">
      <dsp:nvSpPr>
        <dsp:cNvPr id="0" name=""/>
        <dsp:cNvSpPr/>
      </dsp:nvSpPr>
      <dsp:spPr>
        <a:xfrm>
          <a:off x="0" y="1054081"/>
          <a:ext cx="7208957" cy="912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Polling</a:t>
          </a:r>
        </a:p>
      </dsp:txBody>
      <dsp:txXfrm>
        <a:off x="44549" y="1098630"/>
        <a:ext cx="7119859" cy="823502"/>
      </dsp:txXfrm>
    </dsp:sp>
    <dsp:sp modelId="{74798DC3-AB31-4C0C-B398-72BAE7A7120C}">
      <dsp:nvSpPr>
        <dsp:cNvPr id="0" name=""/>
        <dsp:cNvSpPr/>
      </dsp:nvSpPr>
      <dsp:spPr>
        <a:xfrm>
          <a:off x="0" y="2079001"/>
          <a:ext cx="7208957" cy="912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Quiz</a:t>
          </a:r>
          <a:endParaRPr lang="en-US" sz="3900" kern="1200">
            <a:latin typeface="Gill Sans MT" panose="020B0502020104020203"/>
          </a:endParaRPr>
        </a:p>
      </dsp:txBody>
      <dsp:txXfrm>
        <a:off x="44549" y="2123550"/>
        <a:ext cx="7119859" cy="823502"/>
      </dsp:txXfrm>
    </dsp:sp>
    <dsp:sp modelId="{F2CD92E7-5BEC-4DA9-970C-C43300A409E3}">
      <dsp:nvSpPr>
        <dsp:cNvPr id="0" name=""/>
        <dsp:cNvSpPr/>
      </dsp:nvSpPr>
      <dsp:spPr>
        <a:xfrm>
          <a:off x="0" y="3103921"/>
          <a:ext cx="7208957" cy="912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Gill Sans MT" panose="020B0502020104020203"/>
            </a:rPr>
            <a:t>Chat Box</a:t>
          </a:r>
          <a:endParaRPr lang="en-US" sz="3900" kern="1200"/>
        </a:p>
      </dsp:txBody>
      <dsp:txXfrm>
        <a:off x="44549" y="3148470"/>
        <a:ext cx="7119859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1850" y="702156"/>
            <a:ext cx="7208958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Csn-254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Project: Assessor</a:t>
            </a:r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93AAAE2-87C1-4B09-BCF7-22201302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8" y="1049653"/>
            <a:ext cx="3194302" cy="51746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541" y="2092809"/>
            <a:ext cx="5778175" cy="40640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Team ASSESSOR – 5</a:t>
            </a:r>
          </a:p>
          <a:p>
            <a:pPr marL="342900" indent="-342900">
              <a:buFont typeface="Wingdings" panose="05020102010507070707" pitchFamily="18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19114016 - AVVARI SREEDHAR</a:t>
            </a:r>
          </a:p>
          <a:p>
            <a:pPr marL="342900" indent="-342900">
              <a:buFont typeface="Wingdings" panose="05020102010507070707" pitchFamily="18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19114051 - Rohith </a:t>
            </a:r>
            <a:r>
              <a:rPr lang="en-US" sz="2400" err="1">
                <a:solidFill>
                  <a:schemeClr val="tx1"/>
                </a:solidFill>
              </a:rPr>
              <a:t>mamidi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Wingdings" panose="05020102010507070707" pitchFamily="18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19114062 - P SASI PREETHAM</a:t>
            </a:r>
          </a:p>
          <a:p>
            <a:pPr marL="342900" indent="-342900">
              <a:buFont typeface="Wingdings" panose="05020102010507070707" pitchFamily="18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19114066 - PUTTA JAIDEEP</a:t>
            </a:r>
          </a:p>
          <a:p>
            <a:pPr marL="342900" indent="-342900">
              <a:buFont typeface="Wingdings" panose="05020102010507070707" pitchFamily="18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19115016 - AKANTI GIRI NANDAN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1710340"/>
            <a:ext cx="6881447" cy="86417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Course page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1631925" y="2976737"/>
            <a:ext cx="545904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In this page, the courses in which the student is enrolled will be </a:t>
            </a:r>
            <a:r>
              <a:rPr lang="en-GB" sz="2800">
                <a:solidFill>
                  <a:schemeClr val="bg1"/>
                </a:solidFill>
              </a:rPr>
              <a:t>displaced in list format. 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BE12A93-CF88-420B-A1AD-8956F1E7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37" y="454142"/>
            <a:ext cx="3113420" cy="59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/>
              <a:t>Course</a:t>
            </a:r>
            <a:br>
              <a:rPr lang="en-US"/>
            </a:br>
            <a:r>
              <a:rPr lang="en-US"/>
              <a:t>functions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78530643-2173-4C21-95A3-B19A49E4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7" y="845054"/>
            <a:ext cx="2872075" cy="5533797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9020"/>
              </p:ext>
            </p:extLst>
          </p:nvPr>
        </p:nvGraphicFramePr>
        <p:xfrm>
          <a:off x="4401849" y="2180496"/>
          <a:ext cx="7208957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1026494"/>
            <a:ext cx="4909929" cy="624448"/>
          </a:xfrm>
        </p:spPr>
        <p:txBody>
          <a:bodyPr anchor="ctr">
            <a:normAutofit/>
          </a:bodyPr>
          <a:lstStyle/>
          <a:p>
            <a:r>
              <a:rPr lang="en-US"/>
              <a:t>ASSIGNMENT Section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669029" y="1924257"/>
            <a:ext cx="6572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In this section the course administrator will post the assignment in image format for the students to answer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Once the professor posted the images he will change the </a:t>
            </a:r>
            <a:r>
              <a:rPr lang="en-GB" sz="2000">
                <a:solidFill>
                  <a:schemeClr val="bg1"/>
                </a:solidFill>
              </a:rPr>
              <a:t>rules in the firebase such that the students can be able to only post(write) their work but </a:t>
            </a:r>
            <a:r>
              <a:rPr lang="en-GB" sz="2000" dirty="0">
                <a:solidFill>
                  <a:schemeClr val="bg1"/>
                </a:solidFill>
              </a:rPr>
              <a:t>can't </a:t>
            </a:r>
            <a:r>
              <a:rPr lang="en-GB" sz="2000">
                <a:solidFill>
                  <a:schemeClr val="bg1"/>
                </a:solidFill>
              </a:rPr>
              <a:t>see(read)  other's submissions before the </a:t>
            </a:r>
            <a:r>
              <a:rPr lang="en-GB" sz="2000" dirty="0">
                <a:solidFill>
                  <a:schemeClr val="bg1"/>
                </a:solidFill>
              </a:rPr>
              <a:t>deadline.</a:t>
            </a:r>
          </a:p>
          <a:p>
            <a:pPr marL="457200" indent="-4572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After the deadline, the administrator </a:t>
            </a:r>
            <a:r>
              <a:rPr lang="en-GB" sz="2000" dirty="0">
                <a:solidFill>
                  <a:schemeClr val="bg1"/>
                </a:solidFill>
              </a:rPr>
              <a:t>will change </a:t>
            </a:r>
            <a:r>
              <a:rPr lang="en-GB" sz="2000">
                <a:solidFill>
                  <a:schemeClr val="bg1"/>
                </a:solidFill>
              </a:rPr>
              <a:t>the firebase rules such that all students can see(read) all </a:t>
            </a:r>
            <a:r>
              <a:rPr lang="en-GB" sz="2000" dirty="0">
                <a:solidFill>
                  <a:schemeClr val="bg1"/>
                </a:solidFill>
              </a:rPr>
              <a:t>submissions and the answers uploaded by the professor but cannot</a:t>
            </a:r>
            <a:r>
              <a:rPr lang="en-GB" sz="2000">
                <a:solidFill>
                  <a:schemeClr val="bg1"/>
                </a:solidFill>
              </a:rPr>
              <a:t> post(write) </a:t>
            </a:r>
            <a:r>
              <a:rPr lang="en-GB" sz="2000" dirty="0">
                <a:solidFill>
                  <a:schemeClr val="bg1"/>
                </a:solidFill>
              </a:rPr>
              <a:t>anymore.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Finally the results will be provided by the professor in </a:t>
            </a:r>
            <a:r>
              <a:rPr lang="en-GB" sz="2000">
                <a:solidFill>
                  <a:schemeClr val="bg1"/>
                </a:solidFill>
              </a:rPr>
              <a:t>the chat box if he wiah to do so.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BB8AD8-8D3F-4956-A58C-63A763FE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4" y="454992"/>
            <a:ext cx="3015495" cy="59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84" y="909264"/>
            <a:ext cx="5269524" cy="864178"/>
          </a:xfrm>
        </p:spPr>
        <p:txBody>
          <a:bodyPr anchor="ctr">
            <a:normAutofit/>
          </a:bodyPr>
          <a:lstStyle/>
          <a:p>
            <a:r>
              <a:rPr lang="en-US"/>
              <a:t>Polling 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795045" y="1902723"/>
            <a:ext cx="6572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Polling section is used by the course instructor to know student's choices and understanding by asking students to express their opinion for a question by a simple selection.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Whenever a student votes or chooses an option of his wish, the count of students who chosen the same option is updated and stored.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Student can't attempt the poll twice so that he can't change his opinion by knowing the opinion of the 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Only after attempting it, he can refresh and can check the percentage of students voted per question.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</a:rPr>
              <a:t>Course instructor can anytime clear the responses of all students, in case of any discrepancy 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5E0F43E-675D-423E-961D-BC402677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671" y="576470"/>
            <a:ext cx="3028818" cy="57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88" y="1094769"/>
            <a:ext cx="5183907" cy="684381"/>
          </a:xfrm>
        </p:spPr>
        <p:txBody>
          <a:bodyPr anchor="ctr">
            <a:normAutofit/>
          </a:bodyPr>
          <a:lstStyle/>
          <a:p>
            <a:r>
              <a:rPr lang="en-US"/>
              <a:t>QUIZ SECTION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768779" y="2085797"/>
            <a:ext cx="657273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The Quiz Section is used by the course administrator to conduct quizzes for the course and the students who are enrolled for the course can attempt it.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quizzes which are created will be </a:t>
            </a:r>
            <a:r>
              <a:rPr lang="en-GB" sz="2000" dirty="0">
                <a:solidFill>
                  <a:schemeClr val="bg1"/>
                </a:solidFill>
              </a:rPr>
              <a:t>displayed in a list and student can attempt the quiz by clicking on the attempt button.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Upon attemption, the questions are displayed and the timer will start which a student can see at the top corner.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The student can submit the quiz by clicking the submit </a:t>
            </a:r>
            <a:r>
              <a:rPr lang="en-GB" sz="2000">
                <a:solidFill>
                  <a:schemeClr val="bg1"/>
                </a:solidFill>
              </a:rPr>
              <a:t>button else, it gets auto-submitted if he uses other application while attempting, or in case of time up.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2B9CD48-7905-43AE-A731-FFA7BACC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852" y="557781"/>
            <a:ext cx="2998415" cy="58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12" y="1259232"/>
            <a:ext cx="5098289" cy="684381"/>
          </a:xfrm>
        </p:spPr>
        <p:txBody>
          <a:bodyPr anchor="ctr">
            <a:normAutofit fontScale="90000"/>
          </a:bodyPr>
          <a:lstStyle/>
          <a:p>
            <a:r>
              <a:rPr lang="en-US"/>
              <a:t>QUIZ SECTION cont.....</a:t>
            </a:r>
            <a:br>
              <a:rPr lang="en-US" dirty="0"/>
            </a:b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815817" y="2402583"/>
            <a:ext cx="657273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student can navigate through the questions with the help of previous and next buttons at the bottom of the question screen.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student can obtain the results by clicking the option in the three dots on the right corner of the quiz screen.</a:t>
            </a:r>
            <a:endParaRPr lang="en-GB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results are saved and uploaded to fire base after the submission where, both the lecturer and student can view the results before the professor clears the data.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9BCF2F0-AC62-45FB-B930-985CE7B0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917" y="454992"/>
            <a:ext cx="2932774" cy="57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4" y="1026494"/>
            <a:ext cx="5269524" cy="864178"/>
          </a:xfrm>
        </p:spPr>
        <p:txBody>
          <a:bodyPr anchor="ctr">
            <a:normAutofit/>
          </a:bodyPr>
          <a:lstStyle/>
          <a:p>
            <a:r>
              <a:rPr lang="en-US"/>
              <a:t>CHAT BOX 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D04F8A-A094-4670-A089-8CAE0456C53D}"/>
              </a:ext>
            </a:extLst>
          </p:cNvPr>
          <p:cNvSpPr txBox="1"/>
          <p:nvPr/>
        </p:nvSpPr>
        <p:spPr>
          <a:xfrm>
            <a:off x="716891" y="1979670"/>
            <a:ext cx="6572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The Chat box is used by the course administrator and the students who are enrolled in the course for sharing their doubts and any other discussions held in the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The message or chat which one enters will get uploaded to the firebase as a string and it will be retrieved from the firebase to all the users who have permission to read the chat.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</a:rPr>
              <a:t>The user can also send images through this.</a:t>
            </a:r>
          </a:p>
          <a:p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684434-2D3C-4797-AA7D-D11B9B01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40" y="454992"/>
            <a:ext cx="2762252" cy="58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7935" y="2396147"/>
            <a:ext cx="4033917" cy="894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urier New"/>
                <a:ea typeface="MS Gothic"/>
                <a:cs typeface="Courier New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627" y="5292863"/>
            <a:ext cx="2187532" cy="9325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>
                <a:solidFill>
                  <a:schemeClr val="bg2"/>
                </a:solidFill>
              </a:rPr>
              <a:t>FROM TEAM</a:t>
            </a:r>
            <a:endParaRPr lang="en-US">
              <a:solidFill>
                <a:schemeClr val="bg2"/>
              </a:solidFill>
            </a:endParaRPr>
          </a:p>
          <a:p>
            <a:r>
              <a:rPr lang="en-US" sz="2400">
                <a:solidFill>
                  <a:schemeClr val="bg2"/>
                </a:solidFill>
              </a:rPr>
              <a:t>- ASSESSOR</a:t>
            </a:r>
            <a:endParaRPr lang="en-US">
              <a:solidFill>
                <a:schemeClr val="bg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bg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0229914-4D43-4666-8159-65559474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66" y="2183929"/>
            <a:ext cx="2716911" cy="2784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9ABF9-C909-4DE7-AAA2-7D917A4F866A}"/>
              </a:ext>
            </a:extLst>
          </p:cNvPr>
          <p:cNvSpPr txBox="1"/>
          <p:nvPr/>
        </p:nvSpPr>
        <p:spPr>
          <a:xfrm>
            <a:off x="1270339" y="4924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     ASSESSOR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A5B70-631E-4F47-874A-FBE55E5170D4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4D6DDB-133E-44E2-B636-39185D690A0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Csn-254 Project: Assessor</vt:lpstr>
      <vt:lpstr>Course page</vt:lpstr>
      <vt:lpstr>Course functions</vt:lpstr>
      <vt:lpstr>ASSIGNMENT Section</vt:lpstr>
      <vt:lpstr>Polling </vt:lpstr>
      <vt:lpstr>QUIZ SECTION</vt:lpstr>
      <vt:lpstr>QUIZ SECTION cont..... </vt:lpstr>
      <vt:lpstr>CHAT BOX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revision>85</cp:revision>
  <dcterms:created xsi:type="dcterms:W3CDTF">2021-05-21T04:18:30Z</dcterms:created>
  <dcterms:modified xsi:type="dcterms:W3CDTF">2021-05-21T08:28:10Z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