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79" r:id="rId2"/>
    <p:sldId id="403" r:id="rId3"/>
    <p:sldId id="402" r:id="rId4"/>
    <p:sldId id="406" r:id="rId5"/>
    <p:sldId id="381" r:id="rId6"/>
    <p:sldId id="405" r:id="rId7"/>
    <p:sldId id="407" r:id="rId8"/>
    <p:sldId id="404" r:id="rId9"/>
    <p:sldId id="399" r:id="rId10"/>
    <p:sldId id="400" r:id="rId11"/>
    <p:sldId id="398" r:id="rId12"/>
    <p:sldId id="394" r:id="rId13"/>
    <p:sldId id="392" r:id="rId14"/>
    <p:sldId id="395" r:id="rId15"/>
    <p:sldId id="397" r:id="rId16"/>
    <p:sldId id="396" r:id="rId17"/>
    <p:sldId id="382" r:id="rId18"/>
    <p:sldId id="383" r:id="rId19"/>
    <p:sldId id="384" r:id="rId20"/>
    <p:sldId id="385" r:id="rId21"/>
    <p:sldId id="386" r:id="rId22"/>
    <p:sldId id="393" r:id="rId23"/>
    <p:sldId id="388" r:id="rId24"/>
    <p:sldId id="389" r:id="rId25"/>
    <p:sldId id="391" r:id="rId26"/>
    <p:sldId id="40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 Li" initials="XL" lastIdx="3" clrIdx="0">
    <p:extLst>
      <p:ext uri="{19B8F6BF-5375-455C-9EA6-DF929625EA0E}">
        <p15:presenceInfo xmlns:p15="http://schemas.microsoft.com/office/powerpoint/2012/main" userId="S::xiao.li8@mcgill.ca::d93d1eb4-4575-473e-8eed-90bbcdaf03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804" autoAdjust="0"/>
  </p:normalViewPr>
  <p:slideViewPr>
    <p:cSldViewPr snapToGrid="0">
      <p:cViewPr varScale="1">
        <p:scale>
          <a:sx n="69" d="100"/>
          <a:sy n="69" d="100"/>
        </p:scale>
        <p:origin x="5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o Li" userId="d93d1eb4-4575-473e-8eed-90bbcdaf0321" providerId="ADAL" clId="{216D09A1-C58E-4CD4-8BF4-74599D643E7D}"/>
    <pc:docChg chg="custSel addSld delSld modSld">
      <pc:chgData name="Xiao Li" userId="d93d1eb4-4575-473e-8eed-90bbcdaf0321" providerId="ADAL" clId="{216D09A1-C58E-4CD4-8BF4-74599D643E7D}" dt="2023-12-21T16:09:46.415" v="2345" actId="20577"/>
      <pc:docMkLst>
        <pc:docMk/>
      </pc:docMkLst>
      <pc:sldChg chg="modNotesTx">
        <pc:chgData name="Xiao Li" userId="d93d1eb4-4575-473e-8eed-90bbcdaf0321" providerId="ADAL" clId="{216D09A1-C58E-4CD4-8BF4-74599D643E7D}" dt="2023-12-21T16:09:46.415" v="2345" actId="20577"/>
        <pc:sldMkLst>
          <pc:docMk/>
          <pc:sldMk cId="1483223660" sldId="256"/>
        </pc:sldMkLst>
      </pc:sldChg>
      <pc:sldChg chg="addSp delSp modSp new mod">
        <pc:chgData name="Xiao Li" userId="d93d1eb4-4575-473e-8eed-90bbcdaf0321" providerId="ADAL" clId="{216D09A1-C58E-4CD4-8BF4-74599D643E7D}" dt="2023-12-21T13:43:45.352" v="287" actId="692"/>
        <pc:sldMkLst>
          <pc:docMk/>
          <pc:sldMk cId="1821701111" sldId="380"/>
        </pc:sldMkLst>
        <pc:spChg chg="del">
          <ac:chgData name="Xiao Li" userId="d93d1eb4-4575-473e-8eed-90bbcdaf0321" providerId="ADAL" clId="{216D09A1-C58E-4CD4-8BF4-74599D643E7D}" dt="2023-12-21T13:20:27.720" v="1" actId="478"/>
          <ac:spMkLst>
            <pc:docMk/>
            <pc:sldMk cId="1821701111" sldId="380"/>
            <ac:spMk id="2" creationId="{5961B949-8175-41A3-94C3-BFA08003BC6B}"/>
          </ac:spMkLst>
        </pc:spChg>
        <pc:spChg chg="del">
          <ac:chgData name="Xiao Li" userId="d93d1eb4-4575-473e-8eed-90bbcdaf0321" providerId="ADAL" clId="{216D09A1-C58E-4CD4-8BF4-74599D643E7D}" dt="2023-12-21T13:20:27.720" v="1" actId="478"/>
          <ac:spMkLst>
            <pc:docMk/>
            <pc:sldMk cId="1821701111" sldId="380"/>
            <ac:spMk id="3" creationId="{C9F20A71-08A1-4702-89B0-E24429BE4D2D}"/>
          </ac:spMkLst>
        </pc:spChg>
        <pc:spChg chg="add mod">
          <ac:chgData name="Xiao Li" userId="d93d1eb4-4575-473e-8eed-90bbcdaf0321" providerId="ADAL" clId="{216D09A1-C58E-4CD4-8BF4-74599D643E7D}" dt="2023-12-21T13:43:21.131" v="286" actId="115"/>
          <ac:spMkLst>
            <pc:docMk/>
            <pc:sldMk cId="1821701111" sldId="380"/>
            <ac:spMk id="6" creationId="{04FB1206-EFB9-4309-ABBB-E1CB9EFE9A74}"/>
          </ac:spMkLst>
        </pc:spChg>
        <pc:spChg chg="add mod">
          <ac:chgData name="Xiao Li" userId="d93d1eb4-4575-473e-8eed-90bbcdaf0321" providerId="ADAL" clId="{216D09A1-C58E-4CD4-8BF4-74599D643E7D}" dt="2023-12-21T13:43:45.352" v="287" actId="692"/>
          <ac:spMkLst>
            <pc:docMk/>
            <pc:sldMk cId="1821701111" sldId="380"/>
            <ac:spMk id="7" creationId="{B5F1A29D-2795-46B7-91CC-5582EC8EC56C}"/>
          </ac:spMkLst>
        </pc:spChg>
        <pc:spChg chg="add mod">
          <ac:chgData name="Xiao Li" userId="d93d1eb4-4575-473e-8eed-90bbcdaf0321" providerId="ADAL" clId="{216D09A1-C58E-4CD4-8BF4-74599D643E7D}" dt="2023-12-21T13:41:30.476" v="250" actId="1036"/>
          <ac:spMkLst>
            <pc:docMk/>
            <pc:sldMk cId="1821701111" sldId="380"/>
            <ac:spMk id="8" creationId="{1BA229ED-0D34-49B7-B184-2720BF112B6F}"/>
          </ac:spMkLst>
        </pc:spChg>
        <pc:spChg chg="add mod">
          <ac:chgData name="Xiao Li" userId="d93d1eb4-4575-473e-8eed-90bbcdaf0321" providerId="ADAL" clId="{216D09A1-C58E-4CD4-8BF4-74599D643E7D}" dt="2023-12-21T13:42:38.960" v="282" actId="207"/>
          <ac:spMkLst>
            <pc:docMk/>
            <pc:sldMk cId="1821701111" sldId="380"/>
            <ac:spMk id="17" creationId="{04C737DB-9F1D-474C-811F-474A3649310F}"/>
          </ac:spMkLst>
        </pc:spChg>
        <pc:picChg chg="add mod modCrop">
          <ac:chgData name="Xiao Li" userId="d93d1eb4-4575-473e-8eed-90bbcdaf0321" providerId="ADAL" clId="{216D09A1-C58E-4CD4-8BF4-74599D643E7D}" dt="2023-12-21T13:34:10.684" v="90" actId="1076"/>
          <ac:picMkLst>
            <pc:docMk/>
            <pc:sldMk cId="1821701111" sldId="380"/>
            <ac:picMk id="5" creationId="{4E3D69BF-607F-4AAF-8278-567B5F3C456F}"/>
          </ac:picMkLst>
        </pc:picChg>
        <pc:picChg chg="add mod">
          <ac:chgData name="Xiao Li" userId="d93d1eb4-4575-473e-8eed-90bbcdaf0321" providerId="ADAL" clId="{216D09A1-C58E-4CD4-8BF4-74599D643E7D}" dt="2023-12-21T13:41:24.939" v="232" actId="1036"/>
          <ac:picMkLst>
            <pc:docMk/>
            <pc:sldMk cId="1821701111" sldId="380"/>
            <ac:picMk id="10" creationId="{465D474D-28B6-465E-B498-39CBA69A84E9}"/>
          </ac:picMkLst>
        </pc:picChg>
        <pc:picChg chg="add mod">
          <ac:chgData name="Xiao Li" userId="d93d1eb4-4575-473e-8eed-90bbcdaf0321" providerId="ADAL" clId="{216D09A1-C58E-4CD4-8BF4-74599D643E7D}" dt="2023-12-21T13:41:24.939" v="232" actId="1036"/>
          <ac:picMkLst>
            <pc:docMk/>
            <pc:sldMk cId="1821701111" sldId="380"/>
            <ac:picMk id="12" creationId="{4322CCB9-BF4B-4D7A-9D9D-91C3C367D999}"/>
          </ac:picMkLst>
        </pc:picChg>
        <pc:picChg chg="add mod modCrop">
          <ac:chgData name="Xiao Li" userId="d93d1eb4-4575-473e-8eed-90bbcdaf0321" providerId="ADAL" clId="{216D09A1-C58E-4CD4-8BF4-74599D643E7D}" dt="2023-12-21T13:43:09.021" v="284" actId="732"/>
          <ac:picMkLst>
            <pc:docMk/>
            <pc:sldMk cId="1821701111" sldId="380"/>
            <ac:picMk id="14" creationId="{E6779B1B-3734-418F-A4C8-13B3A33685E2}"/>
          </ac:picMkLst>
        </pc:picChg>
        <pc:cxnChg chg="add">
          <ac:chgData name="Xiao Li" userId="d93d1eb4-4575-473e-8eed-90bbcdaf0321" providerId="ADAL" clId="{216D09A1-C58E-4CD4-8BF4-74599D643E7D}" dt="2023-12-21T13:41:55.483" v="276" actId="11529"/>
          <ac:cxnSpMkLst>
            <pc:docMk/>
            <pc:sldMk cId="1821701111" sldId="380"/>
            <ac:cxnSpMk id="16" creationId="{8402D59D-493F-4A7D-8BBC-7AE62FA240BE}"/>
          </ac:cxnSpMkLst>
        </pc:cxnChg>
        <pc:cxnChg chg="add">
          <ac:chgData name="Xiao Li" userId="d93d1eb4-4575-473e-8eed-90bbcdaf0321" providerId="ADAL" clId="{216D09A1-C58E-4CD4-8BF4-74599D643E7D}" dt="2023-12-21T13:42:52.820" v="283" actId="11529"/>
          <ac:cxnSpMkLst>
            <pc:docMk/>
            <pc:sldMk cId="1821701111" sldId="380"/>
            <ac:cxnSpMk id="19" creationId="{297779A9-A003-4E73-B396-F37F27778115}"/>
          </ac:cxnSpMkLst>
        </pc:cxnChg>
      </pc:sldChg>
      <pc:sldChg chg="addSp delSp modSp add mod">
        <pc:chgData name="Xiao Li" userId="d93d1eb4-4575-473e-8eed-90bbcdaf0321" providerId="ADAL" clId="{216D09A1-C58E-4CD4-8BF4-74599D643E7D}" dt="2023-12-21T14:05:43.934" v="362" actId="20577"/>
        <pc:sldMkLst>
          <pc:docMk/>
          <pc:sldMk cId="820226303" sldId="381"/>
        </pc:sldMkLst>
        <pc:spChg chg="mod">
          <ac:chgData name="Xiao Li" userId="d93d1eb4-4575-473e-8eed-90bbcdaf0321" providerId="ADAL" clId="{216D09A1-C58E-4CD4-8BF4-74599D643E7D}" dt="2023-12-21T13:57:14.638" v="353" actId="20577"/>
          <ac:spMkLst>
            <pc:docMk/>
            <pc:sldMk cId="820226303" sldId="381"/>
            <ac:spMk id="6" creationId="{04FB1206-EFB9-4309-ABBB-E1CB9EFE9A74}"/>
          </ac:spMkLst>
        </pc:spChg>
        <pc:spChg chg="mod">
          <ac:chgData name="Xiao Li" userId="d93d1eb4-4575-473e-8eed-90bbcdaf0321" providerId="ADAL" clId="{216D09A1-C58E-4CD4-8BF4-74599D643E7D}" dt="2023-12-21T14:05:43.934" v="362" actId="20577"/>
          <ac:spMkLst>
            <pc:docMk/>
            <pc:sldMk cId="820226303" sldId="381"/>
            <ac:spMk id="7" creationId="{B5F1A29D-2795-46B7-91CC-5582EC8EC56C}"/>
          </ac:spMkLst>
        </pc:spChg>
        <pc:spChg chg="mod">
          <ac:chgData name="Xiao Li" userId="d93d1eb4-4575-473e-8eed-90bbcdaf0321" providerId="ADAL" clId="{216D09A1-C58E-4CD4-8BF4-74599D643E7D}" dt="2023-12-21T13:50:56.605" v="313" actId="20577"/>
          <ac:spMkLst>
            <pc:docMk/>
            <pc:sldMk cId="820226303" sldId="381"/>
            <ac:spMk id="8" creationId="{1BA229ED-0D34-49B7-B184-2720BF112B6F}"/>
          </ac:spMkLst>
        </pc:spChg>
        <pc:spChg chg="del">
          <ac:chgData name="Xiao Li" userId="d93d1eb4-4575-473e-8eed-90bbcdaf0321" providerId="ADAL" clId="{216D09A1-C58E-4CD4-8BF4-74599D643E7D}" dt="2023-12-21T13:57:28.453" v="356" actId="478"/>
          <ac:spMkLst>
            <pc:docMk/>
            <pc:sldMk cId="820226303" sldId="381"/>
            <ac:spMk id="17" creationId="{04C737DB-9F1D-474C-811F-474A3649310F}"/>
          </ac:spMkLst>
        </pc:spChg>
        <pc:picChg chg="add mod modCrop">
          <ac:chgData name="Xiao Li" userId="d93d1eb4-4575-473e-8eed-90bbcdaf0321" providerId="ADAL" clId="{216D09A1-C58E-4CD4-8BF4-74599D643E7D}" dt="2023-12-21T13:50:59.988" v="314" actId="1076"/>
          <ac:picMkLst>
            <pc:docMk/>
            <pc:sldMk cId="820226303" sldId="381"/>
            <ac:picMk id="3" creationId="{957F4E1A-042E-4843-B0E9-75A176D108F2}"/>
          </ac:picMkLst>
        </pc:picChg>
        <pc:picChg chg="add mod">
          <ac:chgData name="Xiao Li" userId="d93d1eb4-4575-473e-8eed-90bbcdaf0321" providerId="ADAL" clId="{216D09A1-C58E-4CD4-8BF4-74599D643E7D}" dt="2023-12-21T13:58:00.641" v="359" actId="1076"/>
          <ac:picMkLst>
            <pc:docMk/>
            <pc:sldMk cId="820226303" sldId="381"/>
            <ac:picMk id="9" creationId="{A3D24689-FC8B-401E-86F5-A0641943FA4E}"/>
          </ac:picMkLst>
        </pc:picChg>
        <pc:picChg chg="del">
          <ac:chgData name="Xiao Li" userId="d93d1eb4-4575-473e-8eed-90bbcdaf0321" providerId="ADAL" clId="{216D09A1-C58E-4CD4-8BF4-74599D643E7D}" dt="2023-12-21T13:50:29.863" v="306" actId="478"/>
          <ac:picMkLst>
            <pc:docMk/>
            <pc:sldMk cId="820226303" sldId="381"/>
            <ac:picMk id="10" creationId="{465D474D-28B6-465E-B498-39CBA69A84E9}"/>
          </ac:picMkLst>
        </pc:picChg>
        <pc:picChg chg="del">
          <ac:chgData name="Xiao Li" userId="d93d1eb4-4575-473e-8eed-90bbcdaf0321" providerId="ADAL" clId="{216D09A1-C58E-4CD4-8BF4-74599D643E7D}" dt="2023-12-21T13:50:11.547" v="303" actId="478"/>
          <ac:picMkLst>
            <pc:docMk/>
            <pc:sldMk cId="820226303" sldId="381"/>
            <ac:picMk id="12" creationId="{4322CCB9-BF4B-4D7A-9D9D-91C3C367D999}"/>
          </ac:picMkLst>
        </pc:picChg>
        <pc:picChg chg="del">
          <ac:chgData name="Xiao Li" userId="d93d1eb4-4575-473e-8eed-90bbcdaf0321" providerId="ADAL" clId="{216D09A1-C58E-4CD4-8BF4-74599D643E7D}" dt="2023-12-21T13:57:21.526" v="354" actId="478"/>
          <ac:picMkLst>
            <pc:docMk/>
            <pc:sldMk cId="820226303" sldId="381"/>
            <ac:picMk id="14" creationId="{E6779B1B-3734-418F-A4C8-13B3A33685E2}"/>
          </ac:picMkLst>
        </pc:picChg>
        <pc:cxnChg chg="del">
          <ac:chgData name="Xiao Li" userId="d93d1eb4-4575-473e-8eed-90bbcdaf0321" providerId="ADAL" clId="{216D09A1-C58E-4CD4-8BF4-74599D643E7D}" dt="2023-12-21T13:57:21.526" v="354" actId="478"/>
          <ac:cxnSpMkLst>
            <pc:docMk/>
            <pc:sldMk cId="820226303" sldId="381"/>
            <ac:cxnSpMk id="16" creationId="{8402D59D-493F-4A7D-8BBC-7AE62FA240BE}"/>
          </ac:cxnSpMkLst>
        </pc:cxnChg>
        <pc:cxnChg chg="del">
          <ac:chgData name="Xiao Li" userId="d93d1eb4-4575-473e-8eed-90bbcdaf0321" providerId="ADAL" clId="{216D09A1-C58E-4CD4-8BF4-74599D643E7D}" dt="2023-12-21T13:57:25.754" v="355" actId="478"/>
          <ac:cxnSpMkLst>
            <pc:docMk/>
            <pc:sldMk cId="820226303" sldId="381"/>
            <ac:cxnSpMk id="19" creationId="{297779A9-A003-4E73-B396-F37F27778115}"/>
          </ac:cxnSpMkLst>
        </pc:cxnChg>
      </pc:sldChg>
      <pc:sldChg chg="addSp delSp modSp new mod">
        <pc:chgData name="Xiao Li" userId="d93d1eb4-4575-473e-8eed-90bbcdaf0321" providerId="ADAL" clId="{216D09A1-C58E-4CD4-8BF4-74599D643E7D}" dt="2023-12-21T14:23:56.302" v="752" actId="20577"/>
        <pc:sldMkLst>
          <pc:docMk/>
          <pc:sldMk cId="452197749" sldId="382"/>
        </pc:sldMkLst>
        <pc:spChg chg="del">
          <ac:chgData name="Xiao Li" userId="d93d1eb4-4575-473e-8eed-90bbcdaf0321" providerId="ADAL" clId="{216D09A1-C58E-4CD4-8BF4-74599D643E7D}" dt="2023-12-21T14:16:47.318" v="445" actId="478"/>
          <ac:spMkLst>
            <pc:docMk/>
            <pc:sldMk cId="452197749" sldId="382"/>
            <ac:spMk id="2" creationId="{A8C36144-009D-451A-87F5-A5410BD7C625}"/>
          </ac:spMkLst>
        </pc:spChg>
        <pc:spChg chg="del">
          <ac:chgData name="Xiao Li" userId="d93d1eb4-4575-473e-8eed-90bbcdaf0321" providerId="ADAL" clId="{216D09A1-C58E-4CD4-8BF4-74599D643E7D}" dt="2023-12-21T14:16:47.318" v="445" actId="478"/>
          <ac:spMkLst>
            <pc:docMk/>
            <pc:sldMk cId="452197749" sldId="382"/>
            <ac:spMk id="3" creationId="{3D0A4ED8-FED8-43C5-864D-91ABF268FF56}"/>
          </ac:spMkLst>
        </pc:spChg>
        <pc:spChg chg="add mod">
          <ac:chgData name="Xiao Li" userId="d93d1eb4-4575-473e-8eed-90bbcdaf0321" providerId="ADAL" clId="{216D09A1-C58E-4CD4-8BF4-74599D643E7D}" dt="2023-12-21T14:22:28.227" v="696" actId="14100"/>
          <ac:spMkLst>
            <pc:docMk/>
            <pc:sldMk cId="452197749" sldId="382"/>
            <ac:spMk id="4" creationId="{5381FE4A-074B-4E7D-8096-AF3E61939A0C}"/>
          </ac:spMkLst>
        </pc:spChg>
        <pc:spChg chg="add mod">
          <ac:chgData name="Xiao Li" userId="d93d1eb4-4575-473e-8eed-90bbcdaf0321" providerId="ADAL" clId="{216D09A1-C58E-4CD4-8BF4-74599D643E7D}" dt="2023-12-21T14:23:56.302" v="752" actId="20577"/>
          <ac:spMkLst>
            <pc:docMk/>
            <pc:sldMk cId="452197749" sldId="382"/>
            <ac:spMk id="8" creationId="{A5A30C02-BE99-4495-9D8F-AAC8A1216959}"/>
          </ac:spMkLst>
        </pc:spChg>
        <pc:spChg chg="add mod">
          <ac:chgData name="Xiao Li" userId="d93d1eb4-4575-473e-8eed-90bbcdaf0321" providerId="ADAL" clId="{216D09A1-C58E-4CD4-8BF4-74599D643E7D}" dt="2023-12-21T14:23:03.344" v="715" actId="20577"/>
          <ac:spMkLst>
            <pc:docMk/>
            <pc:sldMk cId="452197749" sldId="382"/>
            <ac:spMk id="9" creationId="{F9C40B8B-63A1-44B7-B718-CF62E13CB5CF}"/>
          </ac:spMkLst>
        </pc:spChg>
        <pc:picChg chg="add mod">
          <ac:chgData name="Xiao Li" userId="d93d1eb4-4575-473e-8eed-90bbcdaf0321" providerId="ADAL" clId="{216D09A1-C58E-4CD4-8BF4-74599D643E7D}" dt="2023-12-21T14:20:37.871" v="532" actId="1076"/>
          <ac:picMkLst>
            <pc:docMk/>
            <pc:sldMk cId="452197749" sldId="382"/>
            <ac:picMk id="6" creationId="{8B55060E-2A27-4C5C-9BA7-2E10D8592968}"/>
          </ac:picMkLst>
        </pc:picChg>
        <pc:picChg chg="add mod">
          <ac:chgData name="Xiao Li" userId="d93d1eb4-4575-473e-8eed-90bbcdaf0321" providerId="ADAL" clId="{216D09A1-C58E-4CD4-8BF4-74599D643E7D}" dt="2023-12-21T14:20:42.661" v="534"/>
          <ac:picMkLst>
            <pc:docMk/>
            <pc:sldMk cId="452197749" sldId="382"/>
            <ac:picMk id="7" creationId="{AF13C82B-6A53-49A8-B94F-4536AC30A421}"/>
          </ac:picMkLst>
        </pc:picChg>
      </pc:sldChg>
      <pc:sldChg chg="addSp delSp modSp add del mod">
        <pc:chgData name="Xiao Li" userId="d93d1eb4-4575-473e-8eed-90bbcdaf0321" providerId="ADAL" clId="{216D09A1-C58E-4CD4-8BF4-74599D643E7D}" dt="2023-12-21T14:23:37.513" v="728" actId="47"/>
        <pc:sldMkLst>
          <pc:docMk/>
          <pc:sldMk cId="3604969446" sldId="383"/>
        </pc:sldMkLst>
        <pc:spChg chg="add mod">
          <ac:chgData name="Xiao Li" userId="d93d1eb4-4575-473e-8eed-90bbcdaf0321" providerId="ADAL" clId="{216D09A1-C58E-4CD4-8BF4-74599D643E7D}" dt="2023-12-21T14:12:40.112" v="409" actId="20577"/>
          <ac:spMkLst>
            <pc:docMk/>
            <pc:sldMk cId="3604969446" sldId="383"/>
            <ac:spMk id="2" creationId="{DAE60068-B987-48AB-B880-715EDEF74443}"/>
          </ac:spMkLst>
        </pc:spChg>
        <pc:spChg chg="mod">
          <ac:chgData name="Xiao Li" userId="d93d1eb4-4575-473e-8eed-90bbcdaf0321" providerId="ADAL" clId="{216D09A1-C58E-4CD4-8BF4-74599D643E7D}" dt="2023-12-21T14:12:27.073" v="384" actId="1076"/>
          <ac:spMkLst>
            <pc:docMk/>
            <pc:sldMk cId="3604969446" sldId="383"/>
            <ac:spMk id="6" creationId="{04FB1206-EFB9-4309-ABBB-E1CB9EFE9A74}"/>
          </ac:spMkLst>
        </pc:spChg>
        <pc:spChg chg="mod">
          <ac:chgData name="Xiao Li" userId="d93d1eb4-4575-473e-8eed-90bbcdaf0321" providerId="ADAL" clId="{216D09A1-C58E-4CD4-8BF4-74599D643E7D}" dt="2023-12-21T14:23:25.018" v="727" actId="20577"/>
          <ac:spMkLst>
            <pc:docMk/>
            <pc:sldMk cId="3604969446" sldId="383"/>
            <ac:spMk id="7" creationId="{B5F1A29D-2795-46B7-91CC-5582EC8EC56C}"/>
          </ac:spMkLst>
        </pc:spChg>
        <pc:spChg chg="del">
          <ac:chgData name="Xiao Li" userId="d93d1eb4-4575-473e-8eed-90bbcdaf0321" providerId="ADAL" clId="{216D09A1-C58E-4CD4-8BF4-74599D643E7D}" dt="2023-12-21T14:13:12.927" v="412" actId="478"/>
          <ac:spMkLst>
            <pc:docMk/>
            <pc:sldMk cId="3604969446" sldId="383"/>
            <ac:spMk id="8" creationId="{1BA229ED-0D34-49B7-B184-2720BF112B6F}"/>
          </ac:spMkLst>
        </pc:spChg>
        <pc:spChg chg="add mod">
          <ac:chgData name="Xiao Li" userId="d93d1eb4-4575-473e-8eed-90bbcdaf0321" providerId="ADAL" clId="{216D09A1-C58E-4CD4-8BF4-74599D643E7D}" dt="2023-12-21T14:14:29.389" v="426" actId="20577"/>
          <ac:spMkLst>
            <pc:docMk/>
            <pc:sldMk cId="3604969446" sldId="383"/>
            <ac:spMk id="13" creationId="{BB8D01EC-9518-4024-BCA6-08C163B809F7}"/>
          </ac:spMkLst>
        </pc:spChg>
        <pc:spChg chg="add mod">
          <ac:chgData name="Xiao Li" userId="d93d1eb4-4575-473e-8eed-90bbcdaf0321" providerId="ADAL" clId="{216D09A1-C58E-4CD4-8BF4-74599D643E7D}" dt="2023-12-21T14:15:38.573" v="443" actId="20577"/>
          <ac:spMkLst>
            <pc:docMk/>
            <pc:sldMk cId="3604969446" sldId="383"/>
            <ac:spMk id="16" creationId="{A95D5FE6-4843-4AE1-A3CB-006240C71250}"/>
          </ac:spMkLst>
        </pc:spChg>
        <pc:picChg chg="del">
          <ac:chgData name="Xiao Li" userId="d93d1eb4-4575-473e-8eed-90bbcdaf0321" providerId="ADAL" clId="{216D09A1-C58E-4CD4-8BF4-74599D643E7D}" dt="2023-12-21T14:07:00.503" v="374" actId="478"/>
          <ac:picMkLst>
            <pc:docMk/>
            <pc:sldMk cId="3604969446" sldId="383"/>
            <ac:picMk id="3" creationId="{957F4E1A-042E-4843-B0E9-75A176D108F2}"/>
          </ac:picMkLst>
        </pc:picChg>
        <pc:picChg chg="del">
          <ac:chgData name="Xiao Li" userId="d93d1eb4-4575-473e-8eed-90bbcdaf0321" providerId="ADAL" clId="{216D09A1-C58E-4CD4-8BF4-74599D643E7D}" dt="2023-12-21T14:06:58.043" v="373" actId="478"/>
          <ac:picMkLst>
            <pc:docMk/>
            <pc:sldMk cId="3604969446" sldId="383"/>
            <ac:picMk id="9" creationId="{A3D24689-FC8B-401E-86F5-A0641943FA4E}"/>
          </ac:picMkLst>
        </pc:picChg>
        <pc:picChg chg="add mod">
          <ac:chgData name="Xiao Li" userId="d93d1eb4-4575-473e-8eed-90bbcdaf0321" providerId="ADAL" clId="{216D09A1-C58E-4CD4-8BF4-74599D643E7D}" dt="2023-12-21T14:13:18.276" v="414" actId="1076"/>
          <ac:picMkLst>
            <pc:docMk/>
            <pc:sldMk cId="3604969446" sldId="383"/>
            <ac:picMk id="10" creationId="{FB3B6500-17BB-4BD6-B8DC-6EC1F9A24CF1}"/>
          </ac:picMkLst>
        </pc:picChg>
        <pc:picChg chg="add mod">
          <ac:chgData name="Xiao Li" userId="d93d1eb4-4575-473e-8eed-90bbcdaf0321" providerId="ADAL" clId="{216D09A1-C58E-4CD4-8BF4-74599D643E7D}" dt="2023-12-21T14:13:58.958" v="417" actId="1076"/>
          <ac:picMkLst>
            <pc:docMk/>
            <pc:sldMk cId="3604969446" sldId="383"/>
            <ac:picMk id="12" creationId="{4E95A304-A1F7-4563-B1E0-39FFA8DD7F2E}"/>
          </ac:picMkLst>
        </pc:picChg>
        <pc:picChg chg="add mod">
          <ac:chgData name="Xiao Li" userId="d93d1eb4-4575-473e-8eed-90bbcdaf0321" providerId="ADAL" clId="{216D09A1-C58E-4CD4-8BF4-74599D643E7D}" dt="2023-12-21T14:15:19.899" v="431" actId="14100"/>
          <ac:picMkLst>
            <pc:docMk/>
            <pc:sldMk cId="3604969446" sldId="383"/>
            <ac:picMk id="15" creationId="{A06D8AAC-A343-4A01-9030-3E6C5148CECD}"/>
          </ac:picMkLst>
        </pc:picChg>
      </pc:sldChg>
      <pc:sldChg chg="modSp add mod">
        <pc:chgData name="Xiao Li" userId="d93d1eb4-4575-473e-8eed-90bbcdaf0321" providerId="ADAL" clId="{216D09A1-C58E-4CD4-8BF4-74599D643E7D}" dt="2023-12-21T14:29:36.540" v="936" actId="20577"/>
        <pc:sldMkLst>
          <pc:docMk/>
          <pc:sldMk cId="2657172754" sldId="384"/>
        </pc:sldMkLst>
        <pc:spChg chg="mod">
          <ac:chgData name="Xiao Li" userId="d93d1eb4-4575-473e-8eed-90bbcdaf0321" providerId="ADAL" clId="{216D09A1-C58E-4CD4-8BF4-74599D643E7D}" dt="2023-12-21T14:23:51.356" v="746" actId="20577"/>
          <ac:spMkLst>
            <pc:docMk/>
            <pc:sldMk cId="2657172754" sldId="384"/>
            <ac:spMk id="6" creationId="{04FB1206-EFB9-4309-ABBB-E1CB9EFE9A74}"/>
          </ac:spMkLst>
        </pc:spChg>
        <pc:spChg chg="mod">
          <ac:chgData name="Xiao Li" userId="d93d1eb4-4575-473e-8eed-90bbcdaf0321" providerId="ADAL" clId="{216D09A1-C58E-4CD4-8BF4-74599D643E7D}" dt="2023-12-21T14:29:36.540" v="936" actId="20577"/>
          <ac:spMkLst>
            <pc:docMk/>
            <pc:sldMk cId="2657172754" sldId="384"/>
            <ac:spMk id="7" creationId="{B5F1A29D-2795-46B7-91CC-5582EC8EC56C}"/>
          </ac:spMkLst>
        </pc:spChg>
      </pc:sldChg>
      <pc:sldChg chg="addSp delSp modSp add mod">
        <pc:chgData name="Xiao Li" userId="d93d1eb4-4575-473e-8eed-90bbcdaf0321" providerId="ADAL" clId="{216D09A1-C58E-4CD4-8BF4-74599D643E7D}" dt="2023-12-21T14:29:03.883" v="930" actId="115"/>
        <pc:sldMkLst>
          <pc:docMk/>
          <pc:sldMk cId="1876307791" sldId="385"/>
        </pc:sldMkLst>
        <pc:spChg chg="del">
          <ac:chgData name="Xiao Li" userId="d93d1eb4-4575-473e-8eed-90bbcdaf0321" providerId="ADAL" clId="{216D09A1-C58E-4CD4-8BF4-74599D643E7D}" dt="2023-12-21T14:25:28.440" v="759" actId="478"/>
          <ac:spMkLst>
            <pc:docMk/>
            <pc:sldMk cId="1876307791" sldId="385"/>
            <ac:spMk id="2" creationId="{DAE60068-B987-48AB-B880-715EDEF74443}"/>
          </ac:spMkLst>
        </pc:spChg>
        <pc:spChg chg="mod">
          <ac:chgData name="Xiao Li" userId="d93d1eb4-4575-473e-8eed-90bbcdaf0321" providerId="ADAL" clId="{216D09A1-C58E-4CD4-8BF4-74599D643E7D}" dt="2023-12-21T14:28:35.278" v="918" actId="14100"/>
          <ac:spMkLst>
            <pc:docMk/>
            <pc:sldMk cId="1876307791" sldId="385"/>
            <ac:spMk id="6" creationId="{04FB1206-EFB9-4309-ABBB-E1CB9EFE9A74}"/>
          </ac:spMkLst>
        </pc:spChg>
        <pc:spChg chg="mod">
          <ac:chgData name="Xiao Li" userId="d93d1eb4-4575-473e-8eed-90bbcdaf0321" providerId="ADAL" clId="{216D09A1-C58E-4CD4-8BF4-74599D643E7D}" dt="2023-12-21T14:24:16.062" v="758" actId="20577"/>
          <ac:spMkLst>
            <pc:docMk/>
            <pc:sldMk cId="1876307791" sldId="385"/>
            <ac:spMk id="7" creationId="{B5F1A29D-2795-46B7-91CC-5582EC8EC56C}"/>
          </ac:spMkLst>
        </pc:spChg>
        <pc:spChg chg="add mod">
          <ac:chgData name="Xiao Li" userId="d93d1eb4-4575-473e-8eed-90bbcdaf0321" providerId="ADAL" clId="{216D09A1-C58E-4CD4-8BF4-74599D643E7D}" dt="2023-12-21T14:28:04.172" v="884" actId="115"/>
          <ac:spMkLst>
            <pc:docMk/>
            <pc:sldMk cId="1876307791" sldId="385"/>
            <ac:spMk id="11" creationId="{6658847F-8B0F-4DD7-AB6E-873B577200DE}"/>
          </ac:spMkLst>
        </pc:spChg>
        <pc:spChg chg="del">
          <ac:chgData name="Xiao Li" userId="d93d1eb4-4575-473e-8eed-90bbcdaf0321" providerId="ADAL" clId="{216D09A1-C58E-4CD4-8BF4-74599D643E7D}" dt="2023-12-21T14:25:28.440" v="759" actId="478"/>
          <ac:spMkLst>
            <pc:docMk/>
            <pc:sldMk cId="1876307791" sldId="385"/>
            <ac:spMk id="13" creationId="{BB8D01EC-9518-4024-BCA6-08C163B809F7}"/>
          </ac:spMkLst>
        </pc:spChg>
        <pc:spChg chg="del">
          <ac:chgData name="Xiao Li" userId="d93d1eb4-4575-473e-8eed-90bbcdaf0321" providerId="ADAL" clId="{216D09A1-C58E-4CD4-8BF4-74599D643E7D}" dt="2023-12-21T14:25:28.440" v="759" actId="478"/>
          <ac:spMkLst>
            <pc:docMk/>
            <pc:sldMk cId="1876307791" sldId="385"/>
            <ac:spMk id="16" creationId="{A95D5FE6-4843-4AE1-A3CB-006240C71250}"/>
          </ac:spMkLst>
        </pc:spChg>
        <pc:spChg chg="add mod">
          <ac:chgData name="Xiao Li" userId="d93d1eb4-4575-473e-8eed-90bbcdaf0321" providerId="ADAL" clId="{216D09A1-C58E-4CD4-8BF4-74599D643E7D}" dt="2023-12-21T14:29:03.883" v="930" actId="115"/>
          <ac:spMkLst>
            <pc:docMk/>
            <pc:sldMk cId="1876307791" sldId="385"/>
            <ac:spMk id="19" creationId="{CD20C568-C3E2-41C3-8011-523B868CE654}"/>
          </ac:spMkLst>
        </pc:spChg>
        <pc:picChg chg="add mod">
          <ac:chgData name="Xiao Li" userId="d93d1eb4-4575-473e-8eed-90bbcdaf0321" providerId="ADAL" clId="{216D09A1-C58E-4CD4-8BF4-74599D643E7D}" dt="2023-12-21T14:28:41.110" v="919" actId="14100"/>
          <ac:picMkLst>
            <pc:docMk/>
            <pc:sldMk cId="1876307791" sldId="385"/>
            <ac:picMk id="4" creationId="{8DADEBC3-91F3-4E51-8C46-69F91C5F1D76}"/>
          </ac:picMkLst>
        </pc:picChg>
        <pc:picChg chg="add mod">
          <ac:chgData name="Xiao Li" userId="d93d1eb4-4575-473e-8eed-90bbcdaf0321" providerId="ADAL" clId="{216D09A1-C58E-4CD4-8BF4-74599D643E7D}" dt="2023-12-21T14:28:46.953" v="920" actId="1076"/>
          <ac:picMkLst>
            <pc:docMk/>
            <pc:sldMk cId="1876307791" sldId="385"/>
            <ac:picMk id="9" creationId="{647F50C3-5F1C-4F5E-8862-C507C13A08AD}"/>
          </ac:picMkLst>
        </pc:picChg>
        <pc:picChg chg="del">
          <ac:chgData name="Xiao Li" userId="d93d1eb4-4575-473e-8eed-90bbcdaf0321" providerId="ADAL" clId="{216D09A1-C58E-4CD4-8BF4-74599D643E7D}" dt="2023-12-21T14:25:28.440" v="759" actId="478"/>
          <ac:picMkLst>
            <pc:docMk/>
            <pc:sldMk cId="1876307791" sldId="385"/>
            <ac:picMk id="10" creationId="{FB3B6500-17BB-4BD6-B8DC-6EC1F9A24CF1}"/>
          </ac:picMkLst>
        </pc:picChg>
        <pc:picChg chg="del">
          <ac:chgData name="Xiao Li" userId="d93d1eb4-4575-473e-8eed-90bbcdaf0321" providerId="ADAL" clId="{216D09A1-C58E-4CD4-8BF4-74599D643E7D}" dt="2023-12-21T14:25:28.440" v="759" actId="478"/>
          <ac:picMkLst>
            <pc:docMk/>
            <pc:sldMk cId="1876307791" sldId="385"/>
            <ac:picMk id="12" creationId="{4E95A304-A1F7-4563-B1E0-39FFA8DD7F2E}"/>
          </ac:picMkLst>
        </pc:picChg>
        <pc:picChg chg="del">
          <ac:chgData name="Xiao Li" userId="d93d1eb4-4575-473e-8eed-90bbcdaf0321" providerId="ADAL" clId="{216D09A1-C58E-4CD4-8BF4-74599D643E7D}" dt="2023-12-21T14:25:28.440" v="759" actId="478"/>
          <ac:picMkLst>
            <pc:docMk/>
            <pc:sldMk cId="1876307791" sldId="385"/>
            <ac:picMk id="15" creationId="{A06D8AAC-A343-4A01-9030-3E6C5148CECD}"/>
          </ac:picMkLst>
        </pc:picChg>
        <pc:cxnChg chg="add mod">
          <ac:chgData name="Xiao Li" userId="d93d1eb4-4575-473e-8eed-90bbcdaf0321" providerId="ADAL" clId="{216D09A1-C58E-4CD4-8BF4-74599D643E7D}" dt="2023-12-21T14:28:17.235" v="886" actId="14100"/>
          <ac:cxnSpMkLst>
            <pc:docMk/>
            <pc:sldMk cId="1876307791" sldId="385"/>
            <ac:cxnSpMk id="17" creationId="{53EAB402-8E07-4351-B84D-36C8199A8532}"/>
          </ac:cxnSpMkLst>
        </pc:cxnChg>
      </pc:sldChg>
      <pc:sldChg chg="addSp delSp modSp add mod modNotesTx">
        <pc:chgData name="Xiao Li" userId="d93d1eb4-4575-473e-8eed-90bbcdaf0321" providerId="ADAL" clId="{216D09A1-C58E-4CD4-8BF4-74599D643E7D}" dt="2023-12-21T15:22:42.200" v="1520" actId="113"/>
        <pc:sldMkLst>
          <pc:docMk/>
          <pc:sldMk cId="223850115" sldId="386"/>
        </pc:sldMkLst>
        <pc:spChg chg="add mod">
          <ac:chgData name="Xiao Li" userId="d93d1eb4-4575-473e-8eed-90bbcdaf0321" providerId="ADAL" clId="{216D09A1-C58E-4CD4-8BF4-74599D643E7D}" dt="2023-12-21T15:22:42.200" v="1520" actId="113"/>
          <ac:spMkLst>
            <pc:docMk/>
            <pc:sldMk cId="223850115" sldId="386"/>
            <ac:spMk id="2" creationId="{A7C0A63E-3ABC-4501-9C6E-0FA1527085BD}"/>
          </ac:spMkLst>
        </pc:spChg>
        <pc:spChg chg="mod">
          <ac:chgData name="Xiao Li" userId="d93d1eb4-4575-473e-8eed-90bbcdaf0321" providerId="ADAL" clId="{216D09A1-C58E-4CD4-8BF4-74599D643E7D}" dt="2023-12-21T14:34:10.149" v="1037" actId="20577"/>
          <ac:spMkLst>
            <pc:docMk/>
            <pc:sldMk cId="223850115" sldId="386"/>
            <ac:spMk id="6" creationId="{04FB1206-EFB9-4309-ABBB-E1CB9EFE9A74}"/>
          </ac:spMkLst>
        </pc:spChg>
        <pc:spChg chg="mod">
          <ac:chgData name="Xiao Li" userId="d93d1eb4-4575-473e-8eed-90bbcdaf0321" providerId="ADAL" clId="{216D09A1-C58E-4CD4-8BF4-74599D643E7D}" dt="2023-12-21T14:29:56.703" v="953" actId="20577"/>
          <ac:spMkLst>
            <pc:docMk/>
            <pc:sldMk cId="223850115" sldId="386"/>
            <ac:spMk id="7" creationId="{B5F1A29D-2795-46B7-91CC-5582EC8EC56C}"/>
          </ac:spMkLst>
        </pc:spChg>
        <pc:spChg chg="del">
          <ac:chgData name="Xiao Li" userId="d93d1eb4-4575-473e-8eed-90bbcdaf0321" providerId="ADAL" clId="{216D09A1-C58E-4CD4-8BF4-74599D643E7D}" dt="2023-12-21T14:34:16.103" v="1039" actId="478"/>
          <ac:spMkLst>
            <pc:docMk/>
            <pc:sldMk cId="223850115" sldId="386"/>
            <ac:spMk id="11" creationId="{6658847F-8B0F-4DD7-AB6E-873B577200DE}"/>
          </ac:spMkLst>
        </pc:spChg>
        <pc:spChg chg="add mod">
          <ac:chgData name="Xiao Li" userId="d93d1eb4-4575-473e-8eed-90bbcdaf0321" providerId="ADAL" clId="{216D09A1-C58E-4CD4-8BF4-74599D643E7D}" dt="2023-12-21T14:44:25.860" v="1510" actId="20577"/>
          <ac:spMkLst>
            <pc:docMk/>
            <pc:sldMk cId="223850115" sldId="386"/>
            <ac:spMk id="14" creationId="{AD72CD91-3F1E-42A2-90DB-7A887BB5F00F}"/>
          </ac:spMkLst>
        </pc:spChg>
        <pc:spChg chg="del">
          <ac:chgData name="Xiao Li" userId="d93d1eb4-4575-473e-8eed-90bbcdaf0321" providerId="ADAL" clId="{216D09A1-C58E-4CD4-8BF4-74599D643E7D}" dt="2023-12-21T14:34:16.103" v="1039" actId="478"/>
          <ac:spMkLst>
            <pc:docMk/>
            <pc:sldMk cId="223850115" sldId="386"/>
            <ac:spMk id="19" creationId="{CD20C568-C3E2-41C3-8011-523B868CE654}"/>
          </ac:spMkLst>
        </pc:spChg>
        <pc:picChg chg="del">
          <ac:chgData name="Xiao Li" userId="d93d1eb4-4575-473e-8eed-90bbcdaf0321" providerId="ADAL" clId="{216D09A1-C58E-4CD4-8BF4-74599D643E7D}" dt="2023-12-21T14:34:12.300" v="1038" actId="478"/>
          <ac:picMkLst>
            <pc:docMk/>
            <pc:sldMk cId="223850115" sldId="386"/>
            <ac:picMk id="4" creationId="{8DADEBC3-91F3-4E51-8C46-69F91C5F1D76}"/>
          </ac:picMkLst>
        </pc:picChg>
        <pc:picChg chg="add mod modCrop">
          <ac:chgData name="Xiao Li" userId="d93d1eb4-4575-473e-8eed-90bbcdaf0321" providerId="ADAL" clId="{216D09A1-C58E-4CD4-8BF4-74599D643E7D}" dt="2023-12-21T14:37:55.421" v="1176" actId="1076"/>
          <ac:picMkLst>
            <pc:docMk/>
            <pc:sldMk cId="223850115" sldId="386"/>
            <ac:picMk id="8" creationId="{CCE89A71-763E-4D3B-9DF1-E743B6D84649}"/>
          </ac:picMkLst>
        </pc:picChg>
        <pc:picChg chg="del">
          <ac:chgData name="Xiao Li" userId="d93d1eb4-4575-473e-8eed-90bbcdaf0321" providerId="ADAL" clId="{216D09A1-C58E-4CD4-8BF4-74599D643E7D}" dt="2023-12-21T14:34:16.103" v="1039" actId="478"/>
          <ac:picMkLst>
            <pc:docMk/>
            <pc:sldMk cId="223850115" sldId="386"/>
            <ac:picMk id="9" creationId="{647F50C3-5F1C-4F5E-8862-C507C13A08AD}"/>
          </ac:picMkLst>
        </pc:picChg>
        <pc:cxnChg chg="del">
          <ac:chgData name="Xiao Li" userId="d93d1eb4-4575-473e-8eed-90bbcdaf0321" providerId="ADAL" clId="{216D09A1-C58E-4CD4-8BF4-74599D643E7D}" dt="2023-12-21T14:34:19.075" v="1040" actId="478"/>
          <ac:cxnSpMkLst>
            <pc:docMk/>
            <pc:sldMk cId="223850115" sldId="386"/>
            <ac:cxnSpMk id="17" creationId="{53EAB402-8E07-4351-B84D-36C8199A8532}"/>
          </ac:cxnSpMkLst>
        </pc:cxnChg>
      </pc:sldChg>
    </pc:docChg>
  </pc:docChgLst>
  <pc:docChgLst>
    <pc:chgData name="Xiao Li" userId="d93d1eb4-4575-473e-8eed-90bbcdaf0321" providerId="ADAL" clId="{9C248152-5F60-4945-91CA-9715F36147B7}"/>
    <pc:docChg chg="custSel addSld modSld">
      <pc:chgData name="Xiao Li" userId="d93d1eb4-4575-473e-8eed-90bbcdaf0321" providerId="ADAL" clId="{9C248152-5F60-4945-91CA-9715F36147B7}" dt="2024-01-16T17:23:57.776" v="301" actId="14100"/>
      <pc:docMkLst>
        <pc:docMk/>
      </pc:docMkLst>
      <pc:sldChg chg="addSp modSp mod">
        <pc:chgData name="Xiao Li" userId="d93d1eb4-4575-473e-8eed-90bbcdaf0321" providerId="ADAL" clId="{9C248152-5F60-4945-91CA-9715F36147B7}" dt="2024-01-16T03:19:16.461" v="214" actId="20577"/>
        <pc:sldMkLst>
          <pc:docMk/>
          <pc:sldMk cId="2763667721" sldId="389"/>
        </pc:sldMkLst>
        <pc:spChg chg="add mod">
          <ac:chgData name="Xiao Li" userId="d93d1eb4-4575-473e-8eed-90bbcdaf0321" providerId="ADAL" clId="{9C248152-5F60-4945-91CA-9715F36147B7}" dt="2024-01-16T03:18:28.807" v="136" actId="13926"/>
          <ac:spMkLst>
            <pc:docMk/>
            <pc:sldMk cId="2763667721" sldId="389"/>
            <ac:spMk id="16" creationId="{E503439B-26AD-4464-9A71-FA28909E6B97}"/>
          </ac:spMkLst>
        </pc:spChg>
        <pc:spChg chg="add mod">
          <ac:chgData name="Xiao Li" userId="d93d1eb4-4575-473e-8eed-90bbcdaf0321" providerId="ADAL" clId="{9C248152-5F60-4945-91CA-9715F36147B7}" dt="2024-01-16T03:19:16.461" v="214" actId="20577"/>
          <ac:spMkLst>
            <pc:docMk/>
            <pc:sldMk cId="2763667721" sldId="389"/>
            <ac:spMk id="19" creationId="{DA7D4494-C50C-4D27-B665-0919A21A8B1E}"/>
          </ac:spMkLst>
        </pc:spChg>
      </pc:sldChg>
      <pc:sldChg chg="addSp delSp modSp mod">
        <pc:chgData name="Xiao Li" userId="d93d1eb4-4575-473e-8eed-90bbcdaf0321" providerId="ADAL" clId="{9C248152-5F60-4945-91CA-9715F36147B7}" dt="2024-01-16T03:00:24.798" v="132" actId="21"/>
        <pc:sldMkLst>
          <pc:docMk/>
          <pc:sldMk cId="3878053657" sldId="393"/>
        </pc:sldMkLst>
        <pc:spChg chg="add mod">
          <ac:chgData name="Xiao Li" userId="d93d1eb4-4575-473e-8eed-90bbcdaf0321" providerId="ADAL" clId="{9C248152-5F60-4945-91CA-9715F36147B7}" dt="2024-01-16T02:59:39.252" v="101" actId="1076"/>
          <ac:spMkLst>
            <pc:docMk/>
            <pc:sldMk cId="3878053657" sldId="393"/>
            <ac:spMk id="2" creationId="{53FFF0B1-2F0D-47D0-B026-5F13AD1C3D3B}"/>
          </ac:spMkLst>
        </pc:spChg>
        <pc:spChg chg="add del mod">
          <ac:chgData name="Xiao Li" userId="d93d1eb4-4575-473e-8eed-90bbcdaf0321" providerId="ADAL" clId="{9C248152-5F60-4945-91CA-9715F36147B7}" dt="2024-01-16T03:00:24.798" v="132" actId="21"/>
          <ac:spMkLst>
            <pc:docMk/>
            <pc:sldMk cId="3878053657" sldId="393"/>
            <ac:spMk id="5" creationId="{AC773169-C538-47BD-964D-D4921FEDAB64}"/>
          </ac:spMkLst>
        </pc:spChg>
      </pc:sldChg>
      <pc:sldChg chg="modSp mod">
        <pc:chgData name="Xiao Li" userId="d93d1eb4-4575-473e-8eed-90bbcdaf0321" providerId="ADAL" clId="{9C248152-5F60-4945-91CA-9715F36147B7}" dt="2024-01-16T02:35:45.849" v="2" actId="27636"/>
        <pc:sldMkLst>
          <pc:docMk/>
          <pc:sldMk cId="4109238932" sldId="396"/>
        </pc:sldMkLst>
        <pc:spChg chg="mod">
          <ac:chgData name="Xiao Li" userId="d93d1eb4-4575-473e-8eed-90bbcdaf0321" providerId="ADAL" clId="{9C248152-5F60-4945-91CA-9715F36147B7}" dt="2024-01-16T02:35:45.849" v="2" actId="27636"/>
          <ac:spMkLst>
            <pc:docMk/>
            <pc:sldMk cId="4109238932" sldId="396"/>
            <ac:spMk id="13" creationId="{BF9BD977-F8CA-44E7-80F9-65DBA6F0405A}"/>
          </ac:spMkLst>
        </pc:spChg>
      </pc:sldChg>
      <pc:sldChg chg="modSp mod">
        <pc:chgData name="Xiao Li" userId="d93d1eb4-4575-473e-8eed-90bbcdaf0321" providerId="ADAL" clId="{9C248152-5F60-4945-91CA-9715F36147B7}" dt="2024-01-16T02:35:45.834" v="1" actId="27636"/>
        <pc:sldMkLst>
          <pc:docMk/>
          <pc:sldMk cId="3909806529" sldId="397"/>
        </pc:sldMkLst>
        <pc:spChg chg="mod">
          <ac:chgData name="Xiao Li" userId="d93d1eb4-4575-473e-8eed-90bbcdaf0321" providerId="ADAL" clId="{9C248152-5F60-4945-91CA-9715F36147B7}" dt="2024-01-16T02:35:45.834" v="1" actId="27636"/>
          <ac:spMkLst>
            <pc:docMk/>
            <pc:sldMk cId="3909806529" sldId="397"/>
            <ac:spMk id="13" creationId="{BF9BD977-F8CA-44E7-80F9-65DBA6F0405A}"/>
          </ac:spMkLst>
        </pc:spChg>
      </pc:sldChg>
      <pc:sldChg chg="addSp delSp modSp new mod">
        <pc:chgData name="Xiao Li" userId="d93d1eb4-4575-473e-8eed-90bbcdaf0321" providerId="ADAL" clId="{9C248152-5F60-4945-91CA-9715F36147B7}" dt="2024-01-16T17:23:57.776" v="301" actId="14100"/>
        <pc:sldMkLst>
          <pc:docMk/>
          <pc:sldMk cId="3632154031" sldId="408"/>
        </pc:sldMkLst>
        <pc:spChg chg="del">
          <ac:chgData name="Xiao Li" userId="d93d1eb4-4575-473e-8eed-90bbcdaf0321" providerId="ADAL" clId="{9C248152-5F60-4945-91CA-9715F36147B7}" dt="2024-01-16T16:19:42.943" v="216" actId="478"/>
          <ac:spMkLst>
            <pc:docMk/>
            <pc:sldMk cId="3632154031" sldId="408"/>
            <ac:spMk id="2" creationId="{3441DD1B-0068-406F-ADB2-290F3A0E5BC1}"/>
          </ac:spMkLst>
        </pc:spChg>
        <pc:spChg chg="del">
          <ac:chgData name="Xiao Li" userId="d93d1eb4-4575-473e-8eed-90bbcdaf0321" providerId="ADAL" clId="{9C248152-5F60-4945-91CA-9715F36147B7}" dt="2024-01-16T16:19:42.943" v="216" actId="478"/>
          <ac:spMkLst>
            <pc:docMk/>
            <pc:sldMk cId="3632154031" sldId="408"/>
            <ac:spMk id="3" creationId="{BD5B505B-2685-4242-9400-9B289418C5F7}"/>
          </ac:spMkLst>
        </pc:spChg>
        <pc:spChg chg="add mod">
          <ac:chgData name="Xiao Li" userId="d93d1eb4-4575-473e-8eed-90bbcdaf0321" providerId="ADAL" clId="{9C248152-5F60-4945-91CA-9715F36147B7}" dt="2024-01-16T16:47:37.330" v="296"/>
          <ac:spMkLst>
            <pc:docMk/>
            <pc:sldMk cId="3632154031" sldId="408"/>
            <ac:spMk id="4" creationId="{BA785DFF-CCB0-49E5-9124-711D8F6A8E63}"/>
          </ac:spMkLst>
        </pc:spChg>
        <pc:picChg chg="add mod">
          <ac:chgData name="Xiao Li" userId="d93d1eb4-4575-473e-8eed-90bbcdaf0321" providerId="ADAL" clId="{9C248152-5F60-4945-91CA-9715F36147B7}" dt="2024-01-16T17:23:48.264" v="298" actId="14100"/>
          <ac:picMkLst>
            <pc:docMk/>
            <pc:sldMk cId="3632154031" sldId="408"/>
            <ac:picMk id="6" creationId="{D13B93C8-C172-4DB3-BFBF-891B0582BCC1}"/>
          </ac:picMkLst>
        </pc:picChg>
        <pc:picChg chg="add mod">
          <ac:chgData name="Xiao Li" userId="d93d1eb4-4575-473e-8eed-90bbcdaf0321" providerId="ADAL" clId="{9C248152-5F60-4945-91CA-9715F36147B7}" dt="2024-01-16T17:23:57.776" v="301" actId="14100"/>
          <ac:picMkLst>
            <pc:docMk/>
            <pc:sldMk cId="3632154031" sldId="408"/>
            <ac:picMk id="8" creationId="{BA2720BE-6427-47A8-8571-E0E5506CA658}"/>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1-12T13:53:01.009" idx="3">
    <p:pos x="10" y="10"/>
    <p:text>1. Metal storage seperately; and other information</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1-12T12:21:51.548" idx="1">
    <p:pos x="7234" y="2275"/>
    <p:text>need to compete the ACT_BND for oil/gas/elc</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A5A5B-7598-436F-AA81-281AAC06E72B}" type="datetimeFigureOut">
              <a:rPr lang="en-CA" smtClean="0"/>
              <a:t>2024-01-15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DA957-AA94-46ED-A266-7FF890761F7A}" type="slidenum">
              <a:rPr lang="en-CA" smtClean="0"/>
              <a:t>‹#›</a:t>
            </a:fld>
            <a:endParaRPr lang="en-CA"/>
          </a:p>
        </p:txBody>
      </p:sp>
    </p:spTree>
    <p:extLst>
      <p:ext uri="{BB962C8B-B14F-4D97-AF65-F5344CB8AC3E}">
        <p14:creationId xmlns:p14="http://schemas.microsoft.com/office/powerpoint/2010/main" val="1562763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endParaRPr lang="en-CA"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413003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endParaRPr lang="en-CA"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825713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endParaRPr lang="en-CA"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63566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D2DA957-AA94-46ED-A266-7FF890761F7A}" type="slidenum">
              <a:rPr lang="en-CA" smtClean="0"/>
              <a:t>24</a:t>
            </a:fld>
            <a:endParaRPr lang="en-CA"/>
          </a:p>
        </p:txBody>
      </p:sp>
    </p:spTree>
    <p:extLst>
      <p:ext uri="{BB962C8B-B14F-4D97-AF65-F5344CB8AC3E}">
        <p14:creationId xmlns:p14="http://schemas.microsoft.com/office/powerpoint/2010/main" val="367736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102B-4575-4E63-8A2C-7FDB190B60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C9827BB-10F4-4298-9D23-D8ECDD858D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66834B9-635D-4D53-BAB2-76EA08DD5686}"/>
              </a:ext>
            </a:extLst>
          </p:cNvPr>
          <p:cNvSpPr>
            <a:spLocks noGrp="1"/>
          </p:cNvSpPr>
          <p:nvPr>
            <p:ph type="dt" sz="half" idx="10"/>
          </p:nvPr>
        </p:nvSpPr>
        <p:spPr/>
        <p:txBody>
          <a:bodyPr/>
          <a:lstStyle/>
          <a:p>
            <a:fld id="{C2A4F3E3-D50D-45D0-9065-0DE98D322E70}" type="datetimeFigureOut">
              <a:rPr lang="en-CA" smtClean="0"/>
              <a:t>2024-01-15</a:t>
            </a:fld>
            <a:endParaRPr lang="en-CA"/>
          </a:p>
        </p:txBody>
      </p:sp>
      <p:sp>
        <p:nvSpPr>
          <p:cNvPr id="5" name="Footer Placeholder 4">
            <a:extLst>
              <a:ext uri="{FF2B5EF4-FFF2-40B4-BE49-F238E27FC236}">
                <a16:creationId xmlns:a16="http://schemas.microsoft.com/office/drawing/2014/main" id="{5D8368E3-C86A-4188-B487-F41FC7DCE44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0BD964D-8489-44DA-A901-22A4ED6A8CDF}"/>
              </a:ext>
            </a:extLst>
          </p:cNvPr>
          <p:cNvSpPr>
            <a:spLocks noGrp="1"/>
          </p:cNvSpPr>
          <p:nvPr>
            <p:ph type="sldNum" sz="quarter" idx="12"/>
          </p:nvPr>
        </p:nvSpPr>
        <p:spPr/>
        <p:txBody>
          <a:bodyPr/>
          <a:lstStyle/>
          <a:p>
            <a:fld id="{94A03C80-E3C5-467D-B6B2-F1A28247F71E}" type="slidenum">
              <a:rPr lang="en-CA" smtClean="0"/>
              <a:t>‹#›</a:t>
            </a:fld>
            <a:endParaRPr lang="en-CA"/>
          </a:p>
        </p:txBody>
      </p:sp>
    </p:spTree>
    <p:extLst>
      <p:ext uri="{BB962C8B-B14F-4D97-AF65-F5344CB8AC3E}">
        <p14:creationId xmlns:p14="http://schemas.microsoft.com/office/powerpoint/2010/main" val="187485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F868-6EF4-4BE4-8429-33F10A7BC64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E596B2F-2CA5-44E4-A1D1-23353B0FBD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3DB4A5C-1CB4-4A09-AF1C-76A8038A447B}"/>
              </a:ext>
            </a:extLst>
          </p:cNvPr>
          <p:cNvSpPr>
            <a:spLocks noGrp="1"/>
          </p:cNvSpPr>
          <p:nvPr>
            <p:ph type="dt" sz="half" idx="10"/>
          </p:nvPr>
        </p:nvSpPr>
        <p:spPr/>
        <p:txBody>
          <a:bodyPr/>
          <a:lstStyle/>
          <a:p>
            <a:fld id="{C2A4F3E3-D50D-45D0-9065-0DE98D322E70}" type="datetimeFigureOut">
              <a:rPr lang="en-CA" smtClean="0"/>
              <a:t>2024-01-15</a:t>
            </a:fld>
            <a:endParaRPr lang="en-CA"/>
          </a:p>
        </p:txBody>
      </p:sp>
      <p:sp>
        <p:nvSpPr>
          <p:cNvPr id="5" name="Footer Placeholder 4">
            <a:extLst>
              <a:ext uri="{FF2B5EF4-FFF2-40B4-BE49-F238E27FC236}">
                <a16:creationId xmlns:a16="http://schemas.microsoft.com/office/drawing/2014/main" id="{FB30854D-F413-40C2-8E56-95640830D6C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D18B23-A4A6-4A39-A438-B81F1855D5FD}"/>
              </a:ext>
            </a:extLst>
          </p:cNvPr>
          <p:cNvSpPr>
            <a:spLocks noGrp="1"/>
          </p:cNvSpPr>
          <p:nvPr>
            <p:ph type="sldNum" sz="quarter" idx="12"/>
          </p:nvPr>
        </p:nvSpPr>
        <p:spPr/>
        <p:txBody>
          <a:bodyPr/>
          <a:lstStyle/>
          <a:p>
            <a:fld id="{94A03C80-E3C5-467D-B6B2-F1A28247F71E}" type="slidenum">
              <a:rPr lang="en-CA" smtClean="0"/>
              <a:t>‹#›</a:t>
            </a:fld>
            <a:endParaRPr lang="en-CA"/>
          </a:p>
        </p:txBody>
      </p:sp>
    </p:spTree>
    <p:extLst>
      <p:ext uri="{BB962C8B-B14F-4D97-AF65-F5344CB8AC3E}">
        <p14:creationId xmlns:p14="http://schemas.microsoft.com/office/powerpoint/2010/main" val="236202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DCEAF1-6359-4277-A529-F002BA3954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79311A3-E73A-426D-B46C-791123F196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929B572-2B13-4986-96C8-DB302D87AA2C}"/>
              </a:ext>
            </a:extLst>
          </p:cNvPr>
          <p:cNvSpPr>
            <a:spLocks noGrp="1"/>
          </p:cNvSpPr>
          <p:nvPr>
            <p:ph type="dt" sz="half" idx="10"/>
          </p:nvPr>
        </p:nvSpPr>
        <p:spPr/>
        <p:txBody>
          <a:bodyPr/>
          <a:lstStyle/>
          <a:p>
            <a:fld id="{C2A4F3E3-D50D-45D0-9065-0DE98D322E70}" type="datetimeFigureOut">
              <a:rPr lang="en-CA" smtClean="0"/>
              <a:t>2024-01-15</a:t>
            </a:fld>
            <a:endParaRPr lang="en-CA"/>
          </a:p>
        </p:txBody>
      </p:sp>
      <p:sp>
        <p:nvSpPr>
          <p:cNvPr id="5" name="Footer Placeholder 4">
            <a:extLst>
              <a:ext uri="{FF2B5EF4-FFF2-40B4-BE49-F238E27FC236}">
                <a16:creationId xmlns:a16="http://schemas.microsoft.com/office/drawing/2014/main" id="{795388AB-2A24-419B-B300-46BEAC9128C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0785C4-8F97-4B23-95B8-F4F7A24D1D47}"/>
              </a:ext>
            </a:extLst>
          </p:cNvPr>
          <p:cNvSpPr>
            <a:spLocks noGrp="1"/>
          </p:cNvSpPr>
          <p:nvPr>
            <p:ph type="sldNum" sz="quarter" idx="12"/>
          </p:nvPr>
        </p:nvSpPr>
        <p:spPr/>
        <p:txBody>
          <a:bodyPr/>
          <a:lstStyle/>
          <a:p>
            <a:fld id="{94A03C80-E3C5-467D-B6B2-F1A28247F71E}" type="slidenum">
              <a:rPr lang="en-CA" smtClean="0"/>
              <a:t>‹#›</a:t>
            </a:fld>
            <a:endParaRPr lang="en-CA"/>
          </a:p>
        </p:txBody>
      </p:sp>
    </p:spTree>
    <p:extLst>
      <p:ext uri="{BB962C8B-B14F-4D97-AF65-F5344CB8AC3E}">
        <p14:creationId xmlns:p14="http://schemas.microsoft.com/office/powerpoint/2010/main" val="191149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3648-DDB5-4CB1-9FBD-806B6F6BCFB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3257EFA-5F9E-4B93-ABF5-98E36B870B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8D3692D-011F-4C6D-A667-6DC21EF92F7D}"/>
              </a:ext>
            </a:extLst>
          </p:cNvPr>
          <p:cNvSpPr>
            <a:spLocks noGrp="1"/>
          </p:cNvSpPr>
          <p:nvPr>
            <p:ph type="dt" sz="half" idx="10"/>
          </p:nvPr>
        </p:nvSpPr>
        <p:spPr/>
        <p:txBody>
          <a:bodyPr/>
          <a:lstStyle/>
          <a:p>
            <a:fld id="{C2A4F3E3-D50D-45D0-9065-0DE98D322E70}" type="datetimeFigureOut">
              <a:rPr lang="en-CA" smtClean="0"/>
              <a:t>2024-01-15</a:t>
            </a:fld>
            <a:endParaRPr lang="en-CA"/>
          </a:p>
        </p:txBody>
      </p:sp>
      <p:sp>
        <p:nvSpPr>
          <p:cNvPr id="5" name="Footer Placeholder 4">
            <a:extLst>
              <a:ext uri="{FF2B5EF4-FFF2-40B4-BE49-F238E27FC236}">
                <a16:creationId xmlns:a16="http://schemas.microsoft.com/office/drawing/2014/main" id="{8F2CE5AC-9E6D-4EF6-BD06-EC037006F8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774F97-8361-44AD-8EC1-CEBA03B10B28}"/>
              </a:ext>
            </a:extLst>
          </p:cNvPr>
          <p:cNvSpPr>
            <a:spLocks noGrp="1"/>
          </p:cNvSpPr>
          <p:nvPr>
            <p:ph type="sldNum" sz="quarter" idx="12"/>
          </p:nvPr>
        </p:nvSpPr>
        <p:spPr/>
        <p:txBody>
          <a:bodyPr/>
          <a:lstStyle/>
          <a:p>
            <a:fld id="{94A03C80-E3C5-467D-B6B2-F1A28247F71E}" type="slidenum">
              <a:rPr lang="en-CA" smtClean="0"/>
              <a:t>‹#›</a:t>
            </a:fld>
            <a:endParaRPr lang="en-CA"/>
          </a:p>
        </p:txBody>
      </p:sp>
    </p:spTree>
    <p:extLst>
      <p:ext uri="{BB962C8B-B14F-4D97-AF65-F5344CB8AC3E}">
        <p14:creationId xmlns:p14="http://schemas.microsoft.com/office/powerpoint/2010/main" val="257477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EEA5-216A-4376-B20F-EC458173F0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DA5EBC6-C226-4A80-B2B6-308ACDEA52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49FCE3-B8AE-43BD-A236-4BCFFDFB34F7}"/>
              </a:ext>
            </a:extLst>
          </p:cNvPr>
          <p:cNvSpPr>
            <a:spLocks noGrp="1"/>
          </p:cNvSpPr>
          <p:nvPr>
            <p:ph type="dt" sz="half" idx="10"/>
          </p:nvPr>
        </p:nvSpPr>
        <p:spPr/>
        <p:txBody>
          <a:bodyPr/>
          <a:lstStyle/>
          <a:p>
            <a:fld id="{C2A4F3E3-D50D-45D0-9065-0DE98D322E70}" type="datetimeFigureOut">
              <a:rPr lang="en-CA" smtClean="0"/>
              <a:t>2024-01-15</a:t>
            </a:fld>
            <a:endParaRPr lang="en-CA"/>
          </a:p>
        </p:txBody>
      </p:sp>
      <p:sp>
        <p:nvSpPr>
          <p:cNvPr id="5" name="Footer Placeholder 4">
            <a:extLst>
              <a:ext uri="{FF2B5EF4-FFF2-40B4-BE49-F238E27FC236}">
                <a16:creationId xmlns:a16="http://schemas.microsoft.com/office/drawing/2014/main" id="{A750C400-15E2-43B5-A6DB-A196AFCDDD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7B97F1-EDF4-4066-AB9C-412458411479}"/>
              </a:ext>
            </a:extLst>
          </p:cNvPr>
          <p:cNvSpPr>
            <a:spLocks noGrp="1"/>
          </p:cNvSpPr>
          <p:nvPr>
            <p:ph type="sldNum" sz="quarter" idx="12"/>
          </p:nvPr>
        </p:nvSpPr>
        <p:spPr/>
        <p:txBody>
          <a:bodyPr/>
          <a:lstStyle/>
          <a:p>
            <a:fld id="{94A03C80-E3C5-467D-B6B2-F1A28247F71E}" type="slidenum">
              <a:rPr lang="en-CA" smtClean="0"/>
              <a:t>‹#›</a:t>
            </a:fld>
            <a:endParaRPr lang="en-CA"/>
          </a:p>
        </p:txBody>
      </p:sp>
    </p:spTree>
    <p:extLst>
      <p:ext uri="{BB962C8B-B14F-4D97-AF65-F5344CB8AC3E}">
        <p14:creationId xmlns:p14="http://schemas.microsoft.com/office/powerpoint/2010/main" val="351779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A603-3AD1-4C4C-BE30-8D9D630696B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5C5D5AC-1CCC-49A1-AF43-948D96BC7D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7855E8B-B4F9-4DC3-B024-9F976B59A6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62E3C7A-D504-4049-A043-1B395307FED7}"/>
              </a:ext>
            </a:extLst>
          </p:cNvPr>
          <p:cNvSpPr>
            <a:spLocks noGrp="1"/>
          </p:cNvSpPr>
          <p:nvPr>
            <p:ph type="dt" sz="half" idx="10"/>
          </p:nvPr>
        </p:nvSpPr>
        <p:spPr/>
        <p:txBody>
          <a:bodyPr/>
          <a:lstStyle/>
          <a:p>
            <a:fld id="{C2A4F3E3-D50D-45D0-9065-0DE98D322E70}" type="datetimeFigureOut">
              <a:rPr lang="en-CA" smtClean="0"/>
              <a:t>2024-01-15</a:t>
            </a:fld>
            <a:endParaRPr lang="en-CA"/>
          </a:p>
        </p:txBody>
      </p:sp>
      <p:sp>
        <p:nvSpPr>
          <p:cNvPr id="6" name="Footer Placeholder 5">
            <a:extLst>
              <a:ext uri="{FF2B5EF4-FFF2-40B4-BE49-F238E27FC236}">
                <a16:creationId xmlns:a16="http://schemas.microsoft.com/office/drawing/2014/main" id="{7C738097-5F2B-44D7-843B-229E7ED5C71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66DBE87-F18B-48A2-85E1-60FF0442D4F9}"/>
              </a:ext>
            </a:extLst>
          </p:cNvPr>
          <p:cNvSpPr>
            <a:spLocks noGrp="1"/>
          </p:cNvSpPr>
          <p:nvPr>
            <p:ph type="sldNum" sz="quarter" idx="12"/>
          </p:nvPr>
        </p:nvSpPr>
        <p:spPr/>
        <p:txBody>
          <a:bodyPr/>
          <a:lstStyle/>
          <a:p>
            <a:fld id="{94A03C80-E3C5-467D-B6B2-F1A28247F71E}" type="slidenum">
              <a:rPr lang="en-CA" smtClean="0"/>
              <a:t>‹#›</a:t>
            </a:fld>
            <a:endParaRPr lang="en-CA"/>
          </a:p>
        </p:txBody>
      </p:sp>
    </p:spTree>
    <p:extLst>
      <p:ext uri="{BB962C8B-B14F-4D97-AF65-F5344CB8AC3E}">
        <p14:creationId xmlns:p14="http://schemas.microsoft.com/office/powerpoint/2010/main" val="163576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F778-84B4-4B37-979B-C554C5440A2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FCA403E-55F2-4C9A-A8BF-1D38828A87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3DCE28-3992-475B-B858-C72D0A0060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F426AE0-B66A-49F9-9ECE-DA0B99B6AB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30A59B-A955-4E9D-AD52-A97CBE1348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7B47497-F527-40D5-A978-1CF59733408A}"/>
              </a:ext>
            </a:extLst>
          </p:cNvPr>
          <p:cNvSpPr>
            <a:spLocks noGrp="1"/>
          </p:cNvSpPr>
          <p:nvPr>
            <p:ph type="dt" sz="half" idx="10"/>
          </p:nvPr>
        </p:nvSpPr>
        <p:spPr/>
        <p:txBody>
          <a:bodyPr/>
          <a:lstStyle/>
          <a:p>
            <a:fld id="{C2A4F3E3-D50D-45D0-9065-0DE98D322E70}" type="datetimeFigureOut">
              <a:rPr lang="en-CA" smtClean="0"/>
              <a:t>2024-01-15</a:t>
            </a:fld>
            <a:endParaRPr lang="en-CA"/>
          </a:p>
        </p:txBody>
      </p:sp>
      <p:sp>
        <p:nvSpPr>
          <p:cNvPr id="8" name="Footer Placeholder 7">
            <a:extLst>
              <a:ext uri="{FF2B5EF4-FFF2-40B4-BE49-F238E27FC236}">
                <a16:creationId xmlns:a16="http://schemas.microsoft.com/office/drawing/2014/main" id="{44A636D6-59B0-4797-8303-0712E6C4E80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0383EE1-9F45-4ABE-86E4-1C9F6ED76F01}"/>
              </a:ext>
            </a:extLst>
          </p:cNvPr>
          <p:cNvSpPr>
            <a:spLocks noGrp="1"/>
          </p:cNvSpPr>
          <p:nvPr>
            <p:ph type="sldNum" sz="quarter" idx="12"/>
          </p:nvPr>
        </p:nvSpPr>
        <p:spPr/>
        <p:txBody>
          <a:bodyPr/>
          <a:lstStyle/>
          <a:p>
            <a:fld id="{94A03C80-E3C5-467D-B6B2-F1A28247F71E}" type="slidenum">
              <a:rPr lang="en-CA" smtClean="0"/>
              <a:t>‹#›</a:t>
            </a:fld>
            <a:endParaRPr lang="en-CA"/>
          </a:p>
        </p:txBody>
      </p:sp>
    </p:spTree>
    <p:extLst>
      <p:ext uri="{BB962C8B-B14F-4D97-AF65-F5344CB8AC3E}">
        <p14:creationId xmlns:p14="http://schemas.microsoft.com/office/powerpoint/2010/main" val="87127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A6DE-6761-4806-AC70-80E9210DE8E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AF65CDA-4C8D-437E-9781-B08F3109AEF9}"/>
              </a:ext>
            </a:extLst>
          </p:cNvPr>
          <p:cNvSpPr>
            <a:spLocks noGrp="1"/>
          </p:cNvSpPr>
          <p:nvPr>
            <p:ph type="dt" sz="half" idx="10"/>
          </p:nvPr>
        </p:nvSpPr>
        <p:spPr/>
        <p:txBody>
          <a:bodyPr/>
          <a:lstStyle/>
          <a:p>
            <a:fld id="{C2A4F3E3-D50D-45D0-9065-0DE98D322E70}" type="datetimeFigureOut">
              <a:rPr lang="en-CA" smtClean="0"/>
              <a:t>2024-01-15</a:t>
            </a:fld>
            <a:endParaRPr lang="en-CA"/>
          </a:p>
        </p:txBody>
      </p:sp>
      <p:sp>
        <p:nvSpPr>
          <p:cNvPr id="4" name="Footer Placeholder 3">
            <a:extLst>
              <a:ext uri="{FF2B5EF4-FFF2-40B4-BE49-F238E27FC236}">
                <a16:creationId xmlns:a16="http://schemas.microsoft.com/office/drawing/2014/main" id="{32E2900E-4384-42BA-8180-DC3478C5BED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9690DDB-3F8E-4021-887F-BE196FEE58FF}"/>
              </a:ext>
            </a:extLst>
          </p:cNvPr>
          <p:cNvSpPr>
            <a:spLocks noGrp="1"/>
          </p:cNvSpPr>
          <p:nvPr>
            <p:ph type="sldNum" sz="quarter" idx="12"/>
          </p:nvPr>
        </p:nvSpPr>
        <p:spPr/>
        <p:txBody>
          <a:bodyPr/>
          <a:lstStyle/>
          <a:p>
            <a:fld id="{94A03C80-E3C5-467D-B6B2-F1A28247F71E}" type="slidenum">
              <a:rPr lang="en-CA" smtClean="0"/>
              <a:t>‹#›</a:t>
            </a:fld>
            <a:endParaRPr lang="en-CA"/>
          </a:p>
        </p:txBody>
      </p:sp>
    </p:spTree>
    <p:extLst>
      <p:ext uri="{BB962C8B-B14F-4D97-AF65-F5344CB8AC3E}">
        <p14:creationId xmlns:p14="http://schemas.microsoft.com/office/powerpoint/2010/main" val="3194624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616783-A293-427B-9A69-EA0A57D5AE80}"/>
              </a:ext>
            </a:extLst>
          </p:cNvPr>
          <p:cNvSpPr>
            <a:spLocks noGrp="1"/>
          </p:cNvSpPr>
          <p:nvPr>
            <p:ph type="dt" sz="half" idx="10"/>
          </p:nvPr>
        </p:nvSpPr>
        <p:spPr/>
        <p:txBody>
          <a:bodyPr/>
          <a:lstStyle/>
          <a:p>
            <a:fld id="{C2A4F3E3-D50D-45D0-9065-0DE98D322E70}" type="datetimeFigureOut">
              <a:rPr lang="en-CA" smtClean="0"/>
              <a:t>2024-01-15</a:t>
            </a:fld>
            <a:endParaRPr lang="en-CA"/>
          </a:p>
        </p:txBody>
      </p:sp>
      <p:sp>
        <p:nvSpPr>
          <p:cNvPr id="3" name="Footer Placeholder 2">
            <a:extLst>
              <a:ext uri="{FF2B5EF4-FFF2-40B4-BE49-F238E27FC236}">
                <a16:creationId xmlns:a16="http://schemas.microsoft.com/office/drawing/2014/main" id="{C2CD1A8F-86D3-4C73-890B-B6BB36C8B05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130D07A-E7E4-4EDD-A671-6BADF89F61EF}"/>
              </a:ext>
            </a:extLst>
          </p:cNvPr>
          <p:cNvSpPr>
            <a:spLocks noGrp="1"/>
          </p:cNvSpPr>
          <p:nvPr>
            <p:ph type="sldNum" sz="quarter" idx="12"/>
          </p:nvPr>
        </p:nvSpPr>
        <p:spPr/>
        <p:txBody>
          <a:bodyPr/>
          <a:lstStyle/>
          <a:p>
            <a:fld id="{94A03C80-E3C5-467D-B6B2-F1A28247F71E}" type="slidenum">
              <a:rPr lang="en-CA" smtClean="0"/>
              <a:t>‹#›</a:t>
            </a:fld>
            <a:endParaRPr lang="en-CA"/>
          </a:p>
        </p:txBody>
      </p:sp>
    </p:spTree>
    <p:extLst>
      <p:ext uri="{BB962C8B-B14F-4D97-AF65-F5344CB8AC3E}">
        <p14:creationId xmlns:p14="http://schemas.microsoft.com/office/powerpoint/2010/main" val="411489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9F5F-D191-4FA3-B11C-0D23AB67C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CBA96BD-A84A-4DA1-B91C-C857F7CC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A1686B3-59F7-4BE3-A83B-EF478AAE3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8F7ED-C8FE-4EBD-B0D9-C15099E8CFEB}"/>
              </a:ext>
            </a:extLst>
          </p:cNvPr>
          <p:cNvSpPr>
            <a:spLocks noGrp="1"/>
          </p:cNvSpPr>
          <p:nvPr>
            <p:ph type="dt" sz="half" idx="10"/>
          </p:nvPr>
        </p:nvSpPr>
        <p:spPr/>
        <p:txBody>
          <a:bodyPr/>
          <a:lstStyle/>
          <a:p>
            <a:fld id="{C2A4F3E3-D50D-45D0-9065-0DE98D322E70}" type="datetimeFigureOut">
              <a:rPr lang="en-CA" smtClean="0"/>
              <a:t>2024-01-15</a:t>
            </a:fld>
            <a:endParaRPr lang="en-CA"/>
          </a:p>
        </p:txBody>
      </p:sp>
      <p:sp>
        <p:nvSpPr>
          <p:cNvPr id="6" name="Footer Placeholder 5">
            <a:extLst>
              <a:ext uri="{FF2B5EF4-FFF2-40B4-BE49-F238E27FC236}">
                <a16:creationId xmlns:a16="http://schemas.microsoft.com/office/drawing/2014/main" id="{1B4A4315-9130-4185-BF08-C655593F799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296A8C7-AB6E-4CAD-BD3B-9D3AE73ED345}"/>
              </a:ext>
            </a:extLst>
          </p:cNvPr>
          <p:cNvSpPr>
            <a:spLocks noGrp="1"/>
          </p:cNvSpPr>
          <p:nvPr>
            <p:ph type="sldNum" sz="quarter" idx="12"/>
          </p:nvPr>
        </p:nvSpPr>
        <p:spPr/>
        <p:txBody>
          <a:bodyPr/>
          <a:lstStyle/>
          <a:p>
            <a:fld id="{94A03C80-E3C5-467D-B6B2-F1A28247F71E}" type="slidenum">
              <a:rPr lang="en-CA" smtClean="0"/>
              <a:t>‹#›</a:t>
            </a:fld>
            <a:endParaRPr lang="en-CA"/>
          </a:p>
        </p:txBody>
      </p:sp>
    </p:spTree>
    <p:extLst>
      <p:ext uri="{BB962C8B-B14F-4D97-AF65-F5344CB8AC3E}">
        <p14:creationId xmlns:p14="http://schemas.microsoft.com/office/powerpoint/2010/main" val="2316049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AE8C-8970-465D-A0AB-7BAE636EEE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4470E06-C0A1-4DF5-9959-B1A364177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0EB7938-E882-472D-9B5B-B71C1924F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657DF-4C5F-477A-B968-448FA55FB52A}"/>
              </a:ext>
            </a:extLst>
          </p:cNvPr>
          <p:cNvSpPr>
            <a:spLocks noGrp="1"/>
          </p:cNvSpPr>
          <p:nvPr>
            <p:ph type="dt" sz="half" idx="10"/>
          </p:nvPr>
        </p:nvSpPr>
        <p:spPr/>
        <p:txBody>
          <a:bodyPr/>
          <a:lstStyle/>
          <a:p>
            <a:fld id="{C2A4F3E3-D50D-45D0-9065-0DE98D322E70}" type="datetimeFigureOut">
              <a:rPr lang="en-CA" smtClean="0"/>
              <a:t>2024-01-15</a:t>
            </a:fld>
            <a:endParaRPr lang="en-CA"/>
          </a:p>
        </p:txBody>
      </p:sp>
      <p:sp>
        <p:nvSpPr>
          <p:cNvPr id="6" name="Footer Placeholder 5">
            <a:extLst>
              <a:ext uri="{FF2B5EF4-FFF2-40B4-BE49-F238E27FC236}">
                <a16:creationId xmlns:a16="http://schemas.microsoft.com/office/drawing/2014/main" id="{D6588C9C-2AAA-4571-9AE1-A8B9A211DC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FDD762C-B260-406A-921E-98C9359C558D}"/>
              </a:ext>
            </a:extLst>
          </p:cNvPr>
          <p:cNvSpPr>
            <a:spLocks noGrp="1"/>
          </p:cNvSpPr>
          <p:nvPr>
            <p:ph type="sldNum" sz="quarter" idx="12"/>
          </p:nvPr>
        </p:nvSpPr>
        <p:spPr/>
        <p:txBody>
          <a:bodyPr/>
          <a:lstStyle/>
          <a:p>
            <a:fld id="{94A03C80-E3C5-467D-B6B2-F1A28247F71E}" type="slidenum">
              <a:rPr lang="en-CA" smtClean="0"/>
              <a:t>‹#›</a:t>
            </a:fld>
            <a:endParaRPr lang="en-CA"/>
          </a:p>
        </p:txBody>
      </p:sp>
    </p:spTree>
    <p:extLst>
      <p:ext uri="{BB962C8B-B14F-4D97-AF65-F5344CB8AC3E}">
        <p14:creationId xmlns:p14="http://schemas.microsoft.com/office/powerpoint/2010/main" val="2644682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DC3910-C064-48BD-A774-92B36920FF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0E51C48-A832-49E4-98A7-5A6795DC86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D08ADD-193C-4830-BB8C-998F58EE70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4F3E3-D50D-45D0-9065-0DE98D322E70}" type="datetimeFigureOut">
              <a:rPr lang="en-CA" smtClean="0"/>
              <a:t>2024-01-15</a:t>
            </a:fld>
            <a:endParaRPr lang="en-CA"/>
          </a:p>
        </p:txBody>
      </p:sp>
      <p:sp>
        <p:nvSpPr>
          <p:cNvPr id="5" name="Footer Placeholder 4">
            <a:extLst>
              <a:ext uri="{FF2B5EF4-FFF2-40B4-BE49-F238E27FC236}">
                <a16:creationId xmlns:a16="http://schemas.microsoft.com/office/drawing/2014/main" id="{FF1956A4-4EAB-4A79-AA17-2511EB626B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FBCDA27-238E-4202-B25B-37854D5B7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03C80-E3C5-467D-B6B2-F1A28247F71E}" type="slidenum">
              <a:rPr lang="en-CA" smtClean="0"/>
              <a:t>‹#›</a:t>
            </a:fld>
            <a:endParaRPr lang="en-CA"/>
          </a:p>
        </p:txBody>
      </p:sp>
    </p:spTree>
    <p:extLst>
      <p:ext uri="{BB962C8B-B14F-4D97-AF65-F5344CB8AC3E}">
        <p14:creationId xmlns:p14="http://schemas.microsoft.com/office/powerpoint/2010/main" val="2814076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eicdata.com/en/indicator/canada/coal-production#:~:text=Canada%20Coal%20Production%20was%20reported%20at%2039.550%20Tonne,from%20Dec%201981%20to%202020%2C%20with%2040%20observations" TargetMode="External"/><Relationship Id="rId2" Type="http://schemas.openxmlformats.org/officeDocument/2006/relationships/hyperlink" Target="https://www.statista.com/statistics/265436/proved-coal-reserves-in-canada/#:~:text=Canada%27s%20coal%20proved%20reserves%20amounted%20to,roughly%206.6%20billion%20metric%20tons%20in%202020" TargetMode="External"/><Relationship Id="rId1" Type="http://schemas.openxmlformats.org/officeDocument/2006/relationships/slideLayout" Target="../slideLayouts/slideLayout2.xml"/><Relationship Id="rId4" Type="http://schemas.openxmlformats.org/officeDocument/2006/relationships/hyperlink" Target="https://www.statista.com/statistics/973765/canadian-oil-reserves-by-type/#:~:text=In%20total%2C%20Canada%27s%20established%20remaining%20oil%20reserves,amounted%20to%20166.7%20billion%20barrels%20as%20of%202020"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A37C1EC-B624-48A0-8CD4-CD7FF3BE220A}"/>
              </a:ext>
            </a:extLst>
          </p:cNvPr>
          <p:cNvSpPr txBox="1"/>
          <p:nvPr/>
        </p:nvSpPr>
        <p:spPr>
          <a:xfrm>
            <a:off x="1670955" y="1525588"/>
            <a:ext cx="8639629"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a:t>
            </a:r>
            <a:r>
              <a:rPr lang="en-US" dirty="0">
                <a:highlight>
                  <a:srgbClr val="FFFF00"/>
                </a:highlight>
              </a:rPr>
              <a:t>set the total CO2 emissions limits to describe these three </a:t>
            </a:r>
            <a:r>
              <a:rPr lang="en-US" dirty="0" err="1">
                <a:highlight>
                  <a:srgbClr val="FFFF00"/>
                </a:highlight>
              </a:rPr>
              <a:t>sces</a:t>
            </a:r>
            <a:endParaRPr lang="en-US" dirty="0">
              <a:highlight>
                <a:srgbClr val="FFFF00"/>
              </a:highlight>
            </a:endParaRPr>
          </a:p>
          <a:p>
            <a:pPr marL="285750" indent="-285750">
              <a:buFont typeface="Arial" panose="020B0604020202020204" pitchFamily="34" charset="0"/>
              <a:buChar char="•"/>
            </a:pPr>
            <a:r>
              <a:rPr lang="en-US" dirty="0">
                <a:highlight>
                  <a:srgbClr val="FFFF00"/>
                </a:highlight>
              </a:rPr>
              <a:t>without splitting it to specific sectors (like agriculture), given it is hard to split the CO2 emissions from land-use and waste into specific sectors</a:t>
            </a:r>
            <a:endParaRPr lang="en-CA" dirty="0">
              <a:highlight>
                <a:srgbClr val="FFFF00"/>
              </a:highlight>
            </a:endParaRPr>
          </a:p>
        </p:txBody>
      </p:sp>
      <p:pic>
        <p:nvPicPr>
          <p:cNvPr id="11" name="Picture 10">
            <a:extLst>
              <a:ext uri="{FF2B5EF4-FFF2-40B4-BE49-F238E27FC236}">
                <a16:creationId xmlns:a16="http://schemas.microsoft.com/office/drawing/2014/main" id="{29D18328-C2B8-4B9F-9A33-A78DE4D42F15}"/>
              </a:ext>
            </a:extLst>
          </p:cNvPr>
          <p:cNvPicPr>
            <a:picLocks noChangeAspect="1"/>
          </p:cNvPicPr>
          <p:nvPr/>
        </p:nvPicPr>
        <p:blipFill>
          <a:blip r:embed="rId3"/>
          <a:stretch>
            <a:fillRect/>
          </a:stretch>
        </p:blipFill>
        <p:spPr>
          <a:xfrm>
            <a:off x="2692399" y="2614018"/>
            <a:ext cx="6596743" cy="4122964"/>
          </a:xfrm>
          <a:prstGeom prst="rect">
            <a:avLst/>
          </a:prstGeom>
        </p:spPr>
      </p:pic>
      <p:sp>
        <p:nvSpPr>
          <p:cNvPr id="3" name="Title 2">
            <a:extLst>
              <a:ext uri="{FF2B5EF4-FFF2-40B4-BE49-F238E27FC236}">
                <a16:creationId xmlns:a16="http://schemas.microsoft.com/office/drawing/2014/main" id="{25BF1400-A1EE-4F0B-80FB-37DE8DF6C21F}"/>
              </a:ext>
            </a:extLst>
          </p:cNvPr>
          <p:cNvSpPr>
            <a:spLocks noGrp="1"/>
          </p:cNvSpPr>
          <p:nvPr>
            <p:ph type="title"/>
          </p:nvPr>
        </p:nvSpPr>
        <p:spPr>
          <a:xfrm>
            <a:off x="272142" y="200025"/>
            <a:ext cx="10515600" cy="1325563"/>
          </a:xfrm>
        </p:spPr>
        <p:txBody>
          <a:bodyPr>
            <a:normAutofit fontScale="90000"/>
          </a:bodyPr>
          <a:lstStyle/>
          <a:p>
            <a:r>
              <a:rPr lang="en-CA" sz="4400" dirty="0"/>
              <a:t>1. Three transition </a:t>
            </a:r>
            <a:r>
              <a:rPr lang="en-CA" sz="4400" u="sng" dirty="0"/>
              <a:t>scenarios/cases</a:t>
            </a:r>
            <a:r>
              <a:rPr lang="en-CA" sz="4400" dirty="0"/>
              <a:t>: Current measures, Canada net-zero, Global net-zero</a:t>
            </a:r>
            <a:br>
              <a:rPr lang="en-CA" sz="4400" dirty="0"/>
            </a:br>
            <a:endParaRPr lang="en-CA" dirty="0"/>
          </a:p>
        </p:txBody>
      </p:sp>
    </p:spTree>
    <p:extLst>
      <p:ext uri="{BB962C8B-B14F-4D97-AF65-F5344CB8AC3E}">
        <p14:creationId xmlns:p14="http://schemas.microsoft.com/office/powerpoint/2010/main" val="1684986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F9BD977-F8CA-44E7-80F9-65DBA6F0405A}"/>
              </a:ext>
            </a:extLst>
          </p:cNvPr>
          <p:cNvSpPr txBox="1"/>
          <p:nvPr/>
        </p:nvSpPr>
        <p:spPr>
          <a:xfrm>
            <a:off x="142788" y="114360"/>
            <a:ext cx="12049211" cy="1311128"/>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dirty="0"/>
              <a:t>The Annual Production Bound for the mining coal/gas/crude oil (i.e. mining capacity)</a:t>
            </a:r>
            <a:endParaRPr lang="en-CA" dirty="0"/>
          </a:p>
        </p:txBody>
      </p:sp>
      <p:sp>
        <p:nvSpPr>
          <p:cNvPr id="6" name="TextBox 5">
            <a:extLst>
              <a:ext uri="{FF2B5EF4-FFF2-40B4-BE49-F238E27FC236}">
                <a16:creationId xmlns:a16="http://schemas.microsoft.com/office/drawing/2014/main" id="{1D9DB4EF-8E13-4E19-B40C-4DDC3513CB56}"/>
              </a:ext>
            </a:extLst>
          </p:cNvPr>
          <p:cNvSpPr txBox="1"/>
          <p:nvPr/>
        </p:nvSpPr>
        <p:spPr>
          <a:xfrm>
            <a:off x="2894907" y="2454449"/>
            <a:ext cx="6128424" cy="1200329"/>
          </a:xfrm>
          <a:prstGeom prst="rect">
            <a:avLst/>
          </a:prstGeom>
          <a:noFill/>
        </p:spPr>
        <p:txBody>
          <a:bodyPr wrap="square">
            <a:spAutoFit/>
          </a:bodyPr>
          <a:lstStyle/>
          <a:p>
            <a:r>
              <a:rPr lang="en-US" dirty="0"/>
              <a:t>*referring the 2020 practical gas production of </a:t>
            </a:r>
            <a:r>
              <a:rPr lang="en-US" dirty="0" err="1"/>
              <a:t>canada</a:t>
            </a:r>
            <a:r>
              <a:rPr lang="en-US" dirty="0"/>
              <a:t> energy future report 2023; and *3.73*10^-5 PJ/ m3 gas, referring to https://apps.cer-rec.gc.ca/Conversion/conversion-tables.aspx?GoCTemplateCulture=en-CA</a:t>
            </a:r>
          </a:p>
        </p:txBody>
      </p:sp>
      <p:sp>
        <p:nvSpPr>
          <p:cNvPr id="7" name="TextBox 6">
            <a:extLst>
              <a:ext uri="{FF2B5EF4-FFF2-40B4-BE49-F238E27FC236}">
                <a16:creationId xmlns:a16="http://schemas.microsoft.com/office/drawing/2014/main" id="{E72EF6DA-F667-45B7-92D4-879FB333FE39}"/>
              </a:ext>
            </a:extLst>
          </p:cNvPr>
          <p:cNvSpPr txBox="1"/>
          <p:nvPr/>
        </p:nvSpPr>
        <p:spPr>
          <a:xfrm>
            <a:off x="2894907" y="4610748"/>
            <a:ext cx="6128424" cy="1477328"/>
          </a:xfrm>
          <a:prstGeom prst="rect">
            <a:avLst/>
          </a:prstGeom>
          <a:noFill/>
        </p:spPr>
        <p:txBody>
          <a:bodyPr wrap="square">
            <a:spAutoFit/>
          </a:bodyPr>
          <a:lstStyle/>
          <a:p>
            <a:r>
              <a:rPr lang="en-US" dirty="0"/>
              <a:t>*referring the 2020 practical crude oil production of </a:t>
            </a:r>
            <a:r>
              <a:rPr lang="en-US" dirty="0" err="1"/>
              <a:t>canada</a:t>
            </a:r>
            <a:r>
              <a:rPr lang="en-US" dirty="0"/>
              <a:t> energy future report 2023; and 0.039356 PJ/m3 as the average of the values in https://apps.cer-rec.gc.ca/Conversion/conversion-tables.aspx?GoCTemplateCulture=en-CA</a:t>
            </a:r>
          </a:p>
        </p:txBody>
      </p:sp>
    </p:spTree>
    <p:extLst>
      <p:ext uri="{BB962C8B-B14F-4D97-AF65-F5344CB8AC3E}">
        <p14:creationId xmlns:p14="http://schemas.microsoft.com/office/powerpoint/2010/main" val="2692175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F9BD977-F8CA-44E7-80F9-65DBA6F0405A}"/>
              </a:ext>
            </a:extLst>
          </p:cNvPr>
          <p:cNvSpPr txBox="1"/>
          <p:nvPr/>
        </p:nvSpPr>
        <p:spPr>
          <a:xfrm>
            <a:off x="257628" y="0"/>
            <a:ext cx="12264571" cy="1311128"/>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dirty="0"/>
              <a:t>The Reserves Cumulative Value for the mining coal/gas/crude oil</a:t>
            </a:r>
            <a:endParaRPr lang="en-CA" dirty="0"/>
          </a:p>
        </p:txBody>
      </p:sp>
      <p:sp>
        <p:nvSpPr>
          <p:cNvPr id="9" name="TextBox 8">
            <a:extLst>
              <a:ext uri="{FF2B5EF4-FFF2-40B4-BE49-F238E27FC236}">
                <a16:creationId xmlns:a16="http://schemas.microsoft.com/office/drawing/2014/main" id="{90E02E8E-BB50-458F-9E04-5CD7041B8CAB}"/>
              </a:ext>
            </a:extLst>
          </p:cNvPr>
          <p:cNvSpPr txBox="1"/>
          <p:nvPr/>
        </p:nvSpPr>
        <p:spPr>
          <a:xfrm>
            <a:off x="1170291" y="1300723"/>
            <a:ext cx="10233498" cy="2308324"/>
          </a:xfrm>
          <a:prstGeom prst="rect">
            <a:avLst/>
          </a:prstGeom>
          <a:noFill/>
        </p:spPr>
        <p:txBody>
          <a:bodyPr wrap="square">
            <a:spAutoFit/>
          </a:bodyPr>
          <a:lstStyle/>
          <a:p>
            <a:r>
              <a:rPr lang="en-US" dirty="0"/>
              <a:t>Canada's coal proved reserves amounted to roughly 6.6 billion metric tons in 2020, which is  as indicated in </a:t>
            </a:r>
            <a:r>
              <a:rPr lang="en-US" dirty="0">
                <a:hlinkClick r:id="rId2"/>
              </a:rPr>
              <a:t>https://www.statista.com/statistics/265436/proved-coal-reserves-in-canada/#:~:text=Canada%27s%20coal%20proved%20reserves%20amounted%20to,roughly%206.6%20billion%20metric%20tons%20in%202020</a:t>
            </a:r>
            <a:r>
              <a:rPr lang="en-US" dirty="0"/>
              <a:t>; While </a:t>
            </a:r>
            <a:r>
              <a:rPr lang="en-CA" b="0" i="0" dirty="0">
                <a:solidFill>
                  <a:srgbClr val="0F0F0F"/>
                </a:solidFill>
                <a:effectLst/>
                <a:latin typeface="Söhne"/>
              </a:rPr>
              <a:t>39.55 million metric tons are produced in 2020 (</a:t>
            </a:r>
            <a:r>
              <a:rPr lang="en-CA" b="0" i="0" dirty="0">
                <a:solidFill>
                  <a:srgbClr val="0F0F0F"/>
                </a:solidFill>
                <a:effectLst/>
                <a:latin typeface="Söhne"/>
                <a:hlinkClick r:id="rId3"/>
              </a:rPr>
              <a:t>https://www.ceicdata.com/en/indicator/canada/coal-production#:~:text=Canada%20Coal%20Production%20was%20reported%20at%2039.550%20Tonne,from%20Dec%201981%20to%202020%2C%20with%2040%20observations</a:t>
            </a:r>
            <a:r>
              <a:rPr lang="en-CA" b="0" i="0" dirty="0">
                <a:solidFill>
                  <a:srgbClr val="0F0F0F"/>
                </a:solidFill>
                <a:effectLst/>
                <a:latin typeface="Söhne"/>
              </a:rPr>
              <a:t>). So </a:t>
            </a:r>
            <a:r>
              <a:rPr lang="en-CA" dirty="0">
                <a:solidFill>
                  <a:srgbClr val="0F0F0F"/>
                </a:solidFill>
                <a:latin typeface="Söhne"/>
              </a:rPr>
              <a:t>the Cumulative value is nearly about 165 times of 2020 production</a:t>
            </a:r>
            <a:endParaRPr lang="en-CA" dirty="0"/>
          </a:p>
        </p:txBody>
      </p:sp>
      <p:sp>
        <p:nvSpPr>
          <p:cNvPr id="11" name="TextBox 10">
            <a:extLst>
              <a:ext uri="{FF2B5EF4-FFF2-40B4-BE49-F238E27FC236}">
                <a16:creationId xmlns:a16="http://schemas.microsoft.com/office/drawing/2014/main" id="{F47849F4-ABA2-4011-9404-A79BA23B6F3F}"/>
              </a:ext>
            </a:extLst>
          </p:cNvPr>
          <p:cNvSpPr txBox="1"/>
          <p:nvPr/>
        </p:nvSpPr>
        <p:spPr>
          <a:xfrm>
            <a:off x="1170291" y="3785275"/>
            <a:ext cx="10564239" cy="4524315"/>
          </a:xfrm>
          <a:prstGeom prst="rect">
            <a:avLst/>
          </a:prstGeom>
          <a:noFill/>
        </p:spPr>
        <p:txBody>
          <a:bodyPr wrap="square">
            <a:spAutoFit/>
          </a:bodyPr>
          <a:lstStyle/>
          <a:p>
            <a:r>
              <a:rPr lang="en-US" dirty="0"/>
              <a:t>Canada had 2.4 trillion cubic meters of natural gas reserves in 2020, https://www.bing.com/ck/a?!&amp;&amp;p=74307da1a79fceddJmltdHM9MTcwNDkzMTIwMCZpZ3VpZD0xYmYxMWEyOS00Njg2LTZjM2MtMzE4MC0wOWYyNDcwYzZkZTQmaW5zaWQ9NTIwNA&amp;ptn=3&amp;ver=2&amp;hsh=3&amp;fclid=1bf11a29-4686-6c3c-3180-09f2470c6de4&amp;psq=Reserves+Cumulative+Value+for+gas+in+canada%2c2020&amp;u=a1aHR0cHM6Ly93d3cuc3RhdGlzdGEuY29tL3N0YXRpc3RpY3MvMjY1MzIxL3Byb3Zlbi1uYXR1cmFsLWdhcy1yZXNlcnZlcy1pbi1jYW5hZGEtaW4tdHJpbGxpb24tY3ViaWMtbWV0ZXJzLw&amp;ntb=1; while the production is about 15.5 billion cubic feet per day, https://www.bing.com/ck/a?!&amp;&amp;p=2e12b6968e360a5fJmltdHM9MTcwNDkzMTIwMCZpZ3VpZD0xYmYxMWEyOS00Njg2LTZjM2MtMzE4MC0wOWYyNDcwYzZkZTQmaW5zaWQ9NTQ2Mg&amp;ptn=3&amp;ver=2&amp;hsh=3&amp;fclid=1bf11a29-4686-6c3c-3180-09f2470c6de4&amp;psq=production+for+canada+gas%2c+2020&amp;u=a1aHR0cHM6Ly93d3cuY2VyLXJlYy5nYy5jYS9lbi9kYXRhLWFuYWx5c2lzL2VuZXJneS1tYXJrZXRzL3Byb3ZpbmNpYWwtdGVycml0b3JpYWwtZW5lcmd5LXByb2ZpbGVzL3Byb3ZpbmNpYWwtdGVycml0b3JpYWwtZW5lcmd5LXByb2ZpbGVzLWNhbmFkYS5odG1sIzp-OnRleHQ9TmF0dXJhbCUyMEdhcyUyRk5hdHVyYWwlMjBHYXMlMjBMaXF1aWRzJTIwJTI4TkdMcyUyOSUyMDElMjBJbiUyMDIwMjAlMkMsT250YXJpbyUyQyUyMGFuZCUyMHRoZSUyME5vcnRod2VzdCUyMFRlcnJpdG9yaWVzJTIwJTI4TldUJTI5LiUyME1vcmUlMjBpdGVtcw&amp;ntb=1. which is about 150 times.</a:t>
            </a:r>
            <a:endParaRPr lang="en-CA" dirty="0"/>
          </a:p>
        </p:txBody>
      </p:sp>
      <p:sp>
        <p:nvSpPr>
          <p:cNvPr id="15" name="TextBox 14">
            <a:extLst>
              <a:ext uri="{FF2B5EF4-FFF2-40B4-BE49-F238E27FC236}">
                <a16:creationId xmlns:a16="http://schemas.microsoft.com/office/drawing/2014/main" id="{87508FDF-D0C7-43F2-BD1E-F8F69CD13373}"/>
              </a:ext>
            </a:extLst>
          </p:cNvPr>
          <p:cNvSpPr txBox="1"/>
          <p:nvPr/>
        </p:nvSpPr>
        <p:spPr>
          <a:xfrm>
            <a:off x="13434862" y="1311128"/>
            <a:ext cx="6099242" cy="6186309"/>
          </a:xfrm>
          <a:prstGeom prst="rect">
            <a:avLst/>
          </a:prstGeom>
          <a:noFill/>
        </p:spPr>
        <p:txBody>
          <a:bodyPr wrap="square">
            <a:spAutoFit/>
          </a:bodyPr>
          <a:lstStyle/>
          <a:p>
            <a:r>
              <a:rPr lang="en-US" dirty="0"/>
              <a:t>In total, Canada's established remaining oil reserves amounted to 166.7 billion barrels as of 2020, </a:t>
            </a:r>
            <a:r>
              <a:rPr lang="en-US" dirty="0">
                <a:hlinkClick r:id="rId4"/>
              </a:rPr>
              <a:t>https://www.statista.com/statistics/973765/canadian-oil-reserves-by-type/#:~:text=In%20total%2C%20Canada%27s%20established%20remaining%20oil%20reserves,amounted%20to%20166.7%20billion%20barrels%20as%20of%202020</a:t>
            </a:r>
            <a:r>
              <a:rPr lang="en-US" dirty="0"/>
              <a:t>; Canada produced 4.66 million barrels per day (</a:t>
            </a:r>
            <a:r>
              <a:rPr lang="en-US" dirty="0" err="1"/>
              <a:t>MMb</a:t>
            </a:r>
            <a:r>
              <a:rPr lang="en-US" dirty="0"/>
              <a:t>/d) of crude oil in 2020, https://www.bing.com/ck/a?!&amp;&amp;p=a706b9492ee78d9fJmltdHM9MTcwNDkzMTIwMCZpZ3VpZD0xYmYxMWEyOS00Njg2LTZjM2MtMzE4MC0wOWYyNDcwYzZkZTQmaW5zaWQ9NTQ4MA&amp;ptn=3&amp;ver=2&amp;hsh=3&amp;fclid=1bf11a29-4686-6c3c-3180-09f2470c6de4&amp;psq=production+for+canada+oil%2c+2020&amp;u=a1aHR0cHM6Ly93d3cuY2VyLXJlYy5nYy5jYS9lbi9kYXRhLWFuYWx5c2lzL2VuZXJneS1tYXJrZXRzL3Byb3ZpbmNpYWwtdGVycml0b3JpYWwtZW5lcmd5LXByb2ZpbGVzL3Byb3ZpbmNpYWwtdGVycml0b3JpYWwtZW5lcmd5LXByb2ZpbGVzLWNhbmFkYS5odG1sIzp-OnRleHQ9Q3J1ZGUlMjBPaWwlMjAxJTIwQ2FuYWRhJTIwcHJvZHVjZWQlMjA0LjY2JTIwbWlsbGlvbiUyMGJhcnJlbHMsZ29lcyUyMHByaW1hcmlseSUyMHRvJTIwZXhwb3J0JTIwbWFya2V0cy4lMjAuLi4lMjBNb3JlJTIwaXRlbXM&amp;ntb=1. which means that the cumulative value is about 100 times</a:t>
            </a:r>
            <a:endParaRPr lang="en-CA" dirty="0"/>
          </a:p>
        </p:txBody>
      </p:sp>
    </p:spTree>
    <p:extLst>
      <p:ext uri="{BB962C8B-B14F-4D97-AF65-F5344CB8AC3E}">
        <p14:creationId xmlns:p14="http://schemas.microsoft.com/office/powerpoint/2010/main" val="293330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A892-DFA9-4F28-BBF0-C23714316C80}"/>
              </a:ext>
            </a:extLst>
          </p:cNvPr>
          <p:cNvSpPr>
            <a:spLocks noGrp="1"/>
          </p:cNvSpPr>
          <p:nvPr>
            <p:ph type="title"/>
          </p:nvPr>
        </p:nvSpPr>
        <p:spPr/>
        <p:txBody>
          <a:bodyPr/>
          <a:lstStyle/>
          <a:p>
            <a:r>
              <a:rPr lang="en-US" dirty="0"/>
              <a:t>The annual production activity for the refining oil (assumption)</a:t>
            </a:r>
            <a:endParaRPr lang="en-CA" dirty="0"/>
          </a:p>
        </p:txBody>
      </p:sp>
      <p:sp>
        <p:nvSpPr>
          <p:cNvPr id="6" name="TextBox 5">
            <a:extLst>
              <a:ext uri="{FF2B5EF4-FFF2-40B4-BE49-F238E27FC236}">
                <a16:creationId xmlns:a16="http://schemas.microsoft.com/office/drawing/2014/main" id="{981D0A64-97E6-41D3-94C6-25430E30BEF4}"/>
              </a:ext>
            </a:extLst>
          </p:cNvPr>
          <p:cNvSpPr txBox="1"/>
          <p:nvPr/>
        </p:nvSpPr>
        <p:spPr>
          <a:xfrm>
            <a:off x="596900" y="2054136"/>
            <a:ext cx="5232400" cy="1477328"/>
          </a:xfrm>
          <a:prstGeom prst="rect">
            <a:avLst/>
          </a:prstGeom>
          <a:noFill/>
        </p:spPr>
        <p:txBody>
          <a:bodyPr wrap="square">
            <a:spAutoFit/>
          </a:bodyPr>
          <a:lstStyle/>
          <a:p>
            <a:r>
              <a:rPr lang="en-US" dirty="0"/>
              <a:t>*For the annual production bound (ACT_BND) of the refinery for crude oil, we compared the base-year total production and the capacities of refineries in a specific province (like Quebec), and we choose the bigger one as the boundary</a:t>
            </a:r>
          </a:p>
        </p:txBody>
      </p:sp>
      <p:sp>
        <p:nvSpPr>
          <p:cNvPr id="8" name="TextBox 7">
            <a:extLst>
              <a:ext uri="{FF2B5EF4-FFF2-40B4-BE49-F238E27FC236}">
                <a16:creationId xmlns:a16="http://schemas.microsoft.com/office/drawing/2014/main" id="{03F839EA-A012-4FC3-9EBF-1325FEB400F2}"/>
              </a:ext>
            </a:extLst>
          </p:cNvPr>
          <p:cNvSpPr txBox="1"/>
          <p:nvPr/>
        </p:nvSpPr>
        <p:spPr>
          <a:xfrm>
            <a:off x="596900" y="3894912"/>
            <a:ext cx="5080000" cy="1477328"/>
          </a:xfrm>
          <a:prstGeom prst="rect">
            <a:avLst/>
          </a:prstGeom>
          <a:noFill/>
        </p:spPr>
        <p:txBody>
          <a:bodyPr wrap="square">
            <a:spAutoFit/>
          </a:bodyPr>
          <a:lstStyle/>
          <a:p>
            <a:r>
              <a:rPr lang="en-US" dirty="0"/>
              <a:t>* for example, the data source indicated that </a:t>
            </a:r>
            <a:r>
              <a:rPr lang="en-US" dirty="0" err="1"/>
              <a:t>quebec</a:t>
            </a:r>
            <a:r>
              <a:rPr lang="en-US" dirty="0"/>
              <a:t> has no commercial crude oil production, but it shows that Two large refineries currently operate in Quebec with a combined capacity of 372 thousand barrels per day (Mb/d), which is 830.63 PJ</a:t>
            </a:r>
          </a:p>
        </p:txBody>
      </p:sp>
      <p:pic>
        <p:nvPicPr>
          <p:cNvPr id="11" name="Picture 10">
            <a:extLst>
              <a:ext uri="{FF2B5EF4-FFF2-40B4-BE49-F238E27FC236}">
                <a16:creationId xmlns:a16="http://schemas.microsoft.com/office/drawing/2014/main" id="{1F63AE43-B0DF-4BC5-82A1-359918F86B41}"/>
              </a:ext>
            </a:extLst>
          </p:cNvPr>
          <p:cNvPicPr>
            <a:picLocks noChangeAspect="1"/>
          </p:cNvPicPr>
          <p:nvPr/>
        </p:nvPicPr>
        <p:blipFill>
          <a:blip r:embed="rId2"/>
          <a:stretch>
            <a:fillRect/>
          </a:stretch>
        </p:blipFill>
        <p:spPr>
          <a:xfrm>
            <a:off x="5982209" y="2054136"/>
            <a:ext cx="6209791" cy="3783012"/>
          </a:xfrm>
          <a:prstGeom prst="rect">
            <a:avLst/>
          </a:prstGeom>
        </p:spPr>
      </p:pic>
    </p:spTree>
    <p:extLst>
      <p:ext uri="{BB962C8B-B14F-4D97-AF65-F5344CB8AC3E}">
        <p14:creationId xmlns:p14="http://schemas.microsoft.com/office/powerpoint/2010/main" val="335025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876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A892-DFA9-4F28-BBF0-C23714316C80}"/>
              </a:ext>
            </a:extLst>
          </p:cNvPr>
          <p:cNvSpPr>
            <a:spLocks noGrp="1"/>
          </p:cNvSpPr>
          <p:nvPr>
            <p:ph type="title"/>
          </p:nvPr>
        </p:nvSpPr>
        <p:spPr>
          <a:xfrm>
            <a:off x="838200" y="365125"/>
            <a:ext cx="10515600" cy="2944132"/>
          </a:xfrm>
        </p:spPr>
        <p:txBody>
          <a:bodyPr>
            <a:normAutofit fontScale="90000"/>
          </a:bodyPr>
          <a:lstStyle/>
          <a:p>
            <a:r>
              <a:rPr lang="en-US" dirty="0"/>
              <a:t>For </a:t>
            </a:r>
            <a:r>
              <a:rPr lang="en-US" dirty="0" err="1"/>
              <a:t>systemsetting</a:t>
            </a:r>
            <a:r>
              <a:rPr lang="en-US" dirty="0"/>
              <a:t>:</a:t>
            </a:r>
            <a:br>
              <a:rPr lang="en-US" dirty="0"/>
            </a:br>
            <a:r>
              <a:rPr lang="en-US" dirty="0"/>
              <a:t>Blue and yellow background marks the tracking revision</a:t>
            </a:r>
            <a:br>
              <a:rPr lang="en-US" dirty="0"/>
            </a:br>
            <a:r>
              <a:rPr lang="en-US" dirty="0"/>
              <a:t>Brown background denotes the * useless information (just for reference)</a:t>
            </a:r>
            <a:endParaRPr lang="en-CA" dirty="0"/>
          </a:p>
        </p:txBody>
      </p:sp>
    </p:spTree>
    <p:extLst>
      <p:ext uri="{BB962C8B-B14F-4D97-AF65-F5344CB8AC3E}">
        <p14:creationId xmlns:p14="http://schemas.microsoft.com/office/powerpoint/2010/main" val="16741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7259A3-43FE-470C-A9C6-37A65DB4524E}"/>
              </a:ext>
            </a:extLst>
          </p:cNvPr>
          <p:cNvSpPr txBox="1"/>
          <p:nvPr/>
        </p:nvSpPr>
        <p:spPr>
          <a:xfrm>
            <a:off x="1121229" y="3124200"/>
            <a:ext cx="8077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highlight>
                  <a:srgbClr val="FFFF00"/>
                </a:highlight>
              </a:rPr>
              <a:t>Cost was referred to as the average of EU-27</a:t>
            </a:r>
            <a:endParaRPr lang="en-CA" dirty="0">
              <a:highlight>
                <a:srgbClr val="FFFF00"/>
              </a:highlight>
            </a:endParaRPr>
          </a:p>
        </p:txBody>
      </p:sp>
      <p:sp>
        <p:nvSpPr>
          <p:cNvPr id="13" name="TextBox 12">
            <a:extLst>
              <a:ext uri="{FF2B5EF4-FFF2-40B4-BE49-F238E27FC236}">
                <a16:creationId xmlns:a16="http://schemas.microsoft.com/office/drawing/2014/main" id="{BF9BD977-F8CA-44E7-80F9-65DBA6F0405A}"/>
              </a:ext>
            </a:extLst>
          </p:cNvPr>
          <p:cNvSpPr txBox="1"/>
          <p:nvPr/>
        </p:nvSpPr>
        <p:spPr>
          <a:xfrm>
            <a:off x="473529" y="557216"/>
            <a:ext cx="8724900" cy="369332"/>
          </a:xfrm>
          <a:prstGeom prst="rect">
            <a:avLst/>
          </a:prstGeom>
        </p:spPr>
        <p:txBody>
          <a:bodyPr vert="horz" lIns="91440" tIns="45720" rIns="91440" bIns="45720" rtlCol="0" anchor="ctr">
            <a:normAutofit fontScale="32500" lnSpcReduction="20000"/>
          </a:bodyPr>
          <a:lstStyle>
            <a:lvl1pPr>
              <a:lnSpc>
                <a:spcPct val="90000"/>
              </a:lnSpc>
              <a:spcBef>
                <a:spcPct val="0"/>
              </a:spcBef>
              <a:buNone/>
              <a:defRPr sz="4400">
                <a:latin typeface="+mj-lt"/>
                <a:ea typeface="+mj-ea"/>
                <a:cs typeface="+mj-cs"/>
              </a:defRPr>
            </a:lvl1pPr>
          </a:lstStyle>
          <a:p>
            <a:r>
              <a:rPr lang="en-US" dirty="0"/>
              <a:t>The cost/output shares for the mining coal/gas/crude oil, and the generation costs for geo/hydro/wind/solar</a:t>
            </a:r>
            <a:endParaRPr lang="en-CA" dirty="0"/>
          </a:p>
        </p:txBody>
      </p:sp>
    </p:spTree>
    <p:extLst>
      <p:ext uri="{BB962C8B-B14F-4D97-AF65-F5344CB8AC3E}">
        <p14:creationId xmlns:p14="http://schemas.microsoft.com/office/powerpoint/2010/main" val="3909806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7259A3-43FE-470C-A9C6-37A65DB4524E}"/>
              </a:ext>
            </a:extLst>
          </p:cNvPr>
          <p:cNvSpPr txBox="1"/>
          <p:nvPr/>
        </p:nvSpPr>
        <p:spPr>
          <a:xfrm>
            <a:off x="1121229" y="2929647"/>
            <a:ext cx="8077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Cost was referred to as the average of EU-27</a:t>
            </a:r>
            <a:endParaRPr lang="en-CA" dirty="0"/>
          </a:p>
        </p:txBody>
      </p:sp>
      <p:sp>
        <p:nvSpPr>
          <p:cNvPr id="5" name="TextBox 4">
            <a:extLst>
              <a:ext uri="{FF2B5EF4-FFF2-40B4-BE49-F238E27FC236}">
                <a16:creationId xmlns:a16="http://schemas.microsoft.com/office/drawing/2014/main" id="{7B6C4CE1-2342-4089-8BBD-C3B437FA549B}"/>
              </a:ext>
            </a:extLst>
          </p:cNvPr>
          <p:cNvSpPr txBox="1"/>
          <p:nvPr/>
        </p:nvSpPr>
        <p:spPr>
          <a:xfrm>
            <a:off x="1284515" y="3557613"/>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t>Refining oil: the share of these output commodity- oil types (like heavy oil, LPG, etc.) are the average of EU-countries</a:t>
            </a:r>
            <a:endParaRPr lang="en-CA" dirty="0"/>
          </a:p>
        </p:txBody>
      </p:sp>
      <p:sp>
        <p:nvSpPr>
          <p:cNvPr id="6" name="TextBox 5">
            <a:extLst>
              <a:ext uri="{FF2B5EF4-FFF2-40B4-BE49-F238E27FC236}">
                <a16:creationId xmlns:a16="http://schemas.microsoft.com/office/drawing/2014/main" id="{7AAEFB4D-4C71-4FA4-A515-D71F48DA1F18}"/>
              </a:ext>
            </a:extLst>
          </p:cNvPr>
          <p:cNvSpPr txBox="1"/>
          <p:nvPr/>
        </p:nvSpPr>
        <p:spPr>
          <a:xfrm>
            <a:off x="1284515" y="4384927"/>
            <a:ext cx="6096000" cy="2585323"/>
          </a:xfrm>
          <a:prstGeom prst="rect">
            <a:avLst/>
          </a:prstGeom>
          <a:noFill/>
        </p:spPr>
        <p:txBody>
          <a:bodyPr wrap="square">
            <a:spAutoFit/>
          </a:bodyPr>
          <a:lstStyle/>
          <a:p>
            <a:pPr marL="285750" indent="-285750">
              <a:buFont typeface="Arial" panose="020B0604020202020204" pitchFamily="34" charset="0"/>
              <a:buChar char="•"/>
            </a:pPr>
            <a:r>
              <a:rPr lang="en-US" dirty="0"/>
              <a:t>Refining oil: the other input were also referred to EU-TIMES, including </a:t>
            </a:r>
          </a:p>
          <a:p>
            <a:pPr marL="285750" indent="-285750">
              <a:buFont typeface="Arial" panose="020B0604020202020204" pitchFamily="34" charset="0"/>
              <a:buChar char="•"/>
            </a:pPr>
            <a:r>
              <a:rPr lang="en-US" dirty="0"/>
              <a:t>INDELC</a:t>
            </a:r>
          </a:p>
          <a:p>
            <a:pPr marL="285750" indent="-285750">
              <a:buFont typeface="Arial" panose="020B0604020202020204" pitchFamily="34" charset="0"/>
              <a:buChar char="•"/>
            </a:pPr>
            <a:r>
              <a:rPr lang="en-US" dirty="0"/>
              <a:t>REFHTH</a:t>
            </a:r>
          </a:p>
          <a:p>
            <a:pPr marL="285750" indent="-285750">
              <a:buFont typeface="Arial" panose="020B0604020202020204" pitchFamily="34" charset="0"/>
              <a:buChar char="•"/>
            </a:pPr>
            <a:r>
              <a:rPr lang="en-US" dirty="0"/>
              <a:t>SUPBIO</a:t>
            </a:r>
          </a:p>
          <a:p>
            <a:pPr marL="285750" indent="-285750">
              <a:buFont typeface="Arial" panose="020B0604020202020204" pitchFamily="34" charset="0"/>
              <a:buChar char="•"/>
            </a:pPr>
            <a:r>
              <a:rPr lang="en-US" dirty="0"/>
              <a:t>SUPCOA</a:t>
            </a:r>
          </a:p>
          <a:p>
            <a:pPr marL="285750" indent="-285750">
              <a:buFont typeface="Arial" panose="020B0604020202020204" pitchFamily="34" charset="0"/>
              <a:buChar char="•"/>
            </a:pPr>
            <a:r>
              <a:rPr lang="en-US" dirty="0"/>
              <a:t>SUPRPG</a:t>
            </a:r>
          </a:p>
          <a:p>
            <a:pPr marL="285750" indent="-285750">
              <a:buFont typeface="Arial" panose="020B0604020202020204" pitchFamily="34" charset="0"/>
              <a:buChar char="•"/>
            </a:pPr>
            <a:r>
              <a:rPr lang="en-US" dirty="0"/>
              <a:t>SUPRPP</a:t>
            </a:r>
          </a:p>
          <a:p>
            <a:pPr marL="285750" indent="-285750">
              <a:buFont typeface="Arial" panose="020B0604020202020204" pitchFamily="34" charset="0"/>
              <a:buChar char="•"/>
            </a:pPr>
            <a:endParaRPr lang="en-CA" dirty="0"/>
          </a:p>
        </p:txBody>
      </p:sp>
      <p:sp>
        <p:nvSpPr>
          <p:cNvPr id="13" name="TextBox 12">
            <a:extLst>
              <a:ext uri="{FF2B5EF4-FFF2-40B4-BE49-F238E27FC236}">
                <a16:creationId xmlns:a16="http://schemas.microsoft.com/office/drawing/2014/main" id="{BF9BD977-F8CA-44E7-80F9-65DBA6F0405A}"/>
              </a:ext>
            </a:extLst>
          </p:cNvPr>
          <p:cNvSpPr txBox="1"/>
          <p:nvPr/>
        </p:nvSpPr>
        <p:spPr>
          <a:xfrm>
            <a:off x="473529" y="557216"/>
            <a:ext cx="8724900" cy="369332"/>
          </a:xfrm>
          <a:prstGeom prst="rect">
            <a:avLst/>
          </a:prstGeom>
        </p:spPr>
        <p:txBody>
          <a:bodyPr vert="horz" lIns="91440" tIns="45720" rIns="91440" bIns="45720" rtlCol="0" anchor="ctr">
            <a:normAutofit fontScale="55000" lnSpcReduction="20000"/>
          </a:bodyPr>
          <a:lstStyle>
            <a:lvl1pPr>
              <a:lnSpc>
                <a:spcPct val="90000"/>
              </a:lnSpc>
              <a:spcBef>
                <a:spcPct val="0"/>
              </a:spcBef>
              <a:buNone/>
              <a:defRPr sz="4400">
                <a:latin typeface="+mj-lt"/>
                <a:ea typeface="+mj-ea"/>
                <a:cs typeface="+mj-cs"/>
              </a:defRPr>
            </a:lvl1pPr>
          </a:lstStyle>
          <a:p>
            <a:r>
              <a:rPr lang="en-US" dirty="0"/>
              <a:t>The cost/output shares. for the refining oil (assumption)</a:t>
            </a:r>
            <a:endParaRPr lang="en-CA" dirty="0"/>
          </a:p>
        </p:txBody>
      </p:sp>
    </p:spTree>
    <p:extLst>
      <p:ext uri="{BB962C8B-B14F-4D97-AF65-F5344CB8AC3E}">
        <p14:creationId xmlns:p14="http://schemas.microsoft.com/office/powerpoint/2010/main" val="4109238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2B74-AE0C-453E-9609-EF50ABB8A737}"/>
              </a:ext>
            </a:extLst>
          </p:cNvPr>
          <p:cNvSpPr>
            <a:spLocks noGrp="1"/>
          </p:cNvSpPr>
          <p:nvPr>
            <p:ph type="title"/>
          </p:nvPr>
        </p:nvSpPr>
        <p:spPr>
          <a:xfrm>
            <a:off x="620485" y="-1224189"/>
            <a:ext cx="10515600" cy="5600246"/>
          </a:xfrm>
        </p:spPr>
        <p:txBody>
          <a:bodyPr>
            <a:normAutofit/>
          </a:bodyPr>
          <a:lstStyle/>
          <a:p>
            <a:r>
              <a:rPr lang="en-US" sz="3600" dirty="0">
                <a:highlight>
                  <a:srgbClr val="FF0000"/>
                </a:highlight>
              </a:rPr>
              <a:t>Assume for </a:t>
            </a:r>
            <a:r>
              <a:rPr lang="en-US" sz="3600" dirty="0" err="1">
                <a:highlight>
                  <a:srgbClr val="FF0000"/>
                </a:highlight>
              </a:rPr>
              <a:t>agr</a:t>
            </a:r>
            <a:r>
              <a:rPr lang="en-US" sz="3600" dirty="0">
                <a:highlight>
                  <a:srgbClr val="FF0000"/>
                </a:highlight>
              </a:rPr>
              <a:t> sector: the data source split it as motive energy use and non-motive energy use, we consider the motive energy use is only from diesel and gasoline. Because the proportion of sum of diesel and gasoline eq to 0.55 (FOR AT, FOR EXAMPLE), which is same as the results of motive sum use/total use.</a:t>
            </a:r>
            <a:endParaRPr lang="en-CA" sz="3600" dirty="0">
              <a:highlight>
                <a:srgbClr val="FF0000"/>
              </a:highlight>
            </a:endParaRPr>
          </a:p>
        </p:txBody>
      </p:sp>
      <p:sp>
        <p:nvSpPr>
          <p:cNvPr id="4" name="Title 1">
            <a:extLst>
              <a:ext uri="{FF2B5EF4-FFF2-40B4-BE49-F238E27FC236}">
                <a16:creationId xmlns:a16="http://schemas.microsoft.com/office/drawing/2014/main" id="{D69F5870-51BC-4F31-AF34-8378B085BF9F}"/>
              </a:ext>
            </a:extLst>
          </p:cNvPr>
          <p:cNvSpPr txBox="1">
            <a:spLocks/>
          </p:cNvSpPr>
          <p:nvPr/>
        </p:nvSpPr>
        <p:spPr>
          <a:xfrm>
            <a:off x="598714" y="2030639"/>
            <a:ext cx="10515600" cy="560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a:p>
            <a:r>
              <a:rPr lang="en-US" sz="1200" b="0" i="0" dirty="0">
                <a:solidFill>
                  <a:srgbClr val="374151"/>
                </a:solidFill>
                <a:effectLst/>
                <a:latin typeface="Söhne"/>
              </a:rPr>
              <a:t>steam energy (data source for Canada) is a specific form of heat energy (from EU-TIMES) associated with the vaporization of water. </a:t>
            </a:r>
            <a:r>
              <a:rPr lang="en-US" sz="3200" b="0" i="0" dirty="0">
                <a:solidFill>
                  <a:srgbClr val="374151"/>
                </a:solidFill>
                <a:effectLst/>
                <a:latin typeface="Söhne"/>
              </a:rPr>
              <a:t>So we could assume the commodity-in is HET, same with EU-TIMES </a:t>
            </a:r>
            <a:endParaRPr lang="en-CA" sz="3200" dirty="0"/>
          </a:p>
        </p:txBody>
      </p:sp>
      <p:sp>
        <p:nvSpPr>
          <p:cNvPr id="5" name="TextBox 4">
            <a:extLst>
              <a:ext uri="{FF2B5EF4-FFF2-40B4-BE49-F238E27FC236}">
                <a16:creationId xmlns:a16="http://schemas.microsoft.com/office/drawing/2014/main" id="{1BB56DA4-939C-4536-B648-CB0733E5720D}"/>
              </a:ext>
            </a:extLst>
          </p:cNvPr>
          <p:cNvSpPr txBox="1"/>
          <p:nvPr/>
        </p:nvSpPr>
        <p:spPr>
          <a:xfrm>
            <a:off x="-163286" y="87086"/>
            <a:ext cx="903515" cy="461665"/>
          </a:xfrm>
          <a:prstGeom prst="rect">
            <a:avLst/>
          </a:prstGeom>
          <a:noFill/>
        </p:spPr>
        <p:txBody>
          <a:bodyPr wrap="square" rtlCol="0">
            <a:spAutoFit/>
          </a:bodyPr>
          <a:lstStyle/>
          <a:p>
            <a:r>
              <a:rPr lang="en-US" sz="2400" dirty="0"/>
              <a:t>AGR</a:t>
            </a:r>
            <a:endParaRPr lang="en-CA" sz="2400" dirty="0"/>
          </a:p>
        </p:txBody>
      </p:sp>
      <p:sp>
        <p:nvSpPr>
          <p:cNvPr id="3" name="TextBox 2">
            <a:extLst>
              <a:ext uri="{FF2B5EF4-FFF2-40B4-BE49-F238E27FC236}">
                <a16:creationId xmlns:a16="http://schemas.microsoft.com/office/drawing/2014/main" id="{68BEB4EC-9180-47F5-B947-1E68A68F01A9}"/>
              </a:ext>
            </a:extLst>
          </p:cNvPr>
          <p:cNvSpPr txBox="1"/>
          <p:nvPr/>
        </p:nvSpPr>
        <p:spPr>
          <a:xfrm>
            <a:off x="740229" y="6379029"/>
            <a:ext cx="3581400" cy="369332"/>
          </a:xfrm>
          <a:prstGeom prst="rect">
            <a:avLst/>
          </a:prstGeom>
          <a:noFill/>
        </p:spPr>
        <p:txBody>
          <a:bodyPr wrap="square" rtlCol="0">
            <a:spAutoFit/>
          </a:bodyPr>
          <a:lstStyle/>
          <a:p>
            <a:r>
              <a:rPr lang="en-US" dirty="0"/>
              <a:t>BC denotes BC&amp;TE</a:t>
            </a:r>
            <a:endParaRPr lang="en-CA" dirty="0"/>
          </a:p>
        </p:txBody>
      </p:sp>
    </p:spTree>
    <p:extLst>
      <p:ext uri="{BB962C8B-B14F-4D97-AF65-F5344CB8AC3E}">
        <p14:creationId xmlns:p14="http://schemas.microsoft.com/office/powerpoint/2010/main" val="3387214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BD82E2-E41E-4798-A94B-45D3AAA2C013}"/>
              </a:ext>
            </a:extLst>
          </p:cNvPr>
          <p:cNvSpPr txBox="1"/>
          <p:nvPr/>
        </p:nvSpPr>
        <p:spPr>
          <a:xfrm>
            <a:off x="-163286" y="87086"/>
            <a:ext cx="903515" cy="461665"/>
          </a:xfrm>
          <a:prstGeom prst="rect">
            <a:avLst/>
          </a:prstGeom>
          <a:noFill/>
        </p:spPr>
        <p:txBody>
          <a:bodyPr wrap="square" rtlCol="0">
            <a:spAutoFit/>
          </a:bodyPr>
          <a:lstStyle/>
          <a:p>
            <a:r>
              <a:rPr lang="en-US" sz="2400" dirty="0"/>
              <a:t>COM</a:t>
            </a:r>
            <a:endParaRPr lang="en-CA" sz="2400" dirty="0"/>
          </a:p>
        </p:txBody>
      </p:sp>
      <p:sp>
        <p:nvSpPr>
          <p:cNvPr id="5" name="Title 1">
            <a:extLst>
              <a:ext uri="{FF2B5EF4-FFF2-40B4-BE49-F238E27FC236}">
                <a16:creationId xmlns:a16="http://schemas.microsoft.com/office/drawing/2014/main" id="{70A205A4-3650-445B-A502-ABCAF4257B22}"/>
              </a:ext>
            </a:extLst>
          </p:cNvPr>
          <p:cNvSpPr>
            <a:spLocks noGrp="1"/>
          </p:cNvSpPr>
          <p:nvPr>
            <p:ph type="title"/>
          </p:nvPr>
        </p:nvSpPr>
        <p:spPr>
          <a:xfrm>
            <a:off x="1219199" y="-1964418"/>
            <a:ext cx="10515600" cy="5600246"/>
          </a:xfrm>
        </p:spPr>
        <p:txBody>
          <a:bodyPr>
            <a:normAutofit/>
          </a:bodyPr>
          <a:lstStyle/>
          <a:p>
            <a:r>
              <a:rPr lang="en-US" sz="3600" dirty="0"/>
              <a:t>Main assume is about the </a:t>
            </a:r>
            <a:br>
              <a:rPr lang="en-US" sz="3600" dirty="0"/>
            </a:br>
            <a:r>
              <a:rPr lang="en-US" sz="3600" u="sng" dirty="0"/>
              <a:t>Efficiency</a:t>
            </a:r>
            <a:r>
              <a:rPr lang="en-US" sz="3600" dirty="0"/>
              <a:t> for light is 0.8 &amp;</a:t>
            </a:r>
            <a:br>
              <a:rPr lang="en-US" sz="3600" dirty="0"/>
            </a:br>
            <a:r>
              <a:rPr lang="en-US" sz="3600" u="sng" dirty="0"/>
              <a:t>Available factor </a:t>
            </a:r>
            <a:r>
              <a:rPr lang="en-US" sz="3600" dirty="0"/>
              <a:t>is 0.1</a:t>
            </a:r>
            <a:endParaRPr lang="en-CA" sz="3600" dirty="0"/>
          </a:p>
        </p:txBody>
      </p:sp>
      <p:pic>
        <p:nvPicPr>
          <p:cNvPr id="7" name="Picture 6">
            <a:extLst>
              <a:ext uri="{FF2B5EF4-FFF2-40B4-BE49-F238E27FC236}">
                <a16:creationId xmlns:a16="http://schemas.microsoft.com/office/drawing/2014/main" id="{D50DF171-65DE-4D8C-80DA-065C53F7EF6C}"/>
              </a:ext>
            </a:extLst>
          </p:cNvPr>
          <p:cNvPicPr>
            <a:picLocks noChangeAspect="1"/>
          </p:cNvPicPr>
          <p:nvPr/>
        </p:nvPicPr>
        <p:blipFill rotWithShape="1">
          <a:blip r:embed="rId2"/>
          <a:srcRect t="56508" r="50000" b="34286"/>
          <a:stretch/>
        </p:blipFill>
        <p:spPr>
          <a:xfrm>
            <a:off x="89342" y="3339792"/>
            <a:ext cx="12013316" cy="1382486"/>
          </a:xfrm>
          <a:prstGeom prst="rect">
            <a:avLst/>
          </a:prstGeom>
        </p:spPr>
      </p:pic>
      <p:sp>
        <p:nvSpPr>
          <p:cNvPr id="8" name="TextBox 7">
            <a:extLst>
              <a:ext uri="{FF2B5EF4-FFF2-40B4-BE49-F238E27FC236}">
                <a16:creationId xmlns:a16="http://schemas.microsoft.com/office/drawing/2014/main" id="{2DEB3178-C341-4353-B354-B1305565BC4F}"/>
              </a:ext>
            </a:extLst>
          </p:cNvPr>
          <p:cNvSpPr txBox="1"/>
          <p:nvPr/>
        </p:nvSpPr>
        <p:spPr>
          <a:xfrm>
            <a:off x="2152185" y="2765502"/>
            <a:ext cx="3311913" cy="369332"/>
          </a:xfrm>
          <a:prstGeom prst="rect">
            <a:avLst/>
          </a:prstGeom>
          <a:noFill/>
          <a:ln>
            <a:solidFill>
              <a:schemeClr val="accent1">
                <a:shade val="50000"/>
              </a:schemeClr>
            </a:solidFill>
          </a:ln>
        </p:spPr>
        <p:txBody>
          <a:bodyPr wrap="square" rtlCol="0">
            <a:spAutoFit/>
          </a:bodyPr>
          <a:lstStyle/>
          <a:p>
            <a:r>
              <a:rPr lang="en-US" dirty="0"/>
              <a:t>Commodity input</a:t>
            </a:r>
            <a:endParaRPr lang="en-CA" dirty="0"/>
          </a:p>
        </p:txBody>
      </p:sp>
      <p:sp>
        <p:nvSpPr>
          <p:cNvPr id="9" name="Title 1">
            <a:extLst>
              <a:ext uri="{FF2B5EF4-FFF2-40B4-BE49-F238E27FC236}">
                <a16:creationId xmlns:a16="http://schemas.microsoft.com/office/drawing/2014/main" id="{D7D03842-6A0B-44A5-BEF7-BA4B539D5C7B}"/>
              </a:ext>
            </a:extLst>
          </p:cNvPr>
          <p:cNvSpPr txBox="1">
            <a:spLocks/>
          </p:cNvSpPr>
          <p:nvPr/>
        </p:nvSpPr>
        <p:spPr>
          <a:xfrm>
            <a:off x="740229" y="4779389"/>
            <a:ext cx="10515600" cy="998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sz="3600" dirty="0"/>
          </a:p>
        </p:txBody>
      </p:sp>
      <p:sp>
        <p:nvSpPr>
          <p:cNvPr id="10" name="Title 1">
            <a:extLst>
              <a:ext uri="{FF2B5EF4-FFF2-40B4-BE49-F238E27FC236}">
                <a16:creationId xmlns:a16="http://schemas.microsoft.com/office/drawing/2014/main" id="{4B0133BE-4585-4636-B706-BE74D636FCE1}"/>
              </a:ext>
            </a:extLst>
          </p:cNvPr>
          <p:cNvSpPr txBox="1">
            <a:spLocks/>
          </p:cNvSpPr>
          <p:nvPr/>
        </p:nvSpPr>
        <p:spPr>
          <a:xfrm>
            <a:off x="740229" y="5790911"/>
            <a:ext cx="10515600" cy="9985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Combustion </a:t>
            </a:r>
            <a:r>
              <a:rPr lang="en-US" sz="3600" dirty="0" err="1"/>
              <a:t>efficients</a:t>
            </a:r>
            <a:r>
              <a:rPr lang="en-US" sz="3600" dirty="0"/>
              <a:t> refers to EU-TIMES, and the lacking data is grabbed from google search </a:t>
            </a:r>
            <a:endParaRPr lang="en-CA" sz="3600" dirty="0"/>
          </a:p>
        </p:txBody>
      </p:sp>
    </p:spTree>
    <p:extLst>
      <p:ext uri="{BB962C8B-B14F-4D97-AF65-F5344CB8AC3E}">
        <p14:creationId xmlns:p14="http://schemas.microsoft.com/office/powerpoint/2010/main" val="1424404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BD82E2-E41E-4798-A94B-45D3AAA2C013}"/>
              </a:ext>
            </a:extLst>
          </p:cNvPr>
          <p:cNvSpPr txBox="1"/>
          <p:nvPr/>
        </p:nvSpPr>
        <p:spPr>
          <a:xfrm>
            <a:off x="-163286" y="87086"/>
            <a:ext cx="903515" cy="461665"/>
          </a:xfrm>
          <a:prstGeom prst="rect">
            <a:avLst/>
          </a:prstGeom>
          <a:noFill/>
        </p:spPr>
        <p:txBody>
          <a:bodyPr wrap="square" rtlCol="0">
            <a:spAutoFit/>
          </a:bodyPr>
          <a:lstStyle/>
          <a:p>
            <a:r>
              <a:rPr lang="en-US" sz="2400" dirty="0"/>
              <a:t>COM</a:t>
            </a:r>
            <a:endParaRPr lang="en-CA" sz="2400" dirty="0"/>
          </a:p>
        </p:txBody>
      </p:sp>
      <p:sp>
        <p:nvSpPr>
          <p:cNvPr id="9" name="Title 1">
            <a:extLst>
              <a:ext uri="{FF2B5EF4-FFF2-40B4-BE49-F238E27FC236}">
                <a16:creationId xmlns:a16="http://schemas.microsoft.com/office/drawing/2014/main" id="{D7D03842-6A0B-44A5-BEF7-BA4B539D5C7B}"/>
              </a:ext>
            </a:extLst>
          </p:cNvPr>
          <p:cNvSpPr txBox="1">
            <a:spLocks/>
          </p:cNvSpPr>
          <p:nvPr/>
        </p:nvSpPr>
        <p:spPr>
          <a:xfrm>
            <a:off x="1108529" y="317918"/>
            <a:ext cx="10515600" cy="998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highlight>
                  <a:srgbClr val="FF0000"/>
                </a:highlight>
              </a:rPr>
              <a:t>WHY FROM PJ TO PJA, need to multiply 1.05</a:t>
            </a:r>
            <a:endParaRPr lang="en-CA" sz="3600" dirty="0">
              <a:highlight>
                <a:srgbClr val="FF0000"/>
              </a:highlight>
            </a:endParaRPr>
          </a:p>
        </p:txBody>
      </p:sp>
    </p:spTree>
    <p:extLst>
      <p:ext uri="{BB962C8B-B14F-4D97-AF65-F5344CB8AC3E}">
        <p14:creationId xmlns:p14="http://schemas.microsoft.com/office/powerpoint/2010/main" val="429209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FC88206-EF3D-402A-8CA2-7368E63D0EEC}"/>
              </a:ext>
            </a:extLst>
          </p:cNvPr>
          <p:cNvSpPr>
            <a:spLocks noGrp="1"/>
          </p:cNvSpPr>
          <p:nvPr>
            <p:ph type="title"/>
          </p:nvPr>
        </p:nvSpPr>
        <p:spPr>
          <a:xfrm>
            <a:off x="272142" y="200025"/>
            <a:ext cx="10515600" cy="1325563"/>
          </a:xfrm>
        </p:spPr>
        <p:txBody>
          <a:bodyPr>
            <a:normAutofit/>
          </a:bodyPr>
          <a:lstStyle/>
          <a:p>
            <a:r>
              <a:rPr lang="en-CA" sz="4400" dirty="0"/>
              <a:t>2. </a:t>
            </a:r>
            <a:r>
              <a:rPr lang="en-CA" sz="4400" dirty="0" err="1"/>
              <a:t>Systemsetting</a:t>
            </a:r>
            <a:endParaRPr lang="en-CA" dirty="0"/>
          </a:p>
        </p:txBody>
      </p:sp>
      <p:sp>
        <p:nvSpPr>
          <p:cNvPr id="5" name="TextBox 4">
            <a:extLst>
              <a:ext uri="{FF2B5EF4-FFF2-40B4-BE49-F238E27FC236}">
                <a16:creationId xmlns:a16="http://schemas.microsoft.com/office/drawing/2014/main" id="{9378C54D-E95D-46FB-8318-BE8D43FA6326}"/>
              </a:ext>
            </a:extLst>
          </p:cNvPr>
          <p:cNvSpPr txBox="1"/>
          <p:nvPr/>
        </p:nvSpPr>
        <p:spPr>
          <a:xfrm>
            <a:off x="490761" y="1347898"/>
            <a:ext cx="599622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Time periods</a:t>
            </a:r>
          </a:p>
          <a:p>
            <a:pPr marL="285750" indent="-285750">
              <a:buFont typeface="Arial" panose="020B0604020202020204" pitchFamily="34" charset="0"/>
              <a:buChar char="•"/>
            </a:pPr>
            <a:r>
              <a:rPr lang="en-US" dirty="0"/>
              <a:t>Common commodities definition</a:t>
            </a:r>
          </a:p>
          <a:p>
            <a:pPr marL="285750" indent="-285750">
              <a:buFont typeface="Arial" panose="020B0604020202020204" pitchFamily="34" charset="0"/>
              <a:buChar char="•"/>
            </a:pPr>
            <a:r>
              <a:rPr lang="en-US" dirty="0"/>
              <a:t>Interpolation rules defaults</a:t>
            </a:r>
          </a:p>
          <a:p>
            <a:pPr marL="285750" indent="-285750">
              <a:buFont typeface="Arial" panose="020B0604020202020204" pitchFamily="34" charset="0"/>
              <a:buChar char="•"/>
            </a:pPr>
            <a:r>
              <a:rPr lang="en-US" dirty="0"/>
              <a:t>Other defaults and constant (like currency</a:t>
            </a:r>
            <a:r>
              <a:rPr lang="en-US" u="sng" dirty="0"/>
              <a:t>, </a:t>
            </a:r>
            <a:r>
              <a:rPr lang="en-US" u="sng" dirty="0">
                <a:highlight>
                  <a:srgbClr val="FF0000"/>
                </a:highlight>
              </a:rPr>
              <a:t>for the test run we use EUR10 for the consistency with the open source EU-TIMES</a:t>
            </a:r>
            <a:r>
              <a:rPr lang="en-US" u="sng" dirty="0">
                <a:highlight>
                  <a:srgbClr val="FFFF00"/>
                </a:highlight>
              </a:rPr>
              <a:t>)</a:t>
            </a:r>
            <a:endParaRPr lang="en-CA" u="sng" dirty="0">
              <a:highlight>
                <a:srgbClr val="FFFF00"/>
              </a:highlight>
            </a:endParaRPr>
          </a:p>
        </p:txBody>
      </p:sp>
      <p:sp>
        <p:nvSpPr>
          <p:cNvPr id="6" name="Title 2">
            <a:extLst>
              <a:ext uri="{FF2B5EF4-FFF2-40B4-BE49-F238E27FC236}">
                <a16:creationId xmlns:a16="http://schemas.microsoft.com/office/drawing/2014/main" id="{ED571756-D3A9-4934-BD2B-EFB9A7DA1880}"/>
              </a:ext>
            </a:extLst>
          </p:cNvPr>
          <p:cNvSpPr txBox="1">
            <a:spLocks/>
          </p:cNvSpPr>
          <p:nvPr/>
        </p:nvSpPr>
        <p:spPr>
          <a:xfrm>
            <a:off x="272142" y="3192303"/>
            <a:ext cx="52142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3. Base-year transformation</a:t>
            </a:r>
          </a:p>
        </p:txBody>
      </p:sp>
      <p:pic>
        <p:nvPicPr>
          <p:cNvPr id="8" name="Picture 7">
            <a:extLst>
              <a:ext uri="{FF2B5EF4-FFF2-40B4-BE49-F238E27FC236}">
                <a16:creationId xmlns:a16="http://schemas.microsoft.com/office/drawing/2014/main" id="{2E57386C-1A02-4B55-8A4E-9F07CD7776AE}"/>
              </a:ext>
            </a:extLst>
          </p:cNvPr>
          <p:cNvPicPr>
            <a:picLocks noChangeAspect="1"/>
          </p:cNvPicPr>
          <p:nvPr/>
        </p:nvPicPr>
        <p:blipFill rotWithShape="1">
          <a:blip r:embed="rId2"/>
          <a:srcRect l="1091" t="27936" r="14286"/>
          <a:stretch/>
        </p:blipFill>
        <p:spPr>
          <a:xfrm>
            <a:off x="5133307" y="3192303"/>
            <a:ext cx="6688579" cy="3559923"/>
          </a:xfrm>
          <a:prstGeom prst="rect">
            <a:avLst/>
          </a:prstGeom>
        </p:spPr>
      </p:pic>
      <p:sp>
        <p:nvSpPr>
          <p:cNvPr id="10" name="TextBox 9">
            <a:extLst>
              <a:ext uri="{FF2B5EF4-FFF2-40B4-BE49-F238E27FC236}">
                <a16:creationId xmlns:a16="http://schemas.microsoft.com/office/drawing/2014/main" id="{254F5AAB-655A-4AB6-B536-9693F68BC6CC}"/>
              </a:ext>
            </a:extLst>
          </p:cNvPr>
          <p:cNvSpPr txBox="1"/>
          <p:nvPr/>
        </p:nvSpPr>
        <p:spPr>
          <a:xfrm>
            <a:off x="527955" y="4598647"/>
            <a:ext cx="4109359" cy="1754326"/>
          </a:xfrm>
          <a:prstGeom prst="rect">
            <a:avLst/>
          </a:prstGeom>
          <a:noFill/>
        </p:spPr>
        <p:txBody>
          <a:bodyPr wrap="square">
            <a:spAutoFit/>
          </a:bodyPr>
          <a:lstStyle/>
          <a:p>
            <a:pPr marL="285750" indent="-285750">
              <a:buFont typeface="Arial" panose="020B0604020202020204" pitchFamily="34" charset="0"/>
              <a:buChar char="•"/>
            </a:pPr>
            <a:r>
              <a:rPr lang="en-US" dirty="0"/>
              <a:t>Shaping the tech transformation logs/history, including their change of efficiency/stock/available factor with time  </a:t>
            </a:r>
          </a:p>
          <a:p>
            <a:pPr marL="285750" indent="-285750">
              <a:buFont typeface="Arial" panose="020B0604020202020204" pitchFamily="34" charset="0"/>
              <a:buChar char="•"/>
            </a:pPr>
            <a:r>
              <a:rPr lang="en-US" dirty="0">
                <a:highlight>
                  <a:srgbClr val="FFFF00"/>
                </a:highlight>
              </a:rPr>
              <a:t>The hydro/wind/PV were roughly estimated so far</a:t>
            </a:r>
          </a:p>
        </p:txBody>
      </p:sp>
      <p:pic>
        <p:nvPicPr>
          <p:cNvPr id="12" name="Picture 11">
            <a:extLst>
              <a:ext uri="{FF2B5EF4-FFF2-40B4-BE49-F238E27FC236}">
                <a16:creationId xmlns:a16="http://schemas.microsoft.com/office/drawing/2014/main" id="{BEAE548C-C9C2-4B56-BF48-9FACDBA364F9}"/>
              </a:ext>
            </a:extLst>
          </p:cNvPr>
          <p:cNvPicPr>
            <a:picLocks noChangeAspect="1"/>
          </p:cNvPicPr>
          <p:nvPr/>
        </p:nvPicPr>
        <p:blipFill>
          <a:blip r:embed="rId3"/>
          <a:stretch>
            <a:fillRect/>
          </a:stretch>
        </p:blipFill>
        <p:spPr>
          <a:xfrm>
            <a:off x="6705602" y="108016"/>
            <a:ext cx="4934859" cy="3084287"/>
          </a:xfrm>
          <a:prstGeom prst="rect">
            <a:avLst/>
          </a:prstGeom>
        </p:spPr>
      </p:pic>
    </p:spTree>
    <p:extLst>
      <p:ext uri="{BB962C8B-B14F-4D97-AF65-F5344CB8AC3E}">
        <p14:creationId xmlns:p14="http://schemas.microsoft.com/office/powerpoint/2010/main" val="4245199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38FED7-B822-4269-982C-D3F50D2E22C4}"/>
              </a:ext>
            </a:extLst>
          </p:cNvPr>
          <p:cNvSpPr txBox="1"/>
          <p:nvPr/>
        </p:nvSpPr>
        <p:spPr>
          <a:xfrm>
            <a:off x="2525486" y="3130621"/>
            <a:ext cx="6096000" cy="923330"/>
          </a:xfrm>
          <a:prstGeom prst="rect">
            <a:avLst/>
          </a:prstGeom>
          <a:noFill/>
        </p:spPr>
        <p:txBody>
          <a:bodyPr wrap="square">
            <a:spAutoFit/>
          </a:bodyPr>
          <a:lstStyle/>
          <a:p>
            <a:r>
              <a:rPr lang="en-US" dirty="0"/>
              <a:t>note: the technologies for </a:t>
            </a:r>
            <a:r>
              <a:rPr lang="en-US" dirty="0" err="1"/>
              <a:t>indstry</a:t>
            </a:r>
            <a:r>
              <a:rPr lang="en-US" dirty="0"/>
              <a:t>-subsectors are reduced to 1 process &amp; limited number of techs									</a:t>
            </a:r>
          </a:p>
        </p:txBody>
      </p:sp>
      <p:sp>
        <p:nvSpPr>
          <p:cNvPr id="6" name="TextBox 5">
            <a:extLst>
              <a:ext uri="{FF2B5EF4-FFF2-40B4-BE49-F238E27FC236}">
                <a16:creationId xmlns:a16="http://schemas.microsoft.com/office/drawing/2014/main" id="{89856843-F65A-48A4-9D34-F1048D4D02A5}"/>
              </a:ext>
            </a:extLst>
          </p:cNvPr>
          <p:cNvSpPr txBox="1"/>
          <p:nvPr/>
        </p:nvSpPr>
        <p:spPr>
          <a:xfrm>
            <a:off x="-163286" y="87086"/>
            <a:ext cx="903515" cy="461665"/>
          </a:xfrm>
          <a:prstGeom prst="rect">
            <a:avLst/>
          </a:prstGeom>
          <a:noFill/>
        </p:spPr>
        <p:txBody>
          <a:bodyPr wrap="square" rtlCol="0">
            <a:spAutoFit/>
          </a:bodyPr>
          <a:lstStyle/>
          <a:p>
            <a:r>
              <a:rPr lang="en-US" sz="2400" dirty="0"/>
              <a:t>IND</a:t>
            </a:r>
            <a:endParaRPr lang="en-CA" sz="2400" dirty="0"/>
          </a:p>
        </p:txBody>
      </p:sp>
      <p:sp>
        <p:nvSpPr>
          <p:cNvPr id="7" name="TextBox 6">
            <a:extLst>
              <a:ext uri="{FF2B5EF4-FFF2-40B4-BE49-F238E27FC236}">
                <a16:creationId xmlns:a16="http://schemas.microsoft.com/office/drawing/2014/main" id="{BAF7A551-8979-4ED2-949B-6BD48A1F7BC5}"/>
              </a:ext>
            </a:extLst>
          </p:cNvPr>
          <p:cNvSpPr txBox="1"/>
          <p:nvPr/>
        </p:nvSpPr>
        <p:spPr>
          <a:xfrm>
            <a:off x="2525486" y="4567535"/>
            <a:ext cx="6096000" cy="923330"/>
          </a:xfrm>
          <a:prstGeom prst="rect">
            <a:avLst/>
          </a:prstGeom>
          <a:noFill/>
        </p:spPr>
        <p:txBody>
          <a:bodyPr wrap="square">
            <a:spAutoFit/>
          </a:bodyPr>
          <a:lstStyle/>
          <a:p>
            <a:r>
              <a:rPr lang="en-US" dirty="0"/>
              <a:t>The unclear energy consumption (shown with X) was assumed to be zero									</a:t>
            </a:r>
          </a:p>
        </p:txBody>
      </p:sp>
      <p:sp>
        <p:nvSpPr>
          <p:cNvPr id="8" name="TextBox 7">
            <a:extLst>
              <a:ext uri="{FF2B5EF4-FFF2-40B4-BE49-F238E27FC236}">
                <a16:creationId xmlns:a16="http://schemas.microsoft.com/office/drawing/2014/main" id="{8CE9DAB5-35C2-4BC5-82E9-C4706D52CD5B}"/>
              </a:ext>
            </a:extLst>
          </p:cNvPr>
          <p:cNvSpPr txBox="1"/>
          <p:nvPr/>
        </p:nvSpPr>
        <p:spPr>
          <a:xfrm>
            <a:off x="2601686" y="5754078"/>
            <a:ext cx="6096000" cy="646331"/>
          </a:xfrm>
          <a:prstGeom prst="rect">
            <a:avLst/>
          </a:prstGeom>
          <a:noFill/>
        </p:spPr>
        <p:txBody>
          <a:bodyPr wrap="square">
            <a:spAutoFit/>
          </a:bodyPr>
          <a:lstStyle/>
          <a:p>
            <a:r>
              <a:rPr lang="en-US" dirty="0"/>
              <a:t>ASSUMING EFF AS 1.0, AND available factor as 1.0, and the stock unit is </a:t>
            </a:r>
            <a:r>
              <a:rPr lang="en-US" dirty="0" err="1"/>
              <a:t>PJa</a:t>
            </a:r>
            <a:r>
              <a:rPr lang="en-US" dirty="0"/>
              <a:t>		</a:t>
            </a:r>
          </a:p>
        </p:txBody>
      </p:sp>
      <p:sp>
        <p:nvSpPr>
          <p:cNvPr id="9" name="TextBox 8">
            <a:extLst>
              <a:ext uri="{FF2B5EF4-FFF2-40B4-BE49-F238E27FC236}">
                <a16:creationId xmlns:a16="http://schemas.microsoft.com/office/drawing/2014/main" id="{EAB1A070-1CE1-449E-9D46-FD81ECFB1113}"/>
              </a:ext>
            </a:extLst>
          </p:cNvPr>
          <p:cNvSpPr txBox="1"/>
          <p:nvPr/>
        </p:nvSpPr>
        <p:spPr>
          <a:xfrm>
            <a:off x="2438400" y="1454221"/>
            <a:ext cx="6096000" cy="646331"/>
          </a:xfrm>
          <a:prstGeom prst="rect">
            <a:avLst/>
          </a:prstGeom>
          <a:noFill/>
        </p:spPr>
        <p:txBody>
          <a:bodyPr wrap="square">
            <a:spAutoFit/>
          </a:bodyPr>
          <a:lstStyle/>
          <a:p>
            <a:r>
              <a:rPr lang="en-US" dirty="0">
                <a:highlight>
                  <a:srgbClr val="FFFF00"/>
                </a:highlight>
              </a:rPr>
              <a:t>We lack the production data for iron/steel (</a:t>
            </a:r>
            <a:r>
              <a:rPr lang="en-US" dirty="0" err="1">
                <a:highlight>
                  <a:srgbClr val="FFFF00"/>
                </a:highlight>
              </a:rPr>
              <a:t>unit:Mt</a:t>
            </a:r>
            <a:r>
              <a:rPr lang="en-US" dirty="0">
                <a:highlight>
                  <a:srgbClr val="FFFF00"/>
                </a:highlight>
              </a:rPr>
              <a:t>), so we have detailed it in the input data	</a:t>
            </a:r>
          </a:p>
        </p:txBody>
      </p:sp>
    </p:spTree>
    <p:extLst>
      <p:ext uri="{BB962C8B-B14F-4D97-AF65-F5344CB8AC3E}">
        <p14:creationId xmlns:p14="http://schemas.microsoft.com/office/powerpoint/2010/main" val="2248897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76225-EA36-4E1A-AE77-787FE2F75036}"/>
              </a:ext>
            </a:extLst>
          </p:cNvPr>
          <p:cNvSpPr txBox="1"/>
          <p:nvPr/>
        </p:nvSpPr>
        <p:spPr>
          <a:xfrm>
            <a:off x="-163286" y="87086"/>
            <a:ext cx="903515" cy="461665"/>
          </a:xfrm>
          <a:prstGeom prst="rect">
            <a:avLst/>
          </a:prstGeom>
          <a:noFill/>
        </p:spPr>
        <p:txBody>
          <a:bodyPr wrap="square" rtlCol="0">
            <a:spAutoFit/>
          </a:bodyPr>
          <a:lstStyle/>
          <a:p>
            <a:r>
              <a:rPr lang="en-US" sz="2400" dirty="0"/>
              <a:t>RSD</a:t>
            </a:r>
            <a:endParaRPr lang="en-CA" sz="2400" dirty="0"/>
          </a:p>
        </p:txBody>
      </p:sp>
      <p:sp>
        <p:nvSpPr>
          <p:cNvPr id="5" name="TextBox 4">
            <a:extLst>
              <a:ext uri="{FF2B5EF4-FFF2-40B4-BE49-F238E27FC236}">
                <a16:creationId xmlns:a16="http://schemas.microsoft.com/office/drawing/2014/main" id="{AF40A551-1B7E-4E79-9E8D-C07A36C0644B}"/>
              </a:ext>
            </a:extLst>
          </p:cNvPr>
          <p:cNvSpPr txBox="1"/>
          <p:nvPr/>
        </p:nvSpPr>
        <p:spPr>
          <a:xfrm>
            <a:off x="2438400" y="681335"/>
            <a:ext cx="6096000" cy="369332"/>
          </a:xfrm>
          <a:prstGeom prst="rect">
            <a:avLst/>
          </a:prstGeom>
          <a:noFill/>
        </p:spPr>
        <p:txBody>
          <a:bodyPr wrap="square">
            <a:spAutoFit/>
          </a:bodyPr>
          <a:lstStyle/>
          <a:p>
            <a:r>
              <a:rPr lang="en-US" dirty="0">
                <a:highlight>
                  <a:srgbClr val="FF0000"/>
                </a:highlight>
              </a:rPr>
              <a:t>1. The calculation for AFA may have some faults	</a:t>
            </a:r>
          </a:p>
        </p:txBody>
      </p:sp>
      <p:sp>
        <p:nvSpPr>
          <p:cNvPr id="6" name="TextBox 5">
            <a:extLst>
              <a:ext uri="{FF2B5EF4-FFF2-40B4-BE49-F238E27FC236}">
                <a16:creationId xmlns:a16="http://schemas.microsoft.com/office/drawing/2014/main" id="{5459D6FF-28A4-4F7C-B2BC-D6DEB98A2FE3}"/>
              </a:ext>
            </a:extLst>
          </p:cNvPr>
          <p:cNvSpPr txBox="1"/>
          <p:nvPr/>
        </p:nvSpPr>
        <p:spPr>
          <a:xfrm>
            <a:off x="2438400" y="1867878"/>
            <a:ext cx="6096000" cy="1200329"/>
          </a:xfrm>
          <a:prstGeom prst="rect">
            <a:avLst/>
          </a:prstGeom>
          <a:noFill/>
        </p:spPr>
        <p:txBody>
          <a:bodyPr wrap="square">
            <a:spAutoFit/>
          </a:bodyPr>
          <a:lstStyle/>
          <a:p>
            <a:r>
              <a:rPr lang="en-US" dirty="0">
                <a:highlight>
                  <a:srgbClr val="FFFF00"/>
                </a:highlight>
              </a:rPr>
              <a:t>2. The RES_FUEL: ~FI_T: </a:t>
            </a:r>
            <a:r>
              <a:rPr lang="en-US" dirty="0" err="1">
                <a:highlight>
                  <a:srgbClr val="FFFF00"/>
                </a:highlight>
              </a:rPr>
              <a:t>Share~UP</a:t>
            </a:r>
            <a:r>
              <a:rPr lang="en-US" dirty="0">
                <a:highlight>
                  <a:srgbClr val="FFFF00"/>
                </a:highlight>
              </a:rPr>
              <a:t> totally referred the EU_TMES----- need to be revised, for example, the input shares for RSD_COAPRO00 need to be revised because the PROP has not been considered</a:t>
            </a:r>
          </a:p>
        </p:txBody>
      </p:sp>
      <p:sp>
        <p:nvSpPr>
          <p:cNvPr id="7" name="TextBox 6">
            <a:extLst>
              <a:ext uri="{FF2B5EF4-FFF2-40B4-BE49-F238E27FC236}">
                <a16:creationId xmlns:a16="http://schemas.microsoft.com/office/drawing/2014/main" id="{6E788794-EABA-4A4E-B04E-278611F78119}"/>
              </a:ext>
            </a:extLst>
          </p:cNvPr>
          <p:cNvSpPr txBox="1"/>
          <p:nvPr/>
        </p:nvSpPr>
        <p:spPr>
          <a:xfrm>
            <a:off x="2438400" y="3430564"/>
            <a:ext cx="6096000" cy="923330"/>
          </a:xfrm>
          <a:prstGeom prst="rect">
            <a:avLst/>
          </a:prstGeom>
          <a:noFill/>
        </p:spPr>
        <p:txBody>
          <a:bodyPr wrap="square">
            <a:spAutoFit/>
          </a:bodyPr>
          <a:lstStyle/>
          <a:p>
            <a:r>
              <a:rPr lang="en-US" dirty="0">
                <a:highlight>
                  <a:srgbClr val="FFFF00"/>
                </a:highlight>
              </a:rPr>
              <a:t>HAVE NOT CONSIDERED NEW TECHNOLOGIES LIKE new gas techs, in this folder, same for other sectors::which is different with EU-TIMES</a:t>
            </a:r>
          </a:p>
        </p:txBody>
      </p:sp>
      <p:sp>
        <p:nvSpPr>
          <p:cNvPr id="8" name="TextBox 7">
            <a:extLst>
              <a:ext uri="{FF2B5EF4-FFF2-40B4-BE49-F238E27FC236}">
                <a16:creationId xmlns:a16="http://schemas.microsoft.com/office/drawing/2014/main" id="{88F0C9E7-CF07-4DCA-8FEF-B9A13B63F623}"/>
              </a:ext>
            </a:extLst>
          </p:cNvPr>
          <p:cNvSpPr txBox="1"/>
          <p:nvPr/>
        </p:nvSpPr>
        <p:spPr>
          <a:xfrm>
            <a:off x="2601686" y="4844143"/>
            <a:ext cx="4800600" cy="369332"/>
          </a:xfrm>
          <a:prstGeom prst="rect">
            <a:avLst/>
          </a:prstGeom>
          <a:noFill/>
        </p:spPr>
        <p:txBody>
          <a:bodyPr wrap="square" rtlCol="0">
            <a:spAutoFit/>
          </a:bodyPr>
          <a:lstStyle/>
          <a:p>
            <a:r>
              <a:rPr lang="en-CA" dirty="0" err="1">
                <a:highlight>
                  <a:srgbClr val="FF0000"/>
                </a:highlight>
              </a:rPr>
              <a:t>DeACTFI_T</a:t>
            </a:r>
            <a:r>
              <a:rPr lang="en-CA" dirty="0">
                <a:highlight>
                  <a:srgbClr val="FF0000"/>
                </a:highlight>
              </a:rPr>
              <a:t>: Stock ??</a:t>
            </a:r>
          </a:p>
        </p:txBody>
      </p:sp>
      <p:sp>
        <p:nvSpPr>
          <p:cNvPr id="9" name="TextBox 8">
            <a:extLst>
              <a:ext uri="{FF2B5EF4-FFF2-40B4-BE49-F238E27FC236}">
                <a16:creationId xmlns:a16="http://schemas.microsoft.com/office/drawing/2014/main" id="{E16D76E3-57B0-49BE-AEE5-7CAF9F0FB087}"/>
              </a:ext>
            </a:extLst>
          </p:cNvPr>
          <p:cNvSpPr txBox="1"/>
          <p:nvPr/>
        </p:nvSpPr>
        <p:spPr>
          <a:xfrm>
            <a:off x="2438400" y="5519058"/>
            <a:ext cx="6553200" cy="923330"/>
          </a:xfrm>
          <a:prstGeom prst="rect">
            <a:avLst/>
          </a:prstGeom>
          <a:noFill/>
        </p:spPr>
        <p:txBody>
          <a:bodyPr wrap="square" rtlCol="0">
            <a:spAutoFit/>
          </a:bodyPr>
          <a:lstStyle/>
          <a:p>
            <a:r>
              <a:rPr lang="en-CA" dirty="0"/>
              <a:t>3. For all sectors, the EMI we have not considered the </a:t>
            </a:r>
            <a:r>
              <a:rPr lang="en-CA" sz="1800" b="0" i="0" u="none" strike="noStrike" dirty="0">
                <a:solidFill>
                  <a:srgbClr val="000000"/>
                </a:solidFill>
                <a:effectLst/>
                <a:latin typeface="Calibri" panose="020F0502020204030204" pitchFamily="34" charset="0"/>
              </a:rPr>
              <a:t>static combustion coefficient,</a:t>
            </a:r>
            <a:r>
              <a:rPr lang="en-CA" dirty="0"/>
              <a:t> because we don’t know what it is, to avoid the bug so we deleted it… but EU-TIMES have considered it</a:t>
            </a:r>
          </a:p>
        </p:txBody>
      </p:sp>
    </p:spTree>
    <p:extLst>
      <p:ext uri="{BB962C8B-B14F-4D97-AF65-F5344CB8AC3E}">
        <p14:creationId xmlns:p14="http://schemas.microsoft.com/office/powerpoint/2010/main" val="1838134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C4DB5-05B2-42CD-B6FD-EB61E47CAD56}"/>
              </a:ext>
            </a:extLst>
          </p:cNvPr>
          <p:cNvSpPr>
            <a:spLocks noGrp="1"/>
          </p:cNvSpPr>
          <p:nvPr>
            <p:ph idx="1"/>
          </p:nvPr>
        </p:nvSpPr>
        <p:spPr>
          <a:xfrm>
            <a:off x="1045029" y="87086"/>
            <a:ext cx="10515600" cy="4351338"/>
          </a:xfrm>
        </p:spPr>
        <p:txBody>
          <a:bodyPr>
            <a:noAutofit/>
          </a:bodyPr>
          <a:lstStyle/>
          <a:p>
            <a:r>
              <a:rPr lang="en-US" sz="1800" dirty="0"/>
              <a:t>(seems not necessary)1. </a:t>
            </a:r>
            <a:r>
              <a:rPr lang="en-US" sz="1800" dirty="0" err="1"/>
              <a:t>act_flow</a:t>
            </a:r>
            <a:r>
              <a:rPr lang="en-US" sz="1800" dirty="0"/>
              <a:t>=consumption split(</a:t>
            </a:r>
            <a:r>
              <a:rPr lang="en-US" sz="1800" dirty="0" err="1"/>
              <a:t>ktoe</a:t>
            </a:r>
            <a:r>
              <a:rPr lang="en-US" sz="1800" dirty="0"/>
              <a:t>)/EFE</a:t>
            </a:r>
          </a:p>
          <a:p>
            <a:r>
              <a:rPr lang="en-US" sz="1800" dirty="0"/>
              <a:t>2. NCAP_AFA=correction factor*</a:t>
            </a:r>
          </a:p>
          <a:p>
            <a:r>
              <a:rPr lang="en-US" sz="1800" dirty="0"/>
              <a:t>F292(!!average factor)*F$286(correction factor, </a:t>
            </a:r>
            <a:r>
              <a:rPr lang="en-US" sz="1800" dirty="0" err="1"/>
              <a:t>couold</a:t>
            </a:r>
            <a:r>
              <a:rPr lang="en-US" sz="1800" dirty="0"/>
              <a:t> be set as 1)*1.15</a:t>
            </a:r>
          </a:p>
          <a:p>
            <a:endParaRPr lang="en-US" sz="1800" dirty="0"/>
          </a:p>
          <a:p>
            <a:endParaRPr lang="en-US" sz="1800" dirty="0"/>
          </a:p>
          <a:p>
            <a:r>
              <a:rPr lang="en-US" sz="1800" dirty="0"/>
              <a:t>what we have:</a:t>
            </a:r>
          </a:p>
          <a:p>
            <a:r>
              <a:rPr lang="en-US" sz="1800" dirty="0"/>
              <a:t>4 types of household,</a:t>
            </a:r>
          </a:p>
          <a:p>
            <a:r>
              <a:rPr lang="en-US" sz="1800" dirty="0"/>
              <a:t>5 types of end-use and their PJ (after table 34)</a:t>
            </a:r>
          </a:p>
          <a:p>
            <a:endParaRPr lang="en-US" sz="1800" dirty="0"/>
          </a:p>
          <a:p>
            <a:r>
              <a:rPr lang="en-US" sz="1800" dirty="0"/>
              <a:t>4*5 end-use type stocks (Table 21-31)</a:t>
            </a:r>
          </a:p>
          <a:p>
            <a:endParaRPr lang="en-US" sz="1800" dirty="0"/>
          </a:p>
          <a:p>
            <a:endParaRPr lang="en-US" sz="1800" dirty="0"/>
          </a:p>
          <a:p>
            <a:r>
              <a:rPr lang="en-US" sz="1800" dirty="0"/>
              <a:t>ASSUMING:</a:t>
            </a:r>
          </a:p>
          <a:p>
            <a:r>
              <a:rPr lang="en-US" sz="1800" dirty="0"/>
              <a:t>////4*heating*10 end-use and energy source techs for stocks (Table 22-25), and the efficiencies (Table 26)[the split consumption of like, oil for </a:t>
            </a:r>
            <a:r>
              <a:rPr lang="en-US" sz="1800" dirty="0" err="1"/>
              <a:t>SingleAttached</a:t>
            </a:r>
            <a:r>
              <a:rPr lang="en-US" sz="1800" dirty="0"/>
              <a:t> and </a:t>
            </a:r>
            <a:r>
              <a:rPr lang="en-US" sz="1800" dirty="0" err="1"/>
              <a:t>SingleDetached</a:t>
            </a:r>
            <a:r>
              <a:rPr lang="en-US" sz="1800" dirty="0"/>
              <a:t> is same, both equal to the total oil consumption/total energy consumption]</a:t>
            </a:r>
          </a:p>
          <a:p>
            <a:r>
              <a:rPr lang="en-US" sz="1800" dirty="0"/>
              <a:t>////4*cooling*2 </a:t>
            </a:r>
            <a:r>
              <a:rPr lang="en-US" sz="1800" dirty="0" err="1"/>
              <a:t>end-use&amp;energy</a:t>
            </a:r>
            <a:r>
              <a:rPr lang="en-US" sz="1800" dirty="0"/>
              <a:t> source stock and energy efficiency (Table 27)[assuming all 4 types of household use the same proportion of room and central][assuming the capacity for room is 2kw, while that for central is 5mw, </a:t>
            </a:r>
            <a:r>
              <a:rPr lang="en-US" sz="1800" dirty="0" err="1"/>
              <a:t>refeereing</a:t>
            </a:r>
            <a:r>
              <a:rPr lang="en-US" sz="1800" dirty="0"/>
              <a:t> to EUTIMES][when calculating AFA, BASED ON THE ENERGY CONSUMPTION PJ/STOCK MW, we need to </a:t>
            </a:r>
            <a:r>
              <a:rPr lang="en-US" sz="1800" dirty="0" err="1"/>
              <a:t>devide</a:t>
            </a:r>
            <a:r>
              <a:rPr lang="en-US" sz="1800" dirty="0"/>
              <a:t> the 31.54 as PRA_ACTVITY;;AND THE PJ is </a:t>
            </a:r>
            <a:r>
              <a:rPr lang="en-US" sz="1800" dirty="0" err="1"/>
              <a:t>splited</a:t>
            </a:r>
            <a:r>
              <a:rPr lang="en-US" sz="1800" dirty="0"/>
              <a:t> as the observed stock proportion]</a:t>
            </a:r>
          </a:p>
          <a:p>
            <a:r>
              <a:rPr lang="en-US" sz="1800" dirty="0"/>
              <a:t>////4*water heating*6 </a:t>
            </a:r>
            <a:r>
              <a:rPr lang="en-US" sz="1800" dirty="0" err="1"/>
              <a:t>end-use&amp;energy</a:t>
            </a:r>
            <a:r>
              <a:rPr lang="en-US" sz="1800" dirty="0"/>
              <a:t> source stocks /// but no EFF, (Table 29-30)[so assume it to 0.65 firstly, which is the minimum threshold as specified in EUTIMES][and assuming the cap is 2kw, referred to the ..]</a:t>
            </a:r>
          </a:p>
          <a:p>
            <a:r>
              <a:rPr lang="en-US" sz="1800" dirty="0"/>
              <a:t>////4*appliance*7 </a:t>
            </a:r>
            <a:r>
              <a:rPr lang="en-US" sz="1800" dirty="0" err="1"/>
              <a:t>end-use&amp;energy</a:t>
            </a:r>
            <a:r>
              <a:rPr lang="en-US" sz="1800" dirty="0"/>
              <a:t> source stocks ///but no EFF (Table 31)[so assume it to 1]</a:t>
            </a:r>
          </a:p>
          <a:p>
            <a:r>
              <a:rPr lang="en-US" sz="1800" dirty="0"/>
              <a:t>/// assume: only consider that all appliance is powered by electricity, because the gas-powered could be ignored, 0.1PJ-GAS vs. 14.1PJ-electricity </a:t>
            </a:r>
          </a:p>
          <a:p>
            <a:r>
              <a:rPr lang="en-US" sz="1800" dirty="0"/>
              <a:t>(their capacity adopts the median of google range) [efficiency was set as ..][assume the AFA=total PJ/total stock because we only have PJ data]</a:t>
            </a:r>
          </a:p>
          <a:p>
            <a:r>
              <a:rPr lang="en-US" sz="1800" dirty="0"/>
              <a:t>///[assuming each household install 5kw of lighting]</a:t>
            </a:r>
          </a:p>
          <a:p>
            <a:endParaRPr lang="en-US" sz="1800" dirty="0"/>
          </a:p>
          <a:p>
            <a:r>
              <a:rPr lang="en-US" sz="1800" dirty="0"/>
              <a:t>//how to transfer the stock (unit:1) to capacity stock (</a:t>
            </a:r>
            <a:r>
              <a:rPr lang="en-US" sz="1800" dirty="0" err="1"/>
              <a:t>unit:GW</a:t>
            </a:r>
            <a:r>
              <a:rPr lang="en-US" sz="1800" dirty="0"/>
              <a:t>)-- just assume every type is 1 kw or referring to EUTIMES</a:t>
            </a:r>
          </a:p>
          <a:p>
            <a:r>
              <a:rPr lang="en-US" sz="1800" dirty="0"/>
              <a:t>?? how to assume the AFA</a:t>
            </a:r>
          </a:p>
          <a:p>
            <a:r>
              <a:rPr lang="en-US" sz="1800" dirty="0"/>
              <a:t>(by dividing sum </a:t>
            </a:r>
            <a:r>
              <a:rPr lang="en-US" sz="1800" dirty="0" err="1"/>
              <a:t>pj</a:t>
            </a:r>
            <a:r>
              <a:rPr lang="en-US" sz="1800" dirty="0"/>
              <a:t> for this type/</a:t>
            </a:r>
            <a:r>
              <a:rPr lang="en-US" sz="1800" dirty="0" err="1"/>
              <a:t>gw</a:t>
            </a:r>
            <a:r>
              <a:rPr lang="en-US" sz="1800" dirty="0"/>
              <a:t>,)</a:t>
            </a:r>
          </a:p>
          <a:p>
            <a:endParaRPr lang="en-US" sz="1800" dirty="0"/>
          </a:p>
          <a:p>
            <a:endParaRPr lang="en-US" sz="1800" dirty="0"/>
          </a:p>
          <a:p>
            <a:r>
              <a:rPr lang="en-US" sz="1800" dirty="0"/>
              <a:t>conclusion:</a:t>
            </a:r>
          </a:p>
          <a:p>
            <a:r>
              <a:rPr lang="en-US" sz="1800" dirty="0"/>
              <a:t>we still don't know what is 31.54 for ??</a:t>
            </a:r>
          </a:p>
          <a:p>
            <a:r>
              <a:rPr lang="en-US" sz="1800" dirty="0"/>
              <a:t>THE RES_FUEL AND EMI totally referred to the EU-TIMES?</a:t>
            </a:r>
          </a:p>
          <a:p>
            <a:r>
              <a:rPr lang="en-US" sz="1800" dirty="0"/>
              <a:t>how to define dual technology !!</a:t>
            </a:r>
            <a:endParaRPr lang="en-CA" sz="1800" dirty="0"/>
          </a:p>
        </p:txBody>
      </p:sp>
      <p:sp>
        <p:nvSpPr>
          <p:cNvPr id="4" name="TextBox 3">
            <a:extLst>
              <a:ext uri="{FF2B5EF4-FFF2-40B4-BE49-F238E27FC236}">
                <a16:creationId xmlns:a16="http://schemas.microsoft.com/office/drawing/2014/main" id="{F1B3C142-3849-4AD3-ADBA-FFC19FB064DE}"/>
              </a:ext>
            </a:extLst>
          </p:cNvPr>
          <p:cNvSpPr txBox="1"/>
          <p:nvPr/>
        </p:nvSpPr>
        <p:spPr>
          <a:xfrm>
            <a:off x="-163286" y="87086"/>
            <a:ext cx="903515" cy="1569660"/>
          </a:xfrm>
          <a:prstGeom prst="rect">
            <a:avLst/>
          </a:prstGeom>
          <a:noFill/>
        </p:spPr>
        <p:txBody>
          <a:bodyPr wrap="square" rtlCol="0">
            <a:spAutoFit/>
          </a:bodyPr>
          <a:lstStyle/>
          <a:p>
            <a:r>
              <a:rPr lang="en-US" sz="2400" dirty="0"/>
              <a:t>RSD (additional)</a:t>
            </a:r>
            <a:endParaRPr lang="en-CA" sz="2400" dirty="0"/>
          </a:p>
        </p:txBody>
      </p:sp>
      <p:sp>
        <p:nvSpPr>
          <p:cNvPr id="2" name="TextBox 1">
            <a:extLst>
              <a:ext uri="{FF2B5EF4-FFF2-40B4-BE49-F238E27FC236}">
                <a16:creationId xmlns:a16="http://schemas.microsoft.com/office/drawing/2014/main" id="{53FFF0B1-2F0D-47D0-B026-5F13AD1C3D3B}"/>
              </a:ext>
            </a:extLst>
          </p:cNvPr>
          <p:cNvSpPr txBox="1"/>
          <p:nvPr/>
        </p:nvSpPr>
        <p:spPr>
          <a:xfrm>
            <a:off x="7915564" y="1656746"/>
            <a:ext cx="3306618" cy="923330"/>
          </a:xfrm>
          <a:prstGeom prst="rect">
            <a:avLst/>
          </a:prstGeom>
          <a:noFill/>
        </p:spPr>
        <p:txBody>
          <a:bodyPr wrap="square" rtlCol="0">
            <a:spAutoFit/>
          </a:bodyPr>
          <a:lstStyle/>
          <a:p>
            <a:r>
              <a:rPr lang="en-US" dirty="0"/>
              <a:t>Lifetime for appliance like washing machine is 10-years, defined in </a:t>
            </a:r>
            <a:r>
              <a:rPr lang="en-US" dirty="0" err="1"/>
              <a:t>By_Trans</a:t>
            </a:r>
            <a:r>
              <a:rPr lang="en-US" dirty="0"/>
              <a:t>: Data rules</a:t>
            </a:r>
            <a:endParaRPr lang="en-CA" dirty="0"/>
          </a:p>
        </p:txBody>
      </p:sp>
    </p:spTree>
    <p:extLst>
      <p:ext uri="{BB962C8B-B14F-4D97-AF65-F5344CB8AC3E}">
        <p14:creationId xmlns:p14="http://schemas.microsoft.com/office/powerpoint/2010/main" val="3878053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76225-EA36-4E1A-AE77-787FE2F75036}"/>
              </a:ext>
            </a:extLst>
          </p:cNvPr>
          <p:cNvSpPr txBox="1"/>
          <p:nvPr/>
        </p:nvSpPr>
        <p:spPr>
          <a:xfrm>
            <a:off x="-163286" y="87086"/>
            <a:ext cx="903515" cy="461665"/>
          </a:xfrm>
          <a:prstGeom prst="rect">
            <a:avLst/>
          </a:prstGeom>
          <a:noFill/>
        </p:spPr>
        <p:txBody>
          <a:bodyPr wrap="square" rtlCol="0">
            <a:spAutoFit/>
          </a:bodyPr>
          <a:lstStyle/>
          <a:p>
            <a:r>
              <a:rPr lang="en-US" sz="2400" dirty="0"/>
              <a:t>ELC</a:t>
            </a:r>
            <a:endParaRPr lang="en-CA" sz="2400" dirty="0"/>
          </a:p>
        </p:txBody>
      </p:sp>
      <p:sp>
        <p:nvSpPr>
          <p:cNvPr id="5" name="TextBox 4">
            <a:extLst>
              <a:ext uri="{FF2B5EF4-FFF2-40B4-BE49-F238E27FC236}">
                <a16:creationId xmlns:a16="http://schemas.microsoft.com/office/drawing/2014/main" id="{AF40A551-1B7E-4E79-9E8D-C07A36C0644B}"/>
              </a:ext>
            </a:extLst>
          </p:cNvPr>
          <p:cNvSpPr txBox="1"/>
          <p:nvPr/>
        </p:nvSpPr>
        <p:spPr>
          <a:xfrm>
            <a:off x="2438400" y="1454221"/>
            <a:ext cx="6096000" cy="646331"/>
          </a:xfrm>
          <a:prstGeom prst="rect">
            <a:avLst/>
          </a:prstGeom>
          <a:noFill/>
        </p:spPr>
        <p:txBody>
          <a:bodyPr wrap="square">
            <a:spAutoFit/>
          </a:bodyPr>
          <a:lstStyle/>
          <a:p>
            <a:r>
              <a:rPr lang="en-US" dirty="0"/>
              <a:t>Totally referring to EU-TIMES, even not change the cost, because the value for 1 Europe similar to 1$ </a:t>
            </a:r>
          </a:p>
        </p:txBody>
      </p:sp>
      <p:sp>
        <p:nvSpPr>
          <p:cNvPr id="6" name="TextBox 5">
            <a:extLst>
              <a:ext uri="{FF2B5EF4-FFF2-40B4-BE49-F238E27FC236}">
                <a16:creationId xmlns:a16="http://schemas.microsoft.com/office/drawing/2014/main" id="{C8B01C8A-5156-4EBD-9B13-C07E6C995F51}"/>
              </a:ext>
            </a:extLst>
          </p:cNvPr>
          <p:cNvSpPr txBox="1"/>
          <p:nvPr/>
        </p:nvSpPr>
        <p:spPr>
          <a:xfrm>
            <a:off x="2852057" y="3244334"/>
            <a:ext cx="6226628" cy="646331"/>
          </a:xfrm>
          <a:prstGeom prst="rect">
            <a:avLst/>
          </a:prstGeom>
          <a:noFill/>
        </p:spPr>
        <p:txBody>
          <a:bodyPr wrap="square">
            <a:spAutoFit/>
          </a:bodyPr>
          <a:lstStyle/>
          <a:p>
            <a:r>
              <a:rPr lang="en-CA" sz="1800" b="0" i="0" u="none" strike="noStrike" dirty="0">
                <a:solidFill>
                  <a:srgbClr val="000000"/>
                </a:solidFill>
                <a:effectLst/>
                <a:latin typeface="Calibri" panose="020F0502020204030204" pitchFamily="34" charset="0"/>
              </a:rPr>
              <a:t>We define the electricity as ELC no matter with medium Voltage or High Voltage</a:t>
            </a:r>
            <a:endParaRPr lang="en-CA" dirty="0"/>
          </a:p>
        </p:txBody>
      </p:sp>
      <p:sp>
        <p:nvSpPr>
          <p:cNvPr id="7" name="TextBox 6">
            <a:extLst>
              <a:ext uri="{FF2B5EF4-FFF2-40B4-BE49-F238E27FC236}">
                <a16:creationId xmlns:a16="http://schemas.microsoft.com/office/drawing/2014/main" id="{D2EAE33B-2ED8-44E3-9004-A0F573C7CF47}"/>
              </a:ext>
            </a:extLst>
          </p:cNvPr>
          <p:cNvSpPr txBox="1"/>
          <p:nvPr/>
        </p:nvSpPr>
        <p:spPr>
          <a:xfrm>
            <a:off x="2852057" y="4844534"/>
            <a:ext cx="6226628" cy="923330"/>
          </a:xfrm>
          <a:prstGeom prst="rect">
            <a:avLst/>
          </a:prstGeom>
          <a:noFill/>
        </p:spPr>
        <p:txBody>
          <a:bodyPr wrap="square">
            <a:spAutoFit/>
          </a:bodyPr>
          <a:lstStyle/>
          <a:p>
            <a:r>
              <a:rPr lang="en-CA" sz="1800" b="0" i="0" u="none" strike="noStrike" dirty="0">
                <a:solidFill>
                  <a:srgbClr val="000000"/>
                </a:solidFill>
                <a:effectLst/>
                <a:latin typeface="Calibri" panose="020F0502020204030204" pitchFamily="34" charset="0"/>
              </a:rPr>
              <a:t>EFF for heating from electricity is set as the average of EU-27 from EU-TIMES, 83%;;; no CAP_BOUNT, which is different with EU-TIMES</a:t>
            </a:r>
            <a:endParaRPr lang="en-CA" dirty="0"/>
          </a:p>
        </p:txBody>
      </p:sp>
    </p:spTree>
    <p:extLst>
      <p:ext uri="{BB962C8B-B14F-4D97-AF65-F5344CB8AC3E}">
        <p14:creationId xmlns:p14="http://schemas.microsoft.com/office/powerpoint/2010/main" val="1887914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3F2DF7-9297-4105-94AC-4D36EEF93A01}"/>
              </a:ext>
            </a:extLst>
          </p:cNvPr>
          <p:cNvSpPr txBox="1"/>
          <p:nvPr/>
        </p:nvSpPr>
        <p:spPr>
          <a:xfrm>
            <a:off x="-163286" y="87086"/>
            <a:ext cx="903515" cy="461665"/>
          </a:xfrm>
          <a:prstGeom prst="rect">
            <a:avLst/>
          </a:prstGeom>
          <a:noFill/>
        </p:spPr>
        <p:txBody>
          <a:bodyPr wrap="square" rtlCol="0">
            <a:spAutoFit/>
          </a:bodyPr>
          <a:lstStyle/>
          <a:p>
            <a:r>
              <a:rPr lang="en-US" sz="2400" dirty="0"/>
              <a:t>TRA</a:t>
            </a:r>
            <a:endParaRPr lang="en-CA" sz="2400" dirty="0"/>
          </a:p>
        </p:txBody>
      </p:sp>
      <p:sp>
        <p:nvSpPr>
          <p:cNvPr id="5" name="TextBox 4">
            <a:extLst>
              <a:ext uri="{FF2B5EF4-FFF2-40B4-BE49-F238E27FC236}">
                <a16:creationId xmlns:a16="http://schemas.microsoft.com/office/drawing/2014/main" id="{232A6FBF-97A9-4E23-95C0-7F3237294467}"/>
              </a:ext>
            </a:extLst>
          </p:cNvPr>
          <p:cNvSpPr txBox="1"/>
          <p:nvPr/>
        </p:nvSpPr>
        <p:spPr>
          <a:xfrm>
            <a:off x="1371599" y="2107364"/>
            <a:ext cx="8360229" cy="646331"/>
          </a:xfrm>
          <a:prstGeom prst="rect">
            <a:avLst/>
          </a:prstGeom>
          <a:noFill/>
        </p:spPr>
        <p:txBody>
          <a:bodyPr wrap="square">
            <a:spAutoFit/>
          </a:bodyPr>
          <a:lstStyle/>
          <a:p>
            <a:r>
              <a:rPr lang="en-US" dirty="0"/>
              <a:t>Occupancy--ACTFLOW (carried passenger number/ specific vehicle number-like bus), and the number is referred to the EU-TIMES: </a:t>
            </a:r>
          </a:p>
        </p:txBody>
      </p:sp>
      <p:sp>
        <p:nvSpPr>
          <p:cNvPr id="6" name="TextBox 5">
            <a:extLst>
              <a:ext uri="{FF2B5EF4-FFF2-40B4-BE49-F238E27FC236}">
                <a16:creationId xmlns:a16="http://schemas.microsoft.com/office/drawing/2014/main" id="{1F588C5D-9A4D-42D7-AE2A-2558572ECC68}"/>
              </a:ext>
            </a:extLst>
          </p:cNvPr>
          <p:cNvSpPr txBox="1"/>
          <p:nvPr/>
        </p:nvSpPr>
        <p:spPr>
          <a:xfrm>
            <a:off x="1371598" y="877279"/>
            <a:ext cx="8360229" cy="646331"/>
          </a:xfrm>
          <a:prstGeom prst="rect">
            <a:avLst/>
          </a:prstGeom>
          <a:noFill/>
        </p:spPr>
        <p:txBody>
          <a:bodyPr wrap="square">
            <a:spAutoFit/>
          </a:bodyPr>
          <a:lstStyle/>
          <a:p>
            <a:r>
              <a:rPr lang="en-US" dirty="0"/>
              <a:t>000Veh_STOCK, the block in the red background, is from the data source? But the data for BC has lost</a:t>
            </a:r>
          </a:p>
        </p:txBody>
      </p:sp>
      <p:sp>
        <p:nvSpPr>
          <p:cNvPr id="7" name="TextBox 6">
            <a:extLst>
              <a:ext uri="{FF2B5EF4-FFF2-40B4-BE49-F238E27FC236}">
                <a16:creationId xmlns:a16="http://schemas.microsoft.com/office/drawing/2014/main" id="{D911C96C-8518-4008-B4FF-329E6AF790BD}"/>
              </a:ext>
            </a:extLst>
          </p:cNvPr>
          <p:cNvSpPr txBox="1"/>
          <p:nvPr/>
        </p:nvSpPr>
        <p:spPr>
          <a:xfrm>
            <a:off x="1469571" y="3337449"/>
            <a:ext cx="8360229" cy="1200329"/>
          </a:xfrm>
          <a:prstGeom prst="rect">
            <a:avLst/>
          </a:prstGeom>
          <a:noFill/>
        </p:spPr>
        <p:txBody>
          <a:bodyPr wrap="square">
            <a:spAutoFit/>
          </a:bodyPr>
          <a:lstStyle/>
          <a:p>
            <a:r>
              <a:rPr lang="en-US" dirty="0"/>
              <a:t>This sector has detailed the energy split for the four provinces of Atlantic region, while only the sum was described in other sectors, therefore, we consider the Atlantic as one whole body; and the data source describe BC&amp;TE as a whole body, which we denote it as BC in our model</a:t>
            </a:r>
          </a:p>
        </p:txBody>
      </p:sp>
      <p:sp>
        <p:nvSpPr>
          <p:cNvPr id="8" name="TextBox 7">
            <a:extLst>
              <a:ext uri="{FF2B5EF4-FFF2-40B4-BE49-F238E27FC236}">
                <a16:creationId xmlns:a16="http://schemas.microsoft.com/office/drawing/2014/main" id="{6922FBE9-E1C3-4193-B7FF-1754273D5E35}"/>
              </a:ext>
            </a:extLst>
          </p:cNvPr>
          <p:cNvSpPr txBox="1"/>
          <p:nvPr/>
        </p:nvSpPr>
        <p:spPr>
          <a:xfrm>
            <a:off x="1469571" y="4593025"/>
            <a:ext cx="8360229" cy="1200329"/>
          </a:xfrm>
          <a:prstGeom prst="rect">
            <a:avLst/>
          </a:prstGeom>
          <a:noFill/>
        </p:spPr>
        <p:txBody>
          <a:bodyPr wrap="square">
            <a:spAutoFit/>
          </a:bodyPr>
          <a:lstStyle/>
          <a:p>
            <a:r>
              <a:rPr lang="en-US" dirty="0"/>
              <a:t>Aviation: The transfer coefficient from PJ to </a:t>
            </a:r>
            <a:r>
              <a:rPr lang="en-US" dirty="0" err="1"/>
              <a:t>mio</a:t>
            </a:r>
            <a:r>
              <a:rPr lang="en-US" dirty="0"/>
              <a:t> </a:t>
            </a:r>
            <a:r>
              <a:rPr lang="en-US" dirty="0" err="1"/>
              <a:t>tkm</a:t>
            </a:r>
            <a:r>
              <a:rPr lang="en-US" dirty="0"/>
              <a:t> (freight air) is the average of EU-27 (169.2 </a:t>
            </a:r>
            <a:r>
              <a:rPr lang="en-US" dirty="0" err="1"/>
              <a:t>mio</a:t>
            </a:r>
            <a:r>
              <a:rPr lang="en-US" dirty="0"/>
              <a:t> </a:t>
            </a:r>
            <a:r>
              <a:rPr lang="en-US" dirty="0" err="1"/>
              <a:t>tkm</a:t>
            </a:r>
            <a:r>
              <a:rPr lang="en-US" dirty="0"/>
              <a:t>/PJ) ; while that for passenger air is 625.1 </a:t>
            </a:r>
            <a:r>
              <a:rPr lang="en-US" dirty="0" err="1"/>
              <a:t>mio</a:t>
            </a:r>
            <a:r>
              <a:rPr lang="en-US" dirty="0"/>
              <a:t> </a:t>
            </a:r>
            <a:r>
              <a:rPr lang="en-US" dirty="0" err="1"/>
              <a:t>pkm</a:t>
            </a:r>
            <a:r>
              <a:rPr lang="en-US" dirty="0"/>
              <a:t>/PJ.. But the two numbers were calculated without considering the types for the consuming energy  …. Assuming the turbo fuel is produced from heavy fuel oil</a:t>
            </a:r>
          </a:p>
        </p:txBody>
      </p:sp>
      <p:sp>
        <p:nvSpPr>
          <p:cNvPr id="9" name="TextBox 8">
            <a:extLst>
              <a:ext uri="{FF2B5EF4-FFF2-40B4-BE49-F238E27FC236}">
                <a16:creationId xmlns:a16="http://schemas.microsoft.com/office/drawing/2014/main" id="{AB5A2915-97B5-460E-BA74-0EAA9BD9D74F}"/>
              </a:ext>
            </a:extLst>
          </p:cNvPr>
          <p:cNvSpPr txBox="1"/>
          <p:nvPr/>
        </p:nvSpPr>
        <p:spPr>
          <a:xfrm>
            <a:off x="1469571" y="5847194"/>
            <a:ext cx="8360229" cy="369332"/>
          </a:xfrm>
          <a:prstGeom prst="rect">
            <a:avLst/>
          </a:prstGeom>
          <a:noFill/>
        </p:spPr>
        <p:txBody>
          <a:bodyPr wrap="square">
            <a:spAutoFit/>
          </a:bodyPr>
          <a:lstStyle/>
          <a:p>
            <a:r>
              <a:rPr lang="en-US" dirty="0"/>
              <a:t>Nav: 3176.1 million </a:t>
            </a:r>
            <a:r>
              <a:rPr lang="en-US" dirty="0" err="1"/>
              <a:t>tkm</a:t>
            </a:r>
            <a:r>
              <a:rPr lang="en-US" dirty="0"/>
              <a:t>/PJ, also derived from EU-TIMES</a:t>
            </a:r>
          </a:p>
        </p:txBody>
      </p:sp>
      <p:sp>
        <p:nvSpPr>
          <p:cNvPr id="10" name="TextBox 9">
            <a:extLst>
              <a:ext uri="{FF2B5EF4-FFF2-40B4-BE49-F238E27FC236}">
                <a16:creationId xmlns:a16="http://schemas.microsoft.com/office/drawing/2014/main" id="{68C3C6C4-2803-4F49-AE6F-5D8A1A0379F0}"/>
              </a:ext>
            </a:extLst>
          </p:cNvPr>
          <p:cNvSpPr txBox="1"/>
          <p:nvPr/>
        </p:nvSpPr>
        <p:spPr>
          <a:xfrm>
            <a:off x="1469571" y="6324205"/>
            <a:ext cx="8436429" cy="923330"/>
          </a:xfrm>
          <a:prstGeom prst="rect">
            <a:avLst/>
          </a:prstGeom>
          <a:noFill/>
        </p:spPr>
        <p:txBody>
          <a:bodyPr wrap="square">
            <a:spAutoFit/>
          </a:bodyPr>
          <a:lstStyle/>
          <a:p>
            <a:r>
              <a:rPr lang="en-US" dirty="0"/>
              <a:t>rail: 123 million </a:t>
            </a:r>
            <a:r>
              <a:rPr lang="en-US" dirty="0" err="1"/>
              <a:t>tkm</a:t>
            </a:r>
            <a:r>
              <a:rPr lang="en-US" dirty="0"/>
              <a:t>/PJ for diesel freight rail, while 39 million </a:t>
            </a:r>
            <a:r>
              <a:rPr lang="en-US" dirty="0" err="1"/>
              <a:t>pkm</a:t>
            </a:r>
            <a:r>
              <a:rPr lang="en-US" dirty="0"/>
              <a:t>/</a:t>
            </a:r>
            <a:r>
              <a:rPr lang="en-US" dirty="0" err="1"/>
              <a:t>pj</a:t>
            </a:r>
            <a:r>
              <a:rPr lang="en-US" dirty="0"/>
              <a:t> for diesel passenger rail, because natural resources Canada declare that the rails only consume diesel, these two data also averaged by EU-27 (actually they split it to 37 regions)</a:t>
            </a:r>
          </a:p>
        </p:txBody>
      </p:sp>
      <p:sp>
        <p:nvSpPr>
          <p:cNvPr id="11" name="TextBox 10">
            <a:extLst>
              <a:ext uri="{FF2B5EF4-FFF2-40B4-BE49-F238E27FC236}">
                <a16:creationId xmlns:a16="http://schemas.microsoft.com/office/drawing/2014/main" id="{EEFEA332-5A51-45D2-8405-6EC30DD9BCCD}"/>
              </a:ext>
            </a:extLst>
          </p:cNvPr>
          <p:cNvSpPr txBox="1"/>
          <p:nvPr/>
        </p:nvSpPr>
        <p:spPr>
          <a:xfrm>
            <a:off x="1273627" y="144571"/>
            <a:ext cx="8360229" cy="646331"/>
          </a:xfrm>
          <a:prstGeom prst="rect">
            <a:avLst/>
          </a:prstGeom>
          <a:noFill/>
        </p:spPr>
        <p:txBody>
          <a:bodyPr wrap="square">
            <a:spAutoFit/>
          </a:bodyPr>
          <a:lstStyle/>
          <a:p>
            <a:r>
              <a:rPr lang="en-US" dirty="0">
                <a:highlight>
                  <a:srgbClr val="FFFF00"/>
                </a:highlight>
              </a:rPr>
              <a:t>Some Unit transfer efficient, 31.5 or 1 (NEED TO RE-CHECK, to ensure the same with EU-TIMES)? </a:t>
            </a:r>
          </a:p>
        </p:txBody>
      </p:sp>
      <p:sp>
        <p:nvSpPr>
          <p:cNvPr id="12" name="TextBox 11">
            <a:extLst>
              <a:ext uri="{FF2B5EF4-FFF2-40B4-BE49-F238E27FC236}">
                <a16:creationId xmlns:a16="http://schemas.microsoft.com/office/drawing/2014/main" id="{10308F88-AA52-4294-9D32-B39EAEBD695E}"/>
              </a:ext>
            </a:extLst>
          </p:cNvPr>
          <p:cNvSpPr txBox="1"/>
          <p:nvPr/>
        </p:nvSpPr>
        <p:spPr>
          <a:xfrm>
            <a:off x="1647371" y="7579781"/>
            <a:ext cx="8436429" cy="646331"/>
          </a:xfrm>
          <a:prstGeom prst="rect">
            <a:avLst/>
          </a:prstGeom>
          <a:noFill/>
        </p:spPr>
        <p:txBody>
          <a:bodyPr wrap="square">
            <a:spAutoFit/>
          </a:bodyPr>
          <a:lstStyle/>
          <a:p>
            <a:r>
              <a:rPr lang="en-US" dirty="0"/>
              <a:t>AF for road vehicle is referred to EU-TIMES (km/</a:t>
            </a:r>
            <a:r>
              <a:rPr lang="en-US" dirty="0" err="1"/>
              <a:t>veh</a:t>
            </a:r>
            <a:r>
              <a:rPr lang="en-US" dirty="0"/>
              <a:t>), and the ability to carry passenger (passenger number/ vehicle) is referred to EU-TIMES</a:t>
            </a:r>
          </a:p>
        </p:txBody>
      </p:sp>
      <p:sp>
        <p:nvSpPr>
          <p:cNvPr id="13" name="TextBox 12">
            <a:extLst>
              <a:ext uri="{FF2B5EF4-FFF2-40B4-BE49-F238E27FC236}">
                <a16:creationId xmlns:a16="http://schemas.microsoft.com/office/drawing/2014/main" id="{8510228B-4B0B-4D79-92CF-22AFF558C86E}"/>
              </a:ext>
            </a:extLst>
          </p:cNvPr>
          <p:cNvSpPr txBox="1"/>
          <p:nvPr/>
        </p:nvSpPr>
        <p:spPr>
          <a:xfrm>
            <a:off x="1647370" y="9033962"/>
            <a:ext cx="8436429" cy="1200329"/>
          </a:xfrm>
          <a:prstGeom prst="rect">
            <a:avLst/>
          </a:prstGeom>
          <a:noFill/>
        </p:spPr>
        <p:txBody>
          <a:bodyPr wrap="square">
            <a:spAutoFit/>
          </a:bodyPr>
          <a:lstStyle/>
          <a:p>
            <a:r>
              <a:rPr lang="en-US" dirty="0"/>
              <a:t>We could only access the total stock for passenger light truck, including gasoline-fueled and diesel-fueled types, we assume their proportion as 80% and 20%, because </a:t>
            </a:r>
            <a:r>
              <a:rPr lang="en-US" b="0" i="0" dirty="0">
                <a:solidFill>
                  <a:srgbClr val="374151"/>
                </a:solidFill>
                <a:effectLst/>
                <a:latin typeface="Söhne"/>
              </a:rPr>
              <a:t>Gasoline engines are generally quieter and lighter than diesel engines, making them suitable for the driving characteristics desired in many passenger-oriented vehicles.</a:t>
            </a:r>
            <a:endParaRPr lang="en-US" dirty="0"/>
          </a:p>
        </p:txBody>
      </p:sp>
      <p:sp>
        <p:nvSpPr>
          <p:cNvPr id="15" name="TextBox 14">
            <a:extLst>
              <a:ext uri="{FF2B5EF4-FFF2-40B4-BE49-F238E27FC236}">
                <a16:creationId xmlns:a16="http://schemas.microsoft.com/office/drawing/2014/main" id="{FD476658-D58F-4812-8610-67BF04ECACBE}"/>
              </a:ext>
            </a:extLst>
          </p:cNvPr>
          <p:cNvSpPr txBox="1"/>
          <p:nvPr/>
        </p:nvSpPr>
        <p:spPr>
          <a:xfrm>
            <a:off x="10544630" y="8756963"/>
            <a:ext cx="6223000" cy="1754326"/>
          </a:xfrm>
          <a:prstGeom prst="rect">
            <a:avLst/>
          </a:prstGeom>
          <a:noFill/>
        </p:spPr>
        <p:txBody>
          <a:bodyPr wrap="square">
            <a:spAutoFit/>
          </a:bodyPr>
          <a:lstStyle/>
          <a:p>
            <a:r>
              <a:rPr lang="en-US" dirty="0"/>
              <a:t>Gasoline engines have been the primary choice for small cars due to factors such as smoother operation, lower noise levels, and ease of starting. Gasoline-powered engines are also generally lighter and less expensive to produce, which contributes to their popularity in smaller vehicles. So we assume the stock for gasoline-powered car is 100%</a:t>
            </a:r>
            <a:endParaRPr lang="en-CA" dirty="0"/>
          </a:p>
        </p:txBody>
      </p:sp>
      <p:sp>
        <p:nvSpPr>
          <p:cNvPr id="17" name="TextBox 16">
            <a:extLst>
              <a:ext uri="{FF2B5EF4-FFF2-40B4-BE49-F238E27FC236}">
                <a16:creationId xmlns:a16="http://schemas.microsoft.com/office/drawing/2014/main" id="{2718D8C4-68F7-4C5A-B188-B8A601D7C6AC}"/>
              </a:ext>
            </a:extLst>
          </p:cNvPr>
          <p:cNvSpPr txBox="1"/>
          <p:nvPr/>
        </p:nvSpPr>
        <p:spPr>
          <a:xfrm>
            <a:off x="16767630" y="8756963"/>
            <a:ext cx="8534400" cy="1200329"/>
          </a:xfrm>
          <a:prstGeom prst="rect">
            <a:avLst/>
          </a:prstGeom>
          <a:noFill/>
        </p:spPr>
        <p:txBody>
          <a:bodyPr wrap="square">
            <a:spAutoFit/>
          </a:bodyPr>
          <a:lstStyle/>
          <a:p>
            <a:r>
              <a:rPr lang="en-US" dirty="0"/>
              <a:t>Buses commonly use diesel fuel, especially larger buses such as transit buses, intercity buses, and school buses. Diesel engines offer several advantages for buses, including better fuel efficiency and more torque, which is important for moving heavy loads and negotiating frequent stops.</a:t>
            </a:r>
            <a:endParaRPr lang="en-CA" dirty="0"/>
          </a:p>
        </p:txBody>
      </p:sp>
      <p:sp>
        <p:nvSpPr>
          <p:cNvPr id="18" name="TextBox 17">
            <a:extLst>
              <a:ext uri="{FF2B5EF4-FFF2-40B4-BE49-F238E27FC236}">
                <a16:creationId xmlns:a16="http://schemas.microsoft.com/office/drawing/2014/main" id="{0AC5741C-03E0-4020-B358-4712BF1B4A55}"/>
              </a:ext>
            </a:extLst>
          </p:cNvPr>
          <p:cNvSpPr txBox="1"/>
          <p:nvPr/>
        </p:nvSpPr>
        <p:spPr>
          <a:xfrm>
            <a:off x="16462830" y="10188123"/>
            <a:ext cx="8534400" cy="369332"/>
          </a:xfrm>
          <a:prstGeom prst="rect">
            <a:avLst/>
          </a:prstGeom>
          <a:noFill/>
        </p:spPr>
        <p:txBody>
          <a:bodyPr wrap="square">
            <a:spAutoFit/>
          </a:bodyPr>
          <a:lstStyle/>
          <a:p>
            <a:r>
              <a:rPr lang="en-US" dirty="0"/>
              <a:t>Not sure about ~FI_T: Demand in 000Veh</a:t>
            </a:r>
            <a:endParaRPr lang="en-CA" dirty="0"/>
          </a:p>
        </p:txBody>
      </p:sp>
      <p:sp>
        <p:nvSpPr>
          <p:cNvPr id="20" name="TextBox 19">
            <a:extLst>
              <a:ext uri="{FF2B5EF4-FFF2-40B4-BE49-F238E27FC236}">
                <a16:creationId xmlns:a16="http://schemas.microsoft.com/office/drawing/2014/main" id="{BF8A6F38-38FA-463B-B550-19D7A2A93A64}"/>
              </a:ext>
            </a:extLst>
          </p:cNvPr>
          <p:cNvSpPr txBox="1"/>
          <p:nvPr/>
        </p:nvSpPr>
        <p:spPr>
          <a:xfrm>
            <a:off x="580570" y="1474739"/>
            <a:ext cx="11611430" cy="646331"/>
          </a:xfrm>
          <a:prstGeom prst="rect">
            <a:avLst/>
          </a:prstGeom>
          <a:noFill/>
        </p:spPr>
        <p:txBody>
          <a:bodyPr wrap="square">
            <a:spAutoFit/>
          </a:bodyPr>
          <a:lstStyle/>
          <a:p>
            <a:r>
              <a:rPr lang="en-US" dirty="0">
                <a:highlight>
                  <a:srgbClr val="FFFF00"/>
                </a:highlight>
              </a:rPr>
              <a:t>And </a:t>
            </a:r>
            <a:r>
              <a:rPr lang="en-US" dirty="0" err="1">
                <a:highlight>
                  <a:srgbClr val="FFFF00"/>
                </a:highlight>
              </a:rPr>
              <a:t>timeslices</a:t>
            </a:r>
            <a:r>
              <a:rPr lang="en-US" dirty="0">
                <a:highlight>
                  <a:srgbClr val="FFFF00"/>
                </a:highlight>
              </a:rPr>
              <a:t> need to be re-checked?? (GAS is season, while </a:t>
            </a:r>
            <a:r>
              <a:rPr lang="en-US" dirty="0" err="1">
                <a:highlight>
                  <a:srgbClr val="FFFF00"/>
                </a:highlight>
              </a:rPr>
              <a:t>elc</a:t>
            </a:r>
            <a:r>
              <a:rPr lang="en-US" dirty="0">
                <a:highlight>
                  <a:srgbClr val="FFFF00"/>
                </a:highlight>
              </a:rPr>
              <a:t> is </a:t>
            </a:r>
            <a:r>
              <a:rPr lang="en-US" dirty="0" err="1">
                <a:highlight>
                  <a:srgbClr val="FFFF00"/>
                </a:highlight>
              </a:rPr>
              <a:t>daynite</a:t>
            </a:r>
            <a:r>
              <a:rPr lang="en-US" dirty="0">
                <a:highlight>
                  <a:srgbClr val="FFFF00"/>
                </a:highlight>
              </a:rPr>
              <a:t>, but why steam is season, should we revise it from default to season ?)</a:t>
            </a:r>
            <a:endParaRPr lang="en-CA" dirty="0">
              <a:highlight>
                <a:srgbClr val="FFFF00"/>
              </a:highlight>
            </a:endParaRPr>
          </a:p>
        </p:txBody>
      </p:sp>
      <p:sp>
        <p:nvSpPr>
          <p:cNvPr id="16" name="TextBox 15">
            <a:extLst>
              <a:ext uri="{FF2B5EF4-FFF2-40B4-BE49-F238E27FC236}">
                <a16:creationId xmlns:a16="http://schemas.microsoft.com/office/drawing/2014/main" id="{E503439B-26AD-4464-9A71-FA28909E6B97}"/>
              </a:ext>
            </a:extLst>
          </p:cNvPr>
          <p:cNvSpPr txBox="1"/>
          <p:nvPr/>
        </p:nvSpPr>
        <p:spPr>
          <a:xfrm>
            <a:off x="10349512" y="2343242"/>
            <a:ext cx="3306618" cy="923330"/>
          </a:xfrm>
          <a:prstGeom prst="rect">
            <a:avLst/>
          </a:prstGeom>
          <a:noFill/>
        </p:spPr>
        <p:txBody>
          <a:bodyPr wrap="square" rtlCol="0">
            <a:spAutoFit/>
          </a:bodyPr>
          <a:lstStyle/>
          <a:p>
            <a:r>
              <a:rPr lang="en-US" dirty="0">
                <a:highlight>
                  <a:srgbClr val="FF0000"/>
                </a:highlight>
              </a:rPr>
              <a:t>Lifetime for Trai, </a:t>
            </a:r>
            <a:r>
              <a:rPr lang="en-US" dirty="0" err="1">
                <a:highlight>
                  <a:srgbClr val="FF0000"/>
                </a:highlight>
              </a:rPr>
              <a:t>Tavi</a:t>
            </a:r>
            <a:r>
              <a:rPr lang="en-US" dirty="0">
                <a:highlight>
                  <a:srgbClr val="FF0000"/>
                </a:highlight>
              </a:rPr>
              <a:t>, and </a:t>
            </a:r>
            <a:r>
              <a:rPr lang="en-US" dirty="0" err="1">
                <a:highlight>
                  <a:srgbClr val="FF0000"/>
                </a:highlight>
              </a:rPr>
              <a:t>Tnav</a:t>
            </a:r>
            <a:r>
              <a:rPr lang="en-US" dirty="0">
                <a:highlight>
                  <a:srgbClr val="FF0000"/>
                </a:highlight>
              </a:rPr>
              <a:t>, is 20-years, defined in </a:t>
            </a:r>
            <a:r>
              <a:rPr lang="en-US" dirty="0" err="1">
                <a:highlight>
                  <a:srgbClr val="FF0000"/>
                </a:highlight>
              </a:rPr>
              <a:t>By_Trans</a:t>
            </a:r>
            <a:r>
              <a:rPr lang="en-US" dirty="0">
                <a:highlight>
                  <a:srgbClr val="FF0000"/>
                </a:highlight>
              </a:rPr>
              <a:t>: Data rules</a:t>
            </a:r>
            <a:endParaRPr lang="en-CA" dirty="0">
              <a:highlight>
                <a:srgbClr val="FF0000"/>
              </a:highlight>
            </a:endParaRPr>
          </a:p>
        </p:txBody>
      </p:sp>
      <p:sp>
        <p:nvSpPr>
          <p:cNvPr id="19" name="TextBox 18">
            <a:extLst>
              <a:ext uri="{FF2B5EF4-FFF2-40B4-BE49-F238E27FC236}">
                <a16:creationId xmlns:a16="http://schemas.microsoft.com/office/drawing/2014/main" id="{DA7D4494-C50C-4D27-B665-0919A21A8B1E}"/>
              </a:ext>
            </a:extLst>
          </p:cNvPr>
          <p:cNvSpPr txBox="1"/>
          <p:nvPr/>
        </p:nvSpPr>
        <p:spPr>
          <a:xfrm>
            <a:off x="10544630" y="4537778"/>
            <a:ext cx="3306618" cy="646331"/>
          </a:xfrm>
          <a:prstGeom prst="rect">
            <a:avLst/>
          </a:prstGeom>
          <a:noFill/>
        </p:spPr>
        <p:txBody>
          <a:bodyPr wrap="square" rtlCol="0">
            <a:spAutoFit/>
          </a:bodyPr>
          <a:lstStyle/>
          <a:p>
            <a:r>
              <a:rPr lang="en-US" dirty="0">
                <a:highlight>
                  <a:srgbClr val="FF0000"/>
                </a:highlight>
              </a:rPr>
              <a:t>Find if the parameters for all commodities are complete?</a:t>
            </a:r>
            <a:endParaRPr lang="en-CA" dirty="0">
              <a:highlight>
                <a:srgbClr val="FF0000"/>
              </a:highlight>
            </a:endParaRPr>
          </a:p>
        </p:txBody>
      </p:sp>
    </p:spTree>
    <p:extLst>
      <p:ext uri="{BB962C8B-B14F-4D97-AF65-F5344CB8AC3E}">
        <p14:creationId xmlns:p14="http://schemas.microsoft.com/office/powerpoint/2010/main" val="2763667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1B1B-E0F1-4324-8A25-DF491B5E0D2D}"/>
              </a:ext>
            </a:extLst>
          </p:cNvPr>
          <p:cNvSpPr>
            <a:spLocks noGrp="1"/>
          </p:cNvSpPr>
          <p:nvPr>
            <p:ph type="title"/>
          </p:nvPr>
        </p:nvSpPr>
        <p:spPr/>
        <p:txBody>
          <a:bodyPr/>
          <a:lstStyle/>
          <a:p>
            <a:r>
              <a:rPr lang="en-US" dirty="0"/>
              <a:t>NEW TECHS : We use Europe yuan as currency firstly</a:t>
            </a:r>
            <a:endParaRPr lang="en-CA" dirty="0"/>
          </a:p>
        </p:txBody>
      </p:sp>
      <p:sp>
        <p:nvSpPr>
          <p:cNvPr id="3" name="Content Placeholder 2">
            <a:extLst>
              <a:ext uri="{FF2B5EF4-FFF2-40B4-BE49-F238E27FC236}">
                <a16:creationId xmlns:a16="http://schemas.microsoft.com/office/drawing/2014/main" id="{DF15CFAE-C840-4261-9212-9FA3C73474BC}"/>
              </a:ext>
            </a:extLst>
          </p:cNvPr>
          <p:cNvSpPr>
            <a:spLocks noGrp="1"/>
          </p:cNvSpPr>
          <p:nvPr>
            <p:ph idx="1"/>
          </p:nvPr>
        </p:nvSpPr>
        <p:spPr/>
        <p:txBody>
          <a:bodyPr/>
          <a:lstStyle/>
          <a:p>
            <a:r>
              <a:rPr lang="en-US" dirty="0"/>
              <a:t>All tech-</a:t>
            </a:r>
            <a:r>
              <a:rPr lang="en-US" dirty="0" err="1"/>
              <a:t>tran</a:t>
            </a:r>
            <a:r>
              <a:rPr lang="en-US" dirty="0"/>
              <a:t> files need major revisions, we have only included one trans for test; and we have only included significant new technologies for test, including CCUS, hydrogen, power storage, and ..</a:t>
            </a:r>
          </a:p>
          <a:p>
            <a:r>
              <a:rPr lang="en-US" dirty="0"/>
              <a:t>The green background marks the tracking-revision, without marking the change from ELCHIG to ELC in CCUS techs</a:t>
            </a:r>
          </a:p>
          <a:p>
            <a:r>
              <a:rPr lang="en-US" dirty="0">
                <a:highlight>
                  <a:srgbClr val="FF0000"/>
                </a:highlight>
              </a:rPr>
              <a:t>The techs for import and export to USA (like the bound for transmission) should be detailed more.</a:t>
            </a:r>
            <a:endParaRPr lang="en-CA" dirty="0">
              <a:highlight>
                <a:srgbClr val="FF0000"/>
              </a:highlight>
            </a:endParaRPr>
          </a:p>
        </p:txBody>
      </p:sp>
    </p:spTree>
    <p:extLst>
      <p:ext uri="{BB962C8B-B14F-4D97-AF65-F5344CB8AC3E}">
        <p14:creationId xmlns:p14="http://schemas.microsoft.com/office/powerpoint/2010/main" val="85088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785DFF-CCB0-49E5-9124-711D8F6A8E63}"/>
              </a:ext>
            </a:extLst>
          </p:cNvPr>
          <p:cNvSpPr txBox="1"/>
          <p:nvPr/>
        </p:nvSpPr>
        <p:spPr>
          <a:xfrm>
            <a:off x="1320800" y="341745"/>
            <a:ext cx="5357091" cy="646331"/>
          </a:xfrm>
          <a:prstGeom prst="rect">
            <a:avLst/>
          </a:prstGeom>
          <a:noFill/>
        </p:spPr>
        <p:txBody>
          <a:bodyPr wrap="square" rtlCol="0">
            <a:spAutoFit/>
          </a:bodyPr>
          <a:lstStyle/>
          <a:p>
            <a:pPr marL="342900" indent="-342900">
              <a:buAutoNum type="arabicPeriod"/>
            </a:pPr>
            <a:r>
              <a:rPr lang="en-US" dirty="0" err="1"/>
              <a:t>sysetting</a:t>
            </a:r>
            <a:r>
              <a:rPr lang="en-US" dirty="0"/>
              <a:t>: import setting, we don’t know what it is</a:t>
            </a:r>
          </a:p>
          <a:p>
            <a:pPr marL="342900" indent="-342900">
              <a:buAutoNum type="arabicPeriod"/>
            </a:pPr>
            <a:r>
              <a:rPr lang="en-US" dirty="0"/>
              <a:t>!</a:t>
            </a:r>
            <a:r>
              <a:rPr lang="en-US" dirty="0" err="1"/>
              <a:t>Interpol_Extrapol_Defaults</a:t>
            </a:r>
            <a:r>
              <a:rPr lang="en-US" dirty="0"/>
              <a:t> </a:t>
            </a:r>
            <a:endParaRPr lang="en-CA" dirty="0"/>
          </a:p>
        </p:txBody>
      </p:sp>
      <p:pic>
        <p:nvPicPr>
          <p:cNvPr id="6" name="Picture 5">
            <a:extLst>
              <a:ext uri="{FF2B5EF4-FFF2-40B4-BE49-F238E27FC236}">
                <a16:creationId xmlns:a16="http://schemas.microsoft.com/office/drawing/2014/main" id="{D13B93C8-C172-4DB3-BFBF-891B0582BCC1}"/>
              </a:ext>
            </a:extLst>
          </p:cNvPr>
          <p:cNvPicPr>
            <a:picLocks noChangeAspect="1"/>
          </p:cNvPicPr>
          <p:nvPr/>
        </p:nvPicPr>
        <p:blipFill>
          <a:blip r:embed="rId2"/>
          <a:stretch>
            <a:fillRect/>
          </a:stretch>
        </p:blipFill>
        <p:spPr>
          <a:xfrm>
            <a:off x="609600" y="0"/>
            <a:ext cx="8368145" cy="5230091"/>
          </a:xfrm>
          <a:prstGeom prst="rect">
            <a:avLst/>
          </a:prstGeom>
        </p:spPr>
      </p:pic>
      <p:pic>
        <p:nvPicPr>
          <p:cNvPr id="8" name="Picture 7">
            <a:extLst>
              <a:ext uri="{FF2B5EF4-FFF2-40B4-BE49-F238E27FC236}">
                <a16:creationId xmlns:a16="http://schemas.microsoft.com/office/drawing/2014/main" id="{BA2720BE-6427-47A8-8571-E0E5506CA658}"/>
              </a:ext>
            </a:extLst>
          </p:cNvPr>
          <p:cNvPicPr>
            <a:picLocks noChangeAspect="1"/>
          </p:cNvPicPr>
          <p:nvPr/>
        </p:nvPicPr>
        <p:blipFill>
          <a:blip r:embed="rId3"/>
          <a:stretch>
            <a:fillRect/>
          </a:stretch>
        </p:blipFill>
        <p:spPr>
          <a:xfrm>
            <a:off x="609600" y="3186546"/>
            <a:ext cx="8469745" cy="5293590"/>
          </a:xfrm>
          <a:prstGeom prst="rect">
            <a:avLst/>
          </a:prstGeom>
        </p:spPr>
      </p:pic>
    </p:spTree>
    <p:extLst>
      <p:ext uri="{BB962C8B-B14F-4D97-AF65-F5344CB8AC3E}">
        <p14:creationId xmlns:p14="http://schemas.microsoft.com/office/powerpoint/2010/main" val="363215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A37C1EC-B624-48A0-8CD4-CD7FF3BE220A}"/>
              </a:ext>
            </a:extLst>
          </p:cNvPr>
          <p:cNvSpPr txBox="1"/>
          <p:nvPr/>
        </p:nvSpPr>
        <p:spPr>
          <a:xfrm>
            <a:off x="732972" y="758893"/>
            <a:ext cx="11110685" cy="2308324"/>
          </a:xfrm>
          <a:prstGeom prst="rect">
            <a:avLst/>
          </a:prstGeom>
          <a:noFill/>
        </p:spPr>
        <p:txBody>
          <a:bodyPr wrap="square" rtlCol="0">
            <a:spAutoFit/>
          </a:bodyPr>
          <a:lstStyle/>
          <a:p>
            <a:r>
              <a:rPr lang="en-US" dirty="0">
                <a:highlight>
                  <a:srgbClr val="FFFF00"/>
                </a:highlight>
              </a:rPr>
              <a:t>Techs/processes for seven sector files of base-year were created </a:t>
            </a:r>
          </a:p>
          <a:p>
            <a:pPr marL="285750" indent="-285750">
              <a:buFont typeface="Arial" panose="020B0604020202020204" pitchFamily="34" charset="0"/>
              <a:buChar char="•"/>
            </a:pPr>
            <a:r>
              <a:rPr lang="en-US" dirty="0"/>
              <a:t>AGR\COM\IND\RSD\TRA: 2020 set as the base year, which is the latest year accessed from Natural Resources Canada website (the main data source)</a:t>
            </a:r>
          </a:p>
          <a:p>
            <a:pPr marL="285750" indent="-285750">
              <a:buFont typeface="Arial" panose="020B0604020202020204" pitchFamily="34" charset="0"/>
              <a:buChar char="•"/>
            </a:pPr>
            <a:r>
              <a:rPr lang="en-US" u="sng" dirty="0"/>
              <a:t>ELC</a:t>
            </a:r>
            <a:r>
              <a:rPr lang="en-US" dirty="0"/>
              <a:t>: Data mainly grabbed from EU-TIMES (the description for emissions for specific techs, and the transformations for heating) </a:t>
            </a:r>
          </a:p>
          <a:p>
            <a:pPr marL="285750" indent="-285750">
              <a:buFont typeface="Arial" panose="020B0604020202020204" pitchFamily="34" charset="0"/>
              <a:buChar char="•"/>
            </a:pPr>
            <a:r>
              <a:rPr lang="en-US" u="sng" dirty="0"/>
              <a:t>SUP</a:t>
            </a:r>
            <a:r>
              <a:rPr lang="en-US" dirty="0"/>
              <a:t>: Primary fuel data (</a:t>
            </a:r>
            <a:r>
              <a:rPr lang="en-US" dirty="0" err="1"/>
              <a:t>coa</a:t>
            </a:r>
            <a:r>
              <a:rPr lang="en-US" dirty="0"/>
              <a:t>/oil/gas resources constraints from CER2023, tech constraints referring EU-TIMES, RES were roughly estimated so far)</a:t>
            </a:r>
          </a:p>
          <a:p>
            <a:r>
              <a:rPr lang="en-US" dirty="0">
                <a:highlight>
                  <a:srgbClr val="FFFF00"/>
                </a:highlight>
              </a:rPr>
              <a:t> </a:t>
            </a:r>
            <a:endParaRPr lang="en-CA" dirty="0">
              <a:highlight>
                <a:srgbClr val="FFFF00"/>
              </a:highlight>
            </a:endParaRPr>
          </a:p>
        </p:txBody>
      </p:sp>
      <p:sp>
        <p:nvSpPr>
          <p:cNvPr id="3" name="Title 2">
            <a:extLst>
              <a:ext uri="{FF2B5EF4-FFF2-40B4-BE49-F238E27FC236}">
                <a16:creationId xmlns:a16="http://schemas.microsoft.com/office/drawing/2014/main" id="{25BF1400-A1EE-4F0B-80FB-37DE8DF6C21F}"/>
              </a:ext>
            </a:extLst>
          </p:cNvPr>
          <p:cNvSpPr>
            <a:spLocks noGrp="1"/>
          </p:cNvSpPr>
          <p:nvPr>
            <p:ph type="title"/>
          </p:nvPr>
        </p:nvSpPr>
        <p:spPr>
          <a:xfrm>
            <a:off x="272142" y="200026"/>
            <a:ext cx="10515600" cy="715502"/>
          </a:xfrm>
        </p:spPr>
        <p:txBody>
          <a:bodyPr>
            <a:normAutofit fontScale="90000"/>
          </a:bodyPr>
          <a:lstStyle/>
          <a:p>
            <a:r>
              <a:rPr lang="en-CA" sz="4400" dirty="0"/>
              <a:t>3. Base year energy balance</a:t>
            </a:r>
            <a:br>
              <a:rPr lang="en-CA" sz="4400" dirty="0"/>
            </a:br>
            <a:endParaRPr lang="en-CA" dirty="0"/>
          </a:p>
        </p:txBody>
      </p:sp>
      <p:pic>
        <p:nvPicPr>
          <p:cNvPr id="4" name="Picture 3">
            <a:extLst>
              <a:ext uri="{FF2B5EF4-FFF2-40B4-BE49-F238E27FC236}">
                <a16:creationId xmlns:a16="http://schemas.microsoft.com/office/drawing/2014/main" id="{76881D76-144B-4BF3-8FDA-2787E450BF54}"/>
              </a:ext>
            </a:extLst>
          </p:cNvPr>
          <p:cNvPicPr>
            <a:picLocks noChangeAspect="1"/>
          </p:cNvPicPr>
          <p:nvPr/>
        </p:nvPicPr>
        <p:blipFill rotWithShape="1">
          <a:blip r:embed="rId3"/>
          <a:srcRect l="13988" t="27778" r="31449" b="51587"/>
          <a:stretch/>
        </p:blipFill>
        <p:spPr>
          <a:xfrm>
            <a:off x="340047" y="3297736"/>
            <a:ext cx="11851953" cy="2801371"/>
          </a:xfrm>
          <a:prstGeom prst="rect">
            <a:avLst/>
          </a:prstGeom>
        </p:spPr>
      </p:pic>
      <p:pic>
        <p:nvPicPr>
          <p:cNvPr id="5" name="Picture 4">
            <a:extLst>
              <a:ext uri="{FF2B5EF4-FFF2-40B4-BE49-F238E27FC236}">
                <a16:creationId xmlns:a16="http://schemas.microsoft.com/office/drawing/2014/main" id="{81C50E1B-53E8-4573-A035-C068B0B53633}"/>
              </a:ext>
            </a:extLst>
          </p:cNvPr>
          <p:cNvPicPr>
            <a:picLocks noChangeAspect="1"/>
          </p:cNvPicPr>
          <p:nvPr/>
        </p:nvPicPr>
        <p:blipFill>
          <a:blip r:embed="rId4"/>
          <a:stretch>
            <a:fillRect/>
          </a:stretch>
        </p:blipFill>
        <p:spPr>
          <a:xfrm>
            <a:off x="5083628" y="2440271"/>
            <a:ext cx="6683829" cy="4417729"/>
          </a:xfrm>
          <a:prstGeom prst="rect">
            <a:avLst/>
          </a:prstGeom>
        </p:spPr>
      </p:pic>
      <p:cxnSp>
        <p:nvCxnSpPr>
          <p:cNvPr id="8" name="Straight Arrow Connector 7">
            <a:extLst>
              <a:ext uri="{FF2B5EF4-FFF2-40B4-BE49-F238E27FC236}">
                <a16:creationId xmlns:a16="http://schemas.microsoft.com/office/drawing/2014/main" id="{66AD89E8-4B80-4219-A7FF-AB318550AEDD}"/>
              </a:ext>
            </a:extLst>
          </p:cNvPr>
          <p:cNvCxnSpPr>
            <a:cxnSpLocks/>
          </p:cNvCxnSpPr>
          <p:nvPr/>
        </p:nvCxnSpPr>
        <p:spPr>
          <a:xfrm flipV="1">
            <a:off x="3418114" y="2906487"/>
            <a:ext cx="2547257" cy="232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783C6A7-36F3-44BF-9969-4B928F5467D3}"/>
              </a:ext>
            </a:extLst>
          </p:cNvPr>
          <p:cNvSpPr/>
          <p:nvPr/>
        </p:nvSpPr>
        <p:spPr>
          <a:xfrm>
            <a:off x="340047" y="5050971"/>
            <a:ext cx="3078067"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5981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A37C1EC-B624-48A0-8CD4-CD7FF3BE220A}"/>
              </a:ext>
            </a:extLst>
          </p:cNvPr>
          <p:cNvSpPr txBox="1"/>
          <p:nvPr/>
        </p:nvSpPr>
        <p:spPr>
          <a:xfrm>
            <a:off x="732972" y="758893"/>
            <a:ext cx="11110685" cy="1323439"/>
          </a:xfrm>
          <a:prstGeom prst="rect">
            <a:avLst/>
          </a:prstGeom>
          <a:noFill/>
        </p:spPr>
        <p:txBody>
          <a:bodyPr wrap="square" rtlCol="0">
            <a:spAutoFit/>
          </a:bodyPr>
          <a:lstStyle/>
          <a:p>
            <a:r>
              <a:rPr lang="en-US" sz="2000" dirty="0">
                <a:highlight>
                  <a:srgbClr val="FFFF00"/>
                </a:highlight>
              </a:rPr>
              <a:t>Limited by the NRC data source </a:t>
            </a:r>
          </a:p>
          <a:p>
            <a:pPr marL="285750" indent="-285750">
              <a:buFont typeface="Arial" panose="020B0604020202020204" pitchFamily="34" charset="0"/>
              <a:buChar char="•"/>
            </a:pPr>
            <a:r>
              <a:rPr lang="en-US" sz="2000" dirty="0"/>
              <a:t>Atlantic as a whole province (we didn’t split it into NB, NL..)</a:t>
            </a:r>
          </a:p>
          <a:p>
            <a:pPr marL="285750" indent="-285750">
              <a:buFont typeface="Arial" panose="020B0604020202020204" pitchFamily="34" charset="0"/>
              <a:buChar char="•"/>
            </a:pPr>
            <a:r>
              <a:rPr lang="en-US" sz="2000" u="sng" dirty="0"/>
              <a:t>BC and TE as a whole province</a:t>
            </a:r>
            <a:endParaRPr lang="en-US" sz="2000" dirty="0"/>
          </a:p>
          <a:p>
            <a:r>
              <a:rPr lang="en-US" sz="2000" dirty="0">
                <a:highlight>
                  <a:srgbClr val="FFFF00"/>
                </a:highlight>
              </a:rPr>
              <a:t> </a:t>
            </a:r>
            <a:endParaRPr lang="en-CA" sz="2000" dirty="0">
              <a:highlight>
                <a:srgbClr val="FFFF00"/>
              </a:highlight>
            </a:endParaRPr>
          </a:p>
        </p:txBody>
      </p:sp>
      <p:sp>
        <p:nvSpPr>
          <p:cNvPr id="3" name="Title 2">
            <a:extLst>
              <a:ext uri="{FF2B5EF4-FFF2-40B4-BE49-F238E27FC236}">
                <a16:creationId xmlns:a16="http://schemas.microsoft.com/office/drawing/2014/main" id="{25BF1400-A1EE-4F0B-80FB-37DE8DF6C21F}"/>
              </a:ext>
            </a:extLst>
          </p:cNvPr>
          <p:cNvSpPr>
            <a:spLocks noGrp="1"/>
          </p:cNvSpPr>
          <p:nvPr>
            <p:ph type="title"/>
          </p:nvPr>
        </p:nvSpPr>
        <p:spPr>
          <a:xfrm>
            <a:off x="272142" y="200026"/>
            <a:ext cx="10515600" cy="715502"/>
          </a:xfrm>
        </p:spPr>
        <p:txBody>
          <a:bodyPr>
            <a:normAutofit fontScale="90000"/>
          </a:bodyPr>
          <a:lstStyle/>
          <a:p>
            <a:r>
              <a:rPr lang="en-CA" sz="4400" dirty="0"/>
              <a:t>3. Base year energy balance</a:t>
            </a:r>
            <a:br>
              <a:rPr lang="en-CA" sz="4400" dirty="0"/>
            </a:br>
            <a:endParaRPr lang="en-CA" dirty="0"/>
          </a:p>
        </p:txBody>
      </p:sp>
      <p:pic>
        <p:nvPicPr>
          <p:cNvPr id="4" name="Picture 3">
            <a:extLst>
              <a:ext uri="{FF2B5EF4-FFF2-40B4-BE49-F238E27FC236}">
                <a16:creationId xmlns:a16="http://schemas.microsoft.com/office/drawing/2014/main" id="{76881D76-144B-4BF3-8FDA-2787E450BF54}"/>
              </a:ext>
            </a:extLst>
          </p:cNvPr>
          <p:cNvPicPr>
            <a:picLocks noChangeAspect="1"/>
          </p:cNvPicPr>
          <p:nvPr/>
        </p:nvPicPr>
        <p:blipFill rotWithShape="1">
          <a:blip r:embed="rId3"/>
          <a:srcRect l="13988" t="27778" r="31449" b="51587"/>
          <a:stretch/>
        </p:blipFill>
        <p:spPr>
          <a:xfrm>
            <a:off x="340047" y="3297736"/>
            <a:ext cx="11851953" cy="2801371"/>
          </a:xfrm>
          <a:prstGeom prst="rect">
            <a:avLst/>
          </a:prstGeom>
        </p:spPr>
      </p:pic>
      <p:pic>
        <p:nvPicPr>
          <p:cNvPr id="5" name="Picture 4">
            <a:extLst>
              <a:ext uri="{FF2B5EF4-FFF2-40B4-BE49-F238E27FC236}">
                <a16:creationId xmlns:a16="http://schemas.microsoft.com/office/drawing/2014/main" id="{81C50E1B-53E8-4573-A035-C068B0B53633}"/>
              </a:ext>
            </a:extLst>
          </p:cNvPr>
          <p:cNvPicPr>
            <a:picLocks noChangeAspect="1"/>
          </p:cNvPicPr>
          <p:nvPr/>
        </p:nvPicPr>
        <p:blipFill>
          <a:blip r:embed="rId4"/>
          <a:stretch>
            <a:fillRect/>
          </a:stretch>
        </p:blipFill>
        <p:spPr>
          <a:xfrm>
            <a:off x="5083628" y="2440271"/>
            <a:ext cx="6683829" cy="4417729"/>
          </a:xfrm>
          <a:prstGeom prst="rect">
            <a:avLst/>
          </a:prstGeom>
        </p:spPr>
      </p:pic>
      <p:cxnSp>
        <p:nvCxnSpPr>
          <p:cNvPr id="8" name="Straight Arrow Connector 7">
            <a:extLst>
              <a:ext uri="{FF2B5EF4-FFF2-40B4-BE49-F238E27FC236}">
                <a16:creationId xmlns:a16="http://schemas.microsoft.com/office/drawing/2014/main" id="{66AD89E8-4B80-4219-A7FF-AB318550AEDD}"/>
              </a:ext>
            </a:extLst>
          </p:cNvPr>
          <p:cNvCxnSpPr>
            <a:cxnSpLocks/>
          </p:cNvCxnSpPr>
          <p:nvPr/>
        </p:nvCxnSpPr>
        <p:spPr>
          <a:xfrm flipV="1">
            <a:off x="3418114" y="2906487"/>
            <a:ext cx="2547257" cy="232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783C6A7-36F3-44BF-9969-4B928F5467D3}"/>
              </a:ext>
            </a:extLst>
          </p:cNvPr>
          <p:cNvSpPr/>
          <p:nvPr/>
        </p:nvSpPr>
        <p:spPr>
          <a:xfrm>
            <a:off x="340047" y="5050971"/>
            <a:ext cx="3078067"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6021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9473-F98F-4947-8A49-1D93C37ABF2E}"/>
              </a:ext>
            </a:extLst>
          </p:cNvPr>
          <p:cNvSpPr>
            <a:spLocks noGrp="1"/>
          </p:cNvSpPr>
          <p:nvPr>
            <p:ph type="title"/>
          </p:nvPr>
        </p:nvSpPr>
        <p:spPr>
          <a:xfrm>
            <a:off x="0" y="-434975"/>
            <a:ext cx="11988800" cy="3863975"/>
          </a:xfrm>
        </p:spPr>
        <p:txBody>
          <a:bodyPr>
            <a:noAutofit/>
          </a:bodyPr>
          <a:lstStyle/>
          <a:p>
            <a:r>
              <a:rPr lang="en-US" sz="4000" dirty="0"/>
              <a:t>4. New techs: The hydrogen, CCUS, power storage, and other new power techs were introduced from EU-TIMES, </a:t>
            </a:r>
            <a:r>
              <a:rPr lang="en-US" sz="4000" u="sng" dirty="0"/>
              <a:t>after minor-revision to adapt to the model commodity and process sets</a:t>
            </a:r>
            <a:endParaRPr lang="en-CA" sz="4000" u="sng" dirty="0"/>
          </a:p>
        </p:txBody>
      </p:sp>
      <p:pic>
        <p:nvPicPr>
          <p:cNvPr id="6" name="Picture 5">
            <a:extLst>
              <a:ext uri="{FF2B5EF4-FFF2-40B4-BE49-F238E27FC236}">
                <a16:creationId xmlns:a16="http://schemas.microsoft.com/office/drawing/2014/main" id="{2296ABB1-8BA8-4EEF-82A7-DA3B0FCF4A8F}"/>
              </a:ext>
            </a:extLst>
          </p:cNvPr>
          <p:cNvPicPr>
            <a:picLocks noChangeAspect="1"/>
          </p:cNvPicPr>
          <p:nvPr/>
        </p:nvPicPr>
        <p:blipFill rotWithShape="1">
          <a:blip r:embed="rId2"/>
          <a:srcRect l="1587" t="28254" r="40377" b="10794"/>
          <a:stretch/>
        </p:blipFill>
        <p:spPr>
          <a:xfrm>
            <a:off x="381350" y="2688772"/>
            <a:ext cx="3483430" cy="2286560"/>
          </a:xfrm>
          <a:prstGeom prst="rect">
            <a:avLst/>
          </a:prstGeom>
        </p:spPr>
      </p:pic>
      <p:pic>
        <p:nvPicPr>
          <p:cNvPr id="7" name="Picture 6">
            <a:extLst>
              <a:ext uri="{FF2B5EF4-FFF2-40B4-BE49-F238E27FC236}">
                <a16:creationId xmlns:a16="http://schemas.microsoft.com/office/drawing/2014/main" id="{61F39C9B-86E0-47EF-8DEE-0E94F0C93121}"/>
              </a:ext>
            </a:extLst>
          </p:cNvPr>
          <p:cNvPicPr>
            <a:picLocks noChangeAspect="1"/>
          </p:cNvPicPr>
          <p:nvPr/>
        </p:nvPicPr>
        <p:blipFill rotWithShape="1">
          <a:blip r:embed="rId3"/>
          <a:srcRect l="1587" t="45556" r="50000" b="21269"/>
          <a:stretch/>
        </p:blipFill>
        <p:spPr>
          <a:xfrm>
            <a:off x="478970" y="4473468"/>
            <a:ext cx="5338955" cy="2286560"/>
          </a:xfrm>
          <a:prstGeom prst="rect">
            <a:avLst/>
          </a:prstGeom>
        </p:spPr>
      </p:pic>
      <p:pic>
        <p:nvPicPr>
          <p:cNvPr id="8" name="Picture 7">
            <a:extLst>
              <a:ext uri="{FF2B5EF4-FFF2-40B4-BE49-F238E27FC236}">
                <a16:creationId xmlns:a16="http://schemas.microsoft.com/office/drawing/2014/main" id="{BAE8F7C7-C6DD-4751-B9C2-C93239C485B4}"/>
              </a:ext>
            </a:extLst>
          </p:cNvPr>
          <p:cNvPicPr>
            <a:picLocks noChangeAspect="1"/>
          </p:cNvPicPr>
          <p:nvPr/>
        </p:nvPicPr>
        <p:blipFill rotWithShape="1">
          <a:blip r:embed="rId4"/>
          <a:srcRect l="1587" t="38413" r="51488" b="26191"/>
          <a:stretch/>
        </p:blipFill>
        <p:spPr>
          <a:xfrm>
            <a:off x="4314194" y="2215243"/>
            <a:ext cx="5148944" cy="2427514"/>
          </a:xfrm>
          <a:prstGeom prst="rect">
            <a:avLst/>
          </a:prstGeom>
        </p:spPr>
      </p:pic>
      <p:pic>
        <p:nvPicPr>
          <p:cNvPr id="9" name="Picture 8">
            <a:extLst>
              <a:ext uri="{FF2B5EF4-FFF2-40B4-BE49-F238E27FC236}">
                <a16:creationId xmlns:a16="http://schemas.microsoft.com/office/drawing/2014/main" id="{AF55B36A-0BC2-4F0B-9F0B-E3270BD3567B}"/>
              </a:ext>
            </a:extLst>
          </p:cNvPr>
          <p:cNvPicPr>
            <a:picLocks noChangeAspect="1"/>
          </p:cNvPicPr>
          <p:nvPr/>
        </p:nvPicPr>
        <p:blipFill rotWithShape="1">
          <a:blip r:embed="rId5"/>
          <a:srcRect l="1389" t="42381" r="49207" b="15396"/>
          <a:stretch/>
        </p:blipFill>
        <p:spPr>
          <a:xfrm>
            <a:off x="6267339" y="4060371"/>
            <a:ext cx="5054249" cy="2699657"/>
          </a:xfrm>
          <a:prstGeom prst="rect">
            <a:avLst/>
          </a:prstGeom>
        </p:spPr>
      </p:pic>
    </p:spTree>
    <p:extLst>
      <p:ext uri="{BB962C8B-B14F-4D97-AF65-F5344CB8AC3E}">
        <p14:creationId xmlns:p14="http://schemas.microsoft.com/office/powerpoint/2010/main" val="205835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8207E-BA05-4DDE-AB0B-9CFB949CE0AE}"/>
              </a:ext>
            </a:extLst>
          </p:cNvPr>
          <p:cNvSpPr txBox="1"/>
          <p:nvPr/>
        </p:nvSpPr>
        <p:spPr>
          <a:xfrm>
            <a:off x="228600" y="134035"/>
            <a:ext cx="11734800" cy="3416320"/>
          </a:xfrm>
          <a:prstGeom prst="rect">
            <a:avLst/>
          </a:prstGeom>
        </p:spPr>
        <p:txBody>
          <a:bodyPr vert="horz" lIns="91440" tIns="45720" rIns="91440" bIns="45720" rtlCol="0" anchor="ctr">
            <a:noAutofit/>
          </a:bodyPr>
          <a:lstStyle>
            <a:lvl1pPr>
              <a:lnSpc>
                <a:spcPct val="90000"/>
              </a:lnSpc>
              <a:spcBef>
                <a:spcPct val="0"/>
              </a:spcBef>
              <a:buNone/>
              <a:defRPr sz="4800">
                <a:latin typeface="+mj-lt"/>
                <a:ea typeface="+mj-ea"/>
                <a:cs typeface="+mj-cs"/>
              </a:defRPr>
            </a:lvl1pPr>
          </a:lstStyle>
          <a:p>
            <a:r>
              <a:rPr lang="en-US" sz="4000" dirty="0"/>
              <a:t>4. The ELC/GAS/OIL/COAL imports and exports to USA are introduced as a tech, with data sourced from CER2023, but some constraints need to be detailed more (like the bound for transmission).</a:t>
            </a:r>
            <a:endParaRPr lang="en-CA" sz="4000" dirty="0"/>
          </a:p>
        </p:txBody>
      </p:sp>
      <p:pic>
        <p:nvPicPr>
          <p:cNvPr id="7" name="Picture 6">
            <a:extLst>
              <a:ext uri="{FF2B5EF4-FFF2-40B4-BE49-F238E27FC236}">
                <a16:creationId xmlns:a16="http://schemas.microsoft.com/office/drawing/2014/main" id="{7D62CBDE-B7F3-4BD8-B3A3-B13EDED98E93}"/>
              </a:ext>
            </a:extLst>
          </p:cNvPr>
          <p:cNvPicPr>
            <a:picLocks noChangeAspect="1"/>
          </p:cNvPicPr>
          <p:nvPr/>
        </p:nvPicPr>
        <p:blipFill>
          <a:blip r:embed="rId2"/>
          <a:stretch>
            <a:fillRect/>
          </a:stretch>
        </p:blipFill>
        <p:spPr>
          <a:xfrm>
            <a:off x="92568" y="3550355"/>
            <a:ext cx="5431932" cy="3394958"/>
          </a:xfrm>
          <a:prstGeom prst="rect">
            <a:avLst/>
          </a:prstGeom>
        </p:spPr>
      </p:pic>
      <p:pic>
        <p:nvPicPr>
          <p:cNvPr id="9" name="Picture 8">
            <a:extLst>
              <a:ext uri="{FF2B5EF4-FFF2-40B4-BE49-F238E27FC236}">
                <a16:creationId xmlns:a16="http://schemas.microsoft.com/office/drawing/2014/main" id="{4B4A221B-41E6-454F-8CD4-7CB17DB69EFC}"/>
              </a:ext>
            </a:extLst>
          </p:cNvPr>
          <p:cNvPicPr>
            <a:picLocks noChangeAspect="1"/>
          </p:cNvPicPr>
          <p:nvPr/>
        </p:nvPicPr>
        <p:blipFill>
          <a:blip r:embed="rId3"/>
          <a:stretch>
            <a:fillRect/>
          </a:stretch>
        </p:blipFill>
        <p:spPr>
          <a:xfrm>
            <a:off x="6290129" y="3463042"/>
            <a:ext cx="5431932" cy="3394958"/>
          </a:xfrm>
          <a:prstGeom prst="rect">
            <a:avLst/>
          </a:prstGeom>
        </p:spPr>
      </p:pic>
    </p:spTree>
    <p:extLst>
      <p:ext uri="{BB962C8B-B14F-4D97-AF65-F5344CB8AC3E}">
        <p14:creationId xmlns:p14="http://schemas.microsoft.com/office/powerpoint/2010/main" val="151370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8207E-BA05-4DDE-AB0B-9CFB949CE0AE}"/>
              </a:ext>
            </a:extLst>
          </p:cNvPr>
          <p:cNvSpPr txBox="1"/>
          <p:nvPr/>
        </p:nvSpPr>
        <p:spPr>
          <a:xfrm>
            <a:off x="228600" y="134035"/>
            <a:ext cx="11734800" cy="1150016"/>
          </a:xfrm>
          <a:prstGeom prst="rect">
            <a:avLst/>
          </a:prstGeom>
        </p:spPr>
        <p:txBody>
          <a:bodyPr vert="horz" lIns="91440" tIns="45720" rIns="91440" bIns="45720" rtlCol="0" anchor="ctr">
            <a:noAutofit/>
          </a:bodyPr>
          <a:lstStyle>
            <a:lvl1pPr>
              <a:lnSpc>
                <a:spcPct val="90000"/>
              </a:lnSpc>
              <a:spcBef>
                <a:spcPct val="0"/>
              </a:spcBef>
              <a:buNone/>
              <a:defRPr sz="4800">
                <a:latin typeface="+mj-lt"/>
                <a:ea typeface="+mj-ea"/>
                <a:cs typeface="+mj-cs"/>
              </a:defRPr>
            </a:lvl1pPr>
          </a:lstStyle>
          <a:p>
            <a:r>
              <a:rPr lang="en-US" sz="4000" dirty="0"/>
              <a:t>5. Interprovincial trading</a:t>
            </a:r>
            <a:endParaRPr lang="en-CA" sz="4000" dirty="0"/>
          </a:p>
        </p:txBody>
      </p:sp>
      <p:sp>
        <p:nvSpPr>
          <p:cNvPr id="5" name="TextBox 4">
            <a:extLst>
              <a:ext uri="{FF2B5EF4-FFF2-40B4-BE49-F238E27FC236}">
                <a16:creationId xmlns:a16="http://schemas.microsoft.com/office/drawing/2014/main" id="{AC2F0292-D5C9-45F2-B11E-9BE9E42B80AB}"/>
              </a:ext>
            </a:extLst>
          </p:cNvPr>
          <p:cNvSpPr txBox="1"/>
          <p:nvPr/>
        </p:nvSpPr>
        <p:spPr>
          <a:xfrm>
            <a:off x="852715" y="1284051"/>
            <a:ext cx="11110685" cy="1015663"/>
          </a:xfrm>
          <a:prstGeom prst="rect">
            <a:avLst/>
          </a:prstGeom>
          <a:noFill/>
        </p:spPr>
        <p:txBody>
          <a:bodyPr wrap="square" rtlCol="0">
            <a:spAutoFit/>
          </a:bodyPr>
          <a:lstStyle/>
          <a:p>
            <a:r>
              <a:rPr lang="en-US" sz="2000" dirty="0">
                <a:highlight>
                  <a:srgbClr val="FFFF00"/>
                </a:highlight>
              </a:rPr>
              <a:t>Limited by the CER 2023 data (which only detailed the inflow/outflow for specific province, like how much in total did BC import, but without the importing source)</a:t>
            </a:r>
          </a:p>
          <a:p>
            <a:r>
              <a:rPr lang="en-US" sz="2000" dirty="0">
                <a:highlight>
                  <a:srgbClr val="FFFF00"/>
                </a:highlight>
              </a:rPr>
              <a:t> </a:t>
            </a:r>
            <a:endParaRPr lang="en-CA" sz="2000" dirty="0">
              <a:highlight>
                <a:srgbClr val="FFFF00"/>
              </a:highlight>
            </a:endParaRPr>
          </a:p>
        </p:txBody>
      </p:sp>
      <p:cxnSp>
        <p:nvCxnSpPr>
          <p:cNvPr id="3" name="Straight Arrow Connector 2">
            <a:extLst>
              <a:ext uri="{FF2B5EF4-FFF2-40B4-BE49-F238E27FC236}">
                <a16:creationId xmlns:a16="http://schemas.microsoft.com/office/drawing/2014/main" id="{6F40ABF0-8544-4CE2-9236-DF3A846D9793}"/>
              </a:ext>
            </a:extLst>
          </p:cNvPr>
          <p:cNvCxnSpPr>
            <a:cxnSpLocks/>
          </p:cNvCxnSpPr>
          <p:nvPr/>
        </p:nvCxnSpPr>
        <p:spPr>
          <a:xfrm>
            <a:off x="3346315" y="2299714"/>
            <a:ext cx="0" cy="560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0BB401D-ABD2-45B4-8195-8530BDFB1138}"/>
              </a:ext>
            </a:extLst>
          </p:cNvPr>
          <p:cNvSpPr txBox="1"/>
          <p:nvPr/>
        </p:nvSpPr>
        <p:spPr>
          <a:xfrm>
            <a:off x="852714" y="2906099"/>
            <a:ext cx="11110685" cy="1938992"/>
          </a:xfrm>
          <a:prstGeom prst="rect">
            <a:avLst/>
          </a:prstGeom>
          <a:noFill/>
        </p:spPr>
        <p:txBody>
          <a:bodyPr wrap="square" rtlCol="0">
            <a:spAutoFit/>
          </a:bodyPr>
          <a:lstStyle/>
          <a:p>
            <a:r>
              <a:rPr lang="en-US" sz="2000" dirty="0">
                <a:highlight>
                  <a:srgbClr val="FFFF00"/>
                </a:highlight>
              </a:rPr>
              <a:t>We split the inflow/outflow (specific starting point and destination), by using the other trading information from google-search </a:t>
            </a:r>
          </a:p>
          <a:p>
            <a:pPr marL="342900" indent="-342900">
              <a:buFont typeface="Arial" panose="020B0604020202020204" pitchFamily="34" charset="0"/>
              <a:buChar char="•"/>
            </a:pPr>
            <a:r>
              <a:rPr lang="en-US" sz="2000" dirty="0">
                <a:highlight>
                  <a:srgbClr val="FFFF00"/>
                </a:highlight>
              </a:rPr>
              <a:t>New Brunswick only imports from Quebec, so we can derive the flow from Quebec to NB</a:t>
            </a:r>
          </a:p>
          <a:p>
            <a:pPr marL="342900" indent="-342900">
              <a:buFont typeface="Arial" panose="020B0604020202020204" pitchFamily="34" charset="0"/>
              <a:buChar char="•"/>
            </a:pPr>
            <a:r>
              <a:rPr lang="en-US" sz="2000" dirty="0">
                <a:highlight>
                  <a:srgbClr val="FFFF00"/>
                </a:highlight>
              </a:rPr>
              <a:t>The Quebec export to other provinces (except NB) could be derived</a:t>
            </a:r>
          </a:p>
          <a:p>
            <a:pPr marL="342900" indent="-342900">
              <a:buFont typeface="Arial" panose="020B0604020202020204" pitchFamily="34" charset="0"/>
              <a:buChar char="•"/>
            </a:pPr>
            <a:r>
              <a:rPr lang="en-US" sz="2000" dirty="0">
                <a:highlight>
                  <a:srgbClr val="FFFF00"/>
                </a:highlight>
              </a:rPr>
              <a:t>Step by step, the trading link and detailed quantity could be derived</a:t>
            </a:r>
          </a:p>
          <a:p>
            <a:r>
              <a:rPr lang="en-US" sz="2000" dirty="0">
                <a:highlight>
                  <a:srgbClr val="FFFF00"/>
                </a:highlight>
              </a:rPr>
              <a:t> </a:t>
            </a:r>
            <a:endParaRPr lang="en-CA" sz="2000" dirty="0">
              <a:highlight>
                <a:srgbClr val="FFFF00"/>
              </a:highlight>
            </a:endParaRPr>
          </a:p>
        </p:txBody>
      </p:sp>
      <p:pic>
        <p:nvPicPr>
          <p:cNvPr id="11" name="Picture 10">
            <a:extLst>
              <a:ext uri="{FF2B5EF4-FFF2-40B4-BE49-F238E27FC236}">
                <a16:creationId xmlns:a16="http://schemas.microsoft.com/office/drawing/2014/main" id="{7E0598B5-4165-446E-963C-D86C12627464}"/>
              </a:ext>
            </a:extLst>
          </p:cNvPr>
          <p:cNvPicPr>
            <a:picLocks noChangeAspect="1"/>
          </p:cNvPicPr>
          <p:nvPr/>
        </p:nvPicPr>
        <p:blipFill rotWithShape="1">
          <a:blip r:embed="rId2"/>
          <a:srcRect t="33377" r="11889" b="50365"/>
          <a:stretch/>
        </p:blipFill>
        <p:spPr>
          <a:xfrm>
            <a:off x="228600" y="4891259"/>
            <a:ext cx="11837020" cy="1365082"/>
          </a:xfrm>
          <a:prstGeom prst="rect">
            <a:avLst/>
          </a:prstGeom>
        </p:spPr>
      </p:pic>
    </p:spTree>
    <p:extLst>
      <p:ext uri="{BB962C8B-B14F-4D97-AF65-F5344CB8AC3E}">
        <p14:creationId xmlns:p14="http://schemas.microsoft.com/office/powerpoint/2010/main" val="244289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BBFCF3-8F7D-4350-A456-57BC5B49AE6A}"/>
              </a:ext>
            </a:extLst>
          </p:cNvPr>
          <p:cNvSpPr txBox="1"/>
          <p:nvPr/>
        </p:nvSpPr>
        <p:spPr>
          <a:xfrm>
            <a:off x="2146300" y="2146300"/>
            <a:ext cx="8293100" cy="2800767"/>
          </a:xfrm>
          <a:prstGeom prst="rect">
            <a:avLst/>
          </a:prstGeom>
          <a:noFill/>
        </p:spPr>
        <p:txBody>
          <a:bodyPr wrap="square" rtlCol="0">
            <a:spAutoFit/>
          </a:bodyPr>
          <a:lstStyle/>
          <a:p>
            <a:r>
              <a:rPr lang="en-US" sz="4400" dirty="0"/>
              <a:t>Some other detailed assumptions </a:t>
            </a:r>
            <a:r>
              <a:rPr lang="en-US" sz="4400" u="sng" dirty="0"/>
              <a:t>attached in this slides</a:t>
            </a:r>
            <a:r>
              <a:rPr lang="en-US" sz="4400" dirty="0"/>
              <a:t> to supplement the </a:t>
            </a:r>
            <a:r>
              <a:rPr lang="en-US" sz="4400" u="sng" dirty="0"/>
              <a:t>annotations in Excels</a:t>
            </a:r>
            <a:r>
              <a:rPr lang="en-US" sz="4400" dirty="0"/>
              <a:t>, for base-year files</a:t>
            </a:r>
            <a:endParaRPr lang="en-CA" sz="4400" dirty="0"/>
          </a:p>
        </p:txBody>
      </p:sp>
    </p:spTree>
    <p:extLst>
      <p:ext uri="{BB962C8B-B14F-4D97-AF65-F5344CB8AC3E}">
        <p14:creationId xmlns:p14="http://schemas.microsoft.com/office/powerpoint/2010/main" val="352759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F9BD977-F8CA-44E7-80F9-65DBA6F0405A}"/>
              </a:ext>
            </a:extLst>
          </p:cNvPr>
          <p:cNvSpPr txBox="1"/>
          <p:nvPr/>
        </p:nvSpPr>
        <p:spPr>
          <a:xfrm>
            <a:off x="0" y="0"/>
            <a:ext cx="12192000" cy="1311128"/>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en-US" dirty="0"/>
              <a:t>The Annual Production Bound for the mining coal/gas/crude oil (i.e. mining capacity)</a:t>
            </a:r>
            <a:endParaRPr lang="en-CA" dirty="0"/>
          </a:p>
        </p:txBody>
      </p:sp>
      <p:sp>
        <p:nvSpPr>
          <p:cNvPr id="6" name="TextBox 5">
            <a:extLst>
              <a:ext uri="{FF2B5EF4-FFF2-40B4-BE49-F238E27FC236}">
                <a16:creationId xmlns:a16="http://schemas.microsoft.com/office/drawing/2014/main" id="{1D9DB4EF-8E13-4E19-B40C-4DDC3513CB56}"/>
              </a:ext>
            </a:extLst>
          </p:cNvPr>
          <p:cNvSpPr txBox="1"/>
          <p:nvPr/>
        </p:nvSpPr>
        <p:spPr>
          <a:xfrm>
            <a:off x="3031788" y="2000404"/>
            <a:ext cx="6128424" cy="1015663"/>
          </a:xfrm>
          <a:prstGeom prst="rect">
            <a:avLst/>
          </a:prstGeom>
          <a:noFill/>
        </p:spPr>
        <p:txBody>
          <a:bodyPr wrap="square">
            <a:spAutoFit/>
          </a:bodyPr>
          <a:lstStyle/>
          <a:p>
            <a:r>
              <a:rPr lang="en-US" sz="2000" dirty="0"/>
              <a:t>*29.3 GJ/</a:t>
            </a:r>
            <a:r>
              <a:rPr lang="en-US" sz="2000" dirty="0" err="1"/>
              <a:t>tonne</a:t>
            </a:r>
            <a:r>
              <a:rPr lang="en-US" sz="2000" dirty="0"/>
              <a:t> hard coal, while 15 GJ/</a:t>
            </a:r>
            <a:r>
              <a:rPr lang="en-US" sz="2000" dirty="0" err="1"/>
              <a:t>tonne</a:t>
            </a:r>
            <a:r>
              <a:rPr lang="en-US" sz="2000" dirty="0"/>
              <a:t> lignite coal, referring to https://www150.statcan.gc.ca/n1/pub/57-601-x/2011003/appendix-appendice1-eng.htm</a:t>
            </a:r>
          </a:p>
        </p:txBody>
      </p:sp>
      <p:sp>
        <p:nvSpPr>
          <p:cNvPr id="8" name="TextBox 7">
            <a:extLst>
              <a:ext uri="{FF2B5EF4-FFF2-40B4-BE49-F238E27FC236}">
                <a16:creationId xmlns:a16="http://schemas.microsoft.com/office/drawing/2014/main" id="{115B6108-230E-470E-9DAB-BAA81EB6ABE8}"/>
              </a:ext>
            </a:extLst>
          </p:cNvPr>
          <p:cNvSpPr txBox="1"/>
          <p:nvPr/>
        </p:nvSpPr>
        <p:spPr>
          <a:xfrm>
            <a:off x="3031788" y="3216961"/>
            <a:ext cx="7042826" cy="1938992"/>
          </a:xfrm>
          <a:prstGeom prst="rect">
            <a:avLst/>
          </a:prstGeom>
          <a:noFill/>
        </p:spPr>
        <p:txBody>
          <a:bodyPr wrap="square">
            <a:spAutoFit/>
          </a:bodyPr>
          <a:lstStyle/>
          <a:p>
            <a:r>
              <a:rPr lang="en-CA" sz="2000" dirty="0"/>
              <a:t>Coal production logs (</a:t>
            </a:r>
            <a:r>
              <a:rPr lang="en-CA" sz="2000" dirty="0" err="1"/>
              <a:t>unit:tonne</a:t>
            </a:r>
            <a:r>
              <a:rPr lang="en-CA" sz="2000" dirty="0"/>
              <a:t>) access in:</a:t>
            </a:r>
          </a:p>
          <a:p>
            <a:r>
              <a:rPr lang="en-CA" sz="2000" dirty="0"/>
              <a:t>https://www150.statcan.gc.ca/t1/tbl1/en/tv.action?pid=2510004601&amp;pickMembers%5B0%5D=1.3&amp;cubeTimeFrame.startMonth=01&amp;cubeTimeFrame.startYear=2008&amp;cubeTimeFrame.endMonth=12&amp;cubeTimeFrame.endYear=2023&amp;referencePeriods=20080101%2C20231201</a:t>
            </a:r>
          </a:p>
        </p:txBody>
      </p:sp>
      <p:sp>
        <p:nvSpPr>
          <p:cNvPr id="9" name="TextBox 8">
            <a:extLst>
              <a:ext uri="{FF2B5EF4-FFF2-40B4-BE49-F238E27FC236}">
                <a16:creationId xmlns:a16="http://schemas.microsoft.com/office/drawing/2014/main" id="{F9690F26-AB0F-4B21-8D82-3C6F8EF01FD8}"/>
              </a:ext>
            </a:extLst>
          </p:cNvPr>
          <p:cNvSpPr txBox="1"/>
          <p:nvPr/>
        </p:nvSpPr>
        <p:spPr>
          <a:xfrm>
            <a:off x="3031788" y="4897372"/>
            <a:ext cx="7042826" cy="400110"/>
          </a:xfrm>
          <a:prstGeom prst="rect">
            <a:avLst/>
          </a:prstGeom>
          <a:noFill/>
        </p:spPr>
        <p:txBody>
          <a:bodyPr wrap="square">
            <a:spAutoFit/>
          </a:bodyPr>
          <a:lstStyle/>
          <a:p>
            <a:r>
              <a:rPr lang="en-US" sz="2000" b="1" i="0" u="none" strike="noStrike" dirty="0">
                <a:solidFill>
                  <a:srgbClr val="000000"/>
                </a:solidFill>
                <a:effectLst/>
                <a:latin typeface="Calibri" panose="020F0502020204030204" pitchFamily="34" charset="0"/>
              </a:rPr>
              <a:t>*assuming the mining capacity doesn't change with time</a:t>
            </a:r>
            <a:r>
              <a:rPr lang="en-US" sz="2000" dirty="0"/>
              <a:t> </a:t>
            </a:r>
            <a:endParaRPr lang="en-CA" sz="2000" dirty="0"/>
          </a:p>
        </p:txBody>
      </p:sp>
      <p:sp>
        <p:nvSpPr>
          <p:cNvPr id="11" name="TextBox 10">
            <a:extLst>
              <a:ext uri="{FF2B5EF4-FFF2-40B4-BE49-F238E27FC236}">
                <a16:creationId xmlns:a16="http://schemas.microsoft.com/office/drawing/2014/main" id="{66BF88BC-B991-43B5-8A4B-9B743B836EED}"/>
              </a:ext>
            </a:extLst>
          </p:cNvPr>
          <p:cNvSpPr txBox="1"/>
          <p:nvPr/>
        </p:nvSpPr>
        <p:spPr>
          <a:xfrm>
            <a:off x="1434829" y="5839119"/>
            <a:ext cx="8724900" cy="1015663"/>
          </a:xfrm>
          <a:prstGeom prst="rect">
            <a:avLst/>
          </a:prstGeom>
          <a:noFill/>
        </p:spPr>
        <p:txBody>
          <a:bodyPr wrap="square">
            <a:spAutoFit/>
          </a:bodyPr>
          <a:lstStyle/>
          <a:p>
            <a:r>
              <a:rPr lang="en-US" sz="2000" dirty="0"/>
              <a:t>*assuming the production bound will shrink 90.15% in the second step of mining coal, compared with the first step, as indicated by EU-27; and we adopt similar assumption for oil, gas, by quantifying the shrink rate of EU-27</a:t>
            </a:r>
          </a:p>
        </p:txBody>
      </p:sp>
    </p:spTree>
    <p:extLst>
      <p:ext uri="{BB962C8B-B14F-4D97-AF65-F5344CB8AC3E}">
        <p14:creationId xmlns:p14="http://schemas.microsoft.com/office/powerpoint/2010/main" val="3309524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6334</TotalTime>
  <Words>2926</Words>
  <Application>Microsoft Office PowerPoint</Application>
  <PresentationFormat>Widescreen</PresentationFormat>
  <Paragraphs>146</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Söhne</vt:lpstr>
      <vt:lpstr>Office Theme</vt:lpstr>
      <vt:lpstr>1. Three transition scenarios/cases: Current measures, Canada net-zero, Global net-zero </vt:lpstr>
      <vt:lpstr>2. Systemsetting</vt:lpstr>
      <vt:lpstr>3. Base year energy balance </vt:lpstr>
      <vt:lpstr>3. Base year energy balance </vt:lpstr>
      <vt:lpstr>4. New techs: The hydrogen, CCUS, power storage, and other new power techs were introduced from EU-TIMES, after minor-revision to adapt to the model commodity and process sets</vt:lpstr>
      <vt:lpstr>PowerPoint Presentation</vt:lpstr>
      <vt:lpstr>PowerPoint Presentation</vt:lpstr>
      <vt:lpstr>PowerPoint Presentation</vt:lpstr>
      <vt:lpstr>PowerPoint Presentation</vt:lpstr>
      <vt:lpstr>PowerPoint Presentation</vt:lpstr>
      <vt:lpstr>PowerPoint Presentation</vt:lpstr>
      <vt:lpstr>The annual production activity for the refining oil (assumption)</vt:lpstr>
      <vt:lpstr>PowerPoint Presentation</vt:lpstr>
      <vt:lpstr>For systemsetting: Blue and yellow background marks the tracking revision Brown background denotes the * useless information (just for reference)</vt:lpstr>
      <vt:lpstr>PowerPoint Presentation</vt:lpstr>
      <vt:lpstr>PowerPoint Presentation</vt:lpstr>
      <vt:lpstr>Assume for agr sector: the data source split it as motive energy use and non-motive energy use, we consider the motive energy use is only from diesel and gasoline. Because the proportion of sum of diesel and gasoline eq to 0.55 (FOR AT, FOR EXAMPLE), which is same as the results of motive sum use/total use.</vt:lpstr>
      <vt:lpstr>Main assume is about the  Efficiency for light is 0.8 &amp; Available factor is 0.1</vt:lpstr>
      <vt:lpstr>PowerPoint Presentation</vt:lpstr>
      <vt:lpstr>PowerPoint Presentation</vt:lpstr>
      <vt:lpstr>PowerPoint Presentation</vt:lpstr>
      <vt:lpstr>PowerPoint Presentation</vt:lpstr>
      <vt:lpstr>PowerPoint Presentation</vt:lpstr>
      <vt:lpstr>PowerPoint Presentation</vt:lpstr>
      <vt:lpstr>NEW TECHS : We use Europe yuan as currency firstly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 Li</dc:creator>
  <cp:lastModifiedBy>Xiao Li</cp:lastModifiedBy>
  <cp:revision>128</cp:revision>
  <dcterms:created xsi:type="dcterms:W3CDTF">2023-12-21T13:16:07Z</dcterms:created>
  <dcterms:modified xsi:type="dcterms:W3CDTF">2024-01-16T17:24:00Z</dcterms:modified>
</cp:coreProperties>
</file>