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1.xml" ContentType="application/vnd.openxmlformats-officedocument.presentationml.notesSlid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2.xml" ContentType="application/vnd.openxmlformats-officedocument.presentationml.notesSlid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16" r:id="rId1"/>
  </p:sldMasterIdLst>
  <p:notesMasterIdLst>
    <p:notesMasterId r:id="rId34"/>
  </p:notesMasterIdLst>
  <p:sldIdLst>
    <p:sldId id="256" r:id="rId2"/>
    <p:sldId id="257" r:id="rId3"/>
    <p:sldId id="263" r:id="rId4"/>
    <p:sldId id="291" r:id="rId5"/>
    <p:sldId id="294" r:id="rId6"/>
    <p:sldId id="258" r:id="rId7"/>
    <p:sldId id="266" r:id="rId8"/>
    <p:sldId id="267" r:id="rId9"/>
    <p:sldId id="292" r:id="rId10"/>
    <p:sldId id="277" r:id="rId11"/>
    <p:sldId id="279" r:id="rId12"/>
    <p:sldId id="275" r:id="rId13"/>
    <p:sldId id="280" r:id="rId14"/>
    <p:sldId id="281" r:id="rId15"/>
    <p:sldId id="282" r:id="rId16"/>
    <p:sldId id="284" r:id="rId17"/>
    <p:sldId id="283" r:id="rId18"/>
    <p:sldId id="285" r:id="rId19"/>
    <p:sldId id="261" r:id="rId20"/>
    <p:sldId id="274" r:id="rId21"/>
    <p:sldId id="286" r:id="rId22"/>
    <p:sldId id="287" r:id="rId23"/>
    <p:sldId id="288" r:id="rId24"/>
    <p:sldId id="268" r:id="rId25"/>
    <p:sldId id="293" r:id="rId26"/>
    <p:sldId id="269" r:id="rId27"/>
    <p:sldId id="270" r:id="rId28"/>
    <p:sldId id="272" r:id="rId29"/>
    <p:sldId id="271" r:id="rId30"/>
    <p:sldId id="273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86740" autoAdjust="0"/>
  </p:normalViewPr>
  <p:slideViewPr>
    <p:cSldViewPr snapToGrid="0">
      <p:cViewPr varScale="1">
        <p:scale>
          <a:sx n="68" d="100"/>
          <a:sy n="68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&#233;ophile\Desktop\ERC\Excel%20Model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&#233;ophile\Desktop\ERC\Excel%20Models\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&#233;ophile\Desktop\ERC\Excel%20Models\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&#233;ophile\Desktop\ERC\Excel%20Models\Resul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&#233;ophile\Desktop\ERC\Excel%20Models\Resul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&#233;ophile\Desktop\ERC\Excel%20Models\Result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&#233;ophile\Desktop\ERC\Excel%20Models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&#233;ophile\Desktop\ERC\Excel%20Models\Resul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&#233;ophile\Desktop\ERC\Excel%20Models\Final%20model\Disagregated%20passenger%20transport%20demand%20mod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&#233;ophile\Desktop\ERC\Data\Data%20analysis\Car%20occupanc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&#233;ophile\Desktop\ERC\Data\Data%20analysis\Summar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&#233;ophile\Desktop\ERC\Data\Data%20analysis\main%20mode%20to%20place%20of%20employmen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&#233;ophile\Desktop\ERC\Excel%20Models\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&#233;ophile\Desktop\ERC\Excel%20Models\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Base year private vehicle mileage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Reference!$AF$156</c:f>
              <c:strCache>
                <c:ptCount val="1"/>
                <c:pt idx="0">
                  <c:v>Low 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Reference!$AG$155:$AI$155</c:f>
              <c:strCache>
                <c:ptCount val="3"/>
                <c:pt idx="0">
                  <c:v>Reference</c:v>
                </c:pt>
                <c:pt idx="1">
                  <c:v>National approach</c:v>
                </c:pt>
                <c:pt idx="2">
                  <c:v>Provincial approach</c:v>
                </c:pt>
              </c:strCache>
            </c:strRef>
          </c:cat>
          <c:val>
            <c:numRef>
              <c:f>Reference!$AG$156:$AH$156</c:f>
              <c:numCache>
                <c:formatCode>General</c:formatCode>
                <c:ptCount val="2"/>
                <c:pt idx="0">
                  <c:v>8.0299999999999994</c:v>
                </c:pt>
                <c:pt idx="1">
                  <c:v>5.46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F-4471-9CA7-C67FA3C9E908}"/>
            </c:ext>
          </c:extLst>
        </c:ser>
        <c:ser>
          <c:idx val="1"/>
          <c:order val="1"/>
          <c:tx>
            <c:strRef>
              <c:f>Reference!$AF$157</c:f>
              <c:strCache>
                <c:ptCount val="1"/>
                <c:pt idx="0">
                  <c:v>Middle 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Reference!$AG$155:$AI$155</c:f>
              <c:strCache>
                <c:ptCount val="3"/>
                <c:pt idx="0">
                  <c:v>Reference</c:v>
                </c:pt>
                <c:pt idx="1">
                  <c:v>National approach</c:v>
                </c:pt>
                <c:pt idx="2">
                  <c:v>Provincial approach</c:v>
                </c:pt>
              </c:strCache>
            </c:strRef>
          </c:cat>
          <c:val>
            <c:numRef>
              <c:f>Reference!$AG$157:$AH$157</c:f>
              <c:numCache>
                <c:formatCode>General</c:formatCode>
                <c:ptCount val="2"/>
                <c:pt idx="0">
                  <c:v>13.42</c:v>
                </c:pt>
                <c:pt idx="1">
                  <c:v>8.67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FF-4471-9CA7-C67FA3C9E908}"/>
            </c:ext>
          </c:extLst>
        </c:ser>
        <c:ser>
          <c:idx val="2"/>
          <c:order val="2"/>
          <c:tx>
            <c:strRef>
              <c:f>Reference!$AF$158</c:f>
              <c:strCache>
                <c:ptCount val="1"/>
                <c:pt idx="0">
                  <c:v>High 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Reference!$AG$155:$AI$155</c:f>
              <c:strCache>
                <c:ptCount val="3"/>
                <c:pt idx="0">
                  <c:v>Reference</c:v>
                </c:pt>
                <c:pt idx="1">
                  <c:v>National approach</c:v>
                </c:pt>
                <c:pt idx="2">
                  <c:v>Provincial approach</c:v>
                </c:pt>
              </c:strCache>
            </c:strRef>
          </c:cat>
          <c:val>
            <c:numRef>
              <c:f>Reference!$AG$158:$AH$158</c:f>
              <c:numCache>
                <c:formatCode>General</c:formatCode>
                <c:ptCount val="2"/>
                <c:pt idx="0">
                  <c:v>15.66</c:v>
                </c:pt>
                <c:pt idx="1">
                  <c:v>16.579999999999998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FF-4471-9CA7-C67FA3C9E9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6656079"/>
        <c:axId val="245977231"/>
      </c:barChart>
      <c:catAx>
        <c:axId val="256656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977231"/>
        <c:crosses val="autoZero"/>
        <c:auto val="1"/>
        <c:lblAlgn val="ctr"/>
        <c:lblOffset val="100"/>
        <c:noMultiLvlLbl val="0"/>
      </c:catAx>
      <c:valAx>
        <c:axId val="245977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Private vehcile mileage per vehicle ('000km/year)</a:t>
                </a:r>
              </a:p>
            </c:rich>
          </c:tx>
          <c:layout>
            <c:manualLayout>
              <c:xMode val="edge"/>
              <c:yMode val="edge"/>
              <c:x val="7.9738314699833689E-3"/>
              <c:y val="0.156369078106245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656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Total Private vehicles </a:t>
            </a:r>
          </a:p>
        </c:rich>
      </c:tx>
      <c:layout>
        <c:manualLayout>
          <c:xMode val="edge"/>
          <c:yMode val="edge"/>
          <c:x val="0.4723318026477839"/>
          <c:y val="1.45859456433382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692038495188099E-2"/>
          <c:y val="6.9444444444444448E-2"/>
          <c:w val="0.73862761897753437"/>
          <c:h val="0.8416746864975212"/>
        </c:manualLayout>
      </c:layout>
      <c:scatterChart>
        <c:scatterStyle val="lineMarker"/>
        <c:varyColors val="0"/>
        <c:ser>
          <c:idx val="0"/>
          <c:order val="0"/>
          <c:tx>
            <c:strRef>
              <c:f>Reference!$B$219</c:f>
              <c:strCache>
                <c:ptCount val="1"/>
                <c:pt idx="0">
                  <c:v>eNAtis data</c:v>
                </c:pt>
              </c:strCache>
            </c:strRef>
          </c:tx>
          <c:spPr>
            <a:ln w="38100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9525">
                <a:solidFill>
                  <a:schemeClr val="bg1"/>
                </a:solidFill>
              </a:ln>
              <a:effectLst/>
            </c:spPr>
          </c:marker>
          <c:xVal>
            <c:numRef>
              <c:f>Reference!$C$218:$L$218</c:f>
              <c:numCache>
                <c:formatCode>General</c:formatCode>
                <c:ptCount val="10"/>
                <c:pt idx="0">
                  <c:v>2012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2030</c:v>
                </c:pt>
                <c:pt idx="8">
                  <c:v>2040</c:v>
                </c:pt>
                <c:pt idx="9">
                  <c:v>2050</c:v>
                </c:pt>
              </c:numCache>
            </c:numRef>
          </c:xVal>
          <c:yVal>
            <c:numRef>
              <c:f>Reference!$C$219:$L$219</c:f>
              <c:numCache>
                <c:formatCode>General</c:formatCode>
                <c:ptCount val="10"/>
                <c:pt idx="0">
                  <c:v>6.11</c:v>
                </c:pt>
                <c:pt idx="1">
                  <c:v>6.84</c:v>
                </c:pt>
                <c:pt idx="2">
                  <c:v>7.01</c:v>
                </c:pt>
                <c:pt idx="3">
                  <c:v>7.17</c:v>
                </c:pt>
                <c:pt idx="4">
                  <c:v>7.34</c:v>
                </c:pt>
                <c:pt idx="5">
                  <c:v>7.42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A00-454F-A097-FF4906038BCC}"/>
            </c:ext>
          </c:extLst>
        </c:ser>
        <c:ser>
          <c:idx val="1"/>
          <c:order val="1"/>
          <c:tx>
            <c:strRef>
              <c:f>Reference!$B$221</c:f>
              <c:strCache>
                <c:ptCount val="1"/>
                <c:pt idx="0">
                  <c:v>Provincial approach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38100" cap="rnd">
                <a:solidFill>
                  <a:schemeClr val="accent2"/>
                </a:solidFill>
                <a:prstDash val="dash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Reference!$C$218:$I$218</c:f>
              <c:numCache>
                <c:formatCode>General</c:formatCode>
                <c:ptCount val="7"/>
                <c:pt idx="0">
                  <c:v>2012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xVal>
          <c:yVal>
            <c:numRef>
              <c:f>Reference!$C$221:$I$221</c:f>
              <c:numCache>
                <c:formatCode>0.00</c:formatCode>
                <c:ptCount val="7"/>
                <c:pt idx="0">
                  <c:v>6.0840821525801267</c:v>
                </c:pt>
                <c:pt idx="1">
                  <c:v>6.7469641068652768</c:v>
                </c:pt>
                <c:pt idx="6">
                  <c:v>7.4277109218195969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A00-454F-A097-FF4906038BCC}"/>
            </c:ext>
          </c:extLst>
        </c:ser>
        <c:ser>
          <c:idx val="2"/>
          <c:order val="2"/>
          <c:tx>
            <c:strRef>
              <c:f>Reference!$B$222</c:f>
              <c:strCache>
                <c:ptCount val="1"/>
                <c:pt idx="0">
                  <c:v>National approach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9"/>
            <c:spPr>
              <a:solidFill>
                <a:schemeClr val="accent3"/>
              </a:solidFill>
              <a:ln w="38100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Reference!$C$218:$L$218</c:f>
              <c:numCache>
                <c:formatCode>General</c:formatCode>
                <c:ptCount val="10"/>
                <c:pt idx="0">
                  <c:v>2012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2030</c:v>
                </c:pt>
                <c:pt idx="8">
                  <c:v>2040</c:v>
                </c:pt>
                <c:pt idx="9">
                  <c:v>2050</c:v>
                </c:pt>
              </c:numCache>
            </c:numRef>
          </c:xVal>
          <c:yVal>
            <c:numRef>
              <c:f>Reference!$C$222:$I$222</c:f>
              <c:numCache>
                <c:formatCode>0.00</c:formatCode>
                <c:ptCount val="7"/>
                <c:pt idx="0">
                  <c:v>6.6964020506041582</c:v>
                </c:pt>
                <c:pt idx="1">
                  <c:v>7.4554892635571104</c:v>
                </c:pt>
                <c:pt idx="6">
                  <c:v>8.2342272902877234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A00-454F-A097-FF4906038BCC}"/>
            </c:ext>
          </c:extLst>
        </c:ser>
        <c:ser>
          <c:idx val="3"/>
          <c:order val="3"/>
          <c:tx>
            <c:strRef>
              <c:f>Reference!$B$223</c:f>
              <c:strCache>
                <c:ptCount val="1"/>
                <c:pt idx="0">
                  <c:v>Reference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dash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Reference!$C$218:$I$218</c:f>
              <c:numCache>
                <c:formatCode>General</c:formatCode>
                <c:ptCount val="7"/>
                <c:pt idx="0">
                  <c:v>2012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xVal>
          <c:yVal>
            <c:numRef>
              <c:f>Reference!$C$223:$I$223</c:f>
              <c:numCache>
                <c:formatCode>General</c:formatCode>
                <c:ptCount val="7"/>
                <c:pt idx="0">
                  <c:v>7.0563927919072036</c:v>
                </c:pt>
                <c:pt idx="1">
                  <c:v>7.7399203784859107</c:v>
                </c:pt>
                <c:pt idx="6">
                  <c:v>8.5076459642633875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A00-454F-A097-FF4906038B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4026096"/>
        <c:axId val="1455482208"/>
      </c:scatterChart>
      <c:valAx>
        <c:axId val="1454026096"/>
        <c:scaling>
          <c:orientation val="minMax"/>
          <c:max val="2020"/>
          <c:min val="2012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482208"/>
        <c:crosses val="autoZero"/>
        <c:crossBetween val="midCat"/>
      </c:valAx>
      <c:valAx>
        <c:axId val="1455482208"/>
        <c:scaling>
          <c:orientation val="minMax"/>
          <c:max val="9"/>
          <c:min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Millions of private vehciles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40260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018885166939536"/>
          <c:y val="0.1336554555442786"/>
          <c:w val="0.17536074654112468"/>
          <c:h val="0.738052185702343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Private vehicles projections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Reference!$Q$146</c:f>
              <c:strCache>
                <c:ptCount val="1"/>
                <c:pt idx="0">
                  <c:v>Low 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Reference!$AG$142:$AZ$143</c:f>
              <c:multiLvlStrCache>
                <c:ptCount val="20"/>
                <c:lvl>
                  <c:pt idx="0">
                    <c:v>2012</c:v>
                  </c:pt>
                  <c:pt idx="1">
                    <c:v>2015</c:v>
                  </c:pt>
                  <c:pt idx="2">
                    <c:v>2020</c:v>
                  </c:pt>
                  <c:pt idx="3">
                    <c:v>2030</c:v>
                  </c:pt>
                  <c:pt idx="4">
                    <c:v>2040</c:v>
                  </c:pt>
                  <c:pt idx="5">
                    <c:v>2050</c:v>
                  </c:pt>
                  <c:pt idx="7">
                    <c:v>2012</c:v>
                  </c:pt>
                  <c:pt idx="8">
                    <c:v>2015</c:v>
                  </c:pt>
                  <c:pt idx="9">
                    <c:v>2020</c:v>
                  </c:pt>
                  <c:pt idx="10">
                    <c:v>2030</c:v>
                  </c:pt>
                  <c:pt idx="11">
                    <c:v>2040</c:v>
                  </c:pt>
                  <c:pt idx="12">
                    <c:v>2050</c:v>
                  </c:pt>
                  <c:pt idx="14">
                    <c:v>2012</c:v>
                  </c:pt>
                  <c:pt idx="15">
                    <c:v>2015</c:v>
                  </c:pt>
                  <c:pt idx="16">
                    <c:v>2020</c:v>
                  </c:pt>
                  <c:pt idx="17">
                    <c:v>2030</c:v>
                  </c:pt>
                  <c:pt idx="18">
                    <c:v>2040</c:v>
                  </c:pt>
                  <c:pt idx="19">
                    <c:v>2050</c:v>
                  </c:pt>
                </c:lvl>
                <c:lvl>
                  <c:pt idx="0">
                    <c:v>Reference</c:v>
                  </c:pt>
                  <c:pt idx="7">
                    <c:v>National approach</c:v>
                  </c:pt>
                  <c:pt idx="13">
                    <c:v>Provincial approach</c:v>
                  </c:pt>
                </c:lvl>
              </c:multiLvlStrCache>
            </c:multiLvlStrRef>
          </c:cat>
          <c:val>
            <c:numRef>
              <c:f>Reference!$AG$144:$AZ$144</c:f>
              <c:numCache>
                <c:formatCode>General</c:formatCode>
                <c:ptCount val="20"/>
                <c:pt idx="0">
                  <c:v>0.11720000000000001</c:v>
                </c:pt>
                <c:pt idx="1">
                  <c:v>0.11298892072721854</c:v>
                </c:pt>
                <c:pt idx="2">
                  <c:v>0.11095677584300276</c:v>
                </c:pt>
                <c:pt idx="3">
                  <c:v>9.8398784676548154E-2</c:v>
                </c:pt>
                <c:pt idx="4">
                  <c:v>7.2488916374395737E-2</c:v>
                </c:pt>
                <c:pt idx="5">
                  <c:v>6.0154474729713851E-2</c:v>
                </c:pt>
                <c:pt idx="7">
                  <c:v>0.57395482513282359</c:v>
                </c:pt>
                <c:pt idx="8">
                  <c:v>0.55333222046021491</c:v>
                </c:pt>
                <c:pt idx="9">
                  <c:v>0.5433803487736566</c:v>
                </c:pt>
                <c:pt idx="10">
                  <c:v>0.48188103457602866</c:v>
                </c:pt>
                <c:pt idx="11">
                  <c:v>0.35499456759158854</c:v>
                </c:pt>
                <c:pt idx="12">
                  <c:v>0.29459002580588539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85-4E97-BF92-5975E26D05D5}"/>
            </c:ext>
          </c:extLst>
        </c:ser>
        <c:ser>
          <c:idx val="1"/>
          <c:order val="1"/>
          <c:tx>
            <c:strRef>
              <c:f>Reference!$AF$145</c:f>
              <c:strCache>
                <c:ptCount val="1"/>
                <c:pt idx="0">
                  <c:v>Middle 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Reference!$AG$142:$AZ$143</c:f>
              <c:multiLvlStrCache>
                <c:ptCount val="20"/>
                <c:lvl>
                  <c:pt idx="0">
                    <c:v>2012</c:v>
                  </c:pt>
                  <c:pt idx="1">
                    <c:v>2015</c:v>
                  </c:pt>
                  <c:pt idx="2">
                    <c:v>2020</c:v>
                  </c:pt>
                  <c:pt idx="3">
                    <c:v>2030</c:v>
                  </c:pt>
                  <c:pt idx="4">
                    <c:v>2040</c:v>
                  </c:pt>
                  <c:pt idx="5">
                    <c:v>2050</c:v>
                  </c:pt>
                  <c:pt idx="7">
                    <c:v>2012</c:v>
                  </c:pt>
                  <c:pt idx="8">
                    <c:v>2015</c:v>
                  </c:pt>
                  <c:pt idx="9">
                    <c:v>2020</c:v>
                  </c:pt>
                  <c:pt idx="10">
                    <c:v>2030</c:v>
                  </c:pt>
                  <c:pt idx="11">
                    <c:v>2040</c:v>
                  </c:pt>
                  <c:pt idx="12">
                    <c:v>2050</c:v>
                  </c:pt>
                  <c:pt idx="14">
                    <c:v>2012</c:v>
                  </c:pt>
                  <c:pt idx="15">
                    <c:v>2015</c:v>
                  </c:pt>
                  <c:pt idx="16">
                    <c:v>2020</c:v>
                  </c:pt>
                  <c:pt idx="17">
                    <c:v>2030</c:v>
                  </c:pt>
                  <c:pt idx="18">
                    <c:v>2040</c:v>
                  </c:pt>
                  <c:pt idx="19">
                    <c:v>2050</c:v>
                  </c:pt>
                </c:lvl>
                <c:lvl>
                  <c:pt idx="0">
                    <c:v>Reference</c:v>
                  </c:pt>
                  <c:pt idx="7">
                    <c:v>National approach</c:v>
                  </c:pt>
                  <c:pt idx="13">
                    <c:v>Provincial approach</c:v>
                  </c:pt>
                </c:lvl>
              </c:multiLvlStrCache>
            </c:multiLvlStrRef>
          </c:cat>
          <c:val>
            <c:numRef>
              <c:f>Reference!$AG$145:$AZ$145</c:f>
              <c:numCache>
                <c:formatCode>General</c:formatCode>
                <c:ptCount val="20"/>
                <c:pt idx="0">
                  <c:v>2.8162604385469825</c:v>
                </c:pt>
                <c:pt idx="1">
                  <c:v>2.8770934674064113</c:v>
                </c:pt>
                <c:pt idx="2">
                  <c:v>3.0514537043327854</c:v>
                </c:pt>
                <c:pt idx="3">
                  <c:v>3.3270614913130609</c:v>
                </c:pt>
                <c:pt idx="4">
                  <c:v>3.8625936849451707</c:v>
                </c:pt>
                <c:pt idx="5">
                  <c:v>4.2584263772904896</c:v>
                </c:pt>
                <c:pt idx="7">
                  <c:v>1.1655782149660796</c:v>
                </c:pt>
                <c:pt idx="8">
                  <c:v>1.1907554507850564</c:v>
                </c:pt>
                <c:pt idx="9">
                  <c:v>1.2629186963911909</c:v>
                </c:pt>
                <c:pt idx="10">
                  <c:v>1.3769857151875642</c:v>
                </c:pt>
                <c:pt idx="11">
                  <c:v>1.5986288025124833</c:v>
                </c:pt>
                <c:pt idx="12">
                  <c:v>1.762453836821851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85-4E97-BF92-5975E26D05D5}"/>
            </c:ext>
          </c:extLst>
        </c:ser>
        <c:ser>
          <c:idx val="2"/>
          <c:order val="2"/>
          <c:tx>
            <c:strRef>
              <c:f>Reference!$AF$146</c:f>
              <c:strCache>
                <c:ptCount val="1"/>
                <c:pt idx="0">
                  <c:v>High income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Reference!$AG$142:$AZ$143</c:f>
              <c:multiLvlStrCache>
                <c:ptCount val="20"/>
                <c:lvl>
                  <c:pt idx="0">
                    <c:v>2012</c:v>
                  </c:pt>
                  <c:pt idx="1">
                    <c:v>2015</c:v>
                  </c:pt>
                  <c:pt idx="2">
                    <c:v>2020</c:v>
                  </c:pt>
                  <c:pt idx="3">
                    <c:v>2030</c:v>
                  </c:pt>
                  <c:pt idx="4">
                    <c:v>2040</c:v>
                  </c:pt>
                  <c:pt idx="5">
                    <c:v>2050</c:v>
                  </c:pt>
                  <c:pt idx="7">
                    <c:v>2012</c:v>
                  </c:pt>
                  <c:pt idx="8">
                    <c:v>2015</c:v>
                  </c:pt>
                  <c:pt idx="9">
                    <c:v>2020</c:v>
                  </c:pt>
                  <c:pt idx="10">
                    <c:v>2030</c:v>
                  </c:pt>
                  <c:pt idx="11">
                    <c:v>2040</c:v>
                  </c:pt>
                  <c:pt idx="12">
                    <c:v>2050</c:v>
                  </c:pt>
                  <c:pt idx="14">
                    <c:v>2012</c:v>
                  </c:pt>
                  <c:pt idx="15">
                    <c:v>2015</c:v>
                  </c:pt>
                  <c:pt idx="16">
                    <c:v>2020</c:v>
                  </c:pt>
                  <c:pt idx="17">
                    <c:v>2030</c:v>
                  </c:pt>
                  <c:pt idx="18">
                    <c:v>2040</c:v>
                  </c:pt>
                  <c:pt idx="19">
                    <c:v>2050</c:v>
                  </c:pt>
                </c:lvl>
                <c:lvl>
                  <c:pt idx="0">
                    <c:v>Reference</c:v>
                  </c:pt>
                  <c:pt idx="7">
                    <c:v>National approach</c:v>
                  </c:pt>
                  <c:pt idx="13">
                    <c:v>Provincial approach</c:v>
                  </c:pt>
                </c:lvl>
              </c:multiLvlStrCache>
            </c:multiLvlStrRef>
          </c:cat>
          <c:val>
            <c:numRef>
              <c:f>Reference!$AG$146:$AZ$146</c:f>
              <c:numCache>
                <c:formatCode>General</c:formatCode>
                <c:ptCount val="20"/>
                <c:pt idx="0">
                  <c:v>4.0841475475582119</c:v>
                </c:pt>
                <c:pt idx="1">
                  <c:v>4.7098285719240423</c:v>
                </c:pt>
                <c:pt idx="2">
                  <c:v>5.3035907728012921</c:v>
                </c:pt>
                <c:pt idx="3">
                  <c:v>7.5143347910232592</c:v>
                </c:pt>
                <c:pt idx="4">
                  <c:v>10.111297992444955</c:v>
                </c:pt>
                <c:pt idx="5">
                  <c:v>11.534528416736514</c:v>
                </c:pt>
                <c:pt idx="7">
                  <c:v>4.9170150673580153</c:v>
                </c:pt>
                <c:pt idx="8">
                  <c:v>5.670289279012322</c:v>
                </c:pt>
                <c:pt idx="9">
                  <c:v>6.3851355606768028</c:v>
                </c:pt>
                <c:pt idx="10">
                  <c:v>9.0467097376841963</c:v>
                </c:pt>
                <c:pt idx="11">
                  <c:v>12.1732635759262</c:v>
                </c:pt>
                <c:pt idx="12">
                  <c:v>13.886728958622239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85-4E97-BF92-5975E26D05D5}"/>
            </c:ext>
          </c:extLst>
        </c:ser>
        <c:ser>
          <c:idx val="3"/>
          <c:order val="3"/>
          <c:tx>
            <c:strRef>
              <c:f>Reference!$AT$147</c:f>
              <c:strCache>
                <c:ptCount val="1"/>
                <c:pt idx="0">
                  <c:v>Quintile 1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Reference!$AG$142:$AZ$143</c:f>
              <c:multiLvlStrCache>
                <c:ptCount val="20"/>
                <c:lvl>
                  <c:pt idx="0">
                    <c:v>2012</c:v>
                  </c:pt>
                  <c:pt idx="1">
                    <c:v>2015</c:v>
                  </c:pt>
                  <c:pt idx="2">
                    <c:v>2020</c:v>
                  </c:pt>
                  <c:pt idx="3">
                    <c:v>2030</c:v>
                  </c:pt>
                  <c:pt idx="4">
                    <c:v>2040</c:v>
                  </c:pt>
                  <c:pt idx="5">
                    <c:v>2050</c:v>
                  </c:pt>
                  <c:pt idx="7">
                    <c:v>2012</c:v>
                  </c:pt>
                  <c:pt idx="8">
                    <c:v>2015</c:v>
                  </c:pt>
                  <c:pt idx="9">
                    <c:v>2020</c:v>
                  </c:pt>
                  <c:pt idx="10">
                    <c:v>2030</c:v>
                  </c:pt>
                  <c:pt idx="11">
                    <c:v>2040</c:v>
                  </c:pt>
                  <c:pt idx="12">
                    <c:v>2050</c:v>
                  </c:pt>
                  <c:pt idx="14">
                    <c:v>2012</c:v>
                  </c:pt>
                  <c:pt idx="15">
                    <c:v>2015</c:v>
                  </c:pt>
                  <c:pt idx="16">
                    <c:v>2020</c:v>
                  </c:pt>
                  <c:pt idx="17">
                    <c:v>2030</c:v>
                  </c:pt>
                  <c:pt idx="18">
                    <c:v>2040</c:v>
                  </c:pt>
                  <c:pt idx="19">
                    <c:v>2050</c:v>
                  </c:pt>
                </c:lvl>
                <c:lvl>
                  <c:pt idx="0">
                    <c:v>Reference</c:v>
                  </c:pt>
                  <c:pt idx="7">
                    <c:v>National approach</c:v>
                  </c:pt>
                  <c:pt idx="13">
                    <c:v>Provincial approach</c:v>
                  </c:pt>
                </c:lvl>
              </c:multiLvlStrCache>
            </c:multiLvlStrRef>
          </c:cat>
          <c:val>
            <c:numRef>
              <c:f>Reference!$AG$147:$AZ$147</c:f>
              <c:numCache>
                <c:formatCode>General</c:formatCode>
                <c:ptCount val="20"/>
                <c:pt idx="13">
                  <c:v>0</c:v>
                </c:pt>
                <c:pt idx="14">
                  <c:v>0.25560515500728043</c:v>
                </c:pt>
                <c:pt idx="15">
                  <c:v>0.24702204543914305</c:v>
                </c:pt>
                <c:pt idx="16">
                  <c:v>0.24533049064782392</c:v>
                </c:pt>
                <c:pt idx="17">
                  <c:v>0.22051711578346472</c:v>
                </c:pt>
                <c:pt idx="18">
                  <c:v>0.16365406599090782</c:v>
                </c:pt>
                <c:pt idx="19">
                  <c:v>0.13850383473804856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85-4E97-BF92-5975E26D05D5}"/>
            </c:ext>
          </c:extLst>
        </c:ser>
        <c:ser>
          <c:idx val="4"/>
          <c:order val="4"/>
          <c:tx>
            <c:strRef>
              <c:f>Reference!$AT$148</c:f>
              <c:strCache>
                <c:ptCount val="1"/>
                <c:pt idx="0">
                  <c:v>Quintile 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Reference!$AG$142:$AZ$143</c:f>
              <c:multiLvlStrCache>
                <c:ptCount val="20"/>
                <c:lvl>
                  <c:pt idx="0">
                    <c:v>2012</c:v>
                  </c:pt>
                  <c:pt idx="1">
                    <c:v>2015</c:v>
                  </c:pt>
                  <c:pt idx="2">
                    <c:v>2020</c:v>
                  </c:pt>
                  <c:pt idx="3">
                    <c:v>2030</c:v>
                  </c:pt>
                  <c:pt idx="4">
                    <c:v>2040</c:v>
                  </c:pt>
                  <c:pt idx="5">
                    <c:v>2050</c:v>
                  </c:pt>
                  <c:pt idx="7">
                    <c:v>2012</c:v>
                  </c:pt>
                  <c:pt idx="8">
                    <c:v>2015</c:v>
                  </c:pt>
                  <c:pt idx="9">
                    <c:v>2020</c:v>
                  </c:pt>
                  <c:pt idx="10">
                    <c:v>2030</c:v>
                  </c:pt>
                  <c:pt idx="11">
                    <c:v>2040</c:v>
                  </c:pt>
                  <c:pt idx="12">
                    <c:v>2050</c:v>
                  </c:pt>
                  <c:pt idx="14">
                    <c:v>2012</c:v>
                  </c:pt>
                  <c:pt idx="15">
                    <c:v>2015</c:v>
                  </c:pt>
                  <c:pt idx="16">
                    <c:v>2020</c:v>
                  </c:pt>
                  <c:pt idx="17">
                    <c:v>2030</c:v>
                  </c:pt>
                  <c:pt idx="18">
                    <c:v>2040</c:v>
                  </c:pt>
                  <c:pt idx="19">
                    <c:v>2050</c:v>
                  </c:pt>
                </c:lvl>
                <c:lvl>
                  <c:pt idx="0">
                    <c:v>Reference</c:v>
                  </c:pt>
                  <c:pt idx="7">
                    <c:v>National approach</c:v>
                  </c:pt>
                  <c:pt idx="13">
                    <c:v>Provincial approach</c:v>
                  </c:pt>
                </c:lvl>
              </c:multiLvlStrCache>
            </c:multiLvlStrRef>
          </c:cat>
          <c:val>
            <c:numRef>
              <c:f>Reference!$AG$148:$AZ$148</c:f>
              <c:numCache>
                <c:formatCode>General</c:formatCode>
                <c:ptCount val="20"/>
                <c:pt idx="13">
                  <c:v>0</c:v>
                </c:pt>
                <c:pt idx="14">
                  <c:v>0.36625346368963146</c:v>
                </c:pt>
                <c:pt idx="15">
                  <c:v>0.35961115774410374</c:v>
                </c:pt>
                <c:pt idx="16">
                  <c:v>0.36552147332556895</c:v>
                </c:pt>
                <c:pt idx="17">
                  <c:v>0.35111014739916196</c:v>
                </c:pt>
                <c:pt idx="18">
                  <c:v>0.31137787797507471</c:v>
                </c:pt>
                <c:pt idx="19">
                  <c:v>0.30223398536575441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85-4E97-BF92-5975E26D05D5}"/>
            </c:ext>
          </c:extLst>
        </c:ser>
        <c:ser>
          <c:idx val="5"/>
          <c:order val="5"/>
          <c:tx>
            <c:strRef>
              <c:f>Reference!$AT$149</c:f>
              <c:strCache>
                <c:ptCount val="1"/>
                <c:pt idx="0">
                  <c:v>Quintile 3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Reference!$AG$142:$AZ$143</c:f>
              <c:multiLvlStrCache>
                <c:ptCount val="20"/>
                <c:lvl>
                  <c:pt idx="0">
                    <c:v>2012</c:v>
                  </c:pt>
                  <c:pt idx="1">
                    <c:v>2015</c:v>
                  </c:pt>
                  <c:pt idx="2">
                    <c:v>2020</c:v>
                  </c:pt>
                  <c:pt idx="3">
                    <c:v>2030</c:v>
                  </c:pt>
                  <c:pt idx="4">
                    <c:v>2040</c:v>
                  </c:pt>
                  <c:pt idx="5">
                    <c:v>2050</c:v>
                  </c:pt>
                  <c:pt idx="7">
                    <c:v>2012</c:v>
                  </c:pt>
                  <c:pt idx="8">
                    <c:v>2015</c:v>
                  </c:pt>
                  <c:pt idx="9">
                    <c:v>2020</c:v>
                  </c:pt>
                  <c:pt idx="10">
                    <c:v>2030</c:v>
                  </c:pt>
                  <c:pt idx="11">
                    <c:v>2040</c:v>
                  </c:pt>
                  <c:pt idx="12">
                    <c:v>2050</c:v>
                  </c:pt>
                  <c:pt idx="14">
                    <c:v>2012</c:v>
                  </c:pt>
                  <c:pt idx="15">
                    <c:v>2015</c:v>
                  </c:pt>
                  <c:pt idx="16">
                    <c:v>2020</c:v>
                  </c:pt>
                  <c:pt idx="17">
                    <c:v>2030</c:v>
                  </c:pt>
                  <c:pt idx="18">
                    <c:v>2040</c:v>
                  </c:pt>
                  <c:pt idx="19">
                    <c:v>2050</c:v>
                  </c:pt>
                </c:lvl>
                <c:lvl>
                  <c:pt idx="0">
                    <c:v>Reference</c:v>
                  </c:pt>
                  <c:pt idx="7">
                    <c:v>National approach</c:v>
                  </c:pt>
                  <c:pt idx="13">
                    <c:v>Provincial approach</c:v>
                  </c:pt>
                </c:lvl>
              </c:multiLvlStrCache>
            </c:multiLvlStrRef>
          </c:cat>
          <c:val>
            <c:numRef>
              <c:f>Reference!$AG$149:$AZ$149</c:f>
              <c:numCache>
                <c:formatCode>General</c:formatCode>
                <c:ptCount val="20"/>
                <c:pt idx="13">
                  <c:v>0</c:v>
                </c:pt>
                <c:pt idx="14">
                  <c:v>0.65133045680999735</c:v>
                </c:pt>
                <c:pt idx="15">
                  <c:v>0.66649095963231897</c:v>
                </c:pt>
                <c:pt idx="16">
                  <c:v>0.71259104542211793</c:v>
                </c:pt>
                <c:pt idx="17">
                  <c:v>0.78394988599831983</c:v>
                </c:pt>
                <c:pt idx="18">
                  <c:v>0.91441442961656283</c:v>
                </c:pt>
                <c:pt idx="19">
                  <c:v>1.0201083221919467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685-4E97-BF92-5975E26D05D5}"/>
            </c:ext>
          </c:extLst>
        </c:ser>
        <c:ser>
          <c:idx val="6"/>
          <c:order val="6"/>
          <c:tx>
            <c:strRef>
              <c:f>Reference!$AT$150</c:f>
              <c:strCache>
                <c:ptCount val="1"/>
                <c:pt idx="0">
                  <c:v>Quintile 4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Reference!$AG$142:$AZ$143</c:f>
              <c:multiLvlStrCache>
                <c:ptCount val="20"/>
                <c:lvl>
                  <c:pt idx="0">
                    <c:v>2012</c:v>
                  </c:pt>
                  <c:pt idx="1">
                    <c:v>2015</c:v>
                  </c:pt>
                  <c:pt idx="2">
                    <c:v>2020</c:v>
                  </c:pt>
                  <c:pt idx="3">
                    <c:v>2030</c:v>
                  </c:pt>
                  <c:pt idx="4">
                    <c:v>2040</c:v>
                  </c:pt>
                  <c:pt idx="5">
                    <c:v>2050</c:v>
                  </c:pt>
                  <c:pt idx="7">
                    <c:v>2012</c:v>
                  </c:pt>
                  <c:pt idx="8">
                    <c:v>2015</c:v>
                  </c:pt>
                  <c:pt idx="9">
                    <c:v>2020</c:v>
                  </c:pt>
                  <c:pt idx="10">
                    <c:v>2030</c:v>
                  </c:pt>
                  <c:pt idx="11">
                    <c:v>2040</c:v>
                  </c:pt>
                  <c:pt idx="12">
                    <c:v>2050</c:v>
                  </c:pt>
                  <c:pt idx="14">
                    <c:v>2012</c:v>
                  </c:pt>
                  <c:pt idx="15">
                    <c:v>2015</c:v>
                  </c:pt>
                  <c:pt idx="16">
                    <c:v>2020</c:v>
                  </c:pt>
                  <c:pt idx="17">
                    <c:v>2030</c:v>
                  </c:pt>
                  <c:pt idx="18">
                    <c:v>2040</c:v>
                  </c:pt>
                  <c:pt idx="19">
                    <c:v>2050</c:v>
                  </c:pt>
                </c:lvl>
                <c:lvl>
                  <c:pt idx="0">
                    <c:v>Reference</c:v>
                  </c:pt>
                  <c:pt idx="7">
                    <c:v>National approach</c:v>
                  </c:pt>
                  <c:pt idx="13">
                    <c:v>Provincial approach</c:v>
                  </c:pt>
                </c:lvl>
              </c:multiLvlStrCache>
            </c:multiLvlStrRef>
          </c:cat>
          <c:val>
            <c:numRef>
              <c:f>Reference!$AG$150:$AZ$150</c:f>
              <c:numCache>
                <c:formatCode>General</c:formatCode>
                <c:ptCount val="20"/>
                <c:pt idx="13">
                  <c:v>0</c:v>
                </c:pt>
                <c:pt idx="14">
                  <c:v>1.2941071867458511</c:v>
                </c:pt>
                <c:pt idx="15">
                  <c:v>1.4218355622896914</c:v>
                </c:pt>
                <c:pt idx="16">
                  <c:v>1.5378710814062828</c:v>
                </c:pt>
                <c:pt idx="17">
                  <c:v>1.9122098395470792</c:v>
                </c:pt>
                <c:pt idx="18">
                  <c:v>2.3098335902130498</c:v>
                </c:pt>
                <c:pt idx="19">
                  <c:v>2.5067392162801339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685-4E97-BF92-5975E26D05D5}"/>
            </c:ext>
          </c:extLst>
        </c:ser>
        <c:ser>
          <c:idx val="7"/>
          <c:order val="7"/>
          <c:tx>
            <c:strRef>
              <c:f>Reference!$AT$151</c:f>
              <c:strCache>
                <c:ptCount val="1"/>
                <c:pt idx="0">
                  <c:v>Quintile 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Reference!$AG$142:$AZ$143</c:f>
              <c:multiLvlStrCache>
                <c:ptCount val="20"/>
                <c:lvl>
                  <c:pt idx="0">
                    <c:v>2012</c:v>
                  </c:pt>
                  <c:pt idx="1">
                    <c:v>2015</c:v>
                  </c:pt>
                  <c:pt idx="2">
                    <c:v>2020</c:v>
                  </c:pt>
                  <c:pt idx="3">
                    <c:v>2030</c:v>
                  </c:pt>
                  <c:pt idx="4">
                    <c:v>2040</c:v>
                  </c:pt>
                  <c:pt idx="5">
                    <c:v>2050</c:v>
                  </c:pt>
                  <c:pt idx="7">
                    <c:v>2012</c:v>
                  </c:pt>
                  <c:pt idx="8">
                    <c:v>2015</c:v>
                  </c:pt>
                  <c:pt idx="9">
                    <c:v>2020</c:v>
                  </c:pt>
                  <c:pt idx="10">
                    <c:v>2030</c:v>
                  </c:pt>
                  <c:pt idx="11">
                    <c:v>2040</c:v>
                  </c:pt>
                  <c:pt idx="12">
                    <c:v>2050</c:v>
                  </c:pt>
                  <c:pt idx="14">
                    <c:v>2012</c:v>
                  </c:pt>
                  <c:pt idx="15">
                    <c:v>2015</c:v>
                  </c:pt>
                  <c:pt idx="16">
                    <c:v>2020</c:v>
                  </c:pt>
                  <c:pt idx="17">
                    <c:v>2030</c:v>
                  </c:pt>
                  <c:pt idx="18">
                    <c:v>2040</c:v>
                  </c:pt>
                  <c:pt idx="19">
                    <c:v>2050</c:v>
                  </c:pt>
                </c:lvl>
                <c:lvl>
                  <c:pt idx="0">
                    <c:v>Reference</c:v>
                  </c:pt>
                  <c:pt idx="7">
                    <c:v>National approach</c:v>
                  </c:pt>
                  <c:pt idx="13">
                    <c:v>Provincial approach</c:v>
                  </c:pt>
                </c:lvl>
              </c:multiLvlStrCache>
            </c:multiLvlStrRef>
          </c:cat>
          <c:val>
            <c:numRef>
              <c:f>Reference!$AG$151:$AZ$151</c:f>
              <c:numCache>
                <c:formatCode>General</c:formatCode>
                <c:ptCount val="20"/>
                <c:pt idx="13">
                  <c:v>0</c:v>
                </c:pt>
                <c:pt idx="14">
                  <c:v>3.4769319471801272</c:v>
                </c:pt>
                <c:pt idx="15">
                  <c:v>4.0108920684605032</c:v>
                </c:pt>
                <c:pt idx="16">
                  <c:v>4.5236041465717287</c:v>
                </c:pt>
                <c:pt idx="17">
                  <c:v>6.4200069397227182</c:v>
                </c:pt>
                <c:pt idx="18">
                  <c:v>8.6461614901257491</c:v>
                </c:pt>
                <c:pt idx="19">
                  <c:v>9.8837578184082684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685-4E97-BF92-5975E26D0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06107072"/>
        <c:axId val="1168044416"/>
      </c:barChart>
      <c:catAx>
        <c:axId val="150610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8044416"/>
        <c:crosses val="autoZero"/>
        <c:auto val="1"/>
        <c:lblAlgn val="ctr"/>
        <c:lblOffset val="100"/>
        <c:noMultiLvlLbl val="0"/>
      </c:catAx>
      <c:valAx>
        <c:axId val="1168044416"/>
        <c:scaling>
          <c:orientation val="minMax"/>
          <c:max val="1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Millions of private vehicles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6107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/>
              <a:t>Public vs private pass.km projections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Reference - Private transport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Reference!$J$116:$N$116</c:f>
              <c:numCache>
                <c:formatCode>General</c:formatCode>
                <c:ptCount val="5"/>
                <c:pt idx="0">
                  <c:v>2015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</c:numCache>
            </c:numRef>
          </c:cat>
          <c:val>
            <c:numRef>
              <c:f>Reference!$D$14:$H$14</c:f>
              <c:numCache>
                <c:formatCode>General</c:formatCode>
                <c:ptCount val="5"/>
                <c:pt idx="0">
                  <c:v>159.35749652892602</c:v>
                </c:pt>
                <c:pt idx="1">
                  <c:v>175.66191495068392</c:v>
                </c:pt>
                <c:pt idx="2">
                  <c:v>229.30614608859901</c:v>
                </c:pt>
                <c:pt idx="3">
                  <c:v>296.1848551532791</c:v>
                </c:pt>
                <c:pt idx="4">
                  <c:v>334.79632603811825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D0-4220-BCAF-0F05B9897941}"/>
            </c:ext>
          </c:extLst>
        </c:ser>
        <c:ser>
          <c:idx val="3"/>
          <c:order val="1"/>
          <c:tx>
            <c:v>Reference - Public transport</c:v>
          </c:tx>
          <c:spPr>
            <a:ln w="38100" cap="rnd" cmpd="sng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Reference!$J$116:$N$116</c:f>
              <c:numCache>
                <c:formatCode>General</c:formatCode>
                <c:ptCount val="5"/>
                <c:pt idx="0">
                  <c:v>2015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</c:numCache>
            </c:numRef>
          </c:cat>
          <c:val>
            <c:numRef>
              <c:f>Reference!$D$15:$H$15</c:f>
              <c:numCache>
                <c:formatCode>General</c:formatCode>
                <c:ptCount val="5"/>
                <c:pt idx="0">
                  <c:v>114.34922354342322</c:v>
                </c:pt>
                <c:pt idx="1">
                  <c:v>117.67926587943246</c:v>
                </c:pt>
                <c:pt idx="2">
                  <c:v>116.28669965596666</c:v>
                </c:pt>
                <c:pt idx="3">
                  <c:v>113.92080908838376</c:v>
                </c:pt>
                <c:pt idx="4">
                  <c:v>116.24239388942861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D0-4220-BCAF-0F05B9897941}"/>
            </c:ext>
          </c:extLst>
        </c:ser>
        <c:ser>
          <c:idx val="2"/>
          <c:order val="2"/>
          <c:tx>
            <c:v>National approach - Private transport</c:v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Reference!$J$116:$N$116</c:f>
              <c:numCache>
                <c:formatCode>General</c:formatCode>
                <c:ptCount val="5"/>
                <c:pt idx="0">
                  <c:v>2015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</c:numCache>
            </c:numRef>
          </c:cat>
          <c:val>
            <c:numRef>
              <c:f>Reference!$J$14:$N$14</c:f>
              <c:numCache>
                <c:formatCode>General</c:formatCode>
                <c:ptCount val="5"/>
                <c:pt idx="0">
                  <c:v>170.19387970001486</c:v>
                </c:pt>
                <c:pt idx="1">
                  <c:v>188.64183595094434</c:v>
                </c:pt>
                <c:pt idx="2">
                  <c:v>253.83398921980333</c:v>
                </c:pt>
                <c:pt idx="3">
                  <c:v>331.21072074466178</c:v>
                </c:pt>
                <c:pt idx="4">
                  <c:v>374.63385159714016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D0-4220-BCAF-0F05B9897941}"/>
            </c:ext>
          </c:extLst>
        </c:ser>
        <c:ser>
          <c:idx val="4"/>
          <c:order val="3"/>
          <c:tx>
            <c:v>National approach - Public transport</c:v>
          </c:tx>
          <c:spPr>
            <a:ln w="38100" cap="rnd" cmpd="sng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Reference!$J$116:$N$116</c:f>
              <c:numCache>
                <c:formatCode>General</c:formatCode>
                <c:ptCount val="5"/>
                <c:pt idx="0">
                  <c:v>2015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</c:numCache>
            </c:numRef>
          </c:cat>
          <c:val>
            <c:numRef>
              <c:f>Reference!$J$15:$N$15</c:f>
              <c:numCache>
                <c:formatCode>General</c:formatCode>
                <c:ptCount val="5"/>
                <c:pt idx="0">
                  <c:v>121.97147984628502</c:v>
                </c:pt>
                <c:pt idx="1">
                  <c:v>126.640713003154</c:v>
                </c:pt>
                <c:pt idx="2">
                  <c:v>128.78610124885591</c:v>
                </c:pt>
                <c:pt idx="3">
                  <c:v>131.70269307589584</c:v>
                </c:pt>
                <c:pt idx="4">
                  <c:v>142.47028320587003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D0-4220-BCAF-0F05B9897941}"/>
            </c:ext>
          </c:extLst>
        </c:ser>
        <c:ser>
          <c:idx val="1"/>
          <c:order val="4"/>
          <c:tx>
            <c:v>Provincial approach - Private transport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Reference!$J$116:$N$116</c:f>
              <c:numCache>
                <c:formatCode>General</c:formatCode>
                <c:ptCount val="5"/>
                <c:pt idx="0">
                  <c:v>2015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</c:numCache>
            </c:numRef>
          </c:cat>
          <c:val>
            <c:numRef>
              <c:f>Reference!$J$126:$N$126</c:f>
              <c:numCache>
                <c:formatCode>General</c:formatCode>
                <c:ptCount val="5"/>
                <c:pt idx="0">
                  <c:v>152.23054965307446</c:v>
                </c:pt>
                <c:pt idx="1">
                  <c:v>167.78472576778478</c:v>
                </c:pt>
                <c:pt idx="2">
                  <c:v>220.62914843516003</c:v>
                </c:pt>
                <c:pt idx="3">
                  <c:v>281.52886011262632</c:v>
                </c:pt>
                <c:pt idx="4">
                  <c:v>316.12394662838085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D0-4220-BCAF-0F05B9897941}"/>
            </c:ext>
          </c:extLst>
        </c:ser>
        <c:ser>
          <c:idx val="5"/>
          <c:order val="5"/>
          <c:tx>
            <c:v>Provincial approach - Public transport</c:v>
          </c:tx>
          <c:spPr>
            <a:ln w="38100" cap="rnd" cmpd="sng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Reference!$J$116:$N$116</c:f>
              <c:numCache>
                <c:formatCode>General</c:formatCode>
                <c:ptCount val="5"/>
                <c:pt idx="0">
                  <c:v>2015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</c:numCache>
            </c:numRef>
          </c:cat>
          <c:val>
            <c:numRef>
              <c:f>Reference!$J$127:$N$127</c:f>
              <c:numCache>
                <c:formatCode>General</c:formatCode>
                <c:ptCount val="5"/>
                <c:pt idx="0">
                  <c:v>123.89375042842859</c:v>
                </c:pt>
                <c:pt idx="1">
                  <c:v>132.02785330270075</c:v>
                </c:pt>
                <c:pt idx="2">
                  <c:v>136.21901415372733</c:v>
                </c:pt>
                <c:pt idx="3">
                  <c:v>145.85760079606868</c:v>
                </c:pt>
                <c:pt idx="4">
                  <c:v>157.42301627546556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5D0-4220-BCAF-0F05B98979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280175"/>
        <c:axId val="1952376063"/>
      </c:lineChart>
      <c:dateAx>
        <c:axId val="198280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376063"/>
        <c:crosses val="autoZero"/>
        <c:auto val="0"/>
        <c:lblOffset val="100"/>
        <c:baseTimeUnit val="days"/>
        <c:majorUnit val="5"/>
        <c:majorTimeUnit val="days"/>
      </c:dateAx>
      <c:valAx>
        <c:axId val="1952376063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800" b="1" i="0" baseline="0" dirty="0">
                    <a:effectLst/>
                  </a:rPr>
                  <a:t>Passenger-km demand (billions of pass.km)</a:t>
                </a:r>
                <a:endParaRPr lang="en-ZA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2.4562998627663331E-3"/>
              <c:y val="0.128167124332416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80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913886768637921"/>
          <c:y val="0.11061051467724979"/>
          <c:w val="0.31349223272532173"/>
          <c:h val="0.772488403671279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Diesel consumption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Reference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Reference!$AC$375:$AJ$376</c:f>
              <c:strCache>
                <c:ptCount val="8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  <c:pt idx="4">
                  <c:v>2035</c:v>
                </c:pt>
                <c:pt idx="5">
                  <c:v>2040</c:v>
                </c:pt>
                <c:pt idx="6">
                  <c:v>2045</c:v>
                </c:pt>
                <c:pt idx="7">
                  <c:v>2050</c:v>
                </c:pt>
              </c:strCache>
            </c:strRef>
          </c:cat>
          <c:val>
            <c:numRef>
              <c:f>Reference!$AC$389:$AJ$389</c:f>
              <c:numCache>
                <c:formatCode>General</c:formatCode>
                <c:ptCount val="8"/>
                <c:pt idx="0">
                  <c:v>1461.4173228346456</c:v>
                </c:pt>
                <c:pt idx="1">
                  <c:v>1974.278215223097</c:v>
                </c:pt>
                <c:pt idx="2">
                  <c:v>2859.5800524934384</c:v>
                </c:pt>
                <c:pt idx="3">
                  <c:v>4392.3884514435695</c:v>
                </c:pt>
                <c:pt idx="4">
                  <c:v>5827.5590551181094</c:v>
                </c:pt>
                <c:pt idx="5">
                  <c:v>7205.5118110236208</c:v>
                </c:pt>
                <c:pt idx="6">
                  <c:v>7356.9553805774276</c:v>
                </c:pt>
                <c:pt idx="7">
                  <c:v>7923.3595800524927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F6-4F6D-A7BD-7E419B9AE69C}"/>
            </c:ext>
          </c:extLst>
        </c:ser>
        <c:ser>
          <c:idx val="1"/>
          <c:order val="1"/>
          <c:tx>
            <c:v>National Approach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Reference!$AC$375:$AJ$376</c:f>
              <c:strCache>
                <c:ptCount val="8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  <c:pt idx="4">
                  <c:v>2035</c:v>
                </c:pt>
                <c:pt idx="5">
                  <c:v>2040</c:v>
                </c:pt>
                <c:pt idx="6">
                  <c:v>2045</c:v>
                </c:pt>
                <c:pt idx="7">
                  <c:v>2050</c:v>
                </c:pt>
              </c:strCache>
            </c:strRef>
          </c:cat>
          <c:val>
            <c:numRef>
              <c:f>Reference!$AC$377:$AJ$377</c:f>
              <c:numCache>
                <c:formatCode>General</c:formatCode>
                <c:ptCount val="8"/>
                <c:pt idx="0">
                  <c:v>1393.4383202099737</c:v>
                </c:pt>
                <c:pt idx="1">
                  <c:v>1893.7007874015751</c:v>
                </c:pt>
                <c:pt idx="2">
                  <c:v>2710.4986876640419</c:v>
                </c:pt>
                <c:pt idx="3">
                  <c:v>4052.4934383202094</c:v>
                </c:pt>
                <c:pt idx="4">
                  <c:v>5716.0104986876631</c:v>
                </c:pt>
                <c:pt idx="5">
                  <c:v>7364.0419947506552</c:v>
                </c:pt>
                <c:pt idx="6">
                  <c:v>7486.0892388451439</c:v>
                </c:pt>
                <c:pt idx="7">
                  <c:v>7991.8635170603675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F6-4F6D-A7BD-7E419B9AE69C}"/>
            </c:ext>
          </c:extLst>
        </c:ser>
        <c:ser>
          <c:idx val="2"/>
          <c:order val="2"/>
          <c:tx>
            <c:v>Provincial approach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Reference!$AC$375:$AJ$376</c:f>
              <c:strCache>
                <c:ptCount val="8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  <c:pt idx="4">
                  <c:v>2035</c:v>
                </c:pt>
                <c:pt idx="5">
                  <c:v>2040</c:v>
                </c:pt>
                <c:pt idx="6">
                  <c:v>2045</c:v>
                </c:pt>
                <c:pt idx="7">
                  <c:v>2050</c:v>
                </c:pt>
              </c:strCache>
            </c:strRef>
          </c:cat>
          <c:val>
            <c:numRef>
              <c:f>Reference!$AC$383:$AJ$383</c:f>
              <c:numCache>
                <c:formatCode>General</c:formatCode>
                <c:ptCount val="8"/>
                <c:pt idx="0">
                  <c:v>1283.464566929134</c:v>
                </c:pt>
                <c:pt idx="1">
                  <c:v>1396.0629921259842</c:v>
                </c:pt>
                <c:pt idx="2">
                  <c:v>2143.5695538057744</c:v>
                </c:pt>
                <c:pt idx="3">
                  <c:v>3251.4435695538054</c:v>
                </c:pt>
                <c:pt idx="4">
                  <c:v>4875.5905511811015</c:v>
                </c:pt>
                <c:pt idx="5">
                  <c:v>6202.6246719160099</c:v>
                </c:pt>
                <c:pt idx="6">
                  <c:v>6273.2283464566926</c:v>
                </c:pt>
                <c:pt idx="7">
                  <c:v>6645.1443569553803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F6-4F6D-A7BD-7E419B9AE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4149488"/>
        <c:axId val="1219485632"/>
      </c:lineChart>
      <c:dateAx>
        <c:axId val="129414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485632"/>
        <c:crosses val="autoZero"/>
        <c:auto val="0"/>
        <c:lblOffset val="100"/>
        <c:baseTimeUnit val="days"/>
      </c:dateAx>
      <c:valAx>
        <c:axId val="121948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Diesiel consumption (millions of liters)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4149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Gasoline consumption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Reference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Reference!$AC$375:$AJ$376</c:f>
              <c:strCache>
                <c:ptCount val="8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  <c:pt idx="4">
                  <c:v>2035</c:v>
                </c:pt>
                <c:pt idx="5">
                  <c:v>2040</c:v>
                </c:pt>
                <c:pt idx="6">
                  <c:v>2045</c:v>
                </c:pt>
                <c:pt idx="7">
                  <c:v>2050</c:v>
                </c:pt>
              </c:strCache>
            </c:strRef>
          </c:cat>
          <c:val>
            <c:numRef>
              <c:f>Reference!$AC$390:$AJ$390</c:f>
              <c:numCache>
                <c:formatCode>General</c:formatCode>
                <c:ptCount val="8"/>
                <c:pt idx="0">
                  <c:v>9562.2807017543837</c:v>
                </c:pt>
                <c:pt idx="1">
                  <c:v>9401.7543859649122</c:v>
                </c:pt>
                <c:pt idx="2">
                  <c:v>9419.8830409356706</c:v>
                </c:pt>
                <c:pt idx="3">
                  <c:v>8051.7543859649122</c:v>
                </c:pt>
                <c:pt idx="4">
                  <c:v>6040.935672514619</c:v>
                </c:pt>
                <c:pt idx="5">
                  <c:v>4026.9005847953208</c:v>
                </c:pt>
                <c:pt idx="6">
                  <c:v>2821.0526315789471</c:v>
                </c:pt>
                <c:pt idx="7">
                  <c:v>2572.5146198830403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84-4E25-8F4D-C8B4D1FBAC9A}"/>
            </c:ext>
          </c:extLst>
        </c:ser>
        <c:ser>
          <c:idx val="1"/>
          <c:order val="1"/>
          <c:tx>
            <c:v>National approach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Reference!$AC$375:$AJ$376</c:f>
              <c:strCache>
                <c:ptCount val="8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  <c:pt idx="4">
                  <c:v>2035</c:v>
                </c:pt>
                <c:pt idx="5">
                  <c:v>2040</c:v>
                </c:pt>
                <c:pt idx="6">
                  <c:v>2045</c:v>
                </c:pt>
                <c:pt idx="7">
                  <c:v>2050</c:v>
                </c:pt>
              </c:strCache>
            </c:strRef>
          </c:cat>
          <c:val>
            <c:numRef>
              <c:f>Reference!$AC$378:$AJ$378</c:f>
              <c:numCache>
                <c:formatCode>General</c:formatCode>
                <c:ptCount val="8"/>
                <c:pt idx="0">
                  <c:v>8808.479532163743</c:v>
                </c:pt>
                <c:pt idx="1">
                  <c:v>8650.584795321638</c:v>
                </c:pt>
                <c:pt idx="2">
                  <c:v>8607.6023391812851</c:v>
                </c:pt>
                <c:pt idx="3">
                  <c:v>7446.7836257309937</c:v>
                </c:pt>
                <c:pt idx="4">
                  <c:v>5769.8830409356715</c:v>
                </c:pt>
                <c:pt idx="5">
                  <c:v>3948.2456140350873</c:v>
                </c:pt>
                <c:pt idx="6">
                  <c:v>2833.3333333333335</c:v>
                </c:pt>
                <c:pt idx="7">
                  <c:v>2560.5263157894733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84-4E25-8F4D-C8B4D1FBAC9A}"/>
            </c:ext>
          </c:extLst>
        </c:ser>
        <c:ser>
          <c:idx val="2"/>
          <c:order val="2"/>
          <c:tx>
            <c:v>Provincial approach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Reference!$AC$375:$AJ$376</c:f>
              <c:strCache>
                <c:ptCount val="8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  <c:pt idx="4">
                  <c:v>2035</c:v>
                </c:pt>
                <c:pt idx="5">
                  <c:v>2040</c:v>
                </c:pt>
                <c:pt idx="6">
                  <c:v>2045</c:v>
                </c:pt>
                <c:pt idx="7">
                  <c:v>2050</c:v>
                </c:pt>
              </c:strCache>
            </c:strRef>
          </c:cat>
          <c:val>
            <c:numRef>
              <c:f>Reference!$AC$384:$AJ$384</c:f>
              <c:numCache>
                <c:formatCode>General</c:formatCode>
                <c:ptCount val="8"/>
                <c:pt idx="0">
                  <c:v>7873.3918128654959</c:v>
                </c:pt>
                <c:pt idx="1">
                  <c:v>8080.9941520467828</c:v>
                </c:pt>
                <c:pt idx="2">
                  <c:v>7849.9999999999991</c:v>
                </c:pt>
                <c:pt idx="3">
                  <c:v>6861.1111111111104</c:v>
                </c:pt>
                <c:pt idx="4">
                  <c:v>4978.3625730994145</c:v>
                </c:pt>
                <c:pt idx="5">
                  <c:v>3322.5146198830407</c:v>
                </c:pt>
                <c:pt idx="6">
                  <c:v>2380.1169590643271</c:v>
                </c:pt>
                <c:pt idx="7">
                  <c:v>2115.7894736842104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84-4E25-8F4D-C8B4D1FBAC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4149488"/>
        <c:axId val="1219485632"/>
      </c:lineChart>
      <c:dateAx>
        <c:axId val="129414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485632"/>
        <c:crosses val="autoZero"/>
        <c:auto val="0"/>
        <c:lblOffset val="100"/>
        <c:baseTimeUnit val="days"/>
      </c:dateAx>
      <c:valAx>
        <c:axId val="121948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Gasoline consumption (millions of liters)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4149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Total priv.veh projections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Reference!$AE$8:$AF$8</c:f>
              <c:strCache>
                <c:ptCount val="2"/>
                <c:pt idx="0">
                  <c:v>Low 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Reference!$AG$6:$AS$7</c:f>
              <c:multiLvlStrCache>
                <c:ptCount val="13"/>
                <c:lvl>
                  <c:pt idx="0">
                    <c:v>2012</c:v>
                  </c:pt>
                  <c:pt idx="1">
                    <c:v>2015</c:v>
                  </c:pt>
                  <c:pt idx="2">
                    <c:v>2020</c:v>
                  </c:pt>
                  <c:pt idx="3">
                    <c:v>2030</c:v>
                  </c:pt>
                  <c:pt idx="4">
                    <c:v>2040</c:v>
                  </c:pt>
                  <c:pt idx="5">
                    <c:v>2050</c:v>
                  </c:pt>
                  <c:pt idx="7">
                    <c:v>2012</c:v>
                  </c:pt>
                  <c:pt idx="8">
                    <c:v>2015</c:v>
                  </c:pt>
                  <c:pt idx="9">
                    <c:v>2020</c:v>
                  </c:pt>
                  <c:pt idx="10">
                    <c:v>2030</c:v>
                  </c:pt>
                  <c:pt idx="11">
                    <c:v>2040</c:v>
                  </c:pt>
                  <c:pt idx="12">
                    <c:v>2050</c:v>
                  </c:pt>
                </c:lvl>
                <c:lvl>
                  <c:pt idx="0">
                    <c:v>Reference</c:v>
                  </c:pt>
                  <c:pt idx="7">
                    <c:v>New data</c:v>
                  </c:pt>
                </c:lvl>
              </c:multiLvlStrCache>
            </c:multiLvlStrRef>
          </c:cat>
          <c:val>
            <c:numRef>
              <c:f>Reference!$AG$8:$AS$8</c:f>
              <c:numCache>
                <c:formatCode>General</c:formatCode>
                <c:ptCount val="13"/>
                <c:pt idx="0">
                  <c:v>0.11720000000000001</c:v>
                </c:pt>
                <c:pt idx="1">
                  <c:v>0.11298892072721854</c:v>
                </c:pt>
                <c:pt idx="2">
                  <c:v>0.11095677584300276</c:v>
                </c:pt>
                <c:pt idx="3">
                  <c:v>9.8398784676548154E-2</c:v>
                </c:pt>
                <c:pt idx="4">
                  <c:v>7.2488916374395737E-2</c:v>
                </c:pt>
                <c:pt idx="5">
                  <c:v>6.0154474729713851E-2</c:v>
                </c:pt>
                <c:pt idx="7">
                  <c:v>0.57395482513282359</c:v>
                </c:pt>
                <c:pt idx="8">
                  <c:v>0.55333222046021491</c:v>
                </c:pt>
                <c:pt idx="9">
                  <c:v>0.5433803487736566</c:v>
                </c:pt>
                <c:pt idx="10">
                  <c:v>0.48188103457602866</c:v>
                </c:pt>
                <c:pt idx="11">
                  <c:v>0.35499456759158854</c:v>
                </c:pt>
                <c:pt idx="12">
                  <c:v>0.29459002580588539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BD-49C6-B2AC-A8CF39FA0386}"/>
            </c:ext>
          </c:extLst>
        </c:ser>
        <c:ser>
          <c:idx val="1"/>
          <c:order val="1"/>
          <c:tx>
            <c:strRef>
              <c:f>Reference!$AE$9:$AF$9</c:f>
              <c:strCache>
                <c:ptCount val="2"/>
                <c:pt idx="0">
                  <c:v>Middle 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Reference!$AG$6:$AS$7</c:f>
              <c:multiLvlStrCache>
                <c:ptCount val="13"/>
                <c:lvl>
                  <c:pt idx="0">
                    <c:v>2012</c:v>
                  </c:pt>
                  <c:pt idx="1">
                    <c:v>2015</c:v>
                  </c:pt>
                  <c:pt idx="2">
                    <c:v>2020</c:v>
                  </c:pt>
                  <c:pt idx="3">
                    <c:v>2030</c:v>
                  </c:pt>
                  <c:pt idx="4">
                    <c:v>2040</c:v>
                  </c:pt>
                  <c:pt idx="5">
                    <c:v>2050</c:v>
                  </c:pt>
                  <c:pt idx="7">
                    <c:v>2012</c:v>
                  </c:pt>
                  <c:pt idx="8">
                    <c:v>2015</c:v>
                  </c:pt>
                  <c:pt idx="9">
                    <c:v>2020</c:v>
                  </c:pt>
                  <c:pt idx="10">
                    <c:v>2030</c:v>
                  </c:pt>
                  <c:pt idx="11">
                    <c:v>2040</c:v>
                  </c:pt>
                  <c:pt idx="12">
                    <c:v>2050</c:v>
                  </c:pt>
                </c:lvl>
                <c:lvl>
                  <c:pt idx="0">
                    <c:v>Reference</c:v>
                  </c:pt>
                  <c:pt idx="7">
                    <c:v>New data</c:v>
                  </c:pt>
                </c:lvl>
              </c:multiLvlStrCache>
            </c:multiLvlStrRef>
          </c:cat>
          <c:val>
            <c:numRef>
              <c:f>Reference!$AG$9:$AS$9</c:f>
              <c:numCache>
                <c:formatCode>General</c:formatCode>
                <c:ptCount val="13"/>
                <c:pt idx="0">
                  <c:v>2.8162604385469825</c:v>
                </c:pt>
                <c:pt idx="1">
                  <c:v>2.8770934674064113</c:v>
                </c:pt>
                <c:pt idx="2">
                  <c:v>3.0514537043327854</c:v>
                </c:pt>
                <c:pt idx="3">
                  <c:v>3.3270614913130609</c:v>
                </c:pt>
                <c:pt idx="4">
                  <c:v>3.8625936849451707</c:v>
                </c:pt>
                <c:pt idx="5">
                  <c:v>4.2584263772904896</c:v>
                </c:pt>
                <c:pt idx="7">
                  <c:v>1.1655782149660796</c:v>
                </c:pt>
                <c:pt idx="8">
                  <c:v>1.1907554507850564</c:v>
                </c:pt>
                <c:pt idx="9">
                  <c:v>1.2629186963911909</c:v>
                </c:pt>
                <c:pt idx="10">
                  <c:v>1.3769857151875642</c:v>
                </c:pt>
                <c:pt idx="11">
                  <c:v>1.5986288025124833</c:v>
                </c:pt>
                <c:pt idx="12">
                  <c:v>1.762453836821851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BD-49C6-B2AC-A8CF39FA0386}"/>
            </c:ext>
          </c:extLst>
        </c:ser>
        <c:ser>
          <c:idx val="2"/>
          <c:order val="2"/>
          <c:tx>
            <c:strRef>
              <c:f>Reference!$AE$10:$AF$10</c:f>
              <c:strCache>
                <c:ptCount val="2"/>
                <c:pt idx="0">
                  <c:v>High 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Reference!$AG$6:$AS$7</c:f>
              <c:multiLvlStrCache>
                <c:ptCount val="13"/>
                <c:lvl>
                  <c:pt idx="0">
                    <c:v>2012</c:v>
                  </c:pt>
                  <c:pt idx="1">
                    <c:v>2015</c:v>
                  </c:pt>
                  <c:pt idx="2">
                    <c:v>2020</c:v>
                  </c:pt>
                  <c:pt idx="3">
                    <c:v>2030</c:v>
                  </c:pt>
                  <c:pt idx="4">
                    <c:v>2040</c:v>
                  </c:pt>
                  <c:pt idx="5">
                    <c:v>2050</c:v>
                  </c:pt>
                  <c:pt idx="7">
                    <c:v>2012</c:v>
                  </c:pt>
                  <c:pt idx="8">
                    <c:v>2015</c:v>
                  </c:pt>
                  <c:pt idx="9">
                    <c:v>2020</c:v>
                  </c:pt>
                  <c:pt idx="10">
                    <c:v>2030</c:v>
                  </c:pt>
                  <c:pt idx="11">
                    <c:v>2040</c:v>
                  </c:pt>
                  <c:pt idx="12">
                    <c:v>2050</c:v>
                  </c:pt>
                </c:lvl>
                <c:lvl>
                  <c:pt idx="0">
                    <c:v>Reference</c:v>
                  </c:pt>
                  <c:pt idx="7">
                    <c:v>New data</c:v>
                  </c:pt>
                </c:lvl>
              </c:multiLvlStrCache>
            </c:multiLvlStrRef>
          </c:cat>
          <c:val>
            <c:numRef>
              <c:f>Reference!$AG$10:$AS$10</c:f>
              <c:numCache>
                <c:formatCode>General</c:formatCode>
                <c:ptCount val="13"/>
                <c:pt idx="0">
                  <c:v>4.0841475475582119</c:v>
                </c:pt>
                <c:pt idx="1">
                  <c:v>4.7098285719240423</c:v>
                </c:pt>
                <c:pt idx="2">
                  <c:v>5.3035907728012921</c:v>
                </c:pt>
                <c:pt idx="3">
                  <c:v>7.5143347910232592</c:v>
                </c:pt>
                <c:pt idx="4">
                  <c:v>10.111297992444955</c:v>
                </c:pt>
                <c:pt idx="5">
                  <c:v>11.534528416736514</c:v>
                </c:pt>
                <c:pt idx="7">
                  <c:v>4.9170150673580153</c:v>
                </c:pt>
                <c:pt idx="8">
                  <c:v>5.670289279012322</c:v>
                </c:pt>
                <c:pt idx="9">
                  <c:v>6.3851355606768028</c:v>
                </c:pt>
                <c:pt idx="10">
                  <c:v>9.0467097376841963</c:v>
                </c:pt>
                <c:pt idx="11">
                  <c:v>12.1732635759262</c:v>
                </c:pt>
                <c:pt idx="12">
                  <c:v>13.886728958622239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BD-49C6-B2AC-A8CF39FA03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21851423"/>
        <c:axId val="306240463"/>
      </c:barChart>
      <c:catAx>
        <c:axId val="221851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240463"/>
        <c:crosses val="autoZero"/>
        <c:auto val="1"/>
        <c:lblAlgn val="ctr"/>
        <c:lblOffset val="100"/>
        <c:noMultiLvlLbl val="0"/>
      </c:catAx>
      <c:valAx>
        <c:axId val="306240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Millions of private vehicles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851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/>
              <a:t>Passenger-km demand (billions of pass.km) projection by year</a:t>
            </a:r>
          </a:p>
        </c:rich>
      </c:tx>
      <c:layout>
        <c:manualLayout>
          <c:xMode val="edge"/>
          <c:yMode val="edge"/>
          <c:x val="0.24460920218240301"/>
          <c:y val="2.0881853105911397E-2"/>
        </c:manualLayout>
      </c:layout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Reference!$B$5</c:f>
              <c:strCache>
                <c:ptCount val="1"/>
                <c:pt idx="0">
                  <c:v>Car</c:v>
                </c:pt>
              </c:strCache>
            </c:strRef>
          </c:tx>
          <c:invertIfNegative val="0"/>
          <c:cat>
            <c:multiLvlStrRef>
              <c:f>Reference!$D$3:$N$4</c:f>
              <c:multiLvlStrCache>
                <c:ptCount val="11"/>
                <c:lvl>
                  <c:pt idx="0">
                    <c:v>2015</c:v>
                  </c:pt>
                  <c:pt idx="1">
                    <c:v>2020</c:v>
                  </c:pt>
                  <c:pt idx="2">
                    <c:v>2030</c:v>
                  </c:pt>
                  <c:pt idx="3">
                    <c:v>2040</c:v>
                  </c:pt>
                  <c:pt idx="4">
                    <c:v>2050</c:v>
                  </c:pt>
                  <c:pt idx="6">
                    <c:v>2015</c:v>
                  </c:pt>
                  <c:pt idx="7">
                    <c:v>2020</c:v>
                  </c:pt>
                  <c:pt idx="8">
                    <c:v>2030</c:v>
                  </c:pt>
                  <c:pt idx="9">
                    <c:v>2040</c:v>
                  </c:pt>
                  <c:pt idx="10">
                    <c:v>2050</c:v>
                  </c:pt>
                </c:lvl>
                <c:lvl>
                  <c:pt idx="0">
                    <c:v>Reference</c:v>
                  </c:pt>
                  <c:pt idx="6">
                    <c:v>New data</c:v>
                  </c:pt>
                </c:lvl>
              </c:multiLvlStrCache>
            </c:multiLvlStrRef>
          </c:cat>
          <c:val>
            <c:numRef>
              <c:f>Reference!$D$5:$N$5</c:f>
              <c:numCache>
                <c:formatCode>0.00</c:formatCode>
                <c:ptCount val="11"/>
                <c:pt idx="0">
                  <c:v>136.93450170720556</c:v>
                </c:pt>
                <c:pt idx="1">
                  <c:v>150.94474572358257</c:v>
                </c:pt>
                <c:pt idx="2">
                  <c:v>197.04076392378806</c:v>
                </c:pt>
                <c:pt idx="3">
                  <c:v>254.50905314814102</c:v>
                </c:pt>
                <c:pt idx="4">
                  <c:v>287.68755206386669</c:v>
                </c:pt>
                <c:pt idx="6">
                  <c:v>146.57262832793143</c:v>
                </c:pt>
                <c:pt idx="7">
                  <c:v>162.46018809061772</c:v>
                </c:pt>
                <c:pt idx="8">
                  <c:v>218.60430600964284</c:v>
                </c:pt>
                <c:pt idx="9">
                  <c:v>285.24190150375517</c:v>
                </c:pt>
                <c:pt idx="10">
                  <c:v>322.63832510308686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3C-42BE-ABE6-4583E2EF385C}"/>
            </c:ext>
          </c:extLst>
        </c:ser>
        <c:ser>
          <c:idx val="1"/>
          <c:order val="1"/>
          <c:tx>
            <c:strRef>
              <c:f>Reference!$B$6</c:f>
              <c:strCache>
                <c:ptCount val="1"/>
                <c:pt idx="0">
                  <c:v>SUV</c:v>
                </c:pt>
              </c:strCache>
            </c:strRef>
          </c:tx>
          <c:invertIfNegative val="0"/>
          <c:cat>
            <c:multiLvlStrRef>
              <c:f>Reference!$D$3:$N$4</c:f>
              <c:multiLvlStrCache>
                <c:ptCount val="11"/>
                <c:lvl>
                  <c:pt idx="0">
                    <c:v>2015</c:v>
                  </c:pt>
                  <c:pt idx="1">
                    <c:v>2020</c:v>
                  </c:pt>
                  <c:pt idx="2">
                    <c:v>2030</c:v>
                  </c:pt>
                  <c:pt idx="3">
                    <c:v>2040</c:v>
                  </c:pt>
                  <c:pt idx="4">
                    <c:v>2050</c:v>
                  </c:pt>
                  <c:pt idx="6">
                    <c:v>2015</c:v>
                  </c:pt>
                  <c:pt idx="7">
                    <c:v>2020</c:v>
                  </c:pt>
                  <c:pt idx="8">
                    <c:v>2030</c:v>
                  </c:pt>
                  <c:pt idx="9">
                    <c:v>2040</c:v>
                  </c:pt>
                  <c:pt idx="10">
                    <c:v>2050</c:v>
                  </c:pt>
                </c:lvl>
                <c:lvl>
                  <c:pt idx="0">
                    <c:v>Reference</c:v>
                  </c:pt>
                  <c:pt idx="6">
                    <c:v>New data</c:v>
                  </c:pt>
                </c:lvl>
              </c:multiLvlStrCache>
            </c:multiLvlStrRef>
          </c:cat>
          <c:val>
            <c:numRef>
              <c:f>Reference!$D$6:$N$6</c:f>
              <c:numCache>
                <c:formatCode>0.00</c:formatCode>
                <c:ptCount val="11"/>
                <c:pt idx="0">
                  <c:v>18.270830220326129</c:v>
                </c:pt>
                <c:pt idx="1">
                  <c:v>20.140182257812636</c:v>
                </c:pt>
                <c:pt idx="2">
                  <c:v>26.290659397385856</c:v>
                </c:pt>
                <c:pt idx="3">
                  <c:v>33.958510394615573</c:v>
                </c:pt>
                <c:pt idx="4">
                  <c:v>38.385435041777747</c:v>
                </c:pt>
                <c:pt idx="6">
                  <c:v>19.556821500345677</c:v>
                </c:pt>
                <c:pt idx="7">
                  <c:v>21.676659111906879</c:v>
                </c:pt>
                <c:pt idx="8">
                  <c:v>29.167829223014824</c:v>
                </c:pt>
                <c:pt idx="9">
                  <c:v>38.059117966059404</c:v>
                </c:pt>
                <c:pt idx="10">
                  <c:v>43.048829820357064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3C-42BE-ABE6-4583E2EF385C}"/>
            </c:ext>
          </c:extLst>
        </c:ser>
        <c:ser>
          <c:idx val="2"/>
          <c:order val="2"/>
          <c:tx>
            <c:strRef>
              <c:f>Reference!$B$7</c:f>
              <c:strCache>
                <c:ptCount val="1"/>
                <c:pt idx="0">
                  <c:v>Motorbike</c:v>
                </c:pt>
              </c:strCache>
            </c:strRef>
          </c:tx>
          <c:invertIfNegative val="0"/>
          <c:cat>
            <c:multiLvlStrRef>
              <c:f>Reference!$D$3:$N$4</c:f>
              <c:multiLvlStrCache>
                <c:ptCount val="11"/>
                <c:lvl>
                  <c:pt idx="0">
                    <c:v>2015</c:v>
                  </c:pt>
                  <c:pt idx="1">
                    <c:v>2020</c:v>
                  </c:pt>
                  <c:pt idx="2">
                    <c:v>2030</c:v>
                  </c:pt>
                  <c:pt idx="3">
                    <c:v>2040</c:v>
                  </c:pt>
                  <c:pt idx="4">
                    <c:v>2050</c:v>
                  </c:pt>
                  <c:pt idx="6">
                    <c:v>2015</c:v>
                  </c:pt>
                  <c:pt idx="7">
                    <c:v>2020</c:v>
                  </c:pt>
                  <c:pt idx="8">
                    <c:v>2030</c:v>
                  </c:pt>
                  <c:pt idx="9">
                    <c:v>2040</c:v>
                  </c:pt>
                  <c:pt idx="10">
                    <c:v>2050</c:v>
                  </c:pt>
                </c:lvl>
                <c:lvl>
                  <c:pt idx="0">
                    <c:v>Reference</c:v>
                  </c:pt>
                  <c:pt idx="6">
                    <c:v>New data</c:v>
                  </c:pt>
                </c:lvl>
              </c:multiLvlStrCache>
            </c:multiLvlStrRef>
          </c:cat>
          <c:val>
            <c:numRef>
              <c:f>Reference!$D$7:$N$7</c:f>
              <c:numCache>
                <c:formatCode>0.00</c:formatCode>
                <c:ptCount val="11"/>
                <c:pt idx="0">
                  <c:v>4.152164601394321</c:v>
                </c:pt>
                <c:pt idx="1">
                  <c:v>4.5769869692887388</c:v>
                </c:pt>
                <c:pt idx="2">
                  <c:v>5.9747227674250682</c:v>
                </c:pt>
                <c:pt idx="3">
                  <c:v>7.717291610522504</c:v>
                </c:pt>
                <c:pt idx="4">
                  <c:v>8.7233389324738493</c:v>
                </c:pt>
                <c:pt idx="6">
                  <c:v>4.0644298717377518</c:v>
                </c:pt>
                <c:pt idx="7">
                  <c:v>4.5049887484197457</c:v>
                </c:pt>
                <c:pt idx="8">
                  <c:v>6.0618539871456791</c:v>
                </c:pt>
                <c:pt idx="9">
                  <c:v>7.9097012748471727</c:v>
                </c:pt>
                <c:pt idx="10">
                  <c:v>8.9466966736962608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3C-42BE-ABE6-4583E2EF385C}"/>
            </c:ext>
          </c:extLst>
        </c:ser>
        <c:ser>
          <c:idx val="3"/>
          <c:order val="3"/>
          <c:tx>
            <c:strRef>
              <c:f>Reference!$B$8</c:f>
              <c:strCache>
                <c:ptCount val="1"/>
                <c:pt idx="0">
                  <c:v>Bus</c:v>
                </c:pt>
              </c:strCache>
            </c:strRef>
          </c:tx>
          <c:invertIfNegative val="0"/>
          <c:cat>
            <c:multiLvlStrRef>
              <c:f>Reference!$D$3:$N$4</c:f>
              <c:multiLvlStrCache>
                <c:ptCount val="11"/>
                <c:lvl>
                  <c:pt idx="0">
                    <c:v>2015</c:v>
                  </c:pt>
                  <c:pt idx="1">
                    <c:v>2020</c:v>
                  </c:pt>
                  <c:pt idx="2">
                    <c:v>2030</c:v>
                  </c:pt>
                  <c:pt idx="3">
                    <c:v>2040</c:v>
                  </c:pt>
                  <c:pt idx="4">
                    <c:v>2050</c:v>
                  </c:pt>
                  <c:pt idx="6">
                    <c:v>2015</c:v>
                  </c:pt>
                  <c:pt idx="7">
                    <c:v>2020</c:v>
                  </c:pt>
                  <c:pt idx="8">
                    <c:v>2030</c:v>
                  </c:pt>
                  <c:pt idx="9">
                    <c:v>2040</c:v>
                  </c:pt>
                  <c:pt idx="10">
                    <c:v>2050</c:v>
                  </c:pt>
                </c:lvl>
                <c:lvl>
                  <c:pt idx="0">
                    <c:v>Reference</c:v>
                  </c:pt>
                  <c:pt idx="6">
                    <c:v>New data</c:v>
                  </c:pt>
                </c:lvl>
              </c:multiLvlStrCache>
            </c:multiLvlStrRef>
          </c:cat>
          <c:val>
            <c:numRef>
              <c:f>Reference!$D$8:$N$8</c:f>
              <c:numCache>
                <c:formatCode>0.00</c:formatCode>
                <c:ptCount val="11"/>
                <c:pt idx="0">
                  <c:v>14.363613194355013</c:v>
                </c:pt>
                <c:pt idx="1">
                  <c:v>14.169401265523668</c:v>
                </c:pt>
                <c:pt idx="2">
                  <c:v>16.658194213528425</c:v>
                </c:pt>
                <c:pt idx="3">
                  <c:v>12.273918691359558</c:v>
                </c:pt>
                <c:pt idx="4">
                  <c:v>7.6475689644662195</c:v>
                </c:pt>
                <c:pt idx="6">
                  <c:v>15.322803860452961</c:v>
                </c:pt>
                <c:pt idx="7">
                  <c:v>15.239669997451044</c:v>
                </c:pt>
                <c:pt idx="8">
                  <c:v>18.527516503577814</c:v>
                </c:pt>
                <c:pt idx="9">
                  <c:v>14.482876320294197</c:v>
                </c:pt>
                <c:pt idx="10">
                  <c:v>9.8829914990325509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3C-42BE-ABE6-4583E2EF385C}"/>
            </c:ext>
          </c:extLst>
        </c:ser>
        <c:ser>
          <c:idx val="4"/>
          <c:order val="4"/>
          <c:tx>
            <c:strRef>
              <c:f>Reference!$B$9</c:f>
              <c:strCache>
                <c:ptCount val="1"/>
                <c:pt idx="0">
                  <c:v>Minibus</c:v>
                </c:pt>
              </c:strCache>
            </c:strRef>
          </c:tx>
          <c:invertIfNegative val="0"/>
          <c:cat>
            <c:multiLvlStrRef>
              <c:f>Reference!$D$3:$N$4</c:f>
              <c:multiLvlStrCache>
                <c:ptCount val="11"/>
                <c:lvl>
                  <c:pt idx="0">
                    <c:v>2015</c:v>
                  </c:pt>
                  <c:pt idx="1">
                    <c:v>2020</c:v>
                  </c:pt>
                  <c:pt idx="2">
                    <c:v>2030</c:v>
                  </c:pt>
                  <c:pt idx="3">
                    <c:v>2040</c:v>
                  </c:pt>
                  <c:pt idx="4">
                    <c:v>2050</c:v>
                  </c:pt>
                  <c:pt idx="6">
                    <c:v>2015</c:v>
                  </c:pt>
                  <c:pt idx="7">
                    <c:v>2020</c:v>
                  </c:pt>
                  <c:pt idx="8">
                    <c:v>2030</c:v>
                  </c:pt>
                  <c:pt idx="9">
                    <c:v>2040</c:v>
                  </c:pt>
                  <c:pt idx="10">
                    <c:v>2050</c:v>
                  </c:pt>
                </c:lvl>
                <c:lvl>
                  <c:pt idx="0">
                    <c:v>Reference</c:v>
                  </c:pt>
                  <c:pt idx="6">
                    <c:v>New data</c:v>
                  </c:pt>
                </c:lvl>
              </c:multiLvlStrCache>
            </c:multiLvlStrRef>
          </c:cat>
          <c:val>
            <c:numRef>
              <c:f>Reference!$D$9:$N$9</c:f>
              <c:numCache>
                <c:formatCode>0.00</c:formatCode>
                <c:ptCount val="11"/>
                <c:pt idx="0">
                  <c:v>97.551984899816503</c:v>
                </c:pt>
                <c:pt idx="1">
                  <c:v>96.232974223856132</c:v>
                </c:pt>
                <c:pt idx="2">
                  <c:v>91.460169352628768</c:v>
                </c:pt>
                <c:pt idx="3">
                  <c:v>78.673166888015515</c:v>
                </c:pt>
                <c:pt idx="4">
                  <c:v>69.3383280201476</c:v>
                </c:pt>
                <c:pt idx="6">
                  <c:v>104.06642887078098</c:v>
                </c:pt>
                <c:pt idx="7">
                  <c:v>103.50181652439635</c:v>
                </c:pt>
                <c:pt idx="8">
                  <c:v>101.72349868058885</c:v>
                </c:pt>
                <c:pt idx="9">
                  <c:v>92.832108018371002</c:v>
                </c:pt>
                <c:pt idx="10">
                  <c:v>89.606266980304284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3C-42BE-ABE6-4583E2EF385C}"/>
            </c:ext>
          </c:extLst>
        </c:ser>
        <c:ser>
          <c:idx val="5"/>
          <c:order val="5"/>
          <c:tx>
            <c:strRef>
              <c:f>Reference!$B$10</c:f>
              <c:strCache>
                <c:ptCount val="1"/>
                <c:pt idx="0">
                  <c:v>BRT</c:v>
                </c:pt>
              </c:strCache>
            </c:strRef>
          </c:tx>
          <c:invertIfNegative val="0"/>
          <c:cat>
            <c:multiLvlStrRef>
              <c:f>Reference!$D$3:$N$4</c:f>
              <c:multiLvlStrCache>
                <c:ptCount val="11"/>
                <c:lvl>
                  <c:pt idx="0">
                    <c:v>2015</c:v>
                  </c:pt>
                  <c:pt idx="1">
                    <c:v>2020</c:v>
                  </c:pt>
                  <c:pt idx="2">
                    <c:v>2030</c:v>
                  </c:pt>
                  <c:pt idx="3">
                    <c:v>2040</c:v>
                  </c:pt>
                  <c:pt idx="4">
                    <c:v>2050</c:v>
                  </c:pt>
                  <c:pt idx="6">
                    <c:v>2015</c:v>
                  </c:pt>
                  <c:pt idx="7">
                    <c:v>2020</c:v>
                  </c:pt>
                  <c:pt idx="8">
                    <c:v>2030</c:v>
                  </c:pt>
                  <c:pt idx="9">
                    <c:v>2040</c:v>
                  </c:pt>
                  <c:pt idx="10">
                    <c:v>2050</c:v>
                  </c:pt>
                </c:lvl>
                <c:lvl>
                  <c:pt idx="0">
                    <c:v>Reference</c:v>
                  </c:pt>
                  <c:pt idx="6">
                    <c:v>New data</c:v>
                  </c:pt>
                </c:lvl>
              </c:multiLvlStrCache>
            </c:multiLvlStrRef>
          </c:cat>
          <c:val>
            <c:numRef>
              <c:f>Reference!$D$10:$N$10</c:f>
              <c:numCache>
                <c:formatCode>0.00</c:formatCode>
                <c:ptCount val="11"/>
                <c:pt idx="0">
                  <c:v>0.60159690396991872</c:v>
                </c:pt>
                <c:pt idx="1">
                  <c:v>5.4054366610265987</c:v>
                </c:pt>
                <c:pt idx="2">
                  <c:v>12.54688712123917</c:v>
                </c:pt>
                <c:pt idx="3">
                  <c:v>22.30414230900594</c:v>
                </c:pt>
                <c:pt idx="4">
                  <c:v>32.104676629788962</c:v>
                </c:pt>
                <c:pt idx="6">
                  <c:v>0.505163980915458</c:v>
                </c:pt>
                <c:pt idx="7">
                  <c:v>5.7591571862048685</c:v>
                </c:pt>
                <c:pt idx="8">
                  <c:v>13.268477931187608</c:v>
                </c:pt>
                <c:pt idx="9">
                  <c:v>23.505187594978867</c:v>
                </c:pt>
                <c:pt idx="10">
                  <c:v>33.777373277012281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A3C-42BE-ABE6-4583E2EF385C}"/>
            </c:ext>
          </c:extLst>
        </c:ser>
        <c:ser>
          <c:idx val="6"/>
          <c:order val="6"/>
          <c:tx>
            <c:strRef>
              <c:f>Reference!$B$11</c:f>
              <c:strCache>
                <c:ptCount val="1"/>
                <c:pt idx="0">
                  <c:v>Metro Rail</c:v>
                </c:pt>
              </c:strCache>
            </c:strRef>
          </c:tx>
          <c:invertIfNegative val="0"/>
          <c:cat>
            <c:multiLvlStrRef>
              <c:f>Reference!$D$3:$N$4</c:f>
              <c:multiLvlStrCache>
                <c:ptCount val="11"/>
                <c:lvl>
                  <c:pt idx="0">
                    <c:v>2015</c:v>
                  </c:pt>
                  <c:pt idx="1">
                    <c:v>2020</c:v>
                  </c:pt>
                  <c:pt idx="2">
                    <c:v>2030</c:v>
                  </c:pt>
                  <c:pt idx="3">
                    <c:v>2040</c:v>
                  </c:pt>
                  <c:pt idx="4">
                    <c:v>2050</c:v>
                  </c:pt>
                  <c:pt idx="6">
                    <c:v>2015</c:v>
                  </c:pt>
                  <c:pt idx="7">
                    <c:v>2020</c:v>
                  </c:pt>
                  <c:pt idx="8">
                    <c:v>2030</c:v>
                  </c:pt>
                  <c:pt idx="9">
                    <c:v>2040</c:v>
                  </c:pt>
                  <c:pt idx="10">
                    <c:v>2050</c:v>
                  </c:pt>
                </c:lvl>
                <c:lvl>
                  <c:pt idx="0">
                    <c:v>Reference</c:v>
                  </c:pt>
                  <c:pt idx="6">
                    <c:v>New data</c:v>
                  </c:pt>
                </c:lvl>
              </c:multiLvlStrCache>
            </c:multiLvlStrRef>
          </c:cat>
          <c:val>
            <c:numRef>
              <c:f>Reference!$D$11:$N$11</c:f>
              <c:numCache>
                <c:formatCode>0.00</c:formatCode>
                <c:ptCount val="11"/>
                <c:pt idx="0">
                  <c:v>15.509505055122816</c:v>
                </c:pt>
                <c:pt idx="1">
                  <c:v>15.299799401592779</c:v>
                </c:pt>
                <c:pt idx="2">
                  <c:v>11.349441479320369</c:v>
                </c:pt>
                <c:pt idx="3">
                  <c:v>11.817982871896197</c:v>
                </c:pt>
                <c:pt idx="4">
                  <c:v>13.585746526696555</c:v>
                </c:pt>
                <c:pt idx="6">
                  <c:v>16.545217468383797</c:v>
                </c:pt>
                <c:pt idx="7">
                  <c:v>16.455451401097413</c:v>
                </c:pt>
                <c:pt idx="8">
                  <c:v>12.623034743089319</c:v>
                </c:pt>
                <c:pt idx="9">
                  <c:v>13.944884970561017</c:v>
                </c:pt>
                <c:pt idx="10">
                  <c:v>17.556927966941792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A3C-42BE-ABE6-4583E2EF385C}"/>
            </c:ext>
          </c:extLst>
        </c:ser>
        <c:ser>
          <c:idx val="7"/>
          <c:order val="7"/>
          <c:tx>
            <c:strRef>
              <c:f>Reference!$B$12</c:f>
              <c:strCache>
                <c:ptCount val="1"/>
                <c:pt idx="0">
                  <c:v>Gautrain</c:v>
                </c:pt>
              </c:strCache>
            </c:strRef>
          </c:tx>
          <c:invertIfNegative val="0"/>
          <c:cat>
            <c:multiLvlStrRef>
              <c:f>Reference!$D$3:$N$4</c:f>
              <c:multiLvlStrCache>
                <c:ptCount val="11"/>
                <c:lvl>
                  <c:pt idx="0">
                    <c:v>2015</c:v>
                  </c:pt>
                  <c:pt idx="1">
                    <c:v>2020</c:v>
                  </c:pt>
                  <c:pt idx="2">
                    <c:v>2030</c:v>
                  </c:pt>
                  <c:pt idx="3">
                    <c:v>2040</c:v>
                  </c:pt>
                  <c:pt idx="4">
                    <c:v>2050</c:v>
                  </c:pt>
                  <c:pt idx="6">
                    <c:v>2015</c:v>
                  </c:pt>
                  <c:pt idx="7">
                    <c:v>2020</c:v>
                  </c:pt>
                  <c:pt idx="8">
                    <c:v>2030</c:v>
                  </c:pt>
                  <c:pt idx="9">
                    <c:v>2040</c:v>
                  </c:pt>
                  <c:pt idx="10">
                    <c:v>2050</c:v>
                  </c:pt>
                </c:lvl>
                <c:lvl>
                  <c:pt idx="0">
                    <c:v>Reference</c:v>
                  </c:pt>
                  <c:pt idx="6">
                    <c:v>New data</c:v>
                  </c:pt>
                </c:lvl>
              </c:multiLvlStrCache>
            </c:multiLvlStrRef>
          </c:cat>
          <c:val>
            <c:numRef>
              <c:f>Reference!$D$12:$N$12</c:f>
              <c:numCache>
                <c:formatCode>0.00</c:formatCode>
                <c:ptCount val="11"/>
                <c:pt idx="0">
                  <c:v>0.68613668451397924</c:v>
                </c:pt>
                <c:pt idx="1">
                  <c:v>0.74105559295695134</c:v>
                </c:pt>
                <c:pt idx="2">
                  <c:v>0.93020170277835623</c:v>
                </c:pt>
                <c:pt idx="3">
                  <c:v>1.1255170194661126</c:v>
                </c:pt>
                <c:pt idx="4">
                  <c:v>1.2136427127954912</c:v>
                </c:pt>
                <c:pt idx="6">
                  <c:v>0.85466952620478609</c:v>
                </c:pt>
                <c:pt idx="7">
                  <c:v>0.92428789145536427</c:v>
                </c:pt>
                <c:pt idx="8">
                  <c:v>1.1710898939901295</c:v>
                </c:pt>
                <c:pt idx="9">
                  <c:v>1.420512491984975</c:v>
                </c:pt>
                <c:pt idx="10">
                  <c:v>1.5297149816116637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A3C-42BE-ABE6-4583E2EF3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overlap val="100"/>
        <c:axId val="497358360"/>
        <c:axId val="497358752"/>
      </c:barChart>
      <c:catAx>
        <c:axId val="497358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497358752"/>
        <c:crosses val="autoZero"/>
        <c:auto val="1"/>
        <c:lblAlgn val="ctr"/>
        <c:lblOffset val="100"/>
        <c:noMultiLvlLbl val="0"/>
      </c:catAx>
      <c:valAx>
        <c:axId val="497358752"/>
        <c:scaling>
          <c:orientation val="minMax"/>
          <c:max val="55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ZA" dirty="0"/>
                  <a:t>Passenger-km demand (billions of pass.km)</a:t>
                </a: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4973583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782315726976897"/>
          <c:y val="0.13821666017072926"/>
          <c:w val="0.10768436988450709"/>
          <c:h val="0.65138636814574524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1600" b="1" i="0" u="none" strike="noStrike" baseline="0">
          <a:solidFill>
            <a:schemeClr val="tx1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South African urbanisation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v>Rural population share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MAIN!$E$35:$J$35</c:f>
              <c:numCache>
                <c:formatCode>0</c:formatCode>
                <c:ptCount val="6"/>
                <c:pt idx="0" formatCode="General">
                  <c:v>2012</c:v>
                </c:pt>
                <c:pt idx="1">
                  <c:v>2015</c:v>
                </c:pt>
                <c:pt idx="2" formatCode="General">
                  <c:v>2020</c:v>
                </c:pt>
                <c:pt idx="3" formatCode="General">
                  <c:v>2030</c:v>
                </c:pt>
                <c:pt idx="4" formatCode="General">
                  <c:v>2040</c:v>
                </c:pt>
                <c:pt idx="5" formatCode="General">
                  <c:v>2050</c:v>
                </c:pt>
              </c:numCache>
            </c:numRef>
          </c:cat>
          <c:val>
            <c:numRef>
              <c:f>MAIN!$E$42:$J$42</c:f>
              <c:numCache>
                <c:formatCode>0.00</c:formatCode>
                <c:ptCount val="6"/>
                <c:pt idx="0">
                  <c:v>19.476858400000005</c:v>
                </c:pt>
                <c:pt idx="1">
                  <c:v>19.165220125711404</c:v>
                </c:pt>
                <c:pt idx="2">
                  <c:v>18.420000013087904</c:v>
                </c:pt>
                <c:pt idx="3">
                  <c:v>16.996660195993879</c:v>
                </c:pt>
                <c:pt idx="4">
                  <c:v>15.174439992546972</c:v>
                </c:pt>
                <c:pt idx="5">
                  <c:v>13.220138864251705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85-4EEA-9FED-7EBC9FCB2F5B}"/>
            </c:ext>
          </c:extLst>
        </c:ser>
        <c:ser>
          <c:idx val="1"/>
          <c:order val="1"/>
          <c:tx>
            <c:v>Urban population share</c:v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numRef>
              <c:f>MAIN!$E$35:$J$35</c:f>
              <c:numCache>
                <c:formatCode>0</c:formatCode>
                <c:ptCount val="6"/>
                <c:pt idx="0" formatCode="General">
                  <c:v>2012</c:v>
                </c:pt>
                <c:pt idx="1">
                  <c:v>2015</c:v>
                </c:pt>
                <c:pt idx="2" formatCode="General">
                  <c:v>2020</c:v>
                </c:pt>
                <c:pt idx="3" formatCode="General">
                  <c:v>2030</c:v>
                </c:pt>
                <c:pt idx="4" formatCode="General">
                  <c:v>2040</c:v>
                </c:pt>
                <c:pt idx="5" formatCode="General">
                  <c:v>2050</c:v>
                </c:pt>
              </c:numCache>
            </c:numRef>
          </c:cat>
          <c:val>
            <c:numRef>
              <c:f>MAIN!$E$49:$J$49</c:f>
              <c:numCache>
                <c:formatCode>0.00</c:formatCode>
                <c:ptCount val="6"/>
                <c:pt idx="0">
                  <c:v>33.553141600000004</c:v>
                </c:pt>
                <c:pt idx="1">
                  <c:v>35.3247772</c:v>
                </c:pt>
                <c:pt idx="2">
                  <c:v>38.011490224146335</c:v>
                </c:pt>
                <c:pt idx="3">
                  <c:v>43.84693592962202</c:v>
                </c:pt>
                <c:pt idx="4">
                  <c:v>48.53595572704706</c:v>
                </c:pt>
                <c:pt idx="5">
                  <c:v>52.214344189363388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85-4EEA-9FED-7EBC9FCB2F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4927695"/>
        <c:axId val="664101951"/>
      </c:areaChart>
      <c:dateAx>
        <c:axId val="70492769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101951"/>
        <c:crosses val="autoZero"/>
        <c:auto val="0"/>
        <c:lblOffset val="100"/>
        <c:baseTimeUnit val="days"/>
        <c:majorUnit val="4"/>
        <c:majorTimeUnit val="days"/>
      </c:dateAx>
      <c:valAx>
        <c:axId val="664101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92769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Car occupancy accross South African provinces</a:t>
            </a:r>
          </a:p>
        </c:rich>
      </c:tx>
      <c:layout>
        <c:manualLayout>
          <c:xMode val="edge"/>
          <c:yMode val="edge"/>
          <c:x val="0.1452506208351729"/>
          <c:y val="4.19414401001170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 Sheet 0'!$G$60:$O$60</c:f>
              <c:strCache>
                <c:ptCount val="9"/>
                <c:pt idx="0">
                  <c:v>Western Cape</c:v>
                </c:pt>
                <c:pt idx="1">
                  <c:v>Eastern Cape</c:v>
                </c:pt>
                <c:pt idx="2">
                  <c:v>Northern Cape</c:v>
                </c:pt>
                <c:pt idx="3">
                  <c:v>Free State</c:v>
                </c:pt>
                <c:pt idx="4">
                  <c:v>KwaZulu-Natal</c:v>
                </c:pt>
                <c:pt idx="5">
                  <c:v>North West</c:v>
                </c:pt>
                <c:pt idx="6">
                  <c:v>Gauteng</c:v>
                </c:pt>
                <c:pt idx="7">
                  <c:v>Mpumalanga</c:v>
                </c:pt>
                <c:pt idx="8">
                  <c:v>Limpopo</c:v>
                </c:pt>
              </c:strCache>
            </c:strRef>
          </c:cat>
          <c:val>
            <c:numRef>
              <c:f>'Data Sheet 0'!$G$61:$O$61</c:f>
              <c:numCache>
                <c:formatCode>0.00</c:formatCode>
                <c:ptCount val="9"/>
                <c:pt idx="0">
                  <c:v>1.5987986597024533</c:v>
                </c:pt>
                <c:pt idx="1">
                  <c:v>2.0220529925941171</c:v>
                </c:pt>
                <c:pt idx="2">
                  <c:v>2.0897794433527248</c:v>
                </c:pt>
                <c:pt idx="3">
                  <c:v>1.5391850929612603</c:v>
                </c:pt>
                <c:pt idx="4">
                  <c:v>1.9777233601368294</c:v>
                </c:pt>
                <c:pt idx="5">
                  <c:v>1.8371716096052646</c:v>
                </c:pt>
                <c:pt idx="6">
                  <c:v>1.5284930604296154</c:v>
                </c:pt>
                <c:pt idx="7">
                  <c:v>1.720138801784902</c:v>
                </c:pt>
                <c:pt idx="8">
                  <c:v>2.3876363480921912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05-4F3D-BFE7-3DB279E23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7627423"/>
        <c:axId val="702124959"/>
      </c:barChart>
      <c:catAx>
        <c:axId val="6876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124959"/>
        <c:crosses val="autoZero"/>
        <c:auto val="1"/>
        <c:lblAlgn val="ctr"/>
        <c:lblOffset val="100"/>
        <c:noMultiLvlLbl val="0"/>
      </c:catAx>
      <c:valAx>
        <c:axId val="702124959"/>
        <c:scaling>
          <c:orientation val="minMax"/>
          <c:max val="2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Car occupancy (per/car)</a:t>
                </a:r>
              </a:p>
            </c:rich>
          </c:tx>
          <c:layout>
            <c:manualLayout>
              <c:xMode val="edge"/>
              <c:yMode val="edge"/>
              <c:x val="1.409313676921577E-2"/>
              <c:y val="0.152346938775510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6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Sheet1!$D$5</c:f>
              <c:strCache>
                <c:ptCount val="1"/>
                <c:pt idx="0">
                  <c:v>Access to car across South African provinces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Sheet1!$E$4:$M$4</c:f>
              <c:strCache>
                <c:ptCount val="9"/>
                <c:pt idx="0">
                  <c:v>Western Cape</c:v>
                </c:pt>
                <c:pt idx="1">
                  <c:v>Eastern Cape</c:v>
                </c:pt>
                <c:pt idx="2">
                  <c:v>Northern Cape</c:v>
                </c:pt>
                <c:pt idx="3">
                  <c:v>Free State</c:v>
                </c:pt>
                <c:pt idx="4">
                  <c:v>KwaZulu-Natal</c:v>
                </c:pt>
                <c:pt idx="5">
                  <c:v>North West</c:v>
                </c:pt>
                <c:pt idx="6">
                  <c:v>Gauteng</c:v>
                </c:pt>
                <c:pt idx="7">
                  <c:v>Mpumalanga</c:v>
                </c:pt>
                <c:pt idx="8">
                  <c:v>Limpopo</c:v>
                </c:pt>
              </c:strCache>
            </c:strRef>
          </c:cat>
          <c:val>
            <c:numRef>
              <c:f>Sheet1!$E$5:$M$5</c:f>
              <c:numCache>
                <c:formatCode>0%</c:formatCode>
                <c:ptCount val="9"/>
                <c:pt idx="0">
                  <c:v>0.44780626254275974</c:v>
                </c:pt>
                <c:pt idx="1">
                  <c:v>0.20878729007878519</c:v>
                </c:pt>
                <c:pt idx="2">
                  <c:v>0.22369558176152296</c:v>
                </c:pt>
                <c:pt idx="3">
                  <c:v>0.30029896535439543</c:v>
                </c:pt>
                <c:pt idx="4">
                  <c:v>0.24197885348395584</c:v>
                </c:pt>
                <c:pt idx="5">
                  <c:v>0.26718300936654737</c:v>
                </c:pt>
                <c:pt idx="6">
                  <c:v>0.44662144504561618</c:v>
                </c:pt>
                <c:pt idx="7">
                  <c:v>0.26593307035842401</c:v>
                </c:pt>
                <c:pt idx="8">
                  <c:v>0.24789623328257246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F0-4C2B-B546-A1E5324304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7586623"/>
        <c:axId val="692683839"/>
      </c:barChart>
      <c:catAx>
        <c:axId val="687586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683839"/>
        <c:crosses val="autoZero"/>
        <c:auto val="1"/>
        <c:lblAlgn val="ctr"/>
        <c:lblOffset val="100"/>
        <c:noMultiLvlLbl val="0"/>
      </c:catAx>
      <c:valAx>
        <c:axId val="692683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Population share with access to car</a:t>
                </a:r>
              </a:p>
            </c:rich>
          </c:tx>
          <c:layout>
            <c:manualLayout>
              <c:xMode val="edge"/>
              <c:yMode val="edge"/>
              <c:x val="0"/>
              <c:y val="0.100236820585465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586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Main mode of travel to place of employement across provinces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1501569296844892E-2"/>
          <c:y val="0.11674121417805002"/>
          <c:w val="0.66802764164968886"/>
          <c:h val="0.6268574781120834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'Data Sheet 0'!$B$22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 Sheet 0'!$I$9:$Q$9</c:f>
              <c:strCache>
                <c:ptCount val="9"/>
                <c:pt idx="0">
                  <c:v>Western Cape</c:v>
                </c:pt>
                <c:pt idx="1">
                  <c:v>Eastern Cape</c:v>
                </c:pt>
                <c:pt idx="2">
                  <c:v>Northern Cape</c:v>
                </c:pt>
                <c:pt idx="3">
                  <c:v>Free State</c:v>
                </c:pt>
                <c:pt idx="4">
                  <c:v>KwaZulu-Natal</c:v>
                </c:pt>
                <c:pt idx="5">
                  <c:v>North West</c:v>
                </c:pt>
                <c:pt idx="6">
                  <c:v>Gauteng</c:v>
                </c:pt>
                <c:pt idx="7">
                  <c:v>Mpumalanga</c:v>
                </c:pt>
                <c:pt idx="8">
                  <c:v>Limpopo</c:v>
                </c:pt>
              </c:strCache>
            </c:strRef>
          </c:cat>
          <c:val>
            <c:numRef>
              <c:f>'Data Sheet 0'!$I$22:$Q$22</c:f>
              <c:numCache>
                <c:formatCode>0%</c:formatCode>
                <c:ptCount val="9"/>
                <c:pt idx="0">
                  <c:v>0.13266466879624336</c:v>
                </c:pt>
                <c:pt idx="1">
                  <c:v>1.3180652578040278E-2</c:v>
                </c:pt>
                <c:pt idx="2">
                  <c:v>5.583455311510522E-4</c:v>
                </c:pt>
                <c:pt idx="3">
                  <c:v>3.0663749689131863E-4</c:v>
                </c:pt>
                <c:pt idx="4">
                  <c:v>2.9269526912663796E-2</c:v>
                </c:pt>
                <c:pt idx="5">
                  <c:v>0</c:v>
                </c:pt>
                <c:pt idx="6">
                  <c:v>7.362247163612072E-2</c:v>
                </c:pt>
                <c:pt idx="7">
                  <c:v>1.9983749580443138E-3</c:v>
                </c:pt>
                <c:pt idx="8">
                  <c:v>2.2566368320428085E-4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36-4B1B-B6DE-826801C9472B}"/>
            </c:ext>
          </c:extLst>
        </c:ser>
        <c:ser>
          <c:idx val="1"/>
          <c:order val="1"/>
          <c:tx>
            <c:strRef>
              <c:f>'Data Sheet 0'!$B$23</c:f>
              <c:strCache>
                <c:ptCount val="1"/>
                <c:pt idx="0">
                  <c:v>Bus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'Data Sheet 0'!$I$9:$Q$9</c:f>
              <c:strCache>
                <c:ptCount val="9"/>
                <c:pt idx="0">
                  <c:v>Western Cape</c:v>
                </c:pt>
                <c:pt idx="1">
                  <c:v>Eastern Cape</c:v>
                </c:pt>
                <c:pt idx="2">
                  <c:v>Northern Cape</c:v>
                </c:pt>
                <c:pt idx="3">
                  <c:v>Free State</c:v>
                </c:pt>
                <c:pt idx="4">
                  <c:v>KwaZulu-Natal</c:v>
                </c:pt>
                <c:pt idx="5">
                  <c:v>North West</c:v>
                </c:pt>
                <c:pt idx="6">
                  <c:v>Gauteng</c:v>
                </c:pt>
                <c:pt idx="7">
                  <c:v>Mpumalanga</c:v>
                </c:pt>
                <c:pt idx="8">
                  <c:v>Limpopo</c:v>
                </c:pt>
              </c:strCache>
            </c:strRef>
          </c:cat>
          <c:val>
            <c:numRef>
              <c:f>'Data Sheet 0'!$I$23:$Q$23</c:f>
              <c:numCache>
                <c:formatCode>0%</c:formatCode>
                <c:ptCount val="9"/>
                <c:pt idx="0">
                  <c:v>7.2322094738006729E-2</c:v>
                </c:pt>
                <c:pt idx="1">
                  <c:v>3.0704633767475922E-2</c:v>
                </c:pt>
                <c:pt idx="2">
                  <c:v>3.4001595827543495E-2</c:v>
                </c:pt>
                <c:pt idx="3">
                  <c:v>6.0060561586359459E-2</c:v>
                </c:pt>
                <c:pt idx="4">
                  <c:v>6.8986630616879457E-2</c:v>
                </c:pt>
                <c:pt idx="5">
                  <c:v>0.13423554740234095</c:v>
                </c:pt>
                <c:pt idx="6">
                  <c:v>5.1294200741345386E-2</c:v>
                </c:pt>
                <c:pt idx="7">
                  <c:v>0.21080267172716813</c:v>
                </c:pt>
                <c:pt idx="8">
                  <c:v>0.11089581033348044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36-4B1B-B6DE-826801C9472B}"/>
            </c:ext>
          </c:extLst>
        </c:ser>
        <c:ser>
          <c:idx val="2"/>
          <c:order val="2"/>
          <c:tx>
            <c:strRef>
              <c:f>'Data Sheet 0'!$B$24</c:f>
              <c:strCache>
                <c:ptCount val="1"/>
                <c:pt idx="0">
                  <c:v>Taxi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'Data Sheet 0'!$I$9:$Q$9</c:f>
              <c:strCache>
                <c:ptCount val="9"/>
                <c:pt idx="0">
                  <c:v>Western Cape</c:v>
                </c:pt>
                <c:pt idx="1">
                  <c:v>Eastern Cape</c:v>
                </c:pt>
                <c:pt idx="2">
                  <c:v>Northern Cape</c:v>
                </c:pt>
                <c:pt idx="3">
                  <c:v>Free State</c:v>
                </c:pt>
                <c:pt idx="4">
                  <c:v>KwaZulu-Natal</c:v>
                </c:pt>
                <c:pt idx="5">
                  <c:v>North West</c:v>
                </c:pt>
                <c:pt idx="6">
                  <c:v>Gauteng</c:v>
                </c:pt>
                <c:pt idx="7">
                  <c:v>Mpumalanga</c:v>
                </c:pt>
                <c:pt idx="8">
                  <c:v>Limpopo</c:v>
                </c:pt>
              </c:strCache>
            </c:strRef>
          </c:cat>
          <c:val>
            <c:numRef>
              <c:f>'Data Sheet 0'!$I$24:$Q$24</c:f>
              <c:numCache>
                <c:formatCode>0%</c:formatCode>
                <c:ptCount val="9"/>
                <c:pt idx="0">
                  <c:v>0.15085665777657736</c:v>
                </c:pt>
                <c:pt idx="1">
                  <c:v>0.28870185767738282</c:v>
                </c:pt>
                <c:pt idx="2">
                  <c:v>0.12719831998016068</c:v>
                </c:pt>
                <c:pt idx="3">
                  <c:v>0.24248730532231819</c:v>
                </c:pt>
                <c:pt idx="4">
                  <c:v>0.35789887843632368</c:v>
                </c:pt>
                <c:pt idx="5">
                  <c:v>0.27519213132777942</c:v>
                </c:pt>
                <c:pt idx="6">
                  <c:v>0.30389813084364053</c:v>
                </c:pt>
                <c:pt idx="7">
                  <c:v>0.1983140892602894</c:v>
                </c:pt>
                <c:pt idx="8">
                  <c:v>0.19082124149824534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36-4B1B-B6DE-826801C9472B}"/>
            </c:ext>
          </c:extLst>
        </c:ser>
        <c:ser>
          <c:idx val="3"/>
          <c:order val="3"/>
          <c:tx>
            <c:strRef>
              <c:f>'Data Sheet 0'!$B$25</c:f>
              <c:strCache>
                <c:ptCount val="1"/>
                <c:pt idx="0">
                  <c:v>Car/bakkie/truck/lorry driver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'Data Sheet 0'!$I$9:$Q$9</c:f>
              <c:strCache>
                <c:ptCount val="9"/>
                <c:pt idx="0">
                  <c:v>Western Cape</c:v>
                </c:pt>
                <c:pt idx="1">
                  <c:v>Eastern Cape</c:v>
                </c:pt>
                <c:pt idx="2">
                  <c:v>Northern Cape</c:v>
                </c:pt>
                <c:pt idx="3">
                  <c:v>Free State</c:v>
                </c:pt>
                <c:pt idx="4">
                  <c:v>KwaZulu-Natal</c:v>
                </c:pt>
                <c:pt idx="5">
                  <c:v>North West</c:v>
                </c:pt>
                <c:pt idx="6">
                  <c:v>Gauteng</c:v>
                </c:pt>
                <c:pt idx="7">
                  <c:v>Mpumalanga</c:v>
                </c:pt>
                <c:pt idx="8">
                  <c:v>Limpopo</c:v>
                </c:pt>
              </c:strCache>
            </c:strRef>
          </c:cat>
          <c:val>
            <c:numRef>
              <c:f>'Data Sheet 0'!$I$25:$Q$25</c:f>
              <c:numCache>
                <c:formatCode>0%</c:formatCode>
                <c:ptCount val="9"/>
                <c:pt idx="0">
                  <c:v>0.35442769441246325</c:v>
                </c:pt>
                <c:pt idx="1">
                  <c:v>0.24322453044473141</c:v>
                </c:pt>
                <c:pt idx="2">
                  <c:v>0.25439979908173693</c:v>
                </c:pt>
                <c:pt idx="3">
                  <c:v>0.27559191441832465</c:v>
                </c:pt>
                <c:pt idx="4">
                  <c:v>0.25063466817665947</c:v>
                </c:pt>
                <c:pt idx="5">
                  <c:v>0.22780950675118841</c:v>
                </c:pt>
                <c:pt idx="6">
                  <c:v>0.38079581056796735</c:v>
                </c:pt>
                <c:pt idx="7">
                  <c:v>0.24562761753674775</c:v>
                </c:pt>
                <c:pt idx="8">
                  <c:v>0.24794832497231803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36-4B1B-B6DE-826801C9472B}"/>
            </c:ext>
          </c:extLst>
        </c:ser>
        <c:ser>
          <c:idx val="4"/>
          <c:order val="4"/>
          <c:tx>
            <c:strRef>
              <c:f>'Data Sheet 0'!$B$26</c:f>
              <c:strCache>
                <c:ptCount val="1"/>
                <c:pt idx="0">
                  <c:v>Car/bakkie/truck/lorry passenger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'Data Sheet 0'!$I$9:$Q$9</c:f>
              <c:strCache>
                <c:ptCount val="9"/>
                <c:pt idx="0">
                  <c:v>Western Cape</c:v>
                </c:pt>
                <c:pt idx="1">
                  <c:v>Eastern Cape</c:v>
                </c:pt>
                <c:pt idx="2">
                  <c:v>Northern Cape</c:v>
                </c:pt>
                <c:pt idx="3">
                  <c:v>Free State</c:v>
                </c:pt>
                <c:pt idx="4">
                  <c:v>KwaZulu-Natal</c:v>
                </c:pt>
                <c:pt idx="5">
                  <c:v>North West</c:v>
                </c:pt>
                <c:pt idx="6">
                  <c:v>Gauteng</c:v>
                </c:pt>
                <c:pt idx="7">
                  <c:v>Mpumalanga</c:v>
                </c:pt>
                <c:pt idx="8">
                  <c:v>Limpopo</c:v>
                </c:pt>
              </c:strCache>
            </c:strRef>
          </c:cat>
          <c:val>
            <c:numRef>
              <c:f>'Data Sheet 0'!$I$26:$Q$26</c:f>
              <c:numCache>
                <c:formatCode>0%</c:formatCode>
                <c:ptCount val="9"/>
                <c:pt idx="0">
                  <c:v>0.10753388595664858</c:v>
                </c:pt>
                <c:pt idx="1">
                  <c:v>8.5037425346500384E-2</c:v>
                </c:pt>
                <c:pt idx="2">
                  <c:v>0.14063930095828867</c:v>
                </c:pt>
                <c:pt idx="3">
                  <c:v>7.3051342297835262E-2</c:v>
                </c:pt>
                <c:pt idx="4">
                  <c:v>7.1594852768535527E-2</c:v>
                </c:pt>
                <c:pt idx="5">
                  <c:v>7.4712546754295436E-2</c:v>
                </c:pt>
                <c:pt idx="6">
                  <c:v>5.8941904256519344E-2</c:v>
                </c:pt>
                <c:pt idx="7">
                  <c:v>6.9330893408095687E-2</c:v>
                </c:pt>
                <c:pt idx="8">
                  <c:v>8.5886681280418362E-2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E36-4B1B-B6DE-826801C9472B}"/>
            </c:ext>
          </c:extLst>
        </c:ser>
        <c:ser>
          <c:idx val="5"/>
          <c:order val="5"/>
          <c:tx>
            <c:strRef>
              <c:f>'Data Sheet 0'!$B$27</c:f>
              <c:strCache>
                <c:ptCount val="1"/>
                <c:pt idx="0">
                  <c:v>Walking all the way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'Data Sheet 0'!$I$9:$Q$9</c:f>
              <c:strCache>
                <c:ptCount val="9"/>
                <c:pt idx="0">
                  <c:v>Western Cape</c:v>
                </c:pt>
                <c:pt idx="1">
                  <c:v>Eastern Cape</c:v>
                </c:pt>
                <c:pt idx="2">
                  <c:v>Northern Cape</c:v>
                </c:pt>
                <c:pt idx="3">
                  <c:v>Free State</c:v>
                </c:pt>
                <c:pt idx="4">
                  <c:v>KwaZulu-Natal</c:v>
                </c:pt>
                <c:pt idx="5">
                  <c:v>North West</c:v>
                </c:pt>
                <c:pt idx="6">
                  <c:v>Gauteng</c:v>
                </c:pt>
                <c:pt idx="7">
                  <c:v>Mpumalanga</c:v>
                </c:pt>
                <c:pt idx="8">
                  <c:v>Limpopo</c:v>
                </c:pt>
              </c:strCache>
            </c:strRef>
          </c:cat>
          <c:val>
            <c:numRef>
              <c:f>'Data Sheet 0'!$I$27:$Q$27</c:f>
              <c:numCache>
                <c:formatCode>0%</c:formatCode>
                <c:ptCount val="9"/>
                <c:pt idx="0">
                  <c:v>0.16849352834086753</c:v>
                </c:pt>
                <c:pt idx="1">
                  <c:v>0.33354656957694995</c:v>
                </c:pt>
                <c:pt idx="2">
                  <c:v>0.42170003505739317</c:v>
                </c:pt>
                <c:pt idx="3">
                  <c:v>0.32249581996121118</c:v>
                </c:pt>
                <c:pt idx="4">
                  <c:v>0.21285293137720424</c:v>
                </c:pt>
                <c:pt idx="5">
                  <c:v>0.26447341297416621</c:v>
                </c:pt>
                <c:pt idx="6">
                  <c:v>0.12162977797172315</c:v>
                </c:pt>
                <c:pt idx="7">
                  <c:v>0.2595170714686687</c:v>
                </c:pt>
                <c:pt idx="8">
                  <c:v>0.34373502067806483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E36-4B1B-B6DE-826801C9472B}"/>
            </c:ext>
          </c:extLst>
        </c:ser>
        <c:ser>
          <c:idx val="6"/>
          <c:order val="6"/>
          <c:tx>
            <c:strRef>
              <c:f>'Data Sheet 0'!$B$28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'Data Sheet 0'!$I$9:$Q$9</c:f>
              <c:strCache>
                <c:ptCount val="9"/>
                <c:pt idx="0">
                  <c:v>Western Cape</c:v>
                </c:pt>
                <c:pt idx="1">
                  <c:v>Eastern Cape</c:v>
                </c:pt>
                <c:pt idx="2">
                  <c:v>Northern Cape</c:v>
                </c:pt>
                <c:pt idx="3">
                  <c:v>Free State</c:v>
                </c:pt>
                <c:pt idx="4">
                  <c:v>KwaZulu-Natal</c:v>
                </c:pt>
                <c:pt idx="5">
                  <c:v>North West</c:v>
                </c:pt>
                <c:pt idx="6">
                  <c:v>Gauteng</c:v>
                </c:pt>
                <c:pt idx="7">
                  <c:v>Mpumalanga</c:v>
                </c:pt>
                <c:pt idx="8">
                  <c:v>Limpopo</c:v>
                </c:pt>
              </c:strCache>
            </c:strRef>
          </c:cat>
          <c:val>
            <c:numRef>
              <c:f>'Data Sheet 0'!$I$28:$Q$28</c:f>
              <c:numCache>
                <c:formatCode>0%</c:formatCode>
                <c:ptCount val="9"/>
                <c:pt idx="0">
                  <c:v>1.3701469979193073E-2</c:v>
                </c:pt>
                <c:pt idx="1">
                  <c:v>5.6043306089192686E-3</c:v>
                </c:pt>
                <c:pt idx="2">
                  <c:v>2.1502603563725894E-2</c:v>
                </c:pt>
                <c:pt idx="3">
                  <c:v>2.6006418917060025E-2</c:v>
                </c:pt>
                <c:pt idx="4">
                  <c:v>8.7625117117337732E-3</c:v>
                </c:pt>
                <c:pt idx="5">
                  <c:v>2.357685479022955E-2</c:v>
                </c:pt>
                <c:pt idx="6">
                  <c:v>9.8177039826834941E-3</c:v>
                </c:pt>
                <c:pt idx="7">
                  <c:v>1.4409281640985988E-2</c:v>
                </c:pt>
                <c:pt idx="8">
                  <c:v>2.0487257554268622E-2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36-4B1B-B6DE-826801C947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4162239"/>
        <c:axId val="205846591"/>
      </c:barChart>
      <c:catAx>
        <c:axId val="244162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46591"/>
        <c:crosses val="autoZero"/>
        <c:auto val="1"/>
        <c:lblAlgn val="ctr"/>
        <c:lblOffset val="100"/>
        <c:noMultiLvlLbl val="0"/>
      </c:catAx>
      <c:valAx>
        <c:axId val="20584659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162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283923425655709"/>
          <c:y val="0.12798222069993198"/>
          <c:w val="0.20673942026105432"/>
          <c:h val="0.843235076716538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Population projections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Reference!$Q$146</c:f>
              <c:strCache>
                <c:ptCount val="1"/>
                <c:pt idx="0">
                  <c:v>Low 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Reference!$R$144:$AB$145</c:f>
              <c:multiLvlStrCache>
                <c:ptCount val="11"/>
                <c:lvl>
                  <c:pt idx="0">
                    <c:v>2015</c:v>
                  </c:pt>
                  <c:pt idx="1">
                    <c:v>2020</c:v>
                  </c:pt>
                  <c:pt idx="2">
                    <c:v>2030</c:v>
                  </c:pt>
                  <c:pt idx="3">
                    <c:v>2040</c:v>
                  </c:pt>
                  <c:pt idx="4">
                    <c:v>2050</c:v>
                  </c:pt>
                  <c:pt idx="6">
                    <c:v>2015</c:v>
                  </c:pt>
                  <c:pt idx="7">
                    <c:v>2020</c:v>
                  </c:pt>
                  <c:pt idx="8">
                    <c:v>2030</c:v>
                  </c:pt>
                  <c:pt idx="9">
                    <c:v>2040</c:v>
                  </c:pt>
                  <c:pt idx="10">
                    <c:v>2050</c:v>
                  </c:pt>
                </c:lvl>
                <c:lvl>
                  <c:pt idx="0">
                    <c:v>Reference</c:v>
                  </c:pt>
                  <c:pt idx="6">
                    <c:v>Disaggregated approach</c:v>
                  </c:pt>
                </c:lvl>
              </c:multiLvlStrCache>
            </c:multiLvlStrRef>
          </c:cat>
          <c:val>
            <c:numRef>
              <c:f>Reference!$R$146:$AB$146</c:f>
              <c:numCache>
                <c:formatCode>0.00</c:formatCode>
                <c:ptCount val="11"/>
                <c:pt idx="0">
                  <c:v>22.597784145443708</c:v>
                </c:pt>
                <c:pt idx="1">
                  <c:v>22.191355168600552</c:v>
                </c:pt>
                <c:pt idx="2">
                  <c:v>19.67975693530963</c:v>
                </c:pt>
                <c:pt idx="3">
                  <c:v>14.497783274879147</c:v>
                </c:pt>
                <c:pt idx="4">
                  <c:v>12.030894945942769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A0-4807-A365-1049B77F67DE}"/>
            </c:ext>
          </c:extLst>
        </c:ser>
        <c:ser>
          <c:idx val="1"/>
          <c:order val="1"/>
          <c:tx>
            <c:strRef>
              <c:f>Reference!$Q$147</c:f>
              <c:strCache>
                <c:ptCount val="1"/>
                <c:pt idx="0">
                  <c:v>Middle 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Reference!$R$144:$AB$145</c:f>
              <c:multiLvlStrCache>
                <c:ptCount val="11"/>
                <c:lvl>
                  <c:pt idx="0">
                    <c:v>2015</c:v>
                  </c:pt>
                  <c:pt idx="1">
                    <c:v>2020</c:v>
                  </c:pt>
                  <c:pt idx="2">
                    <c:v>2030</c:v>
                  </c:pt>
                  <c:pt idx="3">
                    <c:v>2040</c:v>
                  </c:pt>
                  <c:pt idx="4">
                    <c:v>2050</c:v>
                  </c:pt>
                  <c:pt idx="6">
                    <c:v>2015</c:v>
                  </c:pt>
                  <c:pt idx="7">
                    <c:v>2020</c:v>
                  </c:pt>
                  <c:pt idx="8">
                    <c:v>2030</c:v>
                  </c:pt>
                  <c:pt idx="9">
                    <c:v>2040</c:v>
                  </c:pt>
                  <c:pt idx="10">
                    <c:v>2050</c:v>
                  </c:pt>
                </c:lvl>
                <c:lvl>
                  <c:pt idx="0">
                    <c:v>Reference</c:v>
                  </c:pt>
                  <c:pt idx="6">
                    <c:v>Disaggregated approach</c:v>
                  </c:pt>
                </c:lvl>
              </c:multiLvlStrCache>
            </c:multiLvlStrRef>
          </c:cat>
          <c:val>
            <c:numRef>
              <c:f>Reference!$R$147:$AB$147</c:f>
              <c:numCache>
                <c:formatCode>0.00</c:formatCode>
                <c:ptCount val="11"/>
                <c:pt idx="0">
                  <c:v>17.336935230724116</c:v>
                </c:pt>
                <c:pt idx="1">
                  <c:v>18.387603958956731</c:v>
                </c:pt>
                <c:pt idx="2">
                  <c:v>20.048375291584865</c:v>
                </c:pt>
                <c:pt idx="3">
                  <c:v>23.275412250984417</c:v>
                </c:pt>
                <c:pt idx="4">
                  <c:v>25.660640894800512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A0-4807-A365-1049B77F67DE}"/>
            </c:ext>
          </c:extLst>
        </c:ser>
        <c:ser>
          <c:idx val="2"/>
          <c:order val="2"/>
          <c:tx>
            <c:strRef>
              <c:f>Reference!$Q$148</c:f>
              <c:strCache>
                <c:ptCount val="1"/>
                <c:pt idx="0">
                  <c:v>High income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Reference!$R$144:$AB$145</c:f>
              <c:multiLvlStrCache>
                <c:ptCount val="11"/>
                <c:lvl>
                  <c:pt idx="0">
                    <c:v>2015</c:v>
                  </c:pt>
                  <c:pt idx="1">
                    <c:v>2020</c:v>
                  </c:pt>
                  <c:pt idx="2">
                    <c:v>2030</c:v>
                  </c:pt>
                  <c:pt idx="3">
                    <c:v>2040</c:v>
                  </c:pt>
                  <c:pt idx="4">
                    <c:v>2050</c:v>
                  </c:pt>
                  <c:pt idx="6">
                    <c:v>2015</c:v>
                  </c:pt>
                  <c:pt idx="7">
                    <c:v>2020</c:v>
                  </c:pt>
                  <c:pt idx="8">
                    <c:v>2030</c:v>
                  </c:pt>
                  <c:pt idx="9">
                    <c:v>2040</c:v>
                  </c:pt>
                  <c:pt idx="10">
                    <c:v>2050</c:v>
                  </c:pt>
                </c:lvl>
                <c:lvl>
                  <c:pt idx="0">
                    <c:v>Reference</c:v>
                  </c:pt>
                  <c:pt idx="6">
                    <c:v>Disaggregated approach</c:v>
                  </c:pt>
                </c:lvl>
              </c:multiLvlStrCache>
            </c:multiLvlStrRef>
          </c:cat>
          <c:val>
            <c:numRef>
              <c:f>Reference!$R$148:$AB$148</c:f>
              <c:numCache>
                <c:formatCode>0.00</c:formatCode>
                <c:ptCount val="11"/>
                <c:pt idx="0">
                  <c:v>14.555686623832171</c:v>
                </c:pt>
                <c:pt idx="1">
                  <c:v>15.855532152442718</c:v>
                </c:pt>
                <c:pt idx="2">
                  <c:v>21.115461653105505</c:v>
                </c:pt>
                <c:pt idx="3">
                  <c:v>25.942110394136435</c:v>
                </c:pt>
                <c:pt idx="4">
                  <c:v>27.748200389256723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A0-4807-A365-1049B77F67DE}"/>
            </c:ext>
          </c:extLst>
        </c:ser>
        <c:ser>
          <c:idx val="3"/>
          <c:order val="3"/>
          <c:tx>
            <c:strRef>
              <c:f>Reference!$W$149</c:f>
              <c:strCache>
                <c:ptCount val="1"/>
                <c:pt idx="0">
                  <c:v>Quintile 1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Reference!$R$144:$AB$145</c:f>
              <c:multiLvlStrCache>
                <c:ptCount val="11"/>
                <c:lvl>
                  <c:pt idx="0">
                    <c:v>2015</c:v>
                  </c:pt>
                  <c:pt idx="1">
                    <c:v>2020</c:v>
                  </c:pt>
                  <c:pt idx="2">
                    <c:v>2030</c:v>
                  </c:pt>
                  <c:pt idx="3">
                    <c:v>2040</c:v>
                  </c:pt>
                  <c:pt idx="4">
                    <c:v>2050</c:v>
                  </c:pt>
                  <c:pt idx="6">
                    <c:v>2015</c:v>
                  </c:pt>
                  <c:pt idx="7">
                    <c:v>2020</c:v>
                  </c:pt>
                  <c:pt idx="8">
                    <c:v>2030</c:v>
                  </c:pt>
                  <c:pt idx="9">
                    <c:v>2040</c:v>
                  </c:pt>
                  <c:pt idx="10">
                    <c:v>2050</c:v>
                  </c:pt>
                </c:lvl>
                <c:lvl>
                  <c:pt idx="0">
                    <c:v>Reference</c:v>
                  </c:pt>
                  <c:pt idx="6">
                    <c:v>Disaggregated approach</c:v>
                  </c:pt>
                </c:lvl>
              </c:multiLvlStrCache>
            </c:multiLvlStrRef>
          </c:cat>
          <c:val>
            <c:numRef>
              <c:f>Reference!$R$149:$AB$149</c:f>
              <c:numCache>
                <c:formatCode>General</c:formatCode>
                <c:ptCount val="11"/>
                <c:pt idx="5">
                  <c:v>0</c:v>
                </c:pt>
                <c:pt idx="6">
                  <c:v>13.556558880197777</c:v>
                </c:pt>
                <c:pt idx="7">
                  <c:v>13.310435342921972</c:v>
                </c:pt>
                <c:pt idx="8">
                  <c:v>11.803971917811763</c:v>
                </c:pt>
                <c:pt idx="9">
                  <c:v>8.6958099403725573</c:v>
                </c:pt>
                <c:pt idx="10">
                  <c:v>7.2161640564707792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A0-4807-A365-1049B77F67DE}"/>
            </c:ext>
          </c:extLst>
        </c:ser>
        <c:ser>
          <c:idx val="4"/>
          <c:order val="4"/>
          <c:tx>
            <c:strRef>
              <c:f>Reference!$W$150</c:f>
              <c:strCache>
                <c:ptCount val="1"/>
                <c:pt idx="0">
                  <c:v>Quintile 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Reference!$R$144:$AB$145</c:f>
              <c:multiLvlStrCache>
                <c:ptCount val="11"/>
                <c:lvl>
                  <c:pt idx="0">
                    <c:v>2015</c:v>
                  </c:pt>
                  <c:pt idx="1">
                    <c:v>2020</c:v>
                  </c:pt>
                  <c:pt idx="2">
                    <c:v>2030</c:v>
                  </c:pt>
                  <c:pt idx="3">
                    <c:v>2040</c:v>
                  </c:pt>
                  <c:pt idx="4">
                    <c:v>2050</c:v>
                  </c:pt>
                  <c:pt idx="6">
                    <c:v>2015</c:v>
                  </c:pt>
                  <c:pt idx="7">
                    <c:v>2020</c:v>
                  </c:pt>
                  <c:pt idx="8">
                    <c:v>2030</c:v>
                  </c:pt>
                  <c:pt idx="9">
                    <c:v>2040</c:v>
                  </c:pt>
                  <c:pt idx="10">
                    <c:v>2050</c:v>
                  </c:pt>
                </c:lvl>
                <c:lvl>
                  <c:pt idx="0">
                    <c:v>Reference</c:v>
                  </c:pt>
                  <c:pt idx="6">
                    <c:v>Disaggregated approach</c:v>
                  </c:pt>
                </c:lvl>
              </c:multiLvlStrCache>
            </c:multiLvlStrRef>
          </c:cat>
          <c:val>
            <c:numRef>
              <c:f>Reference!$R$150:$AB$150</c:f>
              <c:numCache>
                <c:formatCode>General</c:formatCode>
                <c:ptCount val="11"/>
                <c:pt idx="5">
                  <c:v>0</c:v>
                </c:pt>
                <c:pt idx="6">
                  <c:v>12.532078727876154</c:v>
                </c:pt>
                <c:pt idx="7">
                  <c:v>12.580840625535593</c:v>
                </c:pt>
                <c:pt idx="8">
                  <c:v>11.913882102996038</c:v>
                </c:pt>
                <c:pt idx="9">
                  <c:v>10.485410170846054</c:v>
                </c:pt>
                <c:pt idx="10">
                  <c:v>9.9781189167721376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A0-4807-A365-1049B77F67DE}"/>
            </c:ext>
          </c:extLst>
        </c:ser>
        <c:ser>
          <c:idx val="5"/>
          <c:order val="5"/>
          <c:tx>
            <c:strRef>
              <c:f>Reference!$W$151</c:f>
              <c:strCache>
                <c:ptCount val="1"/>
                <c:pt idx="0">
                  <c:v>Quintile 3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Reference!$R$151:$AB$151</c:f>
              <c:numCache>
                <c:formatCode>General</c:formatCode>
                <c:ptCount val="11"/>
                <c:pt idx="5">
                  <c:v>0</c:v>
                </c:pt>
                <c:pt idx="6">
                  <c:v>10.153683076391506</c:v>
                </c:pt>
                <c:pt idx="7">
                  <c:v>10.76902581136858</c:v>
                </c:pt>
                <c:pt idx="8">
                  <c:v>11.741685959534724</c:v>
                </c:pt>
                <c:pt idx="9">
                  <c:v>13.631657272278815</c:v>
                </c:pt>
                <c:pt idx="10">
                  <c:v>15.028608056535248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A0-4807-A365-1049B77F67DE}"/>
            </c:ext>
          </c:extLst>
        </c:ser>
        <c:ser>
          <c:idx val="6"/>
          <c:order val="6"/>
          <c:tx>
            <c:strRef>
              <c:f>Reference!$W$152</c:f>
              <c:strCache>
                <c:ptCount val="1"/>
                <c:pt idx="0">
                  <c:v>Quintile 4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val>
            <c:numRef>
              <c:f>Reference!$R$152:$AB$152</c:f>
              <c:numCache>
                <c:formatCode>General</c:formatCode>
                <c:ptCount val="11"/>
                <c:pt idx="5">
                  <c:v>0</c:v>
                </c:pt>
                <c:pt idx="6">
                  <c:v>9.4609344448941677</c:v>
                </c:pt>
                <c:pt idx="7">
                  <c:v>10.199776454234794</c:v>
                </c:pt>
                <c:pt idx="8">
                  <c:v>12.637414716191415</c:v>
                </c:pt>
                <c:pt idx="9">
                  <c:v>15.237203420636231</c:v>
                </c:pt>
                <c:pt idx="10">
                  <c:v>16.461005866355066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A0-4807-A365-1049B77F67DE}"/>
            </c:ext>
          </c:extLst>
        </c:ser>
        <c:ser>
          <c:idx val="7"/>
          <c:order val="7"/>
          <c:tx>
            <c:strRef>
              <c:f>Reference!$W$153</c:f>
              <c:strCache>
                <c:ptCount val="1"/>
                <c:pt idx="0">
                  <c:v>Quintile 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val>
            <c:numRef>
              <c:f>Reference!$R$153:$AB$153</c:f>
              <c:numCache>
                <c:formatCode>General</c:formatCode>
                <c:ptCount val="11"/>
                <c:pt idx="5">
                  <c:v>0</c:v>
                </c:pt>
                <c:pt idx="6">
                  <c:v>8.786742196351792</c:v>
                </c:pt>
                <c:pt idx="7">
                  <c:v>9.5714120031733003</c:v>
                </c:pt>
                <c:pt idx="8">
                  <c:v>12.746641429081953</c:v>
                </c:pt>
                <c:pt idx="9">
                  <c:v>15.660314915460377</c:v>
                </c:pt>
                <c:pt idx="10">
                  <c:v>16.750586157481859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5A0-4807-A365-1049B77F67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06107072"/>
        <c:axId val="1168044416"/>
      </c:barChart>
      <c:catAx>
        <c:axId val="150610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8044416"/>
        <c:crosses val="autoZero"/>
        <c:auto val="1"/>
        <c:lblAlgn val="ctr"/>
        <c:lblOffset val="100"/>
        <c:noMultiLvlLbl val="0"/>
      </c:catAx>
      <c:valAx>
        <c:axId val="116804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Population (millions of persons)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6107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2012 Base year passenger-km demand (billions of pass.km) by mode comparison</a:t>
            </a:r>
          </a:p>
        </c:rich>
      </c:tx>
      <c:layout>
        <c:manualLayout>
          <c:xMode val="edge"/>
          <c:yMode val="edge"/>
          <c:x val="0.1064356323636402"/>
          <c:y val="2.01583835198601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279340909288214"/>
          <c:y val="0.18531744342767964"/>
          <c:w val="0.82295080259399767"/>
          <c:h val="0.55061388948003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Reference!$R$157</c:f>
              <c:strCache>
                <c:ptCount val="1"/>
                <c:pt idx="0">
                  <c:v>National approach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Reference!$Q$158:$Q$165</c:f>
              <c:strCache>
                <c:ptCount val="8"/>
                <c:pt idx="0">
                  <c:v>Car</c:v>
                </c:pt>
                <c:pt idx="1">
                  <c:v>SUV</c:v>
                </c:pt>
                <c:pt idx="2">
                  <c:v>Motorbike</c:v>
                </c:pt>
                <c:pt idx="3">
                  <c:v>Bus</c:v>
                </c:pt>
                <c:pt idx="4">
                  <c:v>Minibus taxi</c:v>
                </c:pt>
                <c:pt idx="5">
                  <c:v>BRT</c:v>
                </c:pt>
                <c:pt idx="6">
                  <c:v>Metro Rail</c:v>
                </c:pt>
                <c:pt idx="7">
                  <c:v>Gautrain</c:v>
                </c:pt>
              </c:strCache>
            </c:strRef>
          </c:cat>
          <c:val>
            <c:numRef>
              <c:f>Reference!$R$158:$R$165</c:f>
              <c:numCache>
                <c:formatCode>General</c:formatCode>
                <c:ptCount val="8"/>
                <c:pt idx="0">
                  <c:v>130.86336840972371</c:v>
                </c:pt>
                <c:pt idx="1">
                  <c:v>17.460773993879712</c:v>
                </c:pt>
                <c:pt idx="2">
                  <c:v>3.6288152143297925</c:v>
                </c:pt>
                <c:pt idx="3">
                  <c:v>15.101101364695522</c:v>
                </c:pt>
                <c:pt idx="4">
                  <c:v>102.56071312741349</c:v>
                </c:pt>
                <c:pt idx="5">
                  <c:v>0.47532398087606192</c:v>
                </c:pt>
                <c:pt idx="6">
                  <c:v>16.305828121695271</c:v>
                </c:pt>
                <c:pt idx="7">
                  <c:v>0.76722752523784798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27-43A4-BDD0-F9B8309A7E07}"/>
            </c:ext>
          </c:extLst>
        </c:ser>
        <c:ser>
          <c:idx val="1"/>
          <c:order val="1"/>
          <c:tx>
            <c:strRef>
              <c:f>Reference!$S$157</c:f>
              <c:strCache>
                <c:ptCount val="1"/>
                <c:pt idx="0">
                  <c:v>Provincial approach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Reference!$Q$158:$Q$165</c:f>
              <c:strCache>
                <c:ptCount val="8"/>
                <c:pt idx="0">
                  <c:v>Car</c:v>
                </c:pt>
                <c:pt idx="1">
                  <c:v>SUV</c:v>
                </c:pt>
                <c:pt idx="2">
                  <c:v>Motorbike</c:v>
                </c:pt>
                <c:pt idx="3">
                  <c:v>Bus</c:v>
                </c:pt>
                <c:pt idx="4">
                  <c:v>Minibus taxi</c:v>
                </c:pt>
                <c:pt idx="5">
                  <c:v>BRT</c:v>
                </c:pt>
                <c:pt idx="6">
                  <c:v>Metro Rail</c:v>
                </c:pt>
                <c:pt idx="7">
                  <c:v>Gautrain</c:v>
                </c:pt>
              </c:strCache>
            </c:strRef>
          </c:cat>
          <c:val>
            <c:numRef>
              <c:f>Reference!$S$158:$S$165</c:f>
              <c:numCache>
                <c:formatCode>0.00</c:formatCode>
                <c:ptCount val="8"/>
                <c:pt idx="0">
                  <c:v>118.03555237847095</c:v>
                </c:pt>
                <c:pt idx="1">
                  <c:v>15.749190383594707</c:v>
                </c:pt>
                <c:pt idx="2">
                  <c:v>3.2731024236037451</c:v>
                </c:pt>
                <c:pt idx="3">
                  <c:v>15.164075457084218</c:v>
                </c:pt>
                <c:pt idx="4">
                  <c:v>102.98840827811526</c:v>
                </c:pt>
                <c:pt idx="5">
                  <c:v>0.80361274914338088</c:v>
                </c:pt>
                <c:pt idx="6">
                  <c:v>16.373826124080082</c:v>
                </c:pt>
                <c:pt idx="7">
                  <c:v>1.2670706785278127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27-43A4-BDD0-F9B8309A7E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7719792"/>
        <c:axId val="971152336"/>
      </c:barChart>
      <c:catAx>
        <c:axId val="857719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Mode</a:t>
                </a:r>
              </a:p>
            </c:rich>
          </c:tx>
          <c:layout>
            <c:manualLayout>
              <c:xMode val="edge"/>
              <c:yMode val="edge"/>
              <c:x val="0.42043198569307833"/>
              <c:y val="0.82295608994821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152336"/>
        <c:crosses val="autoZero"/>
        <c:auto val="1"/>
        <c:lblAlgn val="ctr"/>
        <c:lblOffset val="100"/>
        <c:noMultiLvlLbl val="0"/>
      </c:catAx>
      <c:valAx>
        <c:axId val="97115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Passenger-km demand (billions of pass.km)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771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68691-90F7-4A69-8C5E-8FAF8E33B281}" type="doc">
      <dgm:prSet loTypeId="urn:microsoft.com/office/officeart/2005/8/layout/funnel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F370AA2E-F371-4749-82E4-7C915596A593}">
      <dgm:prSet phldrT="[Text]" custT="1"/>
      <dgm:spPr/>
      <dgm:t>
        <a:bodyPr/>
        <a:lstStyle/>
        <a:p>
          <a:r>
            <a:rPr lang="en-ZA" sz="1600" b="1" dirty="0"/>
            <a:t>Energy demand</a:t>
          </a:r>
        </a:p>
      </dgm:t>
    </dgm:pt>
    <dgm:pt modelId="{11375621-9037-450F-A6FD-6F71670CDF0F}" type="parTrans" cxnId="{B4EE181A-6710-4D35-B627-ABE6724B9C46}">
      <dgm:prSet/>
      <dgm:spPr/>
      <dgm:t>
        <a:bodyPr/>
        <a:lstStyle/>
        <a:p>
          <a:endParaRPr lang="en-ZA" sz="2400" b="1"/>
        </a:p>
      </dgm:t>
    </dgm:pt>
    <dgm:pt modelId="{4B95275B-CA71-4BC1-BBAF-5ED54663A07A}" type="sibTrans" cxnId="{B4EE181A-6710-4D35-B627-ABE6724B9C46}">
      <dgm:prSet/>
      <dgm:spPr/>
      <dgm:t>
        <a:bodyPr/>
        <a:lstStyle/>
        <a:p>
          <a:endParaRPr lang="en-ZA" sz="2400" b="1"/>
        </a:p>
      </dgm:t>
    </dgm:pt>
    <dgm:pt modelId="{F69D010C-A874-404B-BF04-24191A88ADC1}">
      <dgm:prSet phldrT="[Text]" custT="1"/>
      <dgm:spPr/>
      <dgm:t>
        <a:bodyPr/>
        <a:lstStyle/>
        <a:p>
          <a:r>
            <a:rPr lang="en-ZA" sz="1600" b="1" dirty="0"/>
            <a:t>Economic constraints</a:t>
          </a:r>
        </a:p>
      </dgm:t>
    </dgm:pt>
    <dgm:pt modelId="{D4DECB90-70DD-434E-B63A-48C65094CEA4}" type="parTrans" cxnId="{BF561EDC-3E85-4265-979F-9C5277C2FFC4}">
      <dgm:prSet/>
      <dgm:spPr/>
      <dgm:t>
        <a:bodyPr/>
        <a:lstStyle/>
        <a:p>
          <a:endParaRPr lang="en-ZA" sz="2400" b="1"/>
        </a:p>
      </dgm:t>
    </dgm:pt>
    <dgm:pt modelId="{E6D84F53-8C0E-4F54-A1F3-72EC62EFC6E3}" type="sibTrans" cxnId="{BF561EDC-3E85-4265-979F-9C5277C2FFC4}">
      <dgm:prSet/>
      <dgm:spPr/>
      <dgm:t>
        <a:bodyPr/>
        <a:lstStyle/>
        <a:p>
          <a:endParaRPr lang="en-ZA" sz="2400" b="1"/>
        </a:p>
      </dgm:t>
    </dgm:pt>
    <dgm:pt modelId="{3B3808EB-372A-4D5C-8BD4-C7F84D41527B}">
      <dgm:prSet phldrT="[Text]" custT="1"/>
      <dgm:spPr/>
      <dgm:t>
        <a:bodyPr/>
        <a:lstStyle/>
        <a:p>
          <a:r>
            <a:rPr lang="en-ZA" sz="1600" b="1" dirty="0"/>
            <a:t>Technological constraints</a:t>
          </a:r>
        </a:p>
      </dgm:t>
    </dgm:pt>
    <dgm:pt modelId="{4E02A86E-630D-48FC-AB43-1800C565EABB}" type="parTrans" cxnId="{2CF98FD1-EC04-42B6-92C0-E5FCEF984F87}">
      <dgm:prSet/>
      <dgm:spPr/>
      <dgm:t>
        <a:bodyPr/>
        <a:lstStyle/>
        <a:p>
          <a:endParaRPr lang="en-ZA" sz="2400" b="1"/>
        </a:p>
      </dgm:t>
    </dgm:pt>
    <dgm:pt modelId="{3DBB01D0-729E-449D-8143-E9C82161D56A}" type="sibTrans" cxnId="{2CF98FD1-EC04-42B6-92C0-E5FCEF984F87}">
      <dgm:prSet/>
      <dgm:spPr/>
      <dgm:t>
        <a:bodyPr/>
        <a:lstStyle/>
        <a:p>
          <a:endParaRPr lang="en-ZA" sz="2400" b="1"/>
        </a:p>
      </dgm:t>
    </dgm:pt>
    <dgm:pt modelId="{D53CD909-8211-4852-836F-26838C39F52B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ZA" sz="2800" b="1" dirty="0"/>
            <a:t>Energy supply least-cost solution</a:t>
          </a:r>
        </a:p>
      </dgm:t>
    </dgm:pt>
    <dgm:pt modelId="{FF3B9B8E-98AD-4843-B3FE-AFDC1590FCB9}" type="parTrans" cxnId="{DFBE4E45-F932-4649-96C3-9209191C0914}">
      <dgm:prSet/>
      <dgm:spPr/>
      <dgm:t>
        <a:bodyPr/>
        <a:lstStyle/>
        <a:p>
          <a:endParaRPr lang="en-ZA" sz="2400" b="1"/>
        </a:p>
      </dgm:t>
    </dgm:pt>
    <dgm:pt modelId="{D85B9E33-142C-423A-9B77-50F0C4F55905}" type="sibTrans" cxnId="{DFBE4E45-F932-4649-96C3-9209191C0914}">
      <dgm:prSet/>
      <dgm:spPr/>
      <dgm:t>
        <a:bodyPr/>
        <a:lstStyle/>
        <a:p>
          <a:endParaRPr lang="en-ZA" sz="2400" b="1"/>
        </a:p>
      </dgm:t>
    </dgm:pt>
    <dgm:pt modelId="{1ADEA3CE-E3B9-43D4-8F23-4FF73F324272}" type="pres">
      <dgm:prSet presAssocID="{CA668691-90F7-4A69-8C5E-8FAF8E33B281}" presName="Name0" presStyleCnt="0">
        <dgm:presLayoutVars>
          <dgm:chMax val="4"/>
          <dgm:resizeHandles val="exact"/>
        </dgm:presLayoutVars>
      </dgm:prSet>
      <dgm:spPr/>
    </dgm:pt>
    <dgm:pt modelId="{4A97F32F-C74C-4DA4-AA7E-88548DF5026A}" type="pres">
      <dgm:prSet presAssocID="{CA668691-90F7-4A69-8C5E-8FAF8E33B281}" presName="ellipse" presStyleLbl="trBgShp" presStyleIdx="0" presStyleCnt="1"/>
      <dgm:spPr/>
    </dgm:pt>
    <dgm:pt modelId="{B1931193-6EDB-4ADB-A9AE-A04B5EBAE1FA}" type="pres">
      <dgm:prSet presAssocID="{CA668691-90F7-4A69-8C5E-8FAF8E33B281}" presName="arrow1" presStyleLbl="fgShp" presStyleIdx="0" presStyleCnt="1" custLinFactNeighborX="3118" custLinFactNeighborY="-46170"/>
      <dgm:spPr/>
    </dgm:pt>
    <dgm:pt modelId="{B2B9C7A3-C572-4422-BBBE-A54EF8F5504F}" type="pres">
      <dgm:prSet presAssocID="{CA668691-90F7-4A69-8C5E-8FAF8E33B281}" presName="rectangle" presStyleLbl="revTx" presStyleIdx="0" presStyleCnt="1" custScaleY="114172">
        <dgm:presLayoutVars>
          <dgm:bulletEnabled val="1"/>
        </dgm:presLayoutVars>
      </dgm:prSet>
      <dgm:spPr>
        <a:prstGeom prst="ellipse">
          <a:avLst/>
        </a:prstGeom>
      </dgm:spPr>
    </dgm:pt>
    <dgm:pt modelId="{40B888B1-ED61-417A-B2F5-A21C1AC8C467}" type="pres">
      <dgm:prSet presAssocID="{F69D010C-A874-404B-BF04-24191A88ADC1}" presName="item1" presStyleLbl="node1" presStyleIdx="0" presStyleCnt="3" custScaleX="133834" custScaleY="87960" custLinFactNeighborX="-8660" custLinFactNeighborY="6928">
        <dgm:presLayoutVars>
          <dgm:bulletEnabled val="1"/>
        </dgm:presLayoutVars>
      </dgm:prSet>
      <dgm:spPr/>
    </dgm:pt>
    <dgm:pt modelId="{BCE0E0A2-189A-4A39-A385-B93FC16E2C91}" type="pres">
      <dgm:prSet presAssocID="{3B3808EB-372A-4D5C-8BD4-C7F84D41527B}" presName="item2" presStyleLbl="node1" presStyleIdx="1" presStyleCnt="3" custScaleX="118097" custScaleY="110161" custLinFactNeighborX="-6863" custLinFactNeighborY="-10555">
        <dgm:presLayoutVars>
          <dgm:bulletEnabled val="1"/>
        </dgm:presLayoutVars>
      </dgm:prSet>
      <dgm:spPr/>
    </dgm:pt>
    <dgm:pt modelId="{122BB299-2E9B-43FC-8C54-A1F519A5AED1}" type="pres">
      <dgm:prSet presAssocID="{D53CD909-8211-4852-836F-26838C39F52B}" presName="item3" presStyleLbl="node1" presStyleIdx="2" presStyleCnt="3" custScaleX="106926" custScaleY="108177" custLinFactNeighborX="17197" custLinFactNeighborY="6171">
        <dgm:presLayoutVars>
          <dgm:bulletEnabled val="1"/>
        </dgm:presLayoutVars>
      </dgm:prSet>
      <dgm:spPr/>
    </dgm:pt>
    <dgm:pt modelId="{8CEBE8DA-3B53-44C4-AF40-BE53E11141C7}" type="pres">
      <dgm:prSet presAssocID="{CA668691-90F7-4A69-8C5E-8FAF8E33B281}" presName="funnel" presStyleLbl="trAlignAcc1" presStyleIdx="0" presStyleCnt="1"/>
      <dgm:spPr/>
    </dgm:pt>
  </dgm:ptLst>
  <dgm:cxnLst>
    <dgm:cxn modelId="{B4EE181A-6710-4D35-B627-ABE6724B9C46}" srcId="{CA668691-90F7-4A69-8C5E-8FAF8E33B281}" destId="{F370AA2E-F371-4749-82E4-7C915596A593}" srcOrd="0" destOrd="0" parTransId="{11375621-9037-450F-A6FD-6F71670CDF0F}" sibTransId="{4B95275B-CA71-4BC1-BBAF-5ED54663A07A}"/>
    <dgm:cxn modelId="{AC240D30-BB44-47D5-B6EA-F66050DE388A}" type="presOf" srcId="{D53CD909-8211-4852-836F-26838C39F52B}" destId="{B2B9C7A3-C572-4422-BBBE-A54EF8F5504F}" srcOrd="0" destOrd="0" presId="urn:microsoft.com/office/officeart/2005/8/layout/funnel1"/>
    <dgm:cxn modelId="{7B1E5461-BDFB-4B15-9F55-8B2D6A19B5EB}" type="presOf" srcId="{3B3808EB-372A-4D5C-8BD4-C7F84D41527B}" destId="{40B888B1-ED61-417A-B2F5-A21C1AC8C467}" srcOrd="0" destOrd="0" presId="urn:microsoft.com/office/officeart/2005/8/layout/funnel1"/>
    <dgm:cxn modelId="{DFBE4E45-F932-4649-96C3-9209191C0914}" srcId="{CA668691-90F7-4A69-8C5E-8FAF8E33B281}" destId="{D53CD909-8211-4852-836F-26838C39F52B}" srcOrd="3" destOrd="0" parTransId="{FF3B9B8E-98AD-4843-B3FE-AFDC1590FCB9}" sibTransId="{D85B9E33-142C-423A-9B77-50F0C4F55905}"/>
    <dgm:cxn modelId="{CF4AF37A-5791-4CBF-A237-FC40FCC4F83C}" type="presOf" srcId="{F370AA2E-F371-4749-82E4-7C915596A593}" destId="{122BB299-2E9B-43FC-8C54-A1F519A5AED1}" srcOrd="0" destOrd="0" presId="urn:microsoft.com/office/officeart/2005/8/layout/funnel1"/>
    <dgm:cxn modelId="{AB01CA98-E04B-458D-B6A6-BCFD545172C8}" type="presOf" srcId="{CA668691-90F7-4A69-8C5E-8FAF8E33B281}" destId="{1ADEA3CE-E3B9-43D4-8F23-4FF73F324272}" srcOrd="0" destOrd="0" presId="urn:microsoft.com/office/officeart/2005/8/layout/funnel1"/>
    <dgm:cxn modelId="{9B9B1EC9-8790-4569-B6EC-CE75F9F93113}" type="presOf" srcId="{F69D010C-A874-404B-BF04-24191A88ADC1}" destId="{BCE0E0A2-189A-4A39-A385-B93FC16E2C91}" srcOrd="0" destOrd="0" presId="urn:microsoft.com/office/officeart/2005/8/layout/funnel1"/>
    <dgm:cxn modelId="{2CF98FD1-EC04-42B6-92C0-E5FCEF984F87}" srcId="{CA668691-90F7-4A69-8C5E-8FAF8E33B281}" destId="{3B3808EB-372A-4D5C-8BD4-C7F84D41527B}" srcOrd="2" destOrd="0" parTransId="{4E02A86E-630D-48FC-AB43-1800C565EABB}" sibTransId="{3DBB01D0-729E-449D-8143-E9C82161D56A}"/>
    <dgm:cxn modelId="{BF561EDC-3E85-4265-979F-9C5277C2FFC4}" srcId="{CA668691-90F7-4A69-8C5E-8FAF8E33B281}" destId="{F69D010C-A874-404B-BF04-24191A88ADC1}" srcOrd="1" destOrd="0" parTransId="{D4DECB90-70DD-434E-B63A-48C65094CEA4}" sibTransId="{E6D84F53-8C0E-4F54-A1F3-72EC62EFC6E3}"/>
    <dgm:cxn modelId="{53931049-E692-4AC9-A001-C973A8F178D7}" type="presParOf" srcId="{1ADEA3CE-E3B9-43D4-8F23-4FF73F324272}" destId="{4A97F32F-C74C-4DA4-AA7E-88548DF5026A}" srcOrd="0" destOrd="0" presId="urn:microsoft.com/office/officeart/2005/8/layout/funnel1"/>
    <dgm:cxn modelId="{C5DE3397-0E48-483B-BF57-F1460D2F4370}" type="presParOf" srcId="{1ADEA3CE-E3B9-43D4-8F23-4FF73F324272}" destId="{B1931193-6EDB-4ADB-A9AE-A04B5EBAE1FA}" srcOrd="1" destOrd="0" presId="urn:microsoft.com/office/officeart/2005/8/layout/funnel1"/>
    <dgm:cxn modelId="{0C3A37F9-BA96-4077-AE74-C6D1B92A7819}" type="presParOf" srcId="{1ADEA3CE-E3B9-43D4-8F23-4FF73F324272}" destId="{B2B9C7A3-C572-4422-BBBE-A54EF8F5504F}" srcOrd="2" destOrd="0" presId="urn:microsoft.com/office/officeart/2005/8/layout/funnel1"/>
    <dgm:cxn modelId="{AA6360F3-6D9E-4AAE-8866-FA385ED5E312}" type="presParOf" srcId="{1ADEA3CE-E3B9-43D4-8F23-4FF73F324272}" destId="{40B888B1-ED61-417A-B2F5-A21C1AC8C467}" srcOrd="3" destOrd="0" presId="urn:microsoft.com/office/officeart/2005/8/layout/funnel1"/>
    <dgm:cxn modelId="{A24BD696-3990-4013-B44B-CD1EFB4E66B4}" type="presParOf" srcId="{1ADEA3CE-E3B9-43D4-8F23-4FF73F324272}" destId="{BCE0E0A2-189A-4A39-A385-B93FC16E2C91}" srcOrd="4" destOrd="0" presId="urn:microsoft.com/office/officeart/2005/8/layout/funnel1"/>
    <dgm:cxn modelId="{115DF611-1F39-4ACF-A569-2A7180937661}" type="presParOf" srcId="{1ADEA3CE-E3B9-43D4-8F23-4FF73F324272}" destId="{122BB299-2E9B-43FC-8C54-A1F519A5AED1}" srcOrd="5" destOrd="0" presId="urn:microsoft.com/office/officeart/2005/8/layout/funnel1"/>
    <dgm:cxn modelId="{6F1D7EDF-DBA1-41A7-8D8C-1E1E0C7B3E79}" type="presParOf" srcId="{1ADEA3CE-E3B9-43D4-8F23-4FF73F324272}" destId="{8CEBE8DA-3B53-44C4-AF40-BE53E11141C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997871-E766-4557-A443-CC5153A9FE9B}" type="doc">
      <dgm:prSet loTypeId="urn:microsoft.com/office/officeart/2005/8/layout/equation1" loCatId="process" qsTypeId="urn:microsoft.com/office/officeart/2005/8/quickstyle/simple4" qsCatId="simple" csTypeId="urn:microsoft.com/office/officeart/2005/8/colors/accent1_2" csCatId="accent1" phldr="1"/>
      <dgm:spPr/>
    </dgm:pt>
    <dgm:pt modelId="{58923F9D-09D2-4FAA-BBFF-547C94CDF93D}">
      <dgm:prSet phldrT="[Text]" custT="1"/>
      <dgm:spPr/>
      <dgm:t>
        <a:bodyPr/>
        <a:lstStyle/>
        <a:p>
          <a:r>
            <a:rPr lang="en-ZA" sz="2000" b="1" dirty="0"/>
            <a:t>Travel Time budget</a:t>
          </a:r>
        </a:p>
      </dgm:t>
    </dgm:pt>
    <dgm:pt modelId="{99693F28-9BA0-4B38-8902-07DB397EC423}" type="parTrans" cxnId="{75C18FF1-BBCE-4C31-9D19-FA2D5A9462BC}">
      <dgm:prSet/>
      <dgm:spPr/>
      <dgm:t>
        <a:bodyPr/>
        <a:lstStyle/>
        <a:p>
          <a:endParaRPr lang="en-ZA" sz="3200" b="1"/>
        </a:p>
      </dgm:t>
    </dgm:pt>
    <dgm:pt modelId="{B47D3692-9B0E-4340-9011-D59FE4A38F77}" type="sibTrans" cxnId="{75C18FF1-BBCE-4C31-9D19-FA2D5A9462BC}">
      <dgm:prSet custT="1"/>
      <dgm:spPr/>
      <dgm:t>
        <a:bodyPr/>
        <a:lstStyle/>
        <a:p>
          <a:endParaRPr lang="en-ZA" sz="1400" b="1"/>
        </a:p>
      </dgm:t>
    </dgm:pt>
    <dgm:pt modelId="{12D0C3A3-5730-4AA4-85B4-7A792ABF5704}">
      <dgm:prSet phldrT="[Text]" custT="1"/>
      <dgm:spPr/>
      <dgm:t>
        <a:bodyPr/>
        <a:lstStyle/>
        <a:p>
          <a:r>
            <a:rPr lang="en-ZA" sz="2000" b="1" dirty="0"/>
            <a:t>Car ownership</a:t>
          </a:r>
        </a:p>
      </dgm:t>
    </dgm:pt>
    <dgm:pt modelId="{2AF09B96-10D0-4E09-B94E-A753AA1BA33D}" type="parTrans" cxnId="{E2B7ED2A-EFB8-41EF-8E82-DC40C6A12762}">
      <dgm:prSet/>
      <dgm:spPr/>
      <dgm:t>
        <a:bodyPr/>
        <a:lstStyle/>
        <a:p>
          <a:endParaRPr lang="en-ZA" sz="3200" b="1"/>
        </a:p>
      </dgm:t>
    </dgm:pt>
    <dgm:pt modelId="{7A27124D-7B28-4893-B460-71CAC014E4C6}" type="sibTrans" cxnId="{E2B7ED2A-EFB8-41EF-8E82-DC40C6A12762}">
      <dgm:prSet custT="1"/>
      <dgm:spPr/>
      <dgm:t>
        <a:bodyPr/>
        <a:lstStyle/>
        <a:p>
          <a:endParaRPr lang="en-ZA" sz="1400" b="1"/>
        </a:p>
      </dgm:t>
    </dgm:pt>
    <dgm:pt modelId="{AD9A206C-E872-40F5-9DB1-436BD6D5F950}">
      <dgm:prSet phldrT="[Text]" custT="1"/>
      <dgm:spPr/>
      <dgm:t>
        <a:bodyPr/>
        <a:lstStyle/>
        <a:p>
          <a:r>
            <a:rPr lang="en-ZA" sz="2000" b="1" dirty="0"/>
            <a:t>Travel demand</a:t>
          </a:r>
        </a:p>
      </dgm:t>
    </dgm:pt>
    <dgm:pt modelId="{AA76D2E5-4D2E-4DE6-A5DF-F040CF9E653E}" type="parTrans" cxnId="{59CC2C24-5786-4D8D-8DAA-DE509D4B1EB7}">
      <dgm:prSet/>
      <dgm:spPr/>
      <dgm:t>
        <a:bodyPr/>
        <a:lstStyle/>
        <a:p>
          <a:endParaRPr lang="en-ZA" sz="3200" b="1"/>
        </a:p>
      </dgm:t>
    </dgm:pt>
    <dgm:pt modelId="{21E33C72-291E-4C5F-8476-0F50D27F20F5}" type="sibTrans" cxnId="{59CC2C24-5786-4D8D-8DAA-DE509D4B1EB7}">
      <dgm:prSet/>
      <dgm:spPr/>
      <dgm:t>
        <a:bodyPr/>
        <a:lstStyle/>
        <a:p>
          <a:endParaRPr lang="en-ZA" sz="3200" b="1"/>
        </a:p>
      </dgm:t>
    </dgm:pt>
    <dgm:pt modelId="{3E2EA27D-0C96-406E-87A3-FAACD1A52515}">
      <dgm:prSet phldrT="[Text]" custT="1"/>
      <dgm:spPr/>
      <dgm:t>
        <a:bodyPr/>
        <a:lstStyle/>
        <a:p>
          <a:r>
            <a:rPr lang="en-ZA" sz="2000" b="1" dirty="0"/>
            <a:t>Travel Speed</a:t>
          </a:r>
        </a:p>
      </dgm:t>
    </dgm:pt>
    <dgm:pt modelId="{C909B247-5658-4115-B6A1-43640E6850C7}" type="parTrans" cxnId="{42196DB1-BAC3-479F-811E-66C14EAE98CF}">
      <dgm:prSet/>
      <dgm:spPr/>
      <dgm:t>
        <a:bodyPr/>
        <a:lstStyle/>
        <a:p>
          <a:endParaRPr lang="en-ZA" sz="3200" b="1"/>
        </a:p>
      </dgm:t>
    </dgm:pt>
    <dgm:pt modelId="{1F070F8B-A09E-4CFC-90BB-F8E94D29E154}" type="sibTrans" cxnId="{42196DB1-BAC3-479F-811E-66C14EAE98CF}">
      <dgm:prSet custT="1"/>
      <dgm:spPr/>
      <dgm:t>
        <a:bodyPr/>
        <a:lstStyle/>
        <a:p>
          <a:endParaRPr lang="en-ZA" sz="1400" b="1"/>
        </a:p>
      </dgm:t>
    </dgm:pt>
    <dgm:pt modelId="{6D2FAA5C-854C-45A4-99B4-E9B0CA0BED43}">
      <dgm:prSet phldrT="[Text]" custT="1"/>
      <dgm:spPr/>
      <dgm:t>
        <a:bodyPr/>
        <a:lstStyle/>
        <a:p>
          <a:r>
            <a:rPr lang="en-ZA" sz="2000" b="1" dirty="0"/>
            <a:t>Car occupancy</a:t>
          </a:r>
        </a:p>
      </dgm:t>
    </dgm:pt>
    <dgm:pt modelId="{9592CCCA-86E6-4E88-BD72-78A1680EC673}" type="parTrans" cxnId="{3CB67914-5470-45CA-A127-1B934B223A90}">
      <dgm:prSet/>
      <dgm:spPr/>
      <dgm:t>
        <a:bodyPr/>
        <a:lstStyle/>
        <a:p>
          <a:endParaRPr lang="en-ZA" sz="3200" b="1"/>
        </a:p>
      </dgm:t>
    </dgm:pt>
    <dgm:pt modelId="{20E36997-0F44-4F9E-B551-3C9617E86883}" type="sibTrans" cxnId="{3CB67914-5470-45CA-A127-1B934B223A90}">
      <dgm:prSet custT="1"/>
      <dgm:spPr/>
      <dgm:t>
        <a:bodyPr/>
        <a:lstStyle/>
        <a:p>
          <a:endParaRPr lang="en-ZA" sz="1400" b="1"/>
        </a:p>
      </dgm:t>
    </dgm:pt>
    <dgm:pt modelId="{78FD8B03-5837-460E-BB0C-D02ADBE3947A}">
      <dgm:prSet phldrT="[Text]" custT="1"/>
      <dgm:spPr/>
      <dgm:t>
        <a:bodyPr/>
        <a:lstStyle/>
        <a:p>
          <a:r>
            <a:rPr lang="en-ZA" sz="2000" b="1" dirty="0"/>
            <a:t>Total population</a:t>
          </a:r>
        </a:p>
      </dgm:t>
    </dgm:pt>
    <dgm:pt modelId="{37B78963-693A-4536-A6B0-2BD96258C13B}" type="parTrans" cxnId="{5FE95D62-5774-4B7B-B599-3126467A77F4}">
      <dgm:prSet/>
      <dgm:spPr/>
      <dgm:t>
        <a:bodyPr/>
        <a:lstStyle/>
        <a:p>
          <a:endParaRPr lang="en-ZA"/>
        </a:p>
      </dgm:t>
    </dgm:pt>
    <dgm:pt modelId="{79B7B32D-5A81-45A2-AE30-305E36120891}" type="sibTrans" cxnId="{5FE95D62-5774-4B7B-B599-3126467A77F4}">
      <dgm:prSet/>
      <dgm:spPr/>
      <dgm:t>
        <a:bodyPr/>
        <a:lstStyle/>
        <a:p>
          <a:endParaRPr lang="en-ZA"/>
        </a:p>
      </dgm:t>
    </dgm:pt>
    <dgm:pt modelId="{E3166574-B36E-4945-9352-9EAE681D7901}" type="pres">
      <dgm:prSet presAssocID="{94997871-E766-4557-A443-CC5153A9FE9B}" presName="linearFlow" presStyleCnt="0">
        <dgm:presLayoutVars>
          <dgm:dir/>
          <dgm:resizeHandles val="exact"/>
        </dgm:presLayoutVars>
      </dgm:prSet>
      <dgm:spPr/>
    </dgm:pt>
    <dgm:pt modelId="{D55D4213-4509-4BD7-A9B3-B8E22619692D}" type="pres">
      <dgm:prSet presAssocID="{58923F9D-09D2-4FAA-BBFF-547C94CDF93D}" presName="node" presStyleLbl="node1" presStyleIdx="0" presStyleCnt="6" custScaleX="422042" custScaleY="166610" custLinFactX="284246" custLinFactNeighborX="300000" custLinFactNeighborY="-16331">
        <dgm:presLayoutVars>
          <dgm:bulletEnabled val="1"/>
        </dgm:presLayoutVars>
      </dgm:prSet>
      <dgm:spPr/>
    </dgm:pt>
    <dgm:pt modelId="{6B9CD62B-4BCC-4C75-973B-CE91230DF46C}" type="pres">
      <dgm:prSet presAssocID="{B47D3692-9B0E-4340-9011-D59FE4A38F77}" presName="spacerL" presStyleCnt="0"/>
      <dgm:spPr/>
    </dgm:pt>
    <dgm:pt modelId="{93A7EABD-4D81-426D-B6FC-2BAF3BC9EF7D}" type="pres">
      <dgm:prSet presAssocID="{B47D3692-9B0E-4340-9011-D59FE4A38F77}" presName="sibTrans" presStyleLbl="sibTrans2D1" presStyleIdx="0" presStyleCnt="5" custLinFactX="462079" custLinFactNeighborX="500000" custLinFactNeighborY="-28156"/>
      <dgm:spPr/>
    </dgm:pt>
    <dgm:pt modelId="{58E7E171-C8C0-47AC-A923-8E0EF156AD57}" type="pres">
      <dgm:prSet presAssocID="{B47D3692-9B0E-4340-9011-D59FE4A38F77}" presName="spacerR" presStyleCnt="0"/>
      <dgm:spPr/>
    </dgm:pt>
    <dgm:pt modelId="{EFE767F3-FD91-421E-AD6B-F809D2ECA0DE}" type="pres">
      <dgm:prSet presAssocID="{12D0C3A3-5730-4AA4-85B4-7A792ABF5704}" presName="node" presStyleLbl="node1" presStyleIdx="1" presStyleCnt="6" custScaleX="453388" custScaleY="180595" custLinFactX="284246" custLinFactNeighborX="300000" custLinFactNeighborY="-16331">
        <dgm:presLayoutVars>
          <dgm:bulletEnabled val="1"/>
        </dgm:presLayoutVars>
      </dgm:prSet>
      <dgm:spPr/>
    </dgm:pt>
    <dgm:pt modelId="{9F213929-DB7F-456A-9A71-06828DAA420E}" type="pres">
      <dgm:prSet presAssocID="{7A27124D-7B28-4893-B460-71CAC014E4C6}" presName="spacerL" presStyleCnt="0"/>
      <dgm:spPr/>
    </dgm:pt>
    <dgm:pt modelId="{5E2072DB-C9FC-4C4F-B823-7E4AAA0507F6}" type="pres">
      <dgm:prSet presAssocID="{7A27124D-7B28-4893-B460-71CAC014E4C6}" presName="sibTrans" presStyleLbl="sibTrans2D1" presStyleIdx="1" presStyleCnt="5" custLinFactX="462079" custLinFactNeighborX="500000" custLinFactNeighborY="-28156"/>
      <dgm:spPr/>
    </dgm:pt>
    <dgm:pt modelId="{BB73745D-58AC-4E55-919F-E92A5F29728F}" type="pres">
      <dgm:prSet presAssocID="{7A27124D-7B28-4893-B460-71CAC014E4C6}" presName="spacerR" presStyleCnt="0"/>
      <dgm:spPr/>
    </dgm:pt>
    <dgm:pt modelId="{A67D6A62-1D56-4828-BF47-7D0C6C66E604}" type="pres">
      <dgm:prSet presAssocID="{3E2EA27D-0C96-406E-87A3-FAACD1A52515}" presName="node" presStyleLbl="node1" presStyleIdx="2" presStyleCnt="6" custScaleX="294544" custScaleY="224109" custLinFactX="284246" custLinFactNeighborX="300000" custLinFactNeighborY="-16331">
        <dgm:presLayoutVars>
          <dgm:bulletEnabled val="1"/>
        </dgm:presLayoutVars>
      </dgm:prSet>
      <dgm:spPr/>
    </dgm:pt>
    <dgm:pt modelId="{B5CBAD82-60C7-4E94-8993-E5945F2AD4F5}" type="pres">
      <dgm:prSet presAssocID="{1F070F8B-A09E-4CFC-90BB-F8E94D29E154}" presName="spacerL" presStyleCnt="0"/>
      <dgm:spPr/>
    </dgm:pt>
    <dgm:pt modelId="{4CB53618-A885-41AC-9467-B615590FDB30}" type="pres">
      <dgm:prSet presAssocID="{1F070F8B-A09E-4CFC-90BB-F8E94D29E154}" presName="sibTrans" presStyleLbl="sibTrans2D1" presStyleIdx="2" presStyleCnt="5" custLinFactX="462079" custLinFactNeighborX="500000" custLinFactNeighborY="-28156"/>
      <dgm:spPr/>
    </dgm:pt>
    <dgm:pt modelId="{7DE2F1FC-7DAA-47BA-AE93-20E553C3A408}" type="pres">
      <dgm:prSet presAssocID="{1F070F8B-A09E-4CFC-90BB-F8E94D29E154}" presName="spacerR" presStyleCnt="0"/>
      <dgm:spPr/>
    </dgm:pt>
    <dgm:pt modelId="{51E39A01-33C9-48B5-B7BA-4EFB0397C1B2}" type="pres">
      <dgm:prSet presAssocID="{6D2FAA5C-854C-45A4-99B4-E9B0CA0BED43}" presName="node" presStyleLbl="node1" presStyleIdx="3" presStyleCnt="6" custScaleX="502282" custScaleY="153746" custLinFactX="284246" custLinFactNeighborX="300000" custLinFactNeighborY="-16331">
        <dgm:presLayoutVars>
          <dgm:bulletEnabled val="1"/>
        </dgm:presLayoutVars>
      </dgm:prSet>
      <dgm:spPr/>
    </dgm:pt>
    <dgm:pt modelId="{78A7E70C-C2C8-4B72-B250-CE68E07268EF}" type="pres">
      <dgm:prSet presAssocID="{20E36997-0F44-4F9E-B551-3C9617E86883}" presName="spacerL" presStyleCnt="0"/>
      <dgm:spPr/>
    </dgm:pt>
    <dgm:pt modelId="{93B340DF-2D54-4E6C-A5EE-883C0F27181E}" type="pres">
      <dgm:prSet presAssocID="{20E36997-0F44-4F9E-B551-3C9617E86883}" presName="sibTrans" presStyleLbl="sibTrans2D1" presStyleIdx="3" presStyleCnt="5" custLinFactX="462079" custLinFactNeighborX="500000" custLinFactNeighborY="-28156"/>
      <dgm:spPr/>
    </dgm:pt>
    <dgm:pt modelId="{F5A956A1-FA65-427C-8B8C-A6BC63026BB1}" type="pres">
      <dgm:prSet presAssocID="{20E36997-0F44-4F9E-B551-3C9617E86883}" presName="spacerR" presStyleCnt="0"/>
      <dgm:spPr/>
    </dgm:pt>
    <dgm:pt modelId="{85B8535A-4838-4192-B436-1C11C1E43C8C}" type="pres">
      <dgm:prSet presAssocID="{78FD8B03-5837-460E-BB0C-D02ADBE3947A}" presName="node" presStyleLbl="node1" presStyleIdx="4" presStyleCnt="6" custScaleX="501385" custScaleY="217893" custLinFactX="284246" custLinFactNeighborX="300000" custLinFactNeighborY="-16331">
        <dgm:presLayoutVars>
          <dgm:bulletEnabled val="1"/>
        </dgm:presLayoutVars>
      </dgm:prSet>
      <dgm:spPr/>
    </dgm:pt>
    <dgm:pt modelId="{D40FDA13-9A1B-4351-B109-5EE0039BFCDC}" type="pres">
      <dgm:prSet presAssocID="{79B7B32D-5A81-45A2-AE30-305E36120891}" presName="spacerL" presStyleCnt="0"/>
      <dgm:spPr/>
    </dgm:pt>
    <dgm:pt modelId="{B84DE0D0-6D83-4E34-BA46-418183B9FC45}" type="pres">
      <dgm:prSet presAssocID="{79B7B32D-5A81-45A2-AE30-305E36120891}" presName="sibTrans" presStyleLbl="sibTrans2D1" presStyleIdx="4" presStyleCnt="5" custLinFactX="-1954211" custLinFactY="230421" custLinFactNeighborX="-2000000" custLinFactNeighborY="300000"/>
      <dgm:spPr/>
    </dgm:pt>
    <dgm:pt modelId="{A22B1715-C264-4966-B344-B2ACE044D55B}" type="pres">
      <dgm:prSet presAssocID="{79B7B32D-5A81-45A2-AE30-305E36120891}" presName="spacerR" presStyleCnt="0"/>
      <dgm:spPr/>
    </dgm:pt>
    <dgm:pt modelId="{3E207E28-C026-4B16-AC40-EB03B5AC5099}" type="pres">
      <dgm:prSet presAssocID="{AD9A206C-E872-40F5-9DB1-436BD6D5F950}" presName="node" presStyleLbl="node1" presStyleIdx="5" presStyleCnt="6" custScaleX="419830" custScaleY="267648" custLinFactX="-1150750" custLinFactY="100000" custLinFactNeighborX="-1200000" custLinFactNeighborY="198473">
        <dgm:presLayoutVars>
          <dgm:bulletEnabled val="1"/>
        </dgm:presLayoutVars>
      </dgm:prSet>
      <dgm:spPr/>
    </dgm:pt>
  </dgm:ptLst>
  <dgm:cxnLst>
    <dgm:cxn modelId="{CB2F8D0B-A164-4C95-BE8B-09897CE09AF3}" type="presOf" srcId="{20E36997-0F44-4F9E-B551-3C9617E86883}" destId="{93B340DF-2D54-4E6C-A5EE-883C0F27181E}" srcOrd="0" destOrd="0" presId="urn:microsoft.com/office/officeart/2005/8/layout/equation1"/>
    <dgm:cxn modelId="{3CB67914-5470-45CA-A127-1B934B223A90}" srcId="{94997871-E766-4557-A443-CC5153A9FE9B}" destId="{6D2FAA5C-854C-45A4-99B4-E9B0CA0BED43}" srcOrd="3" destOrd="0" parTransId="{9592CCCA-86E6-4E88-BD72-78A1680EC673}" sibTransId="{20E36997-0F44-4F9E-B551-3C9617E86883}"/>
    <dgm:cxn modelId="{41F6401D-1534-4C71-92DC-6256EC2C8874}" type="presOf" srcId="{7A27124D-7B28-4893-B460-71CAC014E4C6}" destId="{5E2072DB-C9FC-4C4F-B823-7E4AAA0507F6}" srcOrd="0" destOrd="0" presId="urn:microsoft.com/office/officeart/2005/8/layout/equation1"/>
    <dgm:cxn modelId="{59CC2C24-5786-4D8D-8DAA-DE509D4B1EB7}" srcId="{94997871-E766-4557-A443-CC5153A9FE9B}" destId="{AD9A206C-E872-40F5-9DB1-436BD6D5F950}" srcOrd="5" destOrd="0" parTransId="{AA76D2E5-4D2E-4DE6-A5DF-F040CF9E653E}" sibTransId="{21E33C72-291E-4C5F-8476-0F50D27F20F5}"/>
    <dgm:cxn modelId="{1BA05D26-937A-449A-92A8-0D5011D1026D}" type="presOf" srcId="{AD9A206C-E872-40F5-9DB1-436BD6D5F950}" destId="{3E207E28-C026-4B16-AC40-EB03B5AC5099}" srcOrd="0" destOrd="0" presId="urn:microsoft.com/office/officeart/2005/8/layout/equation1"/>
    <dgm:cxn modelId="{E2B7ED2A-EFB8-41EF-8E82-DC40C6A12762}" srcId="{94997871-E766-4557-A443-CC5153A9FE9B}" destId="{12D0C3A3-5730-4AA4-85B4-7A792ABF5704}" srcOrd="1" destOrd="0" parTransId="{2AF09B96-10D0-4E09-B94E-A753AA1BA33D}" sibTransId="{7A27124D-7B28-4893-B460-71CAC014E4C6}"/>
    <dgm:cxn modelId="{624B672B-40C3-4381-B7CE-1FCCA72EEDBA}" type="presOf" srcId="{12D0C3A3-5730-4AA4-85B4-7A792ABF5704}" destId="{EFE767F3-FD91-421E-AD6B-F809D2ECA0DE}" srcOrd="0" destOrd="0" presId="urn:microsoft.com/office/officeart/2005/8/layout/equation1"/>
    <dgm:cxn modelId="{443ADC3F-2DE1-4A66-B41B-3190B49168C1}" type="presOf" srcId="{79B7B32D-5A81-45A2-AE30-305E36120891}" destId="{B84DE0D0-6D83-4E34-BA46-418183B9FC45}" srcOrd="0" destOrd="0" presId="urn:microsoft.com/office/officeart/2005/8/layout/equation1"/>
    <dgm:cxn modelId="{5FE95D62-5774-4B7B-B599-3126467A77F4}" srcId="{94997871-E766-4557-A443-CC5153A9FE9B}" destId="{78FD8B03-5837-460E-BB0C-D02ADBE3947A}" srcOrd="4" destOrd="0" parTransId="{37B78963-693A-4536-A6B0-2BD96258C13B}" sibTransId="{79B7B32D-5A81-45A2-AE30-305E36120891}"/>
    <dgm:cxn modelId="{AF9DB148-5945-49E2-A4D4-75281DA2582F}" type="presOf" srcId="{1F070F8B-A09E-4CFC-90BB-F8E94D29E154}" destId="{4CB53618-A885-41AC-9467-B615590FDB30}" srcOrd="0" destOrd="0" presId="urn:microsoft.com/office/officeart/2005/8/layout/equation1"/>
    <dgm:cxn modelId="{72868753-F4D1-460C-9A33-8B3575BFFACE}" type="presOf" srcId="{3E2EA27D-0C96-406E-87A3-FAACD1A52515}" destId="{A67D6A62-1D56-4828-BF47-7D0C6C66E604}" srcOrd="0" destOrd="0" presId="urn:microsoft.com/office/officeart/2005/8/layout/equation1"/>
    <dgm:cxn modelId="{0CE9B979-914B-49EC-8E8C-1227BA961DA9}" type="presOf" srcId="{6D2FAA5C-854C-45A4-99B4-E9B0CA0BED43}" destId="{51E39A01-33C9-48B5-B7BA-4EFB0397C1B2}" srcOrd="0" destOrd="0" presId="urn:microsoft.com/office/officeart/2005/8/layout/equation1"/>
    <dgm:cxn modelId="{2432D284-5278-4D11-B7EE-57F6A4DA6D6B}" type="presOf" srcId="{B47D3692-9B0E-4340-9011-D59FE4A38F77}" destId="{93A7EABD-4D81-426D-B6FC-2BAF3BC9EF7D}" srcOrd="0" destOrd="0" presId="urn:microsoft.com/office/officeart/2005/8/layout/equation1"/>
    <dgm:cxn modelId="{586DC798-1215-44E0-AC4A-4E3176E8F02E}" type="presOf" srcId="{58923F9D-09D2-4FAA-BBFF-547C94CDF93D}" destId="{D55D4213-4509-4BD7-A9B3-B8E22619692D}" srcOrd="0" destOrd="0" presId="urn:microsoft.com/office/officeart/2005/8/layout/equation1"/>
    <dgm:cxn modelId="{42196DB1-BAC3-479F-811E-66C14EAE98CF}" srcId="{94997871-E766-4557-A443-CC5153A9FE9B}" destId="{3E2EA27D-0C96-406E-87A3-FAACD1A52515}" srcOrd="2" destOrd="0" parTransId="{C909B247-5658-4115-B6A1-43640E6850C7}" sibTransId="{1F070F8B-A09E-4CFC-90BB-F8E94D29E154}"/>
    <dgm:cxn modelId="{04EFC4C5-E930-487E-ACDB-278148C86E01}" type="presOf" srcId="{94997871-E766-4557-A443-CC5153A9FE9B}" destId="{E3166574-B36E-4945-9352-9EAE681D7901}" srcOrd="0" destOrd="0" presId="urn:microsoft.com/office/officeart/2005/8/layout/equation1"/>
    <dgm:cxn modelId="{71C284C6-CB9D-42FC-8E05-78116D95CB92}" type="presOf" srcId="{78FD8B03-5837-460E-BB0C-D02ADBE3947A}" destId="{85B8535A-4838-4192-B436-1C11C1E43C8C}" srcOrd="0" destOrd="0" presId="urn:microsoft.com/office/officeart/2005/8/layout/equation1"/>
    <dgm:cxn modelId="{75C18FF1-BBCE-4C31-9D19-FA2D5A9462BC}" srcId="{94997871-E766-4557-A443-CC5153A9FE9B}" destId="{58923F9D-09D2-4FAA-BBFF-547C94CDF93D}" srcOrd="0" destOrd="0" parTransId="{99693F28-9BA0-4B38-8902-07DB397EC423}" sibTransId="{B47D3692-9B0E-4340-9011-D59FE4A38F77}"/>
    <dgm:cxn modelId="{8157F3F4-714F-4A5A-BFCC-9AB30C31E4FB}" type="presParOf" srcId="{E3166574-B36E-4945-9352-9EAE681D7901}" destId="{D55D4213-4509-4BD7-A9B3-B8E22619692D}" srcOrd="0" destOrd="0" presId="urn:microsoft.com/office/officeart/2005/8/layout/equation1"/>
    <dgm:cxn modelId="{21439F1B-0993-44B4-B2FB-7F81A587D8F8}" type="presParOf" srcId="{E3166574-B36E-4945-9352-9EAE681D7901}" destId="{6B9CD62B-4BCC-4C75-973B-CE91230DF46C}" srcOrd="1" destOrd="0" presId="urn:microsoft.com/office/officeart/2005/8/layout/equation1"/>
    <dgm:cxn modelId="{B624435E-B89A-4C99-962B-B855E41D1B74}" type="presParOf" srcId="{E3166574-B36E-4945-9352-9EAE681D7901}" destId="{93A7EABD-4D81-426D-B6FC-2BAF3BC9EF7D}" srcOrd="2" destOrd="0" presId="urn:microsoft.com/office/officeart/2005/8/layout/equation1"/>
    <dgm:cxn modelId="{8FDE3D0C-F04D-4401-AC38-1615C4EEFDDB}" type="presParOf" srcId="{E3166574-B36E-4945-9352-9EAE681D7901}" destId="{58E7E171-C8C0-47AC-A923-8E0EF156AD57}" srcOrd="3" destOrd="0" presId="urn:microsoft.com/office/officeart/2005/8/layout/equation1"/>
    <dgm:cxn modelId="{0C09DA74-6236-4393-A6B6-81F9252A065F}" type="presParOf" srcId="{E3166574-B36E-4945-9352-9EAE681D7901}" destId="{EFE767F3-FD91-421E-AD6B-F809D2ECA0DE}" srcOrd="4" destOrd="0" presId="urn:microsoft.com/office/officeart/2005/8/layout/equation1"/>
    <dgm:cxn modelId="{14784663-3AAA-4B09-8220-B72AF661CD24}" type="presParOf" srcId="{E3166574-B36E-4945-9352-9EAE681D7901}" destId="{9F213929-DB7F-456A-9A71-06828DAA420E}" srcOrd="5" destOrd="0" presId="urn:microsoft.com/office/officeart/2005/8/layout/equation1"/>
    <dgm:cxn modelId="{1E9A06E5-C574-41D2-A336-5C8BF85D0A77}" type="presParOf" srcId="{E3166574-B36E-4945-9352-9EAE681D7901}" destId="{5E2072DB-C9FC-4C4F-B823-7E4AAA0507F6}" srcOrd="6" destOrd="0" presId="urn:microsoft.com/office/officeart/2005/8/layout/equation1"/>
    <dgm:cxn modelId="{72F71089-DAF4-489C-97A1-D70ADA59307A}" type="presParOf" srcId="{E3166574-B36E-4945-9352-9EAE681D7901}" destId="{BB73745D-58AC-4E55-919F-E92A5F29728F}" srcOrd="7" destOrd="0" presId="urn:microsoft.com/office/officeart/2005/8/layout/equation1"/>
    <dgm:cxn modelId="{65D50D94-0A5D-4B54-A0FA-4E248673A93A}" type="presParOf" srcId="{E3166574-B36E-4945-9352-9EAE681D7901}" destId="{A67D6A62-1D56-4828-BF47-7D0C6C66E604}" srcOrd="8" destOrd="0" presId="urn:microsoft.com/office/officeart/2005/8/layout/equation1"/>
    <dgm:cxn modelId="{9AD7F896-7BC4-4F41-A8E5-9D13616268CB}" type="presParOf" srcId="{E3166574-B36E-4945-9352-9EAE681D7901}" destId="{B5CBAD82-60C7-4E94-8993-E5945F2AD4F5}" srcOrd="9" destOrd="0" presId="urn:microsoft.com/office/officeart/2005/8/layout/equation1"/>
    <dgm:cxn modelId="{36F495AE-B5F0-408A-8882-FC38AE3D0984}" type="presParOf" srcId="{E3166574-B36E-4945-9352-9EAE681D7901}" destId="{4CB53618-A885-41AC-9467-B615590FDB30}" srcOrd="10" destOrd="0" presId="urn:microsoft.com/office/officeart/2005/8/layout/equation1"/>
    <dgm:cxn modelId="{650A05FA-F5B6-4504-8FBE-2CD64C0B03F3}" type="presParOf" srcId="{E3166574-B36E-4945-9352-9EAE681D7901}" destId="{7DE2F1FC-7DAA-47BA-AE93-20E553C3A408}" srcOrd="11" destOrd="0" presId="urn:microsoft.com/office/officeart/2005/8/layout/equation1"/>
    <dgm:cxn modelId="{9DA39F37-F6DB-4CCC-9B32-9ED98EFBDD6C}" type="presParOf" srcId="{E3166574-B36E-4945-9352-9EAE681D7901}" destId="{51E39A01-33C9-48B5-B7BA-4EFB0397C1B2}" srcOrd="12" destOrd="0" presId="urn:microsoft.com/office/officeart/2005/8/layout/equation1"/>
    <dgm:cxn modelId="{5887E72B-FF28-42A4-A6A2-B3394DDE3C01}" type="presParOf" srcId="{E3166574-B36E-4945-9352-9EAE681D7901}" destId="{78A7E70C-C2C8-4B72-B250-CE68E07268EF}" srcOrd="13" destOrd="0" presId="urn:microsoft.com/office/officeart/2005/8/layout/equation1"/>
    <dgm:cxn modelId="{29D47FCA-DEAD-49F8-AA40-14B742134D4D}" type="presParOf" srcId="{E3166574-B36E-4945-9352-9EAE681D7901}" destId="{93B340DF-2D54-4E6C-A5EE-883C0F27181E}" srcOrd="14" destOrd="0" presId="urn:microsoft.com/office/officeart/2005/8/layout/equation1"/>
    <dgm:cxn modelId="{1F202F4D-96C3-46F9-B33A-CAE935B7E65F}" type="presParOf" srcId="{E3166574-B36E-4945-9352-9EAE681D7901}" destId="{F5A956A1-FA65-427C-8B8C-A6BC63026BB1}" srcOrd="15" destOrd="0" presId="urn:microsoft.com/office/officeart/2005/8/layout/equation1"/>
    <dgm:cxn modelId="{B5F3F51B-2497-4C1A-80AB-F6B496A7D48C}" type="presParOf" srcId="{E3166574-B36E-4945-9352-9EAE681D7901}" destId="{85B8535A-4838-4192-B436-1C11C1E43C8C}" srcOrd="16" destOrd="0" presId="urn:microsoft.com/office/officeart/2005/8/layout/equation1"/>
    <dgm:cxn modelId="{DE887D81-16DE-43D5-B4B8-D9F7CC7D4B96}" type="presParOf" srcId="{E3166574-B36E-4945-9352-9EAE681D7901}" destId="{D40FDA13-9A1B-4351-B109-5EE0039BFCDC}" srcOrd="17" destOrd="0" presId="urn:microsoft.com/office/officeart/2005/8/layout/equation1"/>
    <dgm:cxn modelId="{C8E03423-B765-47E7-8AC5-338C326CFAAD}" type="presParOf" srcId="{E3166574-B36E-4945-9352-9EAE681D7901}" destId="{B84DE0D0-6D83-4E34-BA46-418183B9FC45}" srcOrd="18" destOrd="0" presId="urn:microsoft.com/office/officeart/2005/8/layout/equation1"/>
    <dgm:cxn modelId="{A766C110-D11E-4FC0-A5FB-D3AC17113ADC}" type="presParOf" srcId="{E3166574-B36E-4945-9352-9EAE681D7901}" destId="{A22B1715-C264-4966-B344-B2ACE044D55B}" srcOrd="19" destOrd="0" presId="urn:microsoft.com/office/officeart/2005/8/layout/equation1"/>
    <dgm:cxn modelId="{60665D5F-DFC8-4296-A5D1-5BF60C5B2627}" type="presParOf" srcId="{E3166574-B36E-4945-9352-9EAE681D7901}" destId="{3E207E28-C026-4B16-AC40-EB03B5AC5099}" srcOrd="20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0715E0-A9B8-456F-AAD2-75EDAD3CE2C9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1396E36F-257B-4374-B7FB-081B1429540D}">
      <dgm:prSet phldrT="[Text]"/>
      <dgm:spPr/>
      <dgm:t>
        <a:bodyPr/>
        <a:lstStyle/>
        <a:p>
          <a:r>
            <a:rPr lang="en-ZA" b="1"/>
            <a:t>Total population</a:t>
          </a:r>
        </a:p>
      </dgm:t>
    </dgm:pt>
    <dgm:pt modelId="{883D38EF-DAEF-4984-901A-7218640DEA24}" type="parTrans" cxnId="{13B26897-2778-4D67-8818-31FCEBE86F04}">
      <dgm:prSet/>
      <dgm:spPr/>
      <dgm:t>
        <a:bodyPr/>
        <a:lstStyle/>
        <a:p>
          <a:endParaRPr lang="en-ZA" b="1"/>
        </a:p>
      </dgm:t>
    </dgm:pt>
    <dgm:pt modelId="{BEFAD992-730C-41C3-8B83-ED124909F7D6}" type="sibTrans" cxnId="{13B26897-2778-4D67-8818-31FCEBE86F04}">
      <dgm:prSet/>
      <dgm:spPr/>
      <dgm:t>
        <a:bodyPr/>
        <a:lstStyle/>
        <a:p>
          <a:endParaRPr lang="en-ZA" b="1"/>
        </a:p>
      </dgm:t>
    </dgm:pt>
    <dgm:pt modelId="{03545535-4EEC-4754-BA6D-DB35913149E4}">
      <dgm:prSet phldrT="[Text]"/>
      <dgm:spPr/>
      <dgm:t>
        <a:bodyPr/>
        <a:lstStyle/>
        <a:p>
          <a:r>
            <a:rPr lang="en-ZA" b="1"/>
            <a:t>Low income group</a:t>
          </a:r>
        </a:p>
      </dgm:t>
    </dgm:pt>
    <dgm:pt modelId="{369FFCCF-E6C9-4253-8128-714A6481B3BC}" type="parTrans" cxnId="{FB35A8A2-7D59-49A3-B56C-FED15CEA8BF4}">
      <dgm:prSet/>
      <dgm:spPr/>
      <dgm:t>
        <a:bodyPr/>
        <a:lstStyle/>
        <a:p>
          <a:endParaRPr lang="en-ZA" b="1"/>
        </a:p>
      </dgm:t>
    </dgm:pt>
    <dgm:pt modelId="{5D541B76-03FF-4A50-B5F3-F5A4DBCBCF69}" type="sibTrans" cxnId="{FB35A8A2-7D59-49A3-B56C-FED15CEA8BF4}">
      <dgm:prSet/>
      <dgm:spPr/>
      <dgm:t>
        <a:bodyPr/>
        <a:lstStyle/>
        <a:p>
          <a:endParaRPr lang="en-ZA" b="1"/>
        </a:p>
      </dgm:t>
    </dgm:pt>
    <dgm:pt modelId="{955FCC50-B920-4869-9EA0-D3062DE30626}">
      <dgm:prSet phldrT="[Text]"/>
      <dgm:spPr/>
      <dgm:t>
        <a:bodyPr/>
        <a:lstStyle/>
        <a:p>
          <a:r>
            <a:rPr lang="en-ZA" b="1"/>
            <a:t>Access to car</a:t>
          </a:r>
        </a:p>
      </dgm:t>
    </dgm:pt>
    <dgm:pt modelId="{65F19CFC-9113-49EB-A247-DA09DD2C0C4D}" type="parTrans" cxnId="{3247D772-39B3-420F-B57F-2FCB2309D863}">
      <dgm:prSet/>
      <dgm:spPr/>
      <dgm:t>
        <a:bodyPr/>
        <a:lstStyle/>
        <a:p>
          <a:endParaRPr lang="en-ZA" b="1"/>
        </a:p>
      </dgm:t>
    </dgm:pt>
    <dgm:pt modelId="{72F2A5B5-798F-48A5-B0ED-1F93510AEDB2}" type="sibTrans" cxnId="{3247D772-39B3-420F-B57F-2FCB2309D863}">
      <dgm:prSet/>
      <dgm:spPr/>
      <dgm:t>
        <a:bodyPr/>
        <a:lstStyle/>
        <a:p>
          <a:endParaRPr lang="en-ZA" b="1"/>
        </a:p>
      </dgm:t>
    </dgm:pt>
    <dgm:pt modelId="{320D2126-BB2F-4469-9CED-3AAEE7BD41AC}">
      <dgm:prSet phldrT="[Text]"/>
      <dgm:spPr/>
      <dgm:t>
        <a:bodyPr/>
        <a:lstStyle/>
        <a:p>
          <a:r>
            <a:rPr lang="en-ZA" b="1"/>
            <a:t>No access to car</a:t>
          </a:r>
        </a:p>
      </dgm:t>
    </dgm:pt>
    <dgm:pt modelId="{A8ABA100-0BD7-4A46-A493-860254E5F7A9}" type="parTrans" cxnId="{8C0E1E46-EC87-4550-9128-921C5DD1C0B0}">
      <dgm:prSet/>
      <dgm:spPr/>
      <dgm:t>
        <a:bodyPr/>
        <a:lstStyle/>
        <a:p>
          <a:endParaRPr lang="en-ZA" b="1"/>
        </a:p>
      </dgm:t>
    </dgm:pt>
    <dgm:pt modelId="{69A3B801-15C7-43F0-9FFA-64254FF74FBB}" type="sibTrans" cxnId="{8C0E1E46-EC87-4550-9128-921C5DD1C0B0}">
      <dgm:prSet/>
      <dgm:spPr/>
      <dgm:t>
        <a:bodyPr/>
        <a:lstStyle/>
        <a:p>
          <a:endParaRPr lang="en-ZA" b="1"/>
        </a:p>
      </dgm:t>
    </dgm:pt>
    <dgm:pt modelId="{F9BA23B7-5251-4631-83B7-B970C6C2C741}">
      <dgm:prSet phldrT="[Text]"/>
      <dgm:spPr/>
      <dgm:t>
        <a:bodyPr/>
        <a:lstStyle/>
        <a:p>
          <a:r>
            <a:rPr lang="en-ZA" b="1"/>
            <a:t>Medium Income group</a:t>
          </a:r>
        </a:p>
      </dgm:t>
    </dgm:pt>
    <dgm:pt modelId="{BD86DE76-28CE-4B7E-98A3-FC557CE8F3D2}" type="parTrans" cxnId="{ECA08271-E307-4121-BE70-C32CB4A97B4C}">
      <dgm:prSet/>
      <dgm:spPr/>
      <dgm:t>
        <a:bodyPr/>
        <a:lstStyle/>
        <a:p>
          <a:endParaRPr lang="en-ZA" b="1"/>
        </a:p>
      </dgm:t>
    </dgm:pt>
    <dgm:pt modelId="{E5A23E1A-C6DF-402D-86A8-560AE55AA2A2}" type="sibTrans" cxnId="{ECA08271-E307-4121-BE70-C32CB4A97B4C}">
      <dgm:prSet/>
      <dgm:spPr/>
      <dgm:t>
        <a:bodyPr/>
        <a:lstStyle/>
        <a:p>
          <a:endParaRPr lang="en-ZA" b="1"/>
        </a:p>
      </dgm:t>
    </dgm:pt>
    <dgm:pt modelId="{43F2CCE7-208C-4775-A258-1B38167FC6A1}">
      <dgm:prSet phldrT="[Text]"/>
      <dgm:spPr/>
      <dgm:t>
        <a:bodyPr/>
        <a:lstStyle/>
        <a:p>
          <a:r>
            <a:rPr lang="en-ZA" b="1"/>
            <a:t>Access to car</a:t>
          </a:r>
        </a:p>
      </dgm:t>
    </dgm:pt>
    <dgm:pt modelId="{494CDCBB-DC95-4B22-8E60-C6BAB49F27CF}" type="parTrans" cxnId="{A9C2E89E-BA56-485B-ACDF-402D239F36F3}">
      <dgm:prSet/>
      <dgm:spPr/>
      <dgm:t>
        <a:bodyPr/>
        <a:lstStyle/>
        <a:p>
          <a:endParaRPr lang="en-ZA" b="1"/>
        </a:p>
      </dgm:t>
    </dgm:pt>
    <dgm:pt modelId="{229434D8-92FC-4C63-A598-E2C53639BA9E}" type="sibTrans" cxnId="{A9C2E89E-BA56-485B-ACDF-402D239F36F3}">
      <dgm:prSet/>
      <dgm:spPr/>
      <dgm:t>
        <a:bodyPr/>
        <a:lstStyle/>
        <a:p>
          <a:endParaRPr lang="en-ZA" b="1"/>
        </a:p>
      </dgm:t>
    </dgm:pt>
    <dgm:pt modelId="{6B2FEB97-CA2F-4EB8-B207-5516E60FECF3}">
      <dgm:prSet/>
      <dgm:spPr/>
      <dgm:t>
        <a:bodyPr/>
        <a:lstStyle/>
        <a:p>
          <a:r>
            <a:rPr lang="en-ZA" b="1"/>
            <a:t>High income group</a:t>
          </a:r>
        </a:p>
      </dgm:t>
    </dgm:pt>
    <dgm:pt modelId="{7FD3324D-7359-4DF5-99D0-39B31D5EB357}" type="parTrans" cxnId="{9E6646FE-788C-4786-BEA6-D2C470EF2448}">
      <dgm:prSet/>
      <dgm:spPr/>
      <dgm:t>
        <a:bodyPr/>
        <a:lstStyle/>
        <a:p>
          <a:endParaRPr lang="en-ZA" b="1"/>
        </a:p>
      </dgm:t>
    </dgm:pt>
    <dgm:pt modelId="{656EBD22-07B1-4A5A-B803-789CFCCF69DE}" type="sibTrans" cxnId="{9E6646FE-788C-4786-BEA6-D2C470EF2448}">
      <dgm:prSet/>
      <dgm:spPr/>
      <dgm:t>
        <a:bodyPr/>
        <a:lstStyle/>
        <a:p>
          <a:endParaRPr lang="en-ZA" b="1"/>
        </a:p>
      </dgm:t>
    </dgm:pt>
    <dgm:pt modelId="{024E945E-69C9-4C0D-BE0F-BAB38BB5C2CD}">
      <dgm:prSet/>
      <dgm:spPr/>
      <dgm:t>
        <a:bodyPr/>
        <a:lstStyle/>
        <a:p>
          <a:r>
            <a:rPr lang="en-ZA" b="1"/>
            <a:t>No access to car</a:t>
          </a:r>
        </a:p>
      </dgm:t>
    </dgm:pt>
    <dgm:pt modelId="{AED9441D-F1BC-4011-9E39-2AE30F530937}" type="parTrans" cxnId="{3FA1CEF6-B8C0-4A1D-901B-9C93CDA660D2}">
      <dgm:prSet/>
      <dgm:spPr/>
      <dgm:t>
        <a:bodyPr/>
        <a:lstStyle/>
        <a:p>
          <a:endParaRPr lang="en-ZA" b="1"/>
        </a:p>
      </dgm:t>
    </dgm:pt>
    <dgm:pt modelId="{73CB1D83-12DD-4236-9D86-92CDCBA9FF56}" type="sibTrans" cxnId="{3FA1CEF6-B8C0-4A1D-901B-9C93CDA660D2}">
      <dgm:prSet/>
      <dgm:spPr/>
      <dgm:t>
        <a:bodyPr/>
        <a:lstStyle/>
        <a:p>
          <a:endParaRPr lang="en-ZA" b="1"/>
        </a:p>
      </dgm:t>
    </dgm:pt>
    <dgm:pt modelId="{0C33F9DA-00A3-48CA-8242-AFDA2A09C059}">
      <dgm:prSet/>
      <dgm:spPr/>
      <dgm:t>
        <a:bodyPr/>
        <a:lstStyle/>
        <a:p>
          <a:r>
            <a:rPr lang="en-ZA" b="1"/>
            <a:t>Access to car</a:t>
          </a:r>
        </a:p>
      </dgm:t>
    </dgm:pt>
    <dgm:pt modelId="{9F68B3C3-995A-403E-9E35-7EEB4FCD21C6}" type="parTrans" cxnId="{FD6DFBEE-6C7A-49D7-BB35-7D3210686DBC}">
      <dgm:prSet/>
      <dgm:spPr/>
      <dgm:t>
        <a:bodyPr/>
        <a:lstStyle/>
        <a:p>
          <a:endParaRPr lang="en-ZA" b="1"/>
        </a:p>
      </dgm:t>
    </dgm:pt>
    <dgm:pt modelId="{247D61D4-FDC4-4574-AEFA-D19E15B04EBF}" type="sibTrans" cxnId="{FD6DFBEE-6C7A-49D7-BB35-7D3210686DBC}">
      <dgm:prSet/>
      <dgm:spPr/>
      <dgm:t>
        <a:bodyPr/>
        <a:lstStyle/>
        <a:p>
          <a:endParaRPr lang="en-ZA" b="1"/>
        </a:p>
      </dgm:t>
    </dgm:pt>
    <dgm:pt modelId="{901D14AA-4717-4837-A917-FADA0E42E003}">
      <dgm:prSet/>
      <dgm:spPr/>
      <dgm:t>
        <a:bodyPr/>
        <a:lstStyle/>
        <a:p>
          <a:r>
            <a:rPr lang="en-ZA" b="1"/>
            <a:t>No access to car</a:t>
          </a:r>
        </a:p>
      </dgm:t>
    </dgm:pt>
    <dgm:pt modelId="{39D784CA-3552-432E-8969-84239849DA30}" type="parTrans" cxnId="{4E84AF76-7F8A-47D6-AB1F-287BD01E99E2}">
      <dgm:prSet/>
      <dgm:spPr/>
      <dgm:t>
        <a:bodyPr/>
        <a:lstStyle/>
        <a:p>
          <a:endParaRPr lang="en-ZA" b="1"/>
        </a:p>
      </dgm:t>
    </dgm:pt>
    <dgm:pt modelId="{4BF45F2E-7B2D-4BB7-8C0B-F38D40DF0DA5}" type="sibTrans" cxnId="{4E84AF76-7F8A-47D6-AB1F-287BD01E99E2}">
      <dgm:prSet/>
      <dgm:spPr/>
      <dgm:t>
        <a:bodyPr/>
        <a:lstStyle/>
        <a:p>
          <a:endParaRPr lang="en-ZA" b="1"/>
        </a:p>
      </dgm:t>
    </dgm:pt>
    <dgm:pt modelId="{D83EAE18-46EF-43ED-A773-D2C8D6804B6D}" type="pres">
      <dgm:prSet presAssocID="{A50715E0-A9B8-456F-AAD2-75EDAD3CE2C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98060C8-D609-4149-B364-A3FA9F01A6C1}" type="pres">
      <dgm:prSet presAssocID="{1396E36F-257B-4374-B7FB-081B1429540D}" presName="root1" presStyleCnt="0"/>
      <dgm:spPr/>
    </dgm:pt>
    <dgm:pt modelId="{D41DA7AD-81BF-4C92-9C07-BE27E7EB30BB}" type="pres">
      <dgm:prSet presAssocID="{1396E36F-257B-4374-B7FB-081B1429540D}" presName="LevelOneTextNode" presStyleLbl="node0" presStyleIdx="0" presStyleCnt="1" custScaleX="46771" custScaleY="37915">
        <dgm:presLayoutVars>
          <dgm:chPref val="3"/>
        </dgm:presLayoutVars>
      </dgm:prSet>
      <dgm:spPr/>
    </dgm:pt>
    <dgm:pt modelId="{FE08E16F-F4C2-43E2-9773-288A904FDA7F}" type="pres">
      <dgm:prSet presAssocID="{1396E36F-257B-4374-B7FB-081B1429540D}" presName="level2hierChild" presStyleCnt="0"/>
      <dgm:spPr/>
    </dgm:pt>
    <dgm:pt modelId="{48B693FD-F94A-4C14-9841-C7E471DC9C85}" type="pres">
      <dgm:prSet presAssocID="{369FFCCF-E6C9-4253-8128-714A6481B3BC}" presName="conn2-1" presStyleLbl="parChTrans1D2" presStyleIdx="0" presStyleCnt="3"/>
      <dgm:spPr/>
    </dgm:pt>
    <dgm:pt modelId="{ACB62310-4893-44B0-AD37-1FC22623B3E4}" type="pres">
      <dgm:prSet presAssocID="{369FFCCF-E6C9-4253-8128-714A6481B3BC}" presName="connTx" presStyleLbl="parChTrans1D2" presStyleIdx="0" presStyleCnt="3"/>
      <dgm:spPr/>
    </dgm:pt>
    <dgm:pt modelId="{E6338C08-9136-41A0-A05B-4F11A52E3E37}" type="pres">
      <dgm:prSet presAssocID="{03545535-4EEC-4754-BA6D-DB35913149E4}" presName="root2" presStyleCnt="0"/>
      <dgm:spPr/>
    </dgm:pt>
    <dgm:pt modelId="{3230B1F6-03AF-4D58-878D-6C6F47EEFB8C}" type="pres">
      <dgm:prSet presAssocID="{03545535-4EEC-4754-BA6D-DB35913149E4}" presName="LevelTwoTextNode" presStyleLbl="node2" presStyleIdx="0" presStyleCnt="3" custScaleX="54493" custScaleY="33489" custLinFactNeighborX="-1630" custLinFactNeighborY="12531">
        <dgm:presLayoutVars>
          <dgm:chPref val="3"/>
        </dgm:presLayoutVars>
      </dgm:prSet>
      <dgm:spPr/>
    </dgm:pt>
    <dgm:pt modelId="{B7D32ABD-5C5C-4816-B4FB-EAC3D3DB4D01}" type="pres">
      <dgm:prSet presAssocID="{03545535-4EEC-4754-BA6D-DB35913149E4}" presName="level3hierChild" presStyleCnt="0"/>
      <dgm:spPr/>
    </dgm:pt>
    <dgm:pt modelId="{649DDD57-29A0-41BB-BF6B-49645E9D8849}" type="pres">
      <dgm:prSet presAssocID="{65F19CFC-9113-49EB-A247-DA09DD2C0C4D}" presName="conn2-1" presStyleLbl="parChTrans1D3" presStyleIdx="0" presStyleCnt="6"/>
      <dgm:spPr/>
    </dgm:pt>
    <dgm:pt modelId="{F9B32257-328D-4213-84A9-9B1B08F3E5C8}" type="pres">
      <dgm:prSet presAssocID="{65F19CFC-9113-49EB-A247-DA09DD2C0C4D}" presName="connTx" presStyleLbl="parChTrans1D3" presStyleIdx="0" presStyleCnt="6"/>
      <dgm:spPr/>
    </dgm:pt>
    <dgm:pt modelId="{E94AD225-6070-4254-8884-02B192F02752}" type="pres">
      <dgm:prSet presAssocID="{955FCC50-B920-4869-9EA0-D3062DE30626}" presName="root2" presStyleCnt="0"/>
      <dgm:spPr/>
    </dgm:pt>
    <dgm:pt modelId="{16D301E7-E192-4E7C-84BF-0264B261D922}" type="pres">
      <dgm:prSet presAssocID="{955FCC50-B920-4869-9EA0-D3062DE30626}" presName="LevelTwoTextNode" presStyleLbl="node3" presStyleIdx="0" presStyleCnt="6" custScaleX="58218" custScaleY="23609" custLinFactNeighborX="-4181">
        <dgm:presLayoutVars>
          <dgm:chPref val="3"/>
        </dgm:presLayoutVars>
      </dgm:prSet>
      <dgm:spPr/>
    </dgm:pt>
    <dgm:pt modelId="{79AFD8BA-9E65-4CF8-8107-123F8D90BECB}" type="pres">
      <dgm:prSet presAssocID="{955FCC50-B920-4869-9EA0-D3062DE30626}" presName="level3hierChild" presStyleCnt="0"/>
      <dgm:spPr/>
    </dgm:pt>
    <dgm:pt modelId="{EBB8C6A8-FE2E-4979-A03C-5B8BFC00D68D}" type="pres">
      <dgm:prSet presAssocID="{A8ABA100-0BD7-4A46-A493-860254E5F7A9}" presName="conn2-1" presStyleLbl="parChTrans1D3" presStyleIdx="1" presStyleCnt="6"/>
      <dgm:spPr/>
    </dgm:pt>
    <dgm:pt modelId="{033319FB-8973-4EC2-9780-76245A940E10}" type="pres">
      <dgm:prSet presAssocID="{A8ABA100-0BD7-4A46-A493-860254E5F7A9}" presName="connTx" presStyleLbl="parChTrans1D3" presStyleIdx="1" presStyleCnt="6"/>
      <dgm:spPr/>
    </dgm:pt>
    <dgm:pt modelId="{C2F90173-C9A4-48B8-AE7A-B2DEB1D2008D}" type="pres">
      <dgm:prSet presAssocID="{320D2126-BB2F-4469-9CED-3AAEE7BD41AC}" presName="root2" presStyleCnt="0"/>
      <dgm:spPr/>
    </dgm:pt>
    <dgm:pt modelId="{E795BBB8-B795-4FD8-8462-20F139ACDE58}" type="pres">
      <dgm:prSet presAssocID="{320D2126-BB2F-4469-9CED-3AAEE7BD41AC}" presName="LevelTwoTextNode" presStyleLbl="node3" presStyleIdx="1" presStyleCnt="6" custScaleX="57876" custScaleY="24963" custLinFactNeighborX="-2927" custLinFactNeighborY="-836">
        <dgm:presLayoutVars>
          <dgm:chPref val="3"/>
        </dgm:presLayoutVars>
      </dgm:prSet>
      <dgm:spPr/>
    </dgm:pt>
    <dgm:pt modelId="{ED6C8B41-365C-42CC-AF7D-362CC3CF24E3}" type="pres">
      <dgm:prSet presAssocID="{320D2126-BB2F-4469-9CED-3AAEE7BD41AC}" presName="level3hierChild" presStyleCnt="0"/>
      <dgm:spPr/>
    </dgm:pt>
    <dgm:pt modelId="{E48B7803-411A-4B7D-8F48-71A7F75D4652}" type="pres">
      <dgm:prSet presAssocID="{BD86DE76-28CE-4B7E-98A3-FC557CE8F3D2}" presName="conn2-1" presStyleLbl="parChTrans1D2" presStyleIdx="1" presStyleCnt="3"/>
      <dgm:spPr/>
    </dgm:pt>
    <dgm:pt modelId="{FDE21760-9FB6-40AE-8C20-8028952BE061}" type="pres">
      <dgm:prSet presAssocID="{BD86DE76-28CE-4B7E-98A3-FC557CE8F3D2}" presName="connTx" presStyleLbl="parChTrans1D2" presStyleIdx="1" presStyleCnt="3"/>
      <dgm:spPr/>
    </dgm:pt>
    <dgm:pt modelId="{9C6ECEB8-3835-4070-8759-71E9EAF0EAB2}" type="pres">
      <dgm:prSet presAssocID="{F9BA23B7-5251-4631-83B7-B970C6C2C741}" presName="root2" presStyleCnt="0"/>
      <dgm:spPr/>
    </dgm:pt>
    <dgm:pt modelId="{F0674EE8-5128-4D8C-848C-8171399D8BE7}" type="pres">
      <dgm:prSet presAssocID="{F9BA23B7-5251-4631-83B7-B970C6C2C741}" presName="LevelTwoTextNode" presStyleLbl="node2" presStyleIdx="1" presStyleCnt="3" custScaleX="54614" custScaleY="37515" custLinFactNeighborX="-2094" custLinFactNeighborY="-2073">
        <dgm:presLayoutVars>
          <dgm:chPref val="3"/>
        </dgm:presLayoutVars>
      </dgm:prSet>
      <dgm:spPr/>
    </dgm:pt>
    <dgm:pt modelId="{775D39B5-AFB7-400D-9004-58DD9DAFCE8F}" type="pres">
      <dgm:prSet presAssocID="{F9BA23B7-5251-4631-83B7-B970C6C2C741}" presName="level3hierChild" presStyleCnt="0"/>
      <dgm:spPr/>
    </dgm:pt>
    <dgm:pt modelId="{088FA10A-EE15-48C8-80E1-59AF86890091}" type="pres">
      <dgm:prSet presAssocID="{494CDCBB-DC95-4B22-8E60-C6BAB49F27CF}" presName="conn2-1" presStyleLbl="parChTrans1D3" presStyleIdx="2" presStyleCnt="6"/>
      <dgm:spPr/>
    </dgm:pt>
    <dgm:pt modelId="{29E842D2-C2D1-4F69-9678-D71EC85801A9}" type="pres">
      <dgm:prSet presAssocID="{494CDCBB-DC95-4B22-8E60-C6BAB49F27CF}" presName="connTx" presStyleLbl="parChTrans1D3" presStyleIdx="2" presStyleCnt="6"/>
      <dgm:spPr/>
    </dgm:pt>
    <dgm:pt modelId="{60CB4D62-34F0-40C8-827E-16F10AE826C3}" type="pres">
      <dgm:prSet presAssocID="{43F2CCE7-208C-4775-A258-1B38167FC6A1}" presName="root2" presStyleCnt="0"/>
      <dgm:spPr/>
    </dgm:pt>
    <dgm:pt modelId="{472ED808-871D-49C3-A680-D0E6087BD0DD}" type="pres">
      <dgm:prSet presAssocID="{43F2CCE7-208C-4775-A258-1B38167FC6A1}" presName="LevelTwoTextNode" presStyleLbl="node3" presStyleIdx="2" presStyleCnt="6" custScaleX="56832" custScaleY="24899" custLinFactNeighborX="-2734" custLinFactNeighborY="-1723">
        <dgm:presLayoutVars>
          <dgm:chPref val="3"/>
        </dgm:presLayoutVars>
      </dgm:prSet>
      <dgm:spPr/>
    </dgm:pt>
    <dgm:pt modelId="{70A75828-4DA8-41A4-8B0B-38535DF7525A}" type="pres">
      <dgm:prSet presAssocID="{43F2CCE7-208C-4775-A258-1B38167FC6A1}" presName="level3hierChild" presStyleCnt="0"/>
      <dgm:spPr/>
    </dgm:pt>
    <dgm:pt modelId="{9CAF83D4-7881-4419-84AE-A44D8ABF69ED}" type="pres">
      <dgm:prSet presAssocID="{AED9441D-F1BC-4011-9E39-2AE30F530937}" presName="conn2-1" presStyleLbl="parChTrans1D3" presStyleIdx="3" presStyleCnt="6"/>
      <dgm:spPr/>
    </dgm:pt>
    <dgm:pt modelId="{9C31C34F-9EDD-4713-A89A-B6C9694C10AF}" type="pres">
      <dgm:prSet presAssocID="{AED9441D-F1BC-4011-9E39-2AE30F530937}" presName="connTx" presStyleLbl="parChTrans1D3" presStyleIdx="3" presStyleCnt="6"/>
      <dgm:spPr/>
    </dgm:pt>
    <dgm:pt modelId="{AD9E9EEB-5A8C-4D95-934F-76774D43B374}" type="pres">
      <dgm:prSet presAssocID="{024E945E-69C9-4C0D-BE0F-BAB38BB5C2CD}" presName="root2" presStyleCnt="0"/>
      <dgm:spPr/>
    </dgm:pt>
    <dgm:pt modelId="{A38BED1F-7933-4926-9D9F-0C5EF612B28E}" type="pres">
      <dgm:prSet presAssocID="{024E945E-69C9-4C0D-BE0F-BAB38BB5C2CD}" presName="LevelTwoTextNode" presStyleLbl="node3" presStyleIdx="3" presStyleCnt="6" custScaleX="56538" custScaleY="23840" custLinFactNeighborX="-2022" custLinFactNeighborY="-1774">
        <dgm:presLayoutVars>
          <dgm:chPref val="3"/>
        </dgm:presLayoutVars>
      </dgm:prSet>
      <dgm:spPr/>
    </dgm:pt>
    <dgm:pt modelId="{768E4CF6-6204-4FDA-8FD0-19DA25850B78}" type="pres">
      <dgm:prSet presAssocID="{024E945E-69C9-4C0D-BE0F-BAB38BB5C2CD}" presName="level3hierChild" presStyleCnt="0"/>
      <dgm:spPr/>
    </dgm:pt>
    <dgm:pt modelId="{4710F4F1-F695-494B-9740-44D7DEAC16C0}" type="pres">
      <dgm:prSet presAssocID="{7FD3324D-7359-4DF5-99D0-39B31D5EB357}" presName="conn2-1" presStyleLbl="parChTrans1D2" presStyleIdx="2" presStyleCnt="3"/>
      <dgm:spPr/>
    </dgm:pt>
    <dgm:pt modelId="{F8A845F6-C1FA-431B-9122-2BC62503BF60}" type="pres">
      <dgm:prSet presAssocID="{7FD3324D-7359-4DF5-99D0-39B31D5EB357}" presName="connTx" presStyleLbl="parChTrans1D2" presStyleIdx="2" presStyleCnt="3"/>
      <dgm:spPr/>
    </dgm:pt>
    <dgm:pt modelId="{679667BD-0E0A-4AD9-98F1-003CB0FB194B}" type="pres">
      <dgm:prSet presAssocID="{6B2FEB97-CA2F-4EB8-B207-5516E60FECF3}" presName="root2" presStyleCnt="0"/>
      <dgm:spPr/>
    </dgm:pt>
    <dgm:pt modelId="{6222495C-D07F-4946-8F85-741FE38A3AAC}" type="pres">
      <dgm:prSet presAssocID="{6B2FEB97-CA2F-4EB8-B207-5516E60FECF3}" presName="LevelTwoTextNode" presStyleLbl="node2" presStyleIdx="2" presStyleCnt="3" custScaleX="57510" custScaleY="34052" custLinFactNeighborX="-3762" custLinFactNeighborY="-19231">
        <dgm:presLayoutVars>
          <dgm:chPref val="3"/>
        </dgm:presLayoutVars>
      </dgm:prSet>
      <dgm:spPr/>
    </dgm:pt>
    <dgm:pt modelId="{31B88A3C-77FC-4DBC-9B74-19DC0B59E0E9}" type="pres">
      <dgm:prSet presAssocID="{6B2FEB97-CA2F-4EB8-B207-5516E60FECF3}" presName="level3hierChild" presStyleCnt="0"/>
      <dgm:spPr/>
    </dgm:pt>
    <dgm:pt modelId="{3F301FB8-09A5-491D-BA24-2262D62ED768}" type="pres">
      <dgm:prSet presAssocID="{9F68B3C3-995A-403E-9E35-7EEB4FCD21C6}" presName="conn2-1" presStyleLbl="parChTrans1D3" presStyleIdx="4" presStyleCnt="6"/>
      <dgm:spPr/>
    </dgm:pt>
    <dgm:pt modelId="{EEB82A96-205C-4F9B-9AF1-9A50F8AE4B10}" type="pres">
      <dgm:prSet presAssocID="{9F68B3C3-995A-403E-9E35-7EEB4FCD21C6}" presName="connTx" presStyleLbl="parChTrans1D3" presStyleIdx="4" presStyleCnt="6"/>
      <dgm:spPr/>
    </dgm:pt>
    <dgm:pt modelId="{81C1901B-C89C-4214-814F-770407EB9C72}" type="pres">
      <dgm:prSet presAssocID="{0C33F9DA-00A3-48CA-8242-AFDA2A09C059}" presName="root2" presStyleCnt="0"/>
      <dgm:spPr/>
    </dgm:pt>
    <dgm:pt modelId="{425AA06D-AC3B-4454-9CD3-164DC22F55AB}" type="pres">
      <dgm:prSet presAssocID="{0C33F9DA-00A3-48CA-8242-AFDA2A09C059}" presName="LevelTwoTextNode" presStyleLbl="node3" presStyleIdx="4" presStyleCnt="6" custScaleX="57625" custScaleY="23840" custLinFactNeighborX="-5016" custLinFactNeighborY="-3344">
        <dgm:presLayoutVars>
          <dgm:chPref val="3"/>
        </dgm:presLayoutVars>
      </dgm:prSet>
      <dgm:spPr/>
    </dgm:pt>
    <dgm:pt modelId="{A29B7A6B-0839-4B46-9C93-7AB4F863FC8E}" type="pres">
      <dgm:prSet presAssocID="{0C33F9DA-00A3-48CA-8242-AFDA2A09C059}" presName="level3hierChild" presStyleCnt="0"/>
      <dgm:spPr/>
    </dgm:pt>
    <dgm:pt modelId="{A984989C-7C29-46D8-8BDA-F6A38BF95712}" type="pres">
      <dgm:prSet presAssocID="{39D784CA-3552-432E-8969-84239849DA30}" presName="conn2-1" presStyleLbl="parChTrans1D3" presStyleIdx="5" presStyleCnt="6"/>
      <dgm:spPr/>
    </dgm:pt>
    <dgm:pt modelId="{3E49D439-1A72-4062-8B14-BE248D85F2CB}" type="pres">
      <dgm:prSet presAssocID="{39D784CA-3552-432E-8969-84239849DA30}" presName="connTx" presStyleLbl="parChTrans1D3" presStyleIdx="5" presStyleCnt="6"/>
      <dgm:spPr/>
    </dgm:pt>
    <dgm:pt modelId="{39E8A73E-F1D5-4411-832B-15499848FDE4}" type="pres">
      <dgm:prSet presAssocID="{901D14AA-4717-4837-A917-FADA0E42E003}" presName="root2" presStyleCnt="0"/>
      <dgm:spPr/>
    </dgm:pt>
    <dgm:pt modelId="{E2C2B1BF-D4DA-4778-84EB-C4E0D3D8494A}" type="pres">
      <dgm:prSet presAssocID="{901D14AA-4717-4837-A917-FADA0E42E003}" presName="LevelTwoTextNode" presStyleLbl="node3" presStyleIdx="5" presStyleCnt="6" custScaleX="58554" custScaleY="23805" custLinFactNeighborX="-5017" custLinFactNeighborY="-9197">
        <dgm:presLayoutVars>
          <dgm:chPref val="3"/>
        </dgm:presLayoutVars>
      </dgm:prSet>
      <dgm:spPr/>
    </dgm:pt>
    <dgm:pt modelId="{36A93754-2930-4D5F-900E-867A7E289104}" type="pres">
      <dgm:prSet presAssocID="{901D14AA-4717-4837-A917-FADA0E42E003}" presName="level3hierChild" presStyleCnt="0"/>
      <dgm:spPr/>
    </dgm:pt>
  </dgm:ptLst>
  <dgm:cxnLst>
    <dgm:cxn modelId="{26C7FA00-AE38-4E13-8E8E-107C4FD196C7}" type="presOf" srcId="{9F68B3C3-995A-403E-9E35-7EEB4FCD21C6}" destId="{EEB82A96-205C-4F9B-9AF1-9A50F8AE4B10}" srcOrd="1" destOrd="0" presId="urn:microsoft.com/office/officeart/2005/8/layout/hierarchy2"/>
    <dgm:cxn modelId="{77D4DC09-FEE0-4583-9227-AD2FD990EC20}" type="presOf" srcId="{0C33F9DA-00A3-48CA-8242-AFDA2A09C059}" destId="{425AA06D-AC3B-4454-9CD3-164DC22F55AB}" srcOrd="0" destOrd="0" presId="urn:microsoft.com/office/officeart/2005/8/layout/hierarchy2"/>
    <dgm:cxn modelId="{478B3B15-1754-4CAB-8CCF-BCA42B0322C0}" type="presOf" srcId="{9F68B3C3-995A-403E-9E35-7EEB4FCD21C6}" destId="{3F301FB8-09A5-491D-BA24-2262D62ED768}" srcOrd="0" destOrd="0" presId="urn:microsoft.com/office/officeart/2005/8/layout/hierarchy2"/>
    <dgm:cxn modelId="{67780C17-C656-44C6-92B4-3F0B5A7DA4E6}" type="presOf" srcId="{369FFCCF-E6C9-4253-8128-714A6481B3BC}" destId="{48B693FD-F94A-4C14-9841-C7E471DC9C85}" srcOrd="0" destOrd="0" presId="urn:microsoft.com/office/officeart/2005/8/layout/hierarchy2"/>
    <dgm:cxn modelId="{72D3601B-980D-45E5-AE53-E3A68E1B28DA}" type="presOf" srcId="{1396E36F-257B-4374-B7FB-081B1429540D}" destId="{D41DA7AD-81BF-4C92-9C07-BE27E7EB30BB}" srcOrd="0" destOrd="0" presId="urn:microsoft.com/office/officeart/2005/8/layout/hierarchy2"/>
    <dgm:cxn modelId="{3945E035-74D9-43FE-98BB-B8E7562255FF}" type="presOf" srcId="{7FD3324D-7359-4DF5-99D0-39B31D5EB357}" destId="{4710F4F1-F695-494B-9740-44D7DEAC16C0}" srcOrd="0" destOrd="0" presId="urn:microsoft.com/office/officeart/2005/8/layout/hierarchy2"/>
    <dgm:cxn modelId="{CA8E5337-F5E9-4C3B-A3BC-198F237A4E23}" type="presOf" srcId="{369FFCCF-E6C9-4253-8128-714A6481B3BC}" destId="{ACB62310-4893-44B0-AD37-1FC22623B3E4}" srcOrd="1" destOrd="0" presId="urn:microsoft.com/office/officeart/2005/8/layout/hierarchy2"/>
    <dgm:cxn modelId="{CC44CB39-23ED-4E7C-850B-25ED857692EB}" type="presOf" srcId="{A8ABA100-0BD7-4A46-A493-860254E5F7A9}" destId="{EBB8C6A8-FE2E-4979-A03C-5B8BFC00D68D}" srcOrd="0" destOrd="0" presId="urn:microsoft.com/office/officeart/2005/8/layout/hierarchy2"/>
    <dgm:cxn modelId="{F25F9C5D-173D-481D-9EBC-28100E3BA621}" type="presOf" srcId="{65F19CFC-9113-49EB-A247-DA09DD2C0C4D}" destId="{F9B32257-328D-4213-84A9-9B1B08F3E5C8}" srcOrd="1" destOrd="0" presId="urn:microsoft.com/office/officeart/2005/8/layout/hierarchy2"/>
    <dgm:cxn modelId="{D247FD65-184C-4CD1-80EF-19EDB0D08A88}" type="presOf" srcId="{955FCC50-B920-4869-9EA0-D3062DE30626}" destId="{16D301E7-E192-4E7C-84BF-0264B261D922}" srcOrd="0" destOrd="0" presId="urn:microsoft.com/office/officeart/2005/8/layout/hierarchy2"/>
    <dgm:cxn modelId="{8C0E1E46-EC87-4550-9128-921C5DD1C0B0}" srcId="{03545535-4EEC-4754-BA6D-DB35913149E4}" destId="{320D2126-BB2F-4469-9CED-3AAEE7BD41AC}" srcOrd="1" destOrd="0" parTransId="{A8ABA100-0BD7-4A46-A493-860254E5F7A9}" sibTransId="{69A3B801-15C7-43F0-9FFA-64254FF74FBB}"/>
    <dgm:cxn modelId="{81690E4A-B673-4B30-A626-245CB18965AF}" type="presOf" srcId="{43F2CCE7-208C-4775-A258-1B38167FC6A1}" destId="{472ED808-871D-49C3-A680-D0E6087BD0DD}" srcOrd="0" destOrd="0" presId="urn:microsoft.com/office/officeart/2005/8/layout/hierarchy2"/>
    <dgm:cxn modelId="{2B643870-EFCF-40C6-9430-BB76D5982FAD}" type="presOf" srcId="{BD86DE76-28CE-4B7E-98A3-FC557CE8F3D2}" destId="{FDE21760-9FB6-40AE-8C20-8028952BE061}" srcOrd="1" destOrd="0" presId="urn:microsoft.com/office/officeart/2005/8/layout/hierarchy2"/>
    <dgm:cxn modelId="{ECA08271-E307-4121-BE70-C32CB4A97B4C}" srcId="{1396E36F-257B-4374-B7FB-081B1429540D}" destId="{F9BA23B7-5251-4631-83B7-B970C6C2C741}" srcOrd="1" destOrd="0" parTransId="{BD86DE76-28CE-4B7E-98A3-FC557CE8F3D2}" sibTransId="{E5A23E1A-C6DF-402D-86A8-560AE55AA2A2}"/>
    <dgm:cxn modelId="{3247D772-39B3-420F-B57F-2FCB2309D863}" srcId="{03545535-4EEC-4754-BA6D-DB35913149E4}" destId="{955FCC50-B920-4869-9EA0-D3062DE30626}" srcOrd="0" destOrd="0" parTransId="{65F19CFC-9113-49EB-A247-DA09DD2C0C4D}" sibTransId="{72F2A5B5-798F-48A5-B0ED-1F93510AEDB2}"/>
    <dgm:cxn modelId="{93F73B74-C15C-4054-B602-612517B53848}" type="presOf" srcId="{320D2126-BB2F-4469-9CED-3AAEE7BD41AC}" destId="{E795BBB8-B795-4FD8-8462-20F139ACDE58}" srcOrd="0" destOrd="0" presId="urn:microsoft.com/office/officeart/2005/8/layout/hierarchy2"/>
    <dgm:cxn modelId="{4E84AF76-7F8A-47D6-AB1F-287BD01E99E2}" srcId="{6B2FEB97-CA2F-4EB8-B207-5516E60FECF3}" destId="{901D14AA-4717-4837-A917-FADA0E42E003}" srcOrd="1" destOrd="0" parTransId="{39D784CA-3552-432E-8969-84239849DA30}" sibTransId="{4BF45F2E-7B2D-4BB7-8C0B-F38D40DF0DA5}"/>
    <dgm:cxn modelId="{867E6B5A-15F5-4889-B1EC-4F193C9C8773}" type="presOf" srcId="{F9BA23B7-5251-4631-83B7-B970C6C2C741}" destId="{F0674EE8-5128-4D8C-848C-8171399D8BE7}" srcOrd="0" destOrd="0" presId="urn:microsoft.com/office/officeart/2005/8/layout/hierarchy2"/>
    <dgm:cxn modelId="{F70B9F5A-AE03-481A-9392-28F31972DFD4}" type="presOf" srcId="{A8ABA100-0BD7-4A46-A493-860254E5F7A9}" destId="{033319FB-8973-4EC2-9780-76245A940E10}" srcOrd="1" destOrd="0" presId="urn:microsoft.com/office/officeart/2005/8/layout/hierarchy2"/>
    <dgm:cxn modelId="{13B26897-2778-4D67-8818-31FCEBE86F04}" srcId="{A50715E0-A9B8-456F-AAD2-75EDAD3CE2C9}" destId="{1396E36F-257B-4374-B7FB-081B1429540D}" srcOrd="0" destOrd="0" parTransId="{883D38EF-DAEF-4984-901A-7218640DEA24}" sibTransId="{BEFAD992-730C-41C3-8B83-ED124909F7D6}"/>
    <dgm:cxn modelId="{E2F9DB98-D432-4066-9830-C02DC90CF4F2}" type="presOf" srcId="{494CDCBB-DC95-4B22-8E60-C6BAB49F27CF}" destId="{29E842D2-C2D1-4F69-9678-D71EC85801A9}" srcOrd="1" destOrd="0" presId="urn:microsoft.com/office/officeart/2005/8/layout/hierarchy2"/>
    <dgm:cxn modelId="{A9C2E89E-BA56-485B-ACDF-402D239F36F3}" srcId="{F9BA23B7-5251-4631-83B7-B970C6C2C741}" destId="{43F2CCE7-208C-4775-A258-1B38167FC6A1}" srcOrd="0" destOrd="0" parTransId="{494CDCBB-DC95-4B22-8E60-C6BAB49F27CF}" sibTransId="{229434D8-92FC-4C63-A598-E2C53639BA9E}"/>
    <dgm:cxn modelId="{FB35A8A2-7D59-49A3-B56C-FED15CEA8BF4}" srcId="{1396E36F-257B-4374-B7FB-081B1429540D}" destId="{03545535-4EEC-4754-BA6D-DB35913149E4}" srcOrd="0" destOrd="0" parTransId="{369FFCCF-E6C9-4253-8128-714A6481B3BC}" sibTransId="{5D541B76-03FF-4A50-B5F3-F5A4DBCBCF69}"/>
    <dgm:cxn modelId="{4A1C9EA7-8A5A-4F1F-B1A5-C9A7651F9D72}" type="presOf" srcId="{A50715E0-A9B8-456F-AAD2-75EDAD3CE2C9}" destId="{D83EAE18-46EF-43ED-A773-D2C8D6804B6D}" srcOrd="0" destOrd="0" presId="urn:microsoft.com/office/officeart/2005/8/layout/hierarchy2"/>
    <dgm:cxn modelId="{9869BAAD-B556-414E-A0E6-8DA8C07C7760}" type="presOf" srcId="{65F19CFC-9113-49EB-A247-DA09DD2C0C4D}" destId="{649DDD57-29A0-41BB-BF6B-49645E9D8849}" srcOrd="0" destOrd="0" presId="urn:microsoft.com/office/officeart/2005/8/layout/hierarchy2"/>
    <dgm:cxn modelId="{FF0898AF-9C7D-4EEA-9A7E-2D326324A053}" type="presOf" srcId="{494CDCBB-DC95-4B22-8E60-C6BAB49F27CF}" destId="{088FA10A-EE15-48C8-80E1-59AF86890091}" srcOrd="0" destOrd="0" presId="urn:microsoft.com/office/officeart/2005/8/layout/hierarchy2"/>
    <dgm:cxn modelId="{65C3C4C2-CA93-48E7-BD35-870DE867087B}" type="presOf" srcId="{AED9441D-F1BC-4011-9E39-2AE30F530937}" destId="{9C31C34F-9EDD-4713-A89A-B6C9694C10AF}" srcOrd="1" destOrd="0" presId="urn:microsoft.com/office/officeart/2005/8/layout/hierarchy2"/>
    <dgm:cxn modelId="{F683FDD0-C994-4192-9000-20B6611B8656}" type="presOf" srcId="{024E945E-69C9-4C0D-BE0F-BAB38BB5C2CD}" destId="{A38BED1F-7933-4926-9D9F-0C5EF612B28E}" srcOrd="0" destOrd="0" presId="urn:microsoft.com/office/officeart/2005/8/layout/hierarchy2"/>
    <dgm:cxn modelId="{CA88AED2-F8B5-49CB-9A5A-D9EBB7AC1E33}" type="presOf" srcId="{6B2FEB97-CA2F-4EB8-B207-5516E60FECF3}" destId="{6222495C-D07F-4946-8F85-741FE38A3AAC}" srcOrd="0" destOrd="0" presId="urn:microsoft.com/office/officeart/2005/8/layout/hierarchy2"/>
    <dgm:cxn modelId="{55AF2BD8-90F7-4838-B244-BB924834D175}" type="presOf" srcId="{7FD3324D-7359-4DF5-99D0-39B31D5EB357}" destId="{F8A845F6-C1FA-431B-9122-2BC62503BF60}" srcOrd="1" destOrd="0" presId="urn:microsoft.com/office/officeart/2005/8/layout/hierarchy2"/>
    <dgm:cxn modelId="{CADAA2E8-A3C5-47B9-998F-716D1C162DD8}" type="presOf" srcId="{39D784CA-3552-432E-8969-84239849DA30}" destId="{A984989C-7C29-46D8-8BDA-F6A38BF95712}" srcOrd="0" destOrd="0" presId="urn:microsoft.com/office/officeart/2005/8/layout/hierarchy2"/>
    <dgm:cxn modelId="{8D7AB6EA-67C1-4047-8168-A10115DDFE40}" type="presOf" srcId="{AED9441D-F1BC-4011-9E39-2AE30F530937}" destId="{9CAF83D4-7881-4419-84AE-A44D8ABF69ED}" srcOrd="0" destOrd="0" presId="urn:microsoft.com/office/officeart/2005/8/layout/hierarchy2"/>
    <dgm:cxn modelId="{3AA2C6EB-C57C-453A-9942-4D7D0EACF277}" type="presOf" srcId="{BD86DE76-28CE-4B7E-98A3-FC557CE8F3D2}" destId="{E48B7803-411A-4B7D-8F48-71A7F75D4652}" srcOrd="0" destOrd="0" presId="urn:microsoft.com/office/officeart/2005/8/layout/hierarchy2"/>
    <dgm:cxn modelId="{8010EEEB-EEDF-4B7D-A850-F4CE5DD3F3F3}" type="presOf" srcId="{901D14AA-4717-4837-A917-FADA0E42E003}" destId="{E2C2B1BF-D4DA-4778-84EB-C4E0D3D8494A}" srcOrd="0" destOrd="0" presId="urn:microsoft.com/office/officeart/2005/8/layout/hierarchy2"/>
    <dgm:cxn modelId="{FD6DFBEE-6C7A-49D7-BB35-7D3210686DBC}" srcId="{6B2FEB97-CA2F-4EB8-B207-5516E60FECF3}" destId="{0C33F9DA-00A3-48CA-8242-AFDA2A09C059}" srcOrd="0" destOrd="0" parTransId="{9F68B3C3-995A-403E-9E35-7EEB4FCD21C6}" sibTransId="{247D61D4-FDC4-4574-AEFA-D19E15B04EBF}"/>
    <dgm:cxn modelId="{3FA1CEF6-B8C0-4A1D-901B-9C93CDA660D2}" srcId="{F9BA23B7-5251-4631-83B7-B970C6C2C741}" destId="{024E945E-69C9-4C0D-BE0F-BAB38BB5C2CD}" srcOrd="1" destOrd="0" parTransId="{AED9441D-F1BC-4011-9E39-2AE30F530937}" sibTransId="{73CB1D83-12DD-4236-9D86-92CDCBA9FF56}"/>
    <dgm:cxn modelId="{735FCAF8-7AAE-4DB0-907A-55CF3F5E5D97}" type="presOf" srcId="{39D784CA-3552-432E-8969-84239849DA30}" destId="{3E49D439-1A72-4062-8B14-BE248D85F2CB}" srcOrd="1" destOrd="0" presId="urn:microsoft.com/office/officeart/2005/8/layout/hierarchy2"/>
    <dgm:cxn modelId="{F50D3CFC-1D91-483D-B9DE-28D266F2785A}" type="presOf" srcId="{03545535-4EEC-4754-BA6D-DB35913149E4}" destId="{3230B1F6-03AF-4D58-878D-6C6F47EEFB8C}" srcOrd="0" destOrd="0" presId="urn:microsoft.com/office/officeart/2005/8/layout/hierarchy2"/>
    <dgm:cxn modelId="{9E6646FE-788C-4786-BEA6-D2C470EF2448}" srcId="{1396E36F-257B-4374-B7FB-081B1429540D}" destId="{6B2FEB97-CA2F-4EB8-B207-5516E60FECF3}" srcOrd="2" destOrd="0" parTransId="{7FD3324D-7359-4DF5-99D0-39B31D5EB357}" sibTransId="{656EBD22-07B1-4A5A-B803-789CFCCF69DE}"/>
    <dgm:cxn modelId="{FFBA4285-8A47-4E8D-BC8B-8CD62933F6B8}" type="presParOf" srcId="{D83EAE18-46EF-43ED-A773-D2C8D6804B6D}" destId="{298060C8-D609-4149-B364-A3FA9F01A6C1}" srcOrd="0" destOrd="0" presId="urn:microsoft.com/office/officeart/2005/8/layout/hierarchy2"/>
    <dgm:cxn modelId="{3ADA518A-C651-4E08-9974-77142719897F}" type="presParOf" srcId="{298060C8-D609-4149-B364-A3FA9F01A6C1}" destId="{D41DA7AD-81BF-4C92-9C07-BE27E7EB30BB}" srcOrd="0" destOrd="0" presId="urn:microsoft.com/office/officeart/2005/8/layout/hierarchy2"/>
    <dgm:cxn modelId="{01FD7EBB-54A9-48E1-88C9-49AAC7358EC3}" type="presParOf" srcId="{298060C8-D609-4149-B364-A3FA9F01A6C1}" destId="{FE08E16F-F4C2-43E2-9773-288A904FDA7F}" srcOrd="1" destOrd="0" presId="urn:microsoft.com/office/officeart/2005/8/layout/hierarchy2"/>
    <dgm:cxn modelId="{3A411A84-A54E-4EB0-8C80-56ADFCF52E2F}" type="presParOf" srcId="{FE08E16F-F4C2-43E2-9773-288A904FDA7F}" destId="{48B693FD-F94A-4C14-9841-C7E471DC9C85}" srcOrd="0" destOrd="0" presId="urn:microsoft.com/office/officeart/2005/8/layout/hierarchy2"/>
    <dgm:cxn modelId="{5886AE23-46E7-49B6-B2D4-06529A8B069D}" type="presParOf" srcId="{48B693FD-F94A-4C14-9841-C7E471DC9C85}" destId="{ACB62310-4893-44B0-AD37-1FC22623B3E4}" srcOrd="0" destOrd="0" presId="urn:microsoft.com/office/officeart/2005/8/layout/hierarchy2"/>
    <dgm:cxn modelId="{D8476566-7B62-4EA7-AE63-50CE3D391E27}" type="presParOf" srcId="{FE08E16F-F4C2-43E2-9773-288A904FDA7F}" destId="{E6338C08-9136-41A0-A05B-4F11A52E3E37}" srcOrd="1" destOrd="0" presId="urn:microsoft.com/office/officeart/2005/8/layout/hierarchy2"/>
    <dgm:cxn modelId="{ADE9C2E4-32CB-450C-92C8-283C256832E2}" type="presParOf" srcId="{E6338C08-9136-41A0-A05B-4F11A52E3E37}" destId="{3230B1F6-03AF-4D58-878D-6C6F47EEFB8C}" srcOrd="0" destOrd="0" presId="urn:microsoft.com/office/officeart/2005/8/layout/hierarchy2"/>
    <dgm:cxn modelId="{72357999-E98B-45F3-98A0-3163A3A549A8}" type="presParOf" srcId="{E6338C08-9136-41A0-A05B-4F11A52E3E37}" destId="{B7D32ABD-5C5C-4816-B4FB-EAC3D3DB4D01}" srcOrd="1" destOrd="0" presId="urn:microsoft.com/office/officeart/2005/8/layout/hierarchy2"/>
    <dgm:cxn modelId="{348F2BAC-2C65-4B64-9108-8D994A794BBC}" type="presParOf" srcId="{B7D32ABD-5C5C-4816-B4FB-EAC3D3DB4D01}" destId="{649DDD57-29A0-41BB-BF6B-49645E9D8849}" srcOrd="0" destOrd="0" presId="urn:microsoft.com/office/officeart/2005/8/layout/hierarchy2"/>
    <dgm:cxn modelId="{7BECEDE5-8F9D-48B5-815A-D6C45CE596C8}" type="presParOf" srcId="{649DDD57-29A0-41BB-BF6B-49645E9D8849}" destId="{F9B32257-328D-4213-84A9-9B1B08F3E5C8}" srcOrd="0" destOrd="0" presId="urn:microsoft.com/office/officeart/2005/8/layout/hierarchy2"/>
    <dgm:cxn modelId="{CB69A035-F512-4021-91B2-C11D5B815F52}" type="presParOf" srcId="{B7D32ABD-5C5C-4816-B4FB-EAC3D3DB4D01}" destId="{E94AD225-6070-4254-8884-02B192F02752}" srcOrd="1" destOrd="0" presId="urn:microsoft.com/office/officeart/2005/8/layout/hierarchy2"/>
    <dgm:cxn modelId="{EA31F832-CD82-4C90-A950-9964BF3D30E3}" type="presParOf" srcId="{E94AD225-6070-4254-8884-02B192F02752}" destId="{16D301E7-E192-4E7C-84BF-0264B261D922}" srcOrd="0" destOrd="0" presId="urn:microsoft.com/office/officeart/2005/8/layout/hierarchy2"/>
    <dgm:cxn modelId="{19393B44-C48F-4BFE-A8A9-51917B826570}" type="presParOf" srcId="{E94AD225-6070-4254-8884-02B192F02752}" destId="{79AFD8BA-9E65-4CF8-8107-123F8D90BECB}" srcOrd="1" destOrd="0" presId="urn:microsoft.com/office/officeart/2005/8/layout/hierarchy2"/>
    <dgm:cxn modelId="{987456B4-BE03-4162-B441-3EFC7430AF45}" type="presParOf" srcId="{B7D32ABD-5C5C-4816-B4FB-EAC3D3DB4D01}" destId="{EBB8C6A8-FE2E-4979-A03C-5B8BFC00D68D}" srcOrd="2" destOrd="0" presId="urn:microsoft.com/office/officeart/2005/8/layout/hierarchy2"/>
    <dgm:cxn modelId="{5D06D81F-A085-4182-BCD1-CE1E6D2447F4}" type="presParOf" srcId="{EBB8C6A8-FE2E-4979-A03C-5B8BFC00D68D}" destId="{033319FB-8973-4EC2-9780-76245A940E10}" srcOrd="0" destOrd="0" presId="urn:microsoft.com/office/officeart/2005/8/layout/hierarchy2"/>
    <dgm:cxn modelId="{AA667C65-9EAD-48F2-AB1D-9A362BA85063}" type="presParOf" srcId="{B7D32ABD-5C5C-4816-B4FB-EAC3D3DB4D01}" destId="{C2F90173-C9A4-48B8-AE7A-B2DEB1D2008D}" srcOrd="3" destOrd="0" presId="urn:microsoft.com/office/officeart/2005/8/layout/hierarchy2"/>
    <dgm:cxn modelId="{ACAAB8D2-502B-4076-9E04-11CE11D4D0FD}" type="presParOf" srcId="{C2F90173-C9A4-48B8-AE7A-B2DEB1D2008D}" destId="{E795BBB8-B795-4FD8-8462-20F139ACDE58}" srcOrd="0" destOrd="0" presId="urn:microsoft.com/office/officeart/2005/8/layout/hierarchy2"/>
    <dgm:cxn modelId="{E71E2697-21E6-4412-9CE0-3B2F42A409C0}" type="presParOf" srcId="{C2F90173-C9A4-48B8-AE7A-B2DEB1D2008D}" destId="{ED6C8B41-365C-42CC-AF7D-362CC3CF24E3}" srcOrd="1" destOrd="0" presId="urn:microsoft.com/office/officeart/2005/8/layout/hierarchy2"/>
    <dgm:cxn modelId="{337748D7-1DB2-4F15-81C7-21D5704AD3CF}" type="presParOf" srcId="{FE08E16F-F4C2-43E2-9773-288A904FDA7F}" destId="{E48B7803-411A-4B7D-8F48-71A7F75D4652}" srcOrd="2" destOrd="0" presId="urn:microsoft.com/office/officeart/2005/8/layout/hierarchy2"/>
    <dgm:cxn modelId="{9933312C-B85D-4216-B586-E46A0BCE2DA4}" type="presParOf" srcId="{E48B7803-411A-4B7D-8F48-71A7F75D4652}" destId="{FDE21760-9FB6-40AE-8C20-8028952BE061}" srcOrd="0" destOrd="0" presId="urn:microsoft.com/office/officeart/2005/8/layout/hierarchy2"/>
    <dgm:cxn modelId="{191B1E88-2022-4CBB-B05F-683E7E3716F5}" type="presParOf" srcId="{FE08E16F-F4C2-43E2-9773-288A904FDA7F}" destId="{9C6ECEB8-3835-4070-8759-71E9EAF0EAB2}" srcOrd="3" destOrd="0" presId="urn:microsoft.com/office/officeart/2005/8/layout/hierarchy2"/>
    <dgm:cxn modelId="{2942CC0A-239E-4D45-B0A2-814111968CB7}" type="presParOf" srcId="{9C6ECEB8-3835-4070-8759-71E9EAF0EAB2}" destId="{F0674EE8-5128-4D8C-848C-8171399D8BE7}" srcOrd="0" destOrd="0" presId="urn:microsoft.com/office/officeart/2005/8/layout/hierarchy2"/>
    <dgm:cxn modelId="{8E9612C5-1A86-490B-A763-5F97180CEEA8}" type="presParOf" srcId="{9C6ECEB8-3835-4070-8759-71E9EAF0EAB2}" destId="{775D39B5-AFB7-400D-9004-58DD9DAFCE8F}" srcOrd="1" destOrd="0" presId="urn:microsoft.com/office/officeart/2005/8/layout/hierarchy2"/>
    <dgm:cxn modelId="{7C6A02C6-1EB1-4FF0-A1A0-B65761FA2861}" type="presParOf" srcId="{775D39B5-AFB7-400D-9004-58DD9DAFCE8F}" destId="{088FA10A-EE15-48C8-80E1-59AF86890091}" srcOrd="0" destOrd="0" presId="urn:microsoft.com/office/officeart/2005/8/layout/hierarchy2"/>
    <dgm:cxn modelId="{857070A1-5BDD-4270-87F2-0BEF8A2AF539}" type="presParOf" srcId="{088FA10A-EE15-48C8-80E1-59AF86890091}" destId="{29E842D2-C2D1-4F69-9678-D71EC85801A9}" srcOrd="0" destOrd="0" presId="urn:microsoft.com/office/officeart/2005/8/layout/hierarchy2"/>
    <dgm:cxn modelId="{63B78DEC-07A1-49E0-A581-D05B8F4420E4}" type="presParOf" srcId="{775D39B5-AFB7-400D-9004-58DD9DAFCE8F}" destId="{60CB4D62-34F0-40C8-827E-16F10AE826C3}" srcOrd="1" destOrd="0" presId="urn:microsoft.com/office/officeart/2005/8/layout/hierarchy2"/>
    <dgm:cxn modelId="{68D74B03-4328-4D64-8A55-5BFA54BF31A1}" type="presParOf" srcId="{60CB4D62-34F0-40C8-827E-16F10AE826C3}" destId="{472ED808-871D-49C3-A680-D0E6087BD0DD}" srcOrd="0" destOrd="0" presId="urn:microsoft.com/office/officeart/2005/8/layout/hierarchy2"/>
    <dgm:cxn modelId="{B8A3E6F3-7820-4F1D-A636-F6870234EBFA}" type="presParOf" srcId="{60CB4D62-34F0-40C8-827E-16F10AE826C3}" destId="{70A75828-4DA8-41A4-8B0B-38535DF7525A}" srcOrd="1" destOrd="0" presId="urn:microsoft.com/office/officeart/2005/8/layout/hierarchy2"/>
    <dgm:cxn modelId="{CC57EBE9-0802-4E1F-BC03-5F7E9584AAC0}" type="presParOf" srcId="{775D39B5-AFB7-400D-9004-58DD9DAFCE8F}" destId="{9CAF83D4-7881-4419-84AE-A44D8ABF69ED}" srcOrd="2" destOrd="0" presId="urn:microsoft.com/office/officeart/2005/8/layout/hierarchy2"/>
    <dgm:cxn modelId="{0AB1BFB6-08CF-4FEF-9A07-29790B834478}" type="presParOf" srcId="{9CAF83D4-7881-4419-84AE-A44D8ABF69ED}" destId="{9C31C34F-9EDD-4713-A89A-B6C9694C10AF}" srcOrd="0" destOrd="0" presId="urn:microsoft.com/office/officeart/2005/8/layout/hierarchy2"/>
    <dgm:cxn modelId="{1D3232DE-D508-4DCA-9682-E03AE7D7CA4E}" type="presParOf" srcId="{775D39B5-AFB7-400D-9004-58DD9DAFCE8F}" destId="{AD9E9EEB-5A8C-4D95-934F-76774D43B374}" srcOrd="3" destOrd="0" presId="urn:microsoft.com/office/officeart/2005/8/layout/hierarchy2"/>
    <dgm:cxn modelId="{0BD98D35-24DA-49DC-9AEA-1EC7665D3C97}" type="presParOf" srcId="{AD9E9EEB-5A8C-4D95-934F-76774D43B374}" destId="{A38BED1F-7933-4926-9D9F-0C5EF612B28E}" srcOrd="0" destOrd="0" presId="urn:microsoft.com/office/officeart/2005/8/layout/hierarchy2"/>
    <dgm:cxn modelId="{06BEB378-A1C8-4F98-97CB-D05B319F662B}" type="presParOf" srcId="{AD9E9EEB-5A8C-4D95-934F-76774D43B374}" destId="{768E4CF6-6204-4FDA-8FD0-19DA25850B78}" srcOrd="1" destOrd="0" presId="urn:microsoft.com/office/officeart/2005/8/layout/hierarchy2"/>
    <dgm:cxn modelId="{5E149739-2BD2-44DF-828E-F634D3136176}" type="presParOf" srcId="{FE08E16F-F4C2-43E2-9773-288A904FDA7F}" destId="{4710F4F1-F695-494B-9740-44D7DEAC16C0}" srcOrd="4" destOrd="0" presId="urn:microsoft.com/office/officeart/2005/8/layout/hierarchy2"/>
    <dgm:cxn modelId="{D60D81CC-B6D9-4441-B5A0-5B23C655CD84}" type="presParOf" srcId="{4710F4F1-F695-494B-9740-44D7DEAC16C0}" destId="{F8A845F6-C1FA-431B-9122-2BC62503BF60}" srcOrd="0" destOrd="0" presId="urn:microsoft.com/office/officeart/2005/8/layout/hierarchy2"/>
    <dgm:cxn modelId="{6C532709-767B-4FBB-AB39-AA04C20D004D}" type="presParOf" srcId="{FE08E16F-F4C2-43E2-9773-288A904FDA7F}" destId="{679667BD-0E0A-4AD9-98F1-003CB0FB194B}" srcOrd="5" destOrd="0" presId="urn:microsoft.com/office/officeart/2005/8/layout/hierarchy2"/>
    <dgm:cxn modelId="{EE6510BE-7F55-42D8-BE3B-6CB984AEEE01}" type="presParOf" srcId="{679667BD-0E0A-4AD9-98F1-003CB0FB194B}" destId="{6222495C-D07F-4946-8F85-741FE38A3AAC}" srcOrd="0" destOrd="0" presId="urn:microsoft.com/office/officeart/2005/8/layout/hierarchy2"/>
    <dgm:cxn modelId="{CE1173FB-2419-4DB9-A8FA-2F49B852B9B8}" type="presParOf" srcId="{679667BD-0E0A-4AD9-98F1-003CB0FB194B}" destId="{31B88A3C-77FC-4DBC-9B74-19DC0B59E0E9}" srcOrd="1" destOrd="0" presId="urn:microsoft.com/office/officeart/2005/8/layout/hierarchy2"/>
    <dgm:cxn modelId="{E3EE461B-0F82-4A31-9FDA-2DE2AEB54A9F}" type="presParOf" srcId="{31B88A3C-77FC-4DBC-9B74-19DC0B59E0E9}" destId="{3F301FB8-09A5-491D-BA24-2262D62ED768}" srcOrd="0" destOrd="0" presId="urn:microsoft.com/office/officeart/2005/8/layout/hierarchy2"/>
    <dgm:cxn modelId="{54453ABB-0D90-4DE2-A8CF-C90CE3822AA5}" type="presParOf" srcId="{3F301FB8-09A5-491D-BA24-2262D62ED768}" destId="{EEB82A96-205C-4F9B-9AF1-9A50F8AE4B10}" srcOrd="0" destOrd="0" presId="urn:microsoft.com/office/officeart/2005/8/layout/hierarchy2"/>
    <dgm:cxn modelId="{6CE49936-9FEB-4647-A389-80B5500CB61A}" type="presParOf" srcId="{31B88A3C-77FC-4DBC-9B74-19DC0B59E0E9}" destId="{81C1901B-C89C-4214-814F-770407EB9C72}" srcOrd="1" destOrd="0" presId="urn:microsoft.com/office/officeart/2005/8/layout/hierarchy2"/>
    <dgm:cxn modelId="{45D8988D-5794-430C-A5F3-C78402320AC7}" type="presParOf" srcId="{81C1901B-C89C-4214-814F-770407EB9C72}" destId="{425AA06D-AC3B-4454-9CD3-164DC22F55AB}" srcOrd="0" destOrd="0" presId="urn:microsoft.com/office/officeart/2005/8/layout/hierarchy2"/>
    <dgm:cxn modelId="{B390AC49-691C-4E3C-A171-AE7ED23C4AEE}" type="presParOf" srcId="{81C1901B-C89C-4214-814F-770407EB9C72}" destId="{A29B7A6B-0839-4B46-9C93-7AB4F863FC8E}" srcOrd="1" destOrd="0" presId="urn:microsoft.com/office/officeart/2005/8/layout/hierarchy2"/>
    <dgm:cxn modelId="{70749CC3-E996-466D-95DA-A0F765D71A09}" type="presParOf" srcId="{31B88A3C-77FC-4DBC-9B74-19DC0B59E0E9}" destId="{A984989C-7C29-46D8-8BDA-F6A38BF95712}" srcOrd="2" destOrd="0" presId="urn:microsoft.com/office/officeart/2005/8/layout/hierarchy2"/>
    <dgm:cxn modelId="{6CEBFE04-E2C7-41FB-87F0-66F8799CC0B3}" type="presParOf" srcId="{A984989C-7C29-46D8-8BDA-F6A38BF95712}" destId="{3E49D439-1A72-4062-8B14-BE248D85F2CB}" srcOrd="0" destOrd="0" presId="urn:microsoft.com/office/officeart/2005/8/layout/hierarchy2"/>
    <dgm:cxn modelId="{FD724C00-FB68-4598-AE41-54B63D991147}" type="presParOf" srcId="{31B88A3C-77FC-4DBC-9B74-19DC0B59E0E9}" destId="{39E8A73E-F1D5-4411-832B-15499848FDE4}" srcOrd="3" destOrd="0" presId="urn:microsoft.com/office/officeart/2005/8/layout/hierarchy2"/>
    <dgm:cxn modelId="{8F4C3487-5B5D-4E7C-AFD6-6B3C76044191}" type="presParOf" srcId="{39E8A73E-F1D5-4411-832B-15499848FDE4}" destId="{E2C2B1BF-D4DA-4778-84EB-C4E0D3D8494A}" srcOrd="0" destOrd="0" presId="urn:microsoft.com/office/officeart/2005/8/layout/hierarchy2"/>
    <dgm:cxn modelId="{5BABAA37-074E-4D13-9F0B-02C447780279}" type="presParOf" srcId="{39E8A73E-F1D5-4411-832B-15499848FDE4}" destId="{36A93754-2930-4D5F-900E-867A7E2891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7F32F-C74C-4DA4-AA7E-88548DF5026A}">
      <dsp:nvSpPr>
        <dsp:cNvPr id="0" name=""/>
        <dsp:cNvSpPr/>
      </dsp:nvSpPr>
      <dsp:spPr>
        <a:xfrm>
          <a:off x="1442958" y="184886"/>
          <a:ext cx="4386604" cy="152341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31193-6EDB-4ADB-A9AE-A04B5EBAE1FA}">
      <dsp:nvSpPr>
        <dsp:cNvPr id="0" name=""/>
        <dsp:cNvSpPr/>
      </dsp:nvSpPr>
      <dsp:spPr>
        <a:xfrm>
          <a:off x="3244509" y="3664001"/>
          <a:ext cx="850117" cy="544075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B2B9C7A3-C572-4422-BBBE-A54EF8F5504F}">
      <dsp:nvSpPr>
        <dsp:cNvPr id="0" name=""/>
        <dsp:cNvSpPr/>
      </dsp:nvSpPr>
      <dsp:spPr>
        <a:xfrm>
          <a:off x="1602780" y="4278173"/>
          <a:ext cx="4080562" cy="1164714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b="1" kern="1200" dirty="0"/>
            <a:t>Energy supply least-cost solution</a:t>
          </a:r>
        </a:p>
      </dsp:txBody>
      <dsp:txXfrm>
        <a:off x="2200364" y="4448741"/>
        <a:ext cx="2885394" cy="823578"/>
      </dsp:txXfrm>
    </dsp:sp>
    <dsp:sp modelId="{40B888B1-ED61-417A-B2F5-A21C1AC8C467}">
      <dsp:nvSpPr>
        <dsp:cNvPr id="0" name=""/>
        <dsp:cNvSpPr/>
      </dsp:nvSpPr>
      <dsp:spPr>
        <a:xfrm>
          <a:off x="2646396" y="2024084"/>
          <a:ext cx="2047942" cy="13459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b="1" kern="1200" dirty="0"/>
            <a:t>Technological constraints</a:t>
          </a:r>
        </a:p>
      </dsp:txBody>
      <dsp:txXfrm>
        <a:off x="2946310" y="2221197"/>
        <a:ext cx="1448114" cy="951747"/>
      </dsp:txXfrm>
    </dsp:sp>
    <dsp:sp modelId="{BCE0E0A2-189A-4A39-A385-B93FC16E2C91}">
      <dsp:nvSpPr>
        <dsp:cNvPr id="0" name=""/>
        <dsp:cNvSpPr/>
      </dsp:nvSpPr>
      <dsp:spPr>
        <a:xfrm>
          <a:off x="1699347" y="438698"/>
          <a:ext cx="1807133" cy="16856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b="1" kern="1200" dirty="0"/>
            <a:t>Economic constraints</a:t>
          </a:r>
        </a:p>
      </dsp:txBody>
      <dsp:txXfrm>
        <a:off x="1963996" y="685562"/>
        <a:ext cx="1277835" cy="1191967"/>
      </dsp:txXfrm>
    </dsp:sp>
    <dsp:sp modelId="{122BB299-2E9B-43FC-8C54-A1F519A5AED1}">
      <dsp:nvSpPr>
        <dsp:cNvPr id="0" name=""/>
        <dsp:cNvSpPr/>
      </dsp:nvSpPr>
      <dsp:spPr>
        <a:xfrm>
          <a:off x="3717201" y="339850"/>
          <a:ext cx="1636193" cy="16553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b="1" kern="1200" dirty="0"/>
            <a:t>Energy demand</a:t>
          </a:r>
        </a:p>
      </dsp:txBody>
      <dsp:txXfrm>
        <a:off x="3956816" y="582268"/>
        <a:ext cx="1156963" cy="1170500"/>
      </dsp:txXfrm>
    </dsp:sp>
    <dsp:sp modelId="{8CEBE8DA-3B53-44C4-AF40-BE53E11141C7}">
      <dsp:nvSpPr>
        <dsp:cNvPr id="0" name=""/>
        <dsp:cNvSpPr/>
      </dsp:nvSpPr>
      <dsp:spPr>
        <a:xfrm>
          <a:off x="1262733" y="-2138"/>
          <a:ext cx="4760656" cy="380852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D4213-4509-4BD7-A9B3-B8E22619692D}">
      <dsp:nvSpPr>
        <dsp:cNvPr id="0" name=""/>
        <dsp:cNvSpPr/>
      </dsp:nvSpPr>
      <dsp:spPr>
        <a:xfrm>
          <a:off x="1364231" y="1827995"/>
          <a:ext cx="1855333" cy="73243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b="1" kern="1200" dirty="0"/>
            <a:t>Travel Time budget</a:t>
          </a:r>
        </a:p>
      </dsp:txBody>
      <dsp:txXfrm>
        <a:off x="1635938" y="1935257"/>
        <a:ext cx="1311919" cy="517908"/>
      </dsp:txXfrm>
    </dsp:sp>
    <dsp:sp modelId="{93A7EABD-4D81-426D-B6FC-2BAF3BC9EF7D}">
      <dsp:nvSpPr>
        <dsp:cNvPr id="0" name=""/>
        <dsp:cNvSpPr/>
      </dsp:nvSpPr>
      <dsp:spPr>
        <a:xfrm>
          <a:off x="3255260" y="2066727"/>
          <a:ext cx="254973" cy="25497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400" b="1" kern="1200"/>
        </a:p>
      </dsp:txBody>
      <dsp:txXfrm>
        <a:off x="3289057" y="2164229"/>
        <a:ext cx="187379" cy="59969"/>
      </dsp:txXfrm>
    </dsp:sp>
    <dsp:sp modelId="{EFE767F3-FD91-421E-AD6B-F809D2ECA0DE}">
      <dsp:nvSpPr>
        <dsp:cNvPr id="0" name=""/>
        <dsp:cNvSpPr/>
      </dsp:nvSpPr>
      <dsp:spPr>
        <a:xfrm>
          <a:off x="3545930" y="1797256"/>
          <a:ext cx="1993133" cy="7939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b="1" kern="1200" dirty="0"/>
            <a:t>Car ownership</a:t>
          </a:r>
        </a:p>
      </dsp:txBody>
      <dsp:txXfrm>
        <a:off x="3837818" y="1913522"/>
        <a:ext cx="1409357" cy="561379"/>
      </dsp:txXfrm>
    </dsp:sp>
    <dsp:sp modelId="{5E2072DB-C9FC-4C4F-B823-7E4AAA0507F6}">
      <dsp:nvSpPr>
        <dsp:cNvPr id="0" name=""/>
        <dsp:cNvSpPr/>
      </dsp:nvSpPr>
      <dsp:spPr>
        <a:xfrm>
          <a:off x="5574759" y="2066727"/>
          <a:ext cx="254973" cy="25497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400" b="1" kern="1200"/>
        </a:p>
      </dsp:txBody>
      <dsp:txXfrm>
        <a:off x="5608556" y="2164229"/>
        <a:ext cx="187379" cy="59969"/>
      </dsp:txXfrm>
    </dsp:sp>
    <dsp:sp modelId="{A67D6A62-1D56-4828-BF47-7D0C6C66E604}">
      <dsp:nvSpPr>
        <dsp:cNvPr id="0" name=""/>
        <dsp:cNvSpPr/>
      </dsp:nvSpPr>
      <dsp:spPr>
        <a:xfrm>
          <a:off x="5865429" y="1701610"/>
          <a:ext cx="1294841" cy="9852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b="1" kern="1200" dirty="0"/>
            <a:t>Travel Speed</a:t>
          </a:r>
        </a:p>
      </dsp:txBody>
      <dsp:txXfrm>
        <a:off x="6055054" y="1845889"/>
        <a:ext cx="915591" cy="696644"/>
      </dsp:txXfrm>
    </dsp:sp>
    <dsp:sp modelId="{4CB53618-A885-41AC-9467-B615590FDB30}">
      <dsp:nvSpPr>
        <dsp:cNvPr id="0" name=""/>
        <dsp:cNvSpPr/>
      </dsp:nvSpPr>
      <dsp:spPr>
        <a:xfrm>
          <a:off x="7195966" y="2066727"/>
          <a:ext cx="254973" cy="25497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400" b="1" kern="1200"/>
        </a:p>
      </dsp:txBody>
      <dsp:txXfrm>
        <a:off x="7229763" y="2164229"/>
        <a:ext cx="187379" cy="59969"/>
      </dsp:txXfrm>
    </dsp:sp>
    <dsp:sp modelId="{51E39A01-33C9-48B5-B7BA-4EFB0397C1B2}">
      <dsp:nvSpPr>
        <dsp:cNvPr id="0" name=""/>
        <dsp:cNvSpPr/>
      </dsp:nvSpPr>
      <dsp:spPr>
        <a:xfrm>
          <a:off x="7486636" y="1856271"/>
          <a:ext cx="2208075" cy="6758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b="1" kern="1200" dirty="0"/>
            <a:t>Car occupancy</a:t>
          </a:r>
        </a:p>
      </dsp:txBody>
      <dsp:txXfrm>
        <a:off x="7810001" y="1955251"/>
        <a:ext cx="1561345" cy="477920"/>
      </dsp:txXfrm>
    </dsp:sp>
    <dsp:sp modelId="{93B340DF-2D54-4E6C-A5EE-883C0F27181E}">
      <dsp:nvSpPr>
        <dsp:cNvPr id="0" name=""/>
        <dsp:cNvSpPr/>
      </dsp:nvSpPr>
      <dsp:spPr>
        <a:xfrm>
          <a:off x="9730407" y="2066727"/>
          <a:ext cx="254973" cy="25497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400" b="1" kern="1200"/>
        </a:p>
      </dsp:txBody>
      <dsp:txXfrm>
        <a:off x="9764204" y="2164229"/>
        <a:ext cx="187379" cy="59969"/>
      </dsp:txXfrm>
    </dsp:sp>
    <dsp:sp modelId="{85B8535A-4838-4192-B436-1C11C1E43C8C}">
      <dsp:nvSpPr>
        <dsp:cNvPr id="0" name=""/>
        <dsp:cNvSpPr/>
      </dsp:nvSpPr>
      <dsp:spPr>
        <a:xfrm>
          <a:off x="10021077" y="1715273"/>
          <a:ext cx="2204132" cy="9578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b="1" kern="1200" dirty="0"/>
            <a:t>Total population</a:t>
          </a:r>
        </a:p>
      </dsp:txBody>
      <dsp:txXfrm>
        <a:off x="10343865" y="1855551"/>
        <a:ext cx="1558556" cy="677320"/>
      </dsp:txXfrm>
    </dsp:sp>
    <dsp:sp modelId="{B84DE0D0-6D83-4E34-BA46-418183B9FC45}">
      <dsp:nvSpPr>
        <dsp:cNvPr id="0" name=""/>
        <dsp:cNvSpPr/>
      </dsp:nvSpPr>
      <dsp:spPr>
        <a:xfrm>
          <a:off x="5207610" y="3490948"/>
          <a:ext cx="254973" cy="254973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000" kern="1200"/>
        </a:p>
      </dsp:txBody>
      <dsp:txXfrm>
        <a:off x="5241407" y="3543472"/>
        <a:ext cx="187379" cy="149925"/>
      </dsp:txXfrm>
    </dsp:sp>
    <dsp:sp modelId="{3E207E28-C026-4B16-AC40-EB03B5AC5099}">
      <dsp:nvSpPr>
        <dsp:cNvPr id="0" name=""/>
        <dsp:cNvSpPr/>
      </dsp:nvSpPr>
      <dsp:spPr>
        <a:xfrm>
          <a:off x="5707763" y="2989815"/>
          <a:ext cx="1845609" cy="11766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b="1" kern="1200" dirty="0"/>
            <a:t>Travel demand</a:t>
          </a:r>
        </a:p>
      </dsp:txBody>
      <dsp:txXfrm>
        <a:off x="5978046" y="3162125"/>
        <a:ext cx="1305043" cy="8319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DA7AD-81BF-4C92-9C07-BE27E7EB30BB}">
      <dsp:nvSpPr>
        <dsp:cNvPr id="0" name=""/>
        <dsp:cNvSpPr/>
      </dsp:nvSpPr>
      <dsp:spPr>
        <a:xfrm>
          <a:off x="2085" y="1969341"/>
          <a:ext cx="1810584" cy="733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b="1" kern="1200"/>
            <a:t>Total population</a:t>
          </a:r>
        </a:p>
      </dsp:txBody>
      <dsp:txXfrm>
        <a:off x="23579" y="1990835"/>
        <a:ext cx="1767596" cy="690888"/>
      </dsp:txXfrm>
    </dsp:sp>
    <dsp:sp modelId="{48B693FD-F94A-4C14-9841-C7E471DC9C85}">
      <dsp:nvSpPr>
        <dsp:cNvPr id="0" name=""/>
        <dsp:cNvSpPr/>
      </dsp:nvSpPr>
      <dsp:spPr>
        <a:xfrm rot="19157313">
          <a:off x="1575564" y="1659815"/>
          <a:ext cx="1959577" cy="74794"/>
        </a:xfrm>
        <a:custGeom>
          <a:avLst/>
          <a:gdLst/>
          <a:ahLst/>
          <a:cxnLst/>
          <a:rect l="0" t="0" r="0" b="0"/>
          <a:pathLst>
            <a:path>
              <a:moveTo>
                <a:pt x="0" y="37397"/>
              </a:moveTo>
              <a:lnTo>
                <a:pt x="1959577" y="3739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600" b="1" kern="1200"/>
        </a:p>
      </dsp:txBody>
      <dsp:txXfrm>
        <a:off x="2506364" y="1648223"/>
        <a:ext cx="97978" cy="97978"/>
      </dsp:txXfrm>
    </dsp:sp>
    <dsp:sp modelId="{3230B1F6-03AF-4D58-878D-6C6F47EEFB8C}">
      <dsp:nvSpPr>
        <dsp:cNvPr id="0" name=""/>
        <dsp:cNvSpPr/>
      </dsp:nvSpPr>
      <dsp:spPr>
        <a:xfrm>
          <a:off x="3298037" y="734041"/>
          <a:ext cx="2109515" cy="6482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b="1" kern="1200"/>
            <a:t>Low income group</a:t>
          </a:r>
        </a:p>
      </dsp:txBody>
      <dsp:txXfrm>
        <a:off x="3317022" y="753026"/>
        <a:ext cx="2071545" cy="610237"/>
      </dsp:txXfrm>
    </dsp:sp>
    <dsp:sp modelId="{649DDD57-29A0-41BB-BF6B-49645E9D8849}">
      <dsp:nvSpPr>
        <dsp:cNvPr id="0" name=""/>
        <dsp:cNvSpPr/>
      </dsp:nvSpPr>
      <dsp:spPr>
        <a:xfrm rot="20192088">
          <a:off x="5342204" y="706094"/>
          <a:ext cx="1580410" cy="74794"/>
        </a:xfrm>
        <a:custGeom>
          <a:avLst/>
          <a:gdLst/>
          <a:ahLst/>
          <a:cxnLst/>
          <a:rect l="0" t="0" r="0" b="0"/>
          <a:pathLst>
            <a:path>
              <a:moveTo>
                <a:pt x="0" y="37397"/>
              </a:moveTo>
              <a:lnTo>
                <a:pt x="1580410" y="3739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b="1" kern="1200"/>
        </a:p>
      </dsp:txBody>
      <dsp:txXfrm>
        <a:off x="6092899" y="703981"/>
        <a:ext cx="79020" cy="79020"/>
      </dsp:txXfrm>
    </dsp:sp>
    <dsp:sp modelId="{16D301E7-E192-4E7C-84BF-0264B261D922}">
      <dsp:nvSpPr>
        <dsp:cNvPr id="0" name=""/>
        <dsp:cNvSpPr/>
      </dsp:nvSpPr>
      <dsp:spPr>
        <a:xfrm>
          <a:off x="6857266" y="200352"/>
          <a:ext cx="2253716" cy="4569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b="1" kern="1200"/>
            <a:t>Access to car</a:t>
          </a:r>
        </a:p>
      </dsp:txBody>
      <dsp:txXfrm>
        <a:off x="6870650" y="213736"/>
        <a:ext cx="2226948" cy="430204"/>
      </dsp:txXfrm>
    </dsp:sp>
    <dsp:sp modelId="{EBB8C6A8-FE2E-4979-A03C-5B8BFC00D68D}">
      <dsp:nvSpPr>
        <dsp:cNvPr id="0" name=""/>
        <dsp:cNvSpPr/>
      </dsp:nvSpPr>
      <dsp:spPr>
        <a:xfrm rot="263180">
          <a:off x="5405352" y="1078210"/>
          <a:ext cx="1502659" cy="74794"/>
        </a:xfrm>
        <a:custGeom>
          <a:avLst/>
          <a:gdLst/>
          <a:ahLst/>
          <a:cxnLst/>
          <a:rect l="0" t="0" r="0" b="0"/>
          <a:pathLst>
            <a:path>
              <a:moveTo>
                <a:pt x="0" y="37397"/>
              </a:moveTo>
              <a:lnTo>
                <a:pt x="1502659" y="3739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b="1" kern="1200"/>
        </a:p>
      </dsp:txBody>
      <dsp:txXfrm>
        <a:off x="6119115" y="1078041"/>
        <a:ext cx="75132" cy="75132"/>
      </dsp:txXfrm>
    </dsp:sp>
    <dsp:sp modelId="{E795BBB8-B795-4FD8-8462-20F139ACDE58}">
      <dsp:nvSpPr>
        <dsp:cNvPr id="0" name=""/>
        <dsp:cNvSpPr/>
      </dsp:nvSpPr>
      <dsp:spPr>
        <a:xfrm>
          <a:off x="6905811" y="931480"/>
          <a:ext cx="2240477" cy="483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b="1" kern="1200"/>
            <a:t>No access to car</a:t>
          </a:r>
        </a:p>
      </dsp:txBody>
      <dsp:txXfrm>
        <a:off x="6919963" y="945632"/>
        <a:ext cx="2212173" cy="454875"/>
      </dsp:txXfrm>
    </dsp:sp>
    <dsp:sp modelId="{E48B7803-411A-4B7D-8F48-71A7F75D4652}">
      <dsp:nvSpPr>
        <dsp:cNvPr id="0" name=""/>
        <dsp:cNvSpPr/>
      </dsp:nvSpPr>
      <dsp:spPr>
        <a:xfrm rot="21510145">
          <a:off x="1812419" y="2279700"/>
          <a:ext cx="1467906" cy="74794"/>
        </a:xfrm>
        <a:custGeom>
          <a:avLst/>
          <a:gdLst/>
          <a:ahLst/>
          <a:cxnLst/>
          <a:rect l="0" t="0" r="0" b="0"/>
          <a:pathLst>
            <a:path>
              <a:moveTo>
                <a:pt x="0" y="37397"/>
              </a:moveTo>
              <a:lnTo>
                <a:pt x="1467906" y="3739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b="1" kern="1200"/>
        </a:p>
      </dsp:txBody>
      <dsp:txXfrm>
        <a:off x="2509674" y="2280400"/>
        <a:ext cx="73395" cy="73395"/>
      </dsp:txXfrm>
    </dsp:sp>
    <dsp:sp modelId="{F0674EE8-5128-4D8C-848C-8171399D8BE7}">
      <dsp:nvSpPr>
        <dsp:cNvPr id="0" name=""/>
        <dsp:cNvSpPr/>
      </dsp:nvSpPr>
      <dsp:spPr>
        <a:xfrm>
          <a:off x="3280074" y="1934849"/>
          <a:ext cx="2114199" cy="726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b="1" kern="1200"/>
            <a:t>Medium Income group</a:t>
          </a:r>
        </a:p>
      </dsp:txBody>
      <dsp:txXfrm>
        <a:off x="3301342" y="1956117"/>
        <a:ext cx="2071663" cy="683598"/>
      </dsp:txXfrm>
    </dsp:sp>
    <dsp:sp modelId="{088FA10A-EE15-48C8-80E1-59AF86890091}">
      <dsp:nvSpPr>
        <dsp:cNvPr id="0" name=""/>
        <dsp:cNvSpPr/>
      </dsp:nvSpPr>
      <dsp:spPr>
        <a:xfrm rot="20782943">
          <a:off x="5372238" y="2075960"/>
          <a:ext cx="1567763" cy="74794"/>
        </a:xfrm>
        <a:custGeom>
          <a:avLst/>
          <a:gdLst/>
          <a:ahLst/>
          <a:cxnLst/>
          <a:rect l="0" t="0" r="0" b="0"/>
          <a:pathLst>
            <a:path>
              <a:moveTo>
                <a:pt x="0" y="37397"/>
              </a:moveTo>
              <a:lnTo>
                <a:pt x="1567763" y="3739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b="1" kern="1200"/>
        </a:p>
      </dsp:txBody>
      <dsp:txXfrm>
        <a:off x="6116926" y="2074164"/>
        <a:ext cx="78388" cy="78388"/>
      </dsp:txXfrm>
    </dsp:sp>
    <dsp:sp modelId="{472ED808-871D-49C3-A680-D0E6087BD0DD}">
      <dsp:nvSpPr>
        <dsp:cNvPr id="0" name=""/>
        <dsp:cNvSpPr/>
      </dsp:nvSpPr>
      <dsp:spPr>
        <a:xfrm>
          <a:off x="6917966" y="1687829"/>
          <a:ext cx="2200062" cy="4819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b="1" kern="1200"/>
            <a:t>Access to car</a:t>
          </a:r>
        </a:p>
      </dsp:txBody>
      <dsp:txXfrm>
        <a:off x="6932082" y="1701945"/>
        <a:ext cx="2171830" cy="453709"/>
      </dsp:txXfrm>
    </dsp:sp>
    <dsp:sp modelId="{9CAF83D4-7881-4419-84AE-A44D8ABF69ED}">
      <dsp:nvSpPr>
        <dsp:cNvPr id="0" name=""/>
        <dsp:cNvSpPr/>
      </dsp:nvSpPr>
      <dsp:spPr>
        <a:xfrm rot="850748">
          <a:off x="5369902" y="2456482"/>
          <a:ext cx="1599999" cy="74794"/>
        </a:xfrm>
        <a:custGeom>
          <a:avLst/>
          <a:gdLst/>
          <a:ahLst/>
          <a:cxnLst/>
          <a:rect l="0" t="0" r="0" b="0"/>
          <a:pathLst>
            <a:path>
              <a:moveTo>
                <a:pt x="0" y="37397"/>
              </a:moveTo>
              <a:lnTo>
                <a:pt x="1599999" y="3739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b="1" kern="1200"/>
        </a:p>
      </dsp:txBody>
      <dsp:txXfrm>
        <a:off x="6129902" y="2453879"/>
        <a:ext cx="79999" cy="79999"/>
      </dsp:txXfrm>
    </dsp:sp>
    <dsp:sp modelId="{A38BED1F-7933-4926-9D9F-0C5EF612B28E}">
      <dsp:nvSpPr>
        <dsp:cNvPr id="0" name=""/>
        <dsp:cNvSpPr/>
      </dsp:nvSpPr>
      <dsp:spPr>
        <a:xfrm>
          <a:off x="6945529" y="2459121"/>
          <a:ext cx="2188681" cy="461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b="1" kern="1200"/>
            <a:t>No access to car</a:t>
          </a:r>
        </a:p>
      </dsp:txBody>
      <dsp:txXfrm>
        <a:off x="6959044" y="2472636"/>
        <a:ext cx="2161651" cy="434413"/>
      </dsp:txXfrm>
    </dsp:sp>
    <dsp:sp modelId="{4710F4F1-F695-494B-9740-44D7DEAC16C0}">
      <dsp:nvSpPr>
        <dsp:cNvPr id="0" name=""/>
        <dsp:cNvSpPr/>
      </dsp:nvSpPr>
      <dsp:spPr>
        <a:xfrm rot="2350348">
          <a:off x="1609322" y="2870382"/>
          <a:ext cx="1809528" cy="74794"/>
        </a:xfrm>
        <a:custGeom>
          <a:avLst/>
          <a:gdLst/>
          <a:ahLst/>
          <a:cxnLst/>
          <a:rect l="0" t="0" r="0" b="0"/>
          <a:pathLst>
            <a:path>
              <a:moveTo>
                <a:pt x="0" y="37397"/>
              </a:moveTo>
              <a:lnTo>
                <a:pt x="1809528" y="3739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600" b="1" kern="1200"/>
        </a:p>
      </dsp:txBody>
      <dsp:txXfrm>
        <a:off x="2468848" y="2862541"/>
        <a:ext cx="90476" cy="90476"/>
      </dsp:txXfrm>
    </dsp:sp>
    <dsp:sp modelId="{6222495C-D07F-4946-8F85-741FE38A3AAC}">
      <dsp:nvSpPr>
        <dsp:cNvPr id="0" name=""/>
        <dsp:cNvSpPr/>
      </dsp:nvSpPr>
      <dsp:spPr>
        <a:xfrm>
          <a:off x="3215503" y="3149728"/>
          <a:ext cx="2226308" cy="659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b="1" kern="1200"/>
            <a:t>High income group</a:t>
          </a:r>
        </a:p>
      </dsp:txBody>
      <dsp:txXfrm>
        <a:off x="3234808" y="3169033"/>
        <a:ext cx="2187698" cy="620495"/>
      </dsp:txXfrm>
    </dsp:sp>
    <dsp:sp modelId="{3F301FB8-09A5-491D-BA24-2262D62ED768}">
      <dsp:nvSpPr>
        <dsp:cNvPr id="0" name=""/>
        <dsp:cNvSpPr/>
      </dsp:nvSpPr>
      <dsp:spPr>
        <a:xfrm rot="21444150">
          <a:off x="5441041" y="3407860"/>
          <a:ext cx="1501465" cy="74794"/>
        </a:xfrm>
        <a:custGeom>
          <a:avLst/>
          <a:gdLst/>
          <a:ahLst/>
          <a:cxnLst/>
          <a:rect l="0" t="0" r="0" b="0"/>
          <a:pathLst>
            <a:path>
              <a:moveTo>
                <a:pt x="0" y="37397"/>
              </a:moveTo>
              <a:lnTo>
                <a:pt x="1501465" y="3739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b="1" kern="1200"/>
        </a:p>
      </dsp:txBody>
      <dsp:txXfrm>
        <a:off x="6154237" y="3407721"/>
        <a:ext cx="75073" cy="75073"/>
      </dsp:txXfrm>
    </dsp:sp>
    <dsp:sp modelId="{425AA06D-AC3B-4454-9CD3-164DC22F55AB}">
      <dsp:nvSpPr>
        <dsp:cNvPr id="0" name=""/>
        <dsp:cNvSpPr/>
      </dsp:nvSpPr>
      <dsp:spPr>
        <a:xfrm>
          <a:off x="6941735" y="3180513"/>
          <a:ext cx="2230760" cy="461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b="1" kern="1200"/>
            <a:t>Access to car</a:t>
          </a:r>
        </a:p>
      </dsp:txBody>
      <dsp:txXfrm>
        <a:off x="6955250" y="3194028"/>
        <a:ext cx="2203730" cy="434413"/>
      </dsp:txXfrm>
    </dsp:sp>
    <dsp:sp modelId="{A984989C-7C29-46D8-8BDA-F6A38BF95712}">
      <dsp:nvSpPr>
        <dsp:cNvPr id="0" name=""/>
        <dsp:cNvSpPr/>
      </dsp:nvSpPr>
      <dsp:spPr>
        <a:xfrm rot="1248710">
          <a:off x="5389465" y="3726936"/>
          <a:ext cx="1604579" cy="74794"/>
        </a:xfrm>
        <a:custGeom>
          <a:avLst/>
          <a:gdLst/>
          <a:ahLst/>
          <a:cxnLst/>
          <a:rect l="0" t="0" r="0" b="0"/>
          <a:pathLst>
            <a:path>
              <a:moveTo>
                <a:pt x="0" y="37397"/>
              </a:moveTo>
              <a:lnTo>
                <a:pt x="1604579" y="3739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b="1" kern="1200"/>
        </a:p>
      </dsp:txBody>
      <dsp:txXfrm>
        <a:off x="6151640" y="3724219"/>
        <a:ext cx="80228" cy="80228"/>
      </dsp:txXfrm>
    </dsp:sp>
    <dsp:sp modelId="{E2C2B1BF-D4DA-4778-84EB-C4E0D3D8494A}">
      <dsp:nvSpPr>
        <dsp:cNvPr id="0" name=""/>
        <dsp:cNvSpPr/>
      </dsp:nvSpPr>
      <dsp:spPr>
        <a:xfrm>
          <a:off x="6941696" y="3819004"/>
          <a:ext cx="2266723" cy="4607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b="1" kern="1200"/>
            <a:t>No access to car</a:t>
          </a:r>
        </a:p>
      </dsp:txBody>
      <dsp:txXfrm>
        <a:off x="6955191" y="3832499"/>
        <a:ext cx="2239733" cy="433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EBBD-98E0-4841-9B42-75EF8DE710D1}" type="datetimeFigureOut">
              <a:rPr lang="en-ZA" smtClean="0"/>
              <a:t>2019/08/19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3927-AA7F-4DA7-B92D-23741D2E38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860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63927-AA7F-4DA7-B92D-23741D2E38C5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5864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Mention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63927-AA7F-4DA7-B92D-23741D2E38C5}" type="slidenum">
              <a:rPr lang="en-ZA" smtClean="0"/>
              <a:t>29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3093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63927-AA7F-4DA7-B92D-23741D2E38C5}" type="slidenum">
              <a:rPr lang="en-ZA" smtClean="0"/>
              <a:t>30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3678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63927-AA7F-4DA7-B92D-23741D2E38C5}" type="slidenum">
              <a:rPr lang="en-ZA" smtClean="0"/>
              <a:t>31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671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/>
              <a:t>Sure that you saw it, when I started my internship</a:t>
            </a:r>
          </a:p>
          <a:p>
            <a:pPr marL="171450" indent="-171450">
              <a:buFontTx/>
              <a:buChar char="-"/>
            </a:pPr>
            <a:r>
              <a:rPr lang="en-ZA" dirty="0"/>
              <a:t>not discuss about how bad it is or denounce someone</a:t>
            </a:r>
          </a:p>
          <a:p>
            <a:pPr marL="171450" indent="-171450">
              <a:buFontTx/>
              <a:buChar char="-"/>
            </a:pPr>
            <a:r>
              <a:rPr lang="en-ZA" dirty="0"/>
              <a:t>Illustrate perfectly how heterogenous the population is </a:t>
            </a:r>
          </a:p>
          <a:p>
            <a:pPr marL="171450" indent="-171450">
              <a:buFontTx/>
              <a:buChar char="-"/>
            </a:pPr>
            <a:r>
              <a:rPr lang="en-ZA" dirty="0"/>
              <a:t>= different consumption (energy) , access to facilities, activities, and so different mode of travel , behaviour and travel habits.</a:t>
            </a:r>
          </a:p>
          <a:p>
            <a:pPr marL="171450" indent="-171450">
              <a:buFontTx/>
              <a:buChar char="-"/>
            </a:pPr>
            <a:r>
              <a:rPr lang="en-ZA" dirty="0"/>
              <a:t>How measure it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63927-AA7F-4DA7-B92D-23741D2E38C5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3797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-powerful model which allows to generate energy systems and dynamics over a chosen time horizon</a:t>
            </a:r>
          </a:p>
          <a:p>
            <a:r>
              <a:rPr lang="en-ZA" dirty="0"/>
              <a:t>-relies on a demand-supply methodology. It takes into account economic constraints and technological constraints as fuel price, policies, new technologies, potential investment to compute an energy supply least-cost solution</a:t>
            </a:r>
          </a:p>
          <a:p>
            <a:r>
              <a:rPr lang="en-ZA" dirty="0"/>
              <a:t>-It has five demand sectors and two supply sectors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63927-AA7F-4DA7-B92D-23741D2E38C5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2272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- Link model to provide long-term projection reducing uncertainties and to have economic feedback </a:t>
            </a:r>
            <a:r>
              <a:rPr lang="en-ZA" dirty="0">
                <a:sym typeface="Wingdings" panose="05000000000000000000" pitchFamily="2" charset="2"/>
              </a:rPr>
              <a:t> exogenous demand , particularly for the transport because exogenous population projection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63927-AA7F-4DA7-B92D-23741D2E38C5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1134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In order to calculate the transport demand, the SATIM relies on different exogenous sub-models. We will focus on the passenger demand and not on the freight demand.  The two sub-models I worked on are the time budget model and the passenger demand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63927-AA7F-4DA7-B92D-23741D2E38C5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2859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/>
              <a:t>TTB = number of hours people are likely to travel in a day</a:t>
            </a:r>
          </a:p>
          <a:p>
            <a:pPr marL="171450" indent="-171450">
              <a:buFontTx/>
              <a:buChar char="-"/>
            </a:pPr>
            <a:r>
              <a:rPr lang="en-ZA" dirty="0"/>
              <a:t>International studies = stable, constant for all the world population </a:t>
            </a:r>
          </a:p>
          <a:p>
            <a:pPr marL="171450" indent="-171450">
              <a:buFontTx/>
              <a:buChar char="-"/>
            </a:pPr>
            <a:r>
              <a:rPr lang="en-ZA" dirty="0"/>
              <a:t> but at a disaggregated level no longer valid. Richest people can afford different activities. It’s not about speed because according to the studies … but it is about money !</a:t>
            </a:r>
          </a:p>
          <a:p>
            <a:pPr marL="171450" indent="-171450">
              <a:buFontTx/>
              <a:buChar char="-"/>
            </a:pPr>
            <a:r>
              <a:rPr lang="en-ZA" dirty="0"/>
              <a:t>confirmed by NHTS values </a:t>
            </a:r>
          </a:p>
          <a:p>
            <a:pPr marL="0" indent="0">
              <a:buFontTx/>
              <a:buNone/>
            </a:pPr>
            <a:r>
              <a:rPr lang="en-ZA" dirty="0"/>
              <a:t>- People travel more, or longer : because of low density cities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63927-AA7F-4DA7-B92D-23741D2E38C5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383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Same phenomenon + low income more likely to be unemployed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63927-AA7F-4DA7-B92D-23741D2E38C5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6940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-full assumption , quite different from the South African studies.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63927-AA7F-4DA7-B92D-23741D2E38C5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5594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Add reference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63927-AA7F-4DA7-B92D-23741D2E38C5}" type="slidenum">
              <a:rPr lang="en-ZA" smtClean="0"/>
              <a:t>28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432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0419-B69F-4F91-B095-2179279C1710}" type="datetime1">
              <a:rPr lang="en-ZA" smtClean="0"/>
              <a:t>2019/08/19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429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F156-EE1A-4F57-92EC-F201AA6B63F7}" type="datetime1">
              <a:rPr lang="en-ZA" smtClean="0"/>
              <a:t>2019/08/19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689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9BE0-ED86-4193-B48C-E31EFD9A0DBB}" type="datetime1">
              <a:rPr lang="en-ZA" smtClean="0"/>
              <a:t>2019/08/19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082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1B6C-6674-45BE-BDF4-FD20AE29F70D}" type="datetime1">
              <a:rPr lang="en-ZA" smtClean="0"/>
              <a:t>2019/08/19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77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E360-C9A6-47E9-A6B1-230FE0822633}" type="datetime1">
              <a:rPr lang="en-ZA" smtClean="0"/>
              <a:t>2019/08/19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52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BA54-2380-4E75-A834-698DD3D7A9FB}" type="datetime1">
              <a:rPr lang="en-ZA" smtClean="0"/>
              <a:t>2019/08/19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328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DFDA-69A6-4CBB-B9B2-629844DF6F3F}" type="datetime1">
              <a:rPr lang="en-ZA" smtClean="0"/>
              <a:t>2019/08/19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28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A62E-91A7-4A40-92B0-23F420ECC222}" type="datetime1">
              <a:rPr lang="en-ZA" smtClean="0"/>
              <a:t>2019/08/19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632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37E5-D3F4-4915-B871-C9517BE888E8}" type="datetime1">
              <a:rPr lang="en-ZA" smtClean="0"/>
              <a:t>2019/08/19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950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7322-4B99-4570-B793-31179A9A9A85}" type="datetime1">
              <a:rPr lang="en-ZA" smtClean="0"/>
              <a:t>2019/08/19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36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B5D0-8E37-42D8-A264-5D6B570385C7}" type="datetime1">
              <a:rPr lang="en-ZA" smtClean="0"/>
              <a:t>2019/08/19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417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8FDD-D029-4D66-B173-E08FA0AF118B}" type="datetime1">
              <a:rPr lang="en-ZA" smtClean="0"/>
              <a:t>2019/08/19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317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6E7-4CB2-4D1B-8EED-F0AA52E9848F}" type="datetime1">
              <a:rPr lang="en-ZA" smtClean="0"/>
              <a:t>2019/08/19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024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7700-7FAD-43E6-90DB-A1E3074F9951}" type="datetime1">
              <a:rPr lang="en-ZA" smtClean="0"/>
              <a:t>2019/08/19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717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2C0A-40B8-4245-BA48-ADB3DF1701B5}" type="datetime1">
              <a:rPr lang="en-ZA" smtClean="0"/>
              <a:t>2019/08/19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308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4B9C-D6C4-4414-9922-1AD366CA71E4}" type="datetime1">
              <a:rPr lang="en-ZA" smtClean="0"/>
              <a:t>2019/08/19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666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229-0933-4200-ACE2-7C5391B4B641}" type="datetime1">
              <a:rPr lang="en-ZA" smtClean="0"/>
              <a:t>2019/08/19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198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8F8911-C276-4AC4-AE88-AD85CCFEBE7C}" type="datetime1">
              <a:rPr lang="en-ZA" smtClean="0"/>
              <a:t>2019/08/19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B1D42-0298-4159-A43E-B51CB683F1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7335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63E4-34FC-4203-9DCB-D4754DE8E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98471"/>
            <a:ext cx="8825658" cy="3329581"/>
          </a:xfrm>
        </p:spPr>
        <p:txBody>
          <a:bodyPr/>
          <a:lstStyle/>
          <a:p>
            <a:r>
              <a:rPr lang="fr-FR" sz="6000" b="1" dirty="0"/>
              <a:t>An alternative </a:t>
            </a:r>
            <a:r>
              <a:rPr lang="en-US" sz="6000" b="1" dirty="0"/>
              <a:t>passenger</a:t>
            </a:r>
            <a:r>
              <a:rPr lang="fr-FR" sz="6000" b="1" dirty="0"/>
              <a:t> transport model for SATIM</a:t>
            </a:r>
            <a:endParaRPr lang="en-ZA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33CA7-0FD8-465B-BEC3-3CF9C02AE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54792"/>
            <a:ext cx="8825658" cy="861420"/>
          </a:xfrm>
        </p:spPr>
        <p:txBody>
          <a:bodyPr/>
          <a:lstStyle/>
          <a:p>
            <a:r>
              <a:rPr lang="fr-FR" dirty="0"/>
              <a:t>Théophile CROUZET										     21/08/2019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9B7AC-B16C-428A-BA11-7A988DD6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z="3200" b="1" smtClean="0"/>
              <a:t>1</a:t>
            </a:fld>
            <a:endParaRPr lang="en-ZA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745BD-1427-4FCF-8B2A-7B765B377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72" y="4725974"/>
            <a:ext cx="1870283" cy="1895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5F3CA8-873C-4EDA-B4F0-216D72756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58" y="5222289"/>
            <a:ext cx="4598512" cy="10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8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F5A0-213C-4660-97AE-C0F7047F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69750"/>
            <a:ext cx="9404723" cy="1400530"/>
          </a:xfrm>
        </p:spPr>
        <p:txBody>
          <a:bodyPr/>
          <a:lstStyle/>
          <a:p>
            <a:r>
              <a:rPr lang="en-ZA" b="1" dirty="0"/>
              <a:t>NHTS 2013 data update calibration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23D16-4CB6-4C26-8D6A-C2E29F23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10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BC1D09-DA34-4E8C-8311-9F2FC8C4CD6E}"/>
              </a:ext>
            </a:extLst>
          </p:cNvPr>
          <p:cNvSpPr/>
          <p:nvPr/>
        </p:nvSpPr>
        <p:spPr>
          <a:xfrm>
            <a:off x="5838760" y="1565147"/>
            <a:ext cx="1441241" cy="585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Access to vehicle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BBE7F-C3CD-42CA-B6C2-4127269CA220}"/>
              </a:ext>
            </a:extLst>
          </p:cNvPr>
          <p:cNvSpPr/>
          <p:nvPr/>
        </p:nvSpPr>
        <p:spPr>
          <a:xfrm>
            <a:off x="34776" y="1452001"/>
            <a:ext cx="1938195" cy="83349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 time budget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7315C2-1F77-4897-8120-5B355F17FEB0}"/>
              </a:ext>
            </a:extLst>
          </p:cNvPr>
          <p:cNvSpPr/>
          <p:nvPr/>
        </p:nvSpPr>
        <p:spPr>
          <a:xfrm>
            <a:off x="7586883" y="1564452"/>
            <a:ext cx="1871803" cy="585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Private and public speeds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1DFF39-FE4F-4A9A-B832-397E12C554AE}"/>
              </a:ext>
            </a:extLst>
          </p:cNvPr>
          <p:cNvSpPr/>
          <p:nvPr/>
        </p:nvSpPr>
        <p:spPr>
          <a:xfrm>
            <a:off x="3968717" y="1576173"/>
            <a:ext cx="1563161" cy="5851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Vehicle occupancy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167B9F-7F86-4604-9D2D-E76CA053416C}"/>
              </a:ext>
            </a:extLst>
          </p:cNvPr>
          <p:cNvSpPr/>
          <p:nvPr/>
        </p:nvSpPr>
        <p:spPr>
          <a:xfrm>
            <a:off x="9765568" y="1564451"/>
            <a:ext cx="1871803" cy="585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Travel time budget split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C46315-6C36-423C-B113-1F436EA1563A}"/>
              </a:ext>
            </a:extLst>
          </p:cNvPr>
          <p:cNvSpPr/>
          <p:nvPr/>
        </p:nvSpPr>
        <p:spPr>
          <a:xfrm>
            <a:off x="2197616" y="1576173"/>
            <a:ext cx="1465433" cy="5851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 days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303211-9675-4800-A676-C6B991A6F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19389"/>
              </p:ext>
            </p:extLst>
          </p:nvPr>
        </p:nvGraphicFramePr>
        <p:xfrm>
          <a:off x="2689923" y="3418764"/>
          <a:ext cx="6457312" cy="1755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4328">
                  <a:extLst>
                    <a:ext uri="{9D8B030D-6E8A-4147-A177-3AD203B41FA5}">
                      <a16:colId xmlns:a16="http://schemas.microsoft.com/office/drawing/2014/main" val="852434310"/>
                    </a:ext>
                  </a:extLst>
                </a:gridCol>
                <a:gridCol w="1614328">
                  <a:extLst>
                    <a:ext uri="{9D8B030D-6E8A-4147-A177-3AD203B41FA5}">
                      <a16:colId xmlns:a16="http://schemas.microsoft.com/office/drawing/2014/main" val="2140947261"/>
                    </a:ext>
                  </a:extLst>
                </a:gridCol>
                <a:gridCol w="1614328">
                  <a:extLst>
                    <a:ext uri="{9D8B030D-6E8A-4147-A177-3AD203B41FA5}">
                      <a16:colId xmlns:a16="http://schemas.microsoft.com/office/drawing/2014/main" val="440618344"/>
                    </a:ext>
                  </a:extLst>
                </a:gridCol>
                <a:gridCol w="1614328">
                  <a:extLst>
                    <a:ext uri="{9D8B030D-6E8A-4147-A177-3AD203B41FA5}">
                      <a16:colId xmlns:a16="http://schemas.microsoft.com/office/drawing/2014/main" val="485106254"/>
                    </a:ext>
                  </a:extLst>
                </a:gridCol>
              </a:tblGrid>
              <a:tr h="46663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cap="all" dirty="0">
                          <a:effectLst/>
                        </a:rPr>
                        <a:t>Income group</a:t>
                      </a:r>
                      <a:endParaRPr lang="en-ZA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cap="all">
                          <a:effectLst/>
                        </a:rPr>
                        <a:t>Low</a:t>
                      </a:r>
                      <a:endParaRPr lang="en-ZA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cap="all" dirty="0">
                          <a:effectLst/>
                        </a:rPr>
                        <a:t>Middle</a:t>
                      </a:r>
                      <a:endParaRPr lang="en-ZA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cap="all">
                          <a:effectLst/>
                        </a:rPr>
                        <a:t>High</a:t>
                      </a:r>
                      <a:endParaRPr lang="en-ZA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6695418"/>
                  </a:ext>
                </a:extLst>
              </a:tr>
              <a:tr h="46694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cap="all">
                          <a:effectLst/>
                        </a:rPr>
                        <a:t>old TTB (hours)</a:t>
                      </a:r>
                      <a:endParaRPr lang="en-ZA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</a:rPr>
                        <a:t>1.10</a:t>
                      </a:r>
                      <a:endParaRPr lang="en-ZA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</a:rPr>
                        <a:t>1.10</a:t>
                      </a:r>
                      <a:endParaRPr lang="en-ZA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</a:rPr>
                        <a:t>1.10</a:t>
                      </a:r>
                      <a:endParaRPr lang="en-ZA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3367296"/>
                  </a:ext>
                </a:extLst>
              </a:tr>
              <a:tr h="46694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cap="all" dirty="0">
                          <a:effectLst/>
                        </a:rPr>
                        <a:t>New TTB (hours)</a:t>
                      </a:r>
                      <a:endParaRPr lang="en-ZA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</a:rPr>
                        <a:t>1.32</a:t>
                      </a:r>
                      <a:endParaRPr lang="en-ZA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</a:rPr>
                        <a:t>1.35</a:t>
                      </a:r>
                      <a:endParaRPr lang="en-ZA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</a:rPr>
                        <a:t>1.39</a:t>
                      </a:r>
                      <a:endParaRPr lang="en-ZA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2447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219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F5A0-213C-4660-97AE-C0F7047F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69750"/>
            <a:ext cx="9404723" cy="1400530"/>
          </a:xfrm>
        </p:spPr>
        <p:txBody>
          <a:bodyPr/>
          <a:lstStyle/>
          <a:p>
            <a:r>
              <a:rPr lang="en-ZA" b="1" dirty="0"/>
              <a:t>NHTS 2013 data update calibration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23D16-4CB6-4C26-8D6A-C2E29F23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11</a:t>
            </a:fld>
            <a:endParaRPr lang="en-ZA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1ED5D7-2691-469D-873A-70DE4FB36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397003"/>
              </p:ext>
            </p:extLst>
          </p:nvPr>
        </p:nvGraphicFramePr>
        <p:xfrm>
          <a:off x="2928632" y="3245251"/>
          <a:ext cx="6334735" cy="21173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0443">
                  <a:extLst>
                    <a:ext uri="{9D8B030D-6E8A-4147-A177-3AD203B41FA5}">
                      <a16:colId xmlns:a16="http://schemas.microsoft.com/office/drawing/2014/main" val="3932260541"/>
                    </a:ext>
                  </a:extLst>
                </a:gridCol>
                <a:gridCol w="936926">
                  <a:extLst>
                    <a:ext uri="{9D8B030D-6E8A-4147-A177-3AD203B41FA5}">
                      <a16:colId xmlns:a16="http://schemas.microsoft.com/office/drawing/2014/main" val="1925427934"/>
                    </a:ext>
                  </a:extLst>
                </a:gridCol>
                <a:gridCol w="1583683">
                  <a:extLst>
                    <a:ext uri="{9D8B030D-6E8A-4147-A177-3AD203B41FA5}">
                      <a16:colId xmlns:a16="http://schemas.microsoft.com/office/drawing/2014/main" val="2781516415"/>
                    </a:ext>
                  </a:extLst>
                </a:gridCol>
                <a:gridCol w="1583683">
                  <a:extLst>
                    <a:ext uri="{9D8B030D-6E8A-4147-A177-3AD203B41FA5}">
                      <a16:colId xmlns:a16="http://schemas.microsoft.com/office/drawing/2014/main" val="3045455621"/>
                    </a:ext>
                  </a:extLst>
                </a:gridCol>
              </a:tblGrid>
              <a:tr h="57221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>
                          <a:effectLst/>
                        </a:rPr>
                        <a:t>Income group</a:t>
                      </a:r>
                      <a:endParaRPr lang="en-ZA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>
                          <a:effectLst/>
                        </a:rPr>
                        <a:t>low</a:t>
                      </a:r>
                      <a:endParaRPr lang="en-ZA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 dirty="0">
                          <a:effectLst/>
                        </a:rPr>
                        <a:t>Middle</a:t>
                      </a:r>
                      <a:endParaRPr lang="en-Z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 dirty="0">
                          <a:effectLst/>
                        </a:rPr>
                        <a:t>High</a:t>
                      </a:r>
                      <a:endParaRPr lang="en-Z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5483546"/>
                  </a:ext>
                </a:extLst>
              </a:tr>
              <a:tr h="77521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 dirty="0">
                          <a:effectLst/>
                        </a:rPr>
                        <a:t>Old values (days)</a:t>
                      </a:r>
                      <a:endParaRPr lang="en-Z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377892"/>
                  </a:ext>
                </a:extLst>
              </a:tr>
              <a:tr h="76988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 dirty="0">
                          <a:effectLst/>
                        </a:rPr>
                        <a:t>New values (days)</a:t>
                      </a:r>
                      <a:endParaRPr lang="en-Z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224036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9EDB7C0-D9D0-4B80-9F77-75C296CD4AAB}"/>
              </a:ext>
            </a:extLst>
          </p:cNvPr>
          <p:cNvSpPr/>
          <p:nvPr/>
        </p:nvSpPr>
        <p:spPr>
          <a:xfrm>
            <a:off x="5838760" y="1565147"/>
            <a:ext cx="1441241" cy="585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Access to vehicle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F58BDD-4E51-493B-97DE-48DADA7A6AB2}"/>
              </a:ext>
            </a:extLst>
          </p:cNvPr>
          <p:cNvSpPr/>
          <p:nvPr/>
        </p:nvSpPr>
        <p:spPr>
          <a:xfrm>
            <a:off x="7586883" y="1564452"/>
            <a:ext cx="1871803" cy="585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Private and public speeds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8D83F5-511C-47FF-92E5-A824ACC29B3B}"/>
              </a:ext>
            </a:extLst>
          </p:cNvPr>
          <p:cNvSpPr/>
          <p:nvPr/>
        </p:nvSpPr>
        <p:spPr>
          <a:xfrm>
            <a:off x="9765568" y="1564451"/>
            <a:ext cx="1871803" cy="585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Travel time budget split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3C7615-6811-4690-B6AC-40CD6BCD1F6E}"/>
              </a:ext>
            </a:extLst>
          </p:cNvPr>
          <p:cNvSpPr/>
          <p:nvPr/>
        </p:nvSpPr>
        <p:spPr>
          <a:xfrm>
            <a:off x="923247" y="1452027"/>
            <a:ext cx="1938195" cy="83349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 days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2ACEAC-6B1D-4126-8A2B-446184EED457}"/>
              </a:ext>
            </a:extLst>
          </p:cNvPr>
          <p:cNvSpPr/>
          <p:nvPr/>
        </p:nvSpPr>
        <p:spPr>
          <a:xfrm>
            <a:off x="3968717" y="1576173"/>
            <a:ext cx="1563161" cy="5851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Vehicle occupancy</a:t>
            </a:r>
          </a:p>
        </p:txBody>
      </p:sp>
    </p:spTree>
    <p:extLst>
      <p:ext uri="{BB962C8B-B14F-4D97-AF65-F5344CB8AC3E}">
        <p14:creationId xmlns:p14="http://schemas.microsoft.com/office/powerpoint/2010/main" val="1816588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F5A0-213C-4660-97AE-C0F7047F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69750"/>
            <a:ext cx="9404723" cy="1400530"/>
          </a:xfrm>
        </p:spPr>
        <p:txBody>
          <a:bodyPr/>
          <a:lstStyle/>
          <a:p>
            <a:r>
              <a:rPr lang="en-ZA" b="1" dirty="0"/>
              <a:t>NHTS 2013 data update calibration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23D16-4CB6-4C26-8D6A-C2E29F23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12</a:t>
            </a:fld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BBE7F-C3CD-42CA-B6C2-4127269CA220}"/>
              </a:ext>
            </a:extLst>
          </p:cNvPr>
          <p:cNvSpPr/>
          <p:nvPr/>
        </p:nvSpPr>
        <p:spPr>
          <a:xfrm>
            <a:off x="923247" y="1452027"/>
            <a:ext cx="1938195" cy="83349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Vehicle occupancy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1ED5D7-2691-469D-873A-70DE4FB36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59128"/>
              </p:ext>
            </p:extLst>
          </p:nvPr>
        </p:nvGraphicFramePr>
        <p:xfrm>
          <a:off x="923247" y="2842644"/>
          <a:ext cx="7146168" cy="2012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917">
                  <a:extLst>
                    <a:ext uri="{9D8B030D-6E8A-4147-A177-3AD203B41FA5}">
                      <a16:colId xmlns:a16="http://schemas.microsoft.com/office/drawing/2014/main" val="3932260541"/>
                    </a:ext>
                  </a:extLst>
                </a:gridCol>
                <a:gridCol w="1026236">
                  <a:extLst>
                    <a:ext uri="{9D8B030D-6E8A-4147-A177-3AD203B41FA5}">
                      <a16:colId xmlns:a16="http://schemas.microsoft.com/office/drawing/2014/main" val="1925427934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781516415"/>
                    </a:ext>
                  </a:extLst>
                </a:gridCol>
                <a:gridCol w="1286304">
                  <a:extLst>
                    <a:ext uri="{9D8B030D-6E8A-4147-A177-3AD203B41FA5}">
                      <a16:colId xmlns:a16="http://schemas.microsoft.com/office/drawing/2014/main" val="3045455621"/>
                    </a:ext>
                  </a:extLst>
                </a:gridCol>
                <a:gridCol w="1429233">
                  <a:extLst>
                    <a:ext uri="{9D8B030D-6E8A-4147-A177-3AD203B41FA5}">
                      <a16:colId xmlns:a16="http://schemas.microsoft.com/office/drawing/2014/main" val="1344540129"/>
                    </a:ext>
                  </a:extLst>
                </a:gridCol>
              </a:tblGrid>
              <a:tr h="54398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>
                          <a:effectLst/>
                        </a:rPr>
                        <a:t>Income group</a:t>
                      </a:r>
                      <a:endParaRPr lang="en-ZA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 dirty="0">
                          <a:effectLst/>
                        </a:rPr>
                        <a:t>low</a:t>
                      </a:r>
                      <a:endParaRPr lang="en-Z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 dirty="0">
                          <a:effectLst/>
                        </a:rPr>
                        <a:t>Middle</a:t>
                      </a:r>
                      <a:endParaRPr lang="en-Z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>
                          <a:effectLst/>
                        </a:rPr>
                        <a:t>High</a:t>
                      </a:r>
                      <a:endParaRPr lang="en-ZA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>
                          <a:effectLst/>
                        </a:rPr>
                        <a:t>RSA</a:t>
                      </a:r>
                      <a:endParaRPr lang="en-ZA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5483546"/>
                  </a:ext>
                </a:extLst>
              </a:tr>
              <a:tr h="73696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 dirty="0">
                          <a:effectLst/>
                        </a:rPr>
                        <a:t>Old values (per/car)</a:t>
                      </a:r>
                      <a:endParaRPr lang="en-Z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</a:rPr>
                        <a:t>1.4</a:t>
                      </a:r>
                      <a:endParaRPr lang="en-ZA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</a:rPr>
                        <a:t>1.4</a:t>
                      </a:r>
                      <a:endParaRPr lang="en-ZA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</a:rPr>
                        <a:t>1.4</a:t>
                      </a:r>
                      <a:endParaRPr lang="en-ZA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>
                          <a:effectLst/>
                        </a:rPr>
                        <a:t>1.4</a:t>
                      </a:r>
                      <a:endParaRPr lang="en-ZA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377892"/>
                  </a:ext>
                </a:extLst>
              </a:tr>
              <a:tr h="73189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 dirty="0">
                          <a:effectLst/>
                        </a:rPr>
                        <a:t>New values (per/car)</a:t>
                      </a:r>
                      <a:endParaRPr lang="en-Z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>
                          <a:effectLst/>
                        </a:rPr>
                        <a:t>3.21</a:t>
                      </a:r>
                      <a:endParaRPr lang="en-ZA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>
                          <a:effectLst/>
                        </a:rPr>
                        <a:t>2.30</a:t>
                      </a:r>
                      <a:endParaRPr lang="en-ZA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</a:rPr>
                        <a:t>1.47</a:t>
                      </a:r>
                      <a:endParaRPr lang="en-ZA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</a:rPr>
                        <a:t>1.68</a:t>
                      </a:r>
                      <a:endParaRPr lang="en-ZA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2240368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D913D6ED-F490-4295-84BE-79AC6F90F055}"/>
              </a:ext>
            </a:extLst>
          </p:cNvPr>
          <p:cNvSpPr/>
          <p:nvPr/>
        </p:nvSpPr>
        <p:spPr>
          <a:xfrm>
            <a:off x="5838760" y="1565147"/>
            <a:ext cx="1441241" cy="585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Access to vehicle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B60819-4755-4DEC-9D56-0FE866BB2884}"/>
              </a:ext>
            </a:extLst>
          </p:cNvPr>
          <p:cNvSpPr/>
          <p:nvPr/>
        </p:nvSpPr>
        <p:spPr>
          <a:xfrm>
            <a:off x="7586883" y="1564452"/>
            <a:ext cx="1871803" cy="585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Private and public speeds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309E93-9376-4838-8DAC-696B06E77EE3}"/>
              </a:ext>
            </a:extLst>
          </p:cNvPr>
          <p:cNvSpPr/>
          <p:nvPr/>
        </p:nvSpPr>
        <p:spPr>
          <a:xfrm>
            <a:off x="9765568" y="1564451"/>
            <a:ext cx="1871803" cy="585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Travel time budget split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09942EB-8E84-4B3C-8E3C-B60DA360B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64463"/>
              </p:ext>
            </p:extLst>
          </p:nvPr>
        </p:nvGraphicFramePr>
        <p:xfrm>
          <a:off x="8470002" y="4461029"/>
          <a:ext cx="3167369" cy="16650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0443">
                  <a:extLst>
                    <a:ext uri="{9D8B030D-6E8A-4147-A177-3AD203B41FA5}">
                      <a16:colId xmlns:a16="http://schemas.microsoft.com/office/drawing/2014/main" val="3932260541"/>
                    </a:ext>
                  </a:extLst>
                </a:gridCol>
                <a:gridCol w="936926">
                  <a:extLst>
                    <a:ext uri="{9D8B030D-6E8A-4147-A177-3AD203B41FA5}">
                      <a16:colId xmlns:a16="http://schemas.microsoft.com/office/drawing/2014/main" val="1925427934"/>
                    </a:ext>
                  </a:extLst>
                </a:gridCol>
              </a:tblGrid>
              <a:tr h="775211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 from Roux et al. 2002 (Cape Town)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ZA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0617109"/>
                  </a:ext>
                </a:extLst>
              </a:tr>
              <a:tr h="77521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 dirty="0">
                          <a:effectLst/>
                        </a:rPr>
                        <a:t>Average car occupancy (per/car)</a:t>
                      </a:r>
                      <a:endParaRPr lang="en-Z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1.83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37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84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F5A0-213C-4660-97AE-C0F7047F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69750"/>
            <a:ext cx="9404723" cy="1400530"/>
          </a:xfrm>
        </p:spPr>
        <p:txBody>
          <a:bodyPr/>
          <a:lstStyle/>
          <a:p>
            <a:r>
              <a:rPr lang="en-ZA" b="1" dirty="0"/>
              <a:t>NHTS 2013 data update calibration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23D16-4CB6-4C26-8D6A-C2E29F23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13</a:t>
            </a:fld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BBE7F-C3CD-42CA-B6C2-4127269CA220}"/>
              </a:ext>
            </a:extLst>
          </p:cNvPr>
          <p:cNvSpPr/>
          <p:nvPr/>
        </p:nvSpPr>
        <p:spPr>
          <a:xfrm>
            <a:off x="923247" y="1452027"/>
            <a:ext cx="1938195" cy="833496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to vehicle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1ED5D7-2691-469D-873A-70DE4FB36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674526"/>
              </p:ext>
            </p:extLst>
          </p:nvPr>
        </p:nvGraphicFramePr>
        <p:xfrm>
          <a:off x="2928632" y="3245251"/>
          <a:ext cx="6334735" cy="21173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0443">
                  <a:extLst>
                    <a:ext uri="{9D8B030D-6E8A-4147-A177-3AD203B41FA5}">
                      <a16:colId xmlns:a16="http://schemas.microsoft.com/office/drawing/2014/main" val="3932260541"/>
                    </a:ext>
                  </a:extLst>
                </a:gridCol>
                <a:gridCol w="936926">
                  <a:extLst>
                    <a:ext uri="{9D8B030D-6E8A-4147-A177-3AD203B41FA5}">
                      <a16:colId xmlns:a16="http://schemas.microsoft.com/office/drawing/2014/main" val="1925427934"/>
                    </a:ext>
                  </a:extLst>
                </a:gridCol>
                <a:gridCol w="1583683">
                  <a:extLst>
                    <a:ext uri="{9D8B030D-6E8A-4147-A177-3AD203B41FA5}">
                      <a16:colId xmlns:a16="http://schemas.microsoft.com/office/drawing/2014/main" val="2781516415"/>
                    </a:ext>
                  </a:extLst>
                </a:gridCol>
                <a:gridCol w="1583683">
                  <a:extLst>
                    <a:ext uri="{9D8B030D-6E8A-4147-A177-3AD203B41FA5}">
                      <a16:colId xmlns:a16="http://schemas.microsoft.com/office/drawing/2014/main" val="3045455621"/>
                    </a:ext>
                  </a:extLst>
                </a:gridCol>
              </a:tblGrid>
              <a:tr h="57221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 dirty="0">
                          <a:effectLst/>
                        </a:rPr>
                        <a:t>Income group</a:t>
                      </a:r>
                      <a:endParaRPr lang="en-Z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>
                          <a:effectLst/>
                        </a:rPr>
                        <a:t>low</a:t>
                      </a:r>
                      <a:endParaRPr lang="en-ZA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 dirty="0">
                          <a:effectLst/>
                        </a:rPr>
                        <a:t>Middle</a:t>
                      </a:r>
                      <a:endParaRPr lang="en-Z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 dirty="0">
                          <a:effectLst/>
                        </a:rPr>
                        <a:t>High</a:t>
                      </a:r>
                      <a:endParaRPr lang="en-Z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5483546"/>
                  </a:ext>
                </a:extLst>
              </a:tr>
              <a:tr h="77521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 dirty="0">
                          <a:effectLst/>
                        </a:rPr>
                        <a:t>Old values (% of population)</a:t>
                      </a:r>
                      <a:endParaRPr lang="en-Z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78%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377892"/>
                  </a:ext>
                </a:extLst>
              </a:tr>
              <a:tr h="76988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 dirty="0">
                          <a:effectLst/>
                        </a:rPr>
                        <a:t>New values (% of population)</a:t>
                      </a:r>
                      <a:endParaRPr lang="en-Z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78%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2240368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A27E77C-61A6-4172-9CF7-22895531BB2C}"/>
              </a:ext>
            </a:extLst>
          </p:cNvPr>
          <p:cNvSpPr/>
          <p:nvPr/>
        </p:nvSpPr>
        <p:spPr>
          <a:xfrm>
            <a:off x="7586883" y="1564452"/>
            <a:ext cx="1871803" cy="585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Private and public speeds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758CAB-1B22-408E-9299-4EA936E436BB}"/>
              </a:ext>
            </a:extLst>
          </p:cNvPr>
          <p:cNvSpPr/>
          <p:nvPr/>
        </p:nvSpPr>
        <p:spPr>
          <a:xfrm>
            <a:off x="9765568" y="1564451"/>
            <a:ext cx="1871803" cy="585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Travel time budget split</a:t>
            </a:r>
          </a:p>
        </p:txBody>
      </p:sp>
    </p:spTree>
    <p:extLst>
      <p:ext uri="{BB962C8B-B14F-4D97-AF65-F5344CB8AC3E}">
        <p14:creationId xmlns:p14="http://schemas.microsoft.com/office/powerpoint/2010/main" val="2635839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F5A0-213C-4660-97AE-C0F7047F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69750"/>
            <a:ext cx="9404723" cy="1400530"/>
          </a:xfrm>
        </p:spPr>
        <p:txBody>
          <a:bodyPr/>
          <a:lstStyle/>
          <a:p>
            <a:r>
              <a:rPr lang="en-ZA" b="1" dirty="0"/>
              <a:t>NHTS 2013 data update calibration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23D16-4CB6-4C26-8D6A-C2E29F23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14</a:t>
            </a:fld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BBE7F-C3CD-42CA-B6C2-4127269CA220}"/>
              </a:ext>
            </a:extLst>
          </p:cNvPr>
          <p:cNvSpPr/>
          <p:nvPr/>
        </p:nvSpPr>
        <p:spPr>
          <a:xfrm>
            <a:off x="923247" y="1452027"/>
            <a:ext cx="2310283" cy="833496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and public speeds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1ED5D7-2691-469D-873A-70DE4FB36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70841"/>
              </p:ext>
            </p:extLst>
          </p:nvPr>
        </p:nvGraphicFramePr>
        <p:xfrm>
          <a:off x="2617254" y="2741669"/>
          <a:ext cx="3167369" cy="308485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230443">
                  <a:extLst>
                    <a:ext uri="{9D8B030D-6E8A-4147-A177-3AD203B41FA5}">
                      <a16:colId xmlns:a16="http://schemas.microsoft.com/office/drawing/2014/main" val="3932260541"/>
                    </a:ext>
                  </a:extLst>
                </a:gridCol>
                <a:gridCol w="936926">
                  <a:extLst>
                    <a:ext uri="{9D8B030D-6E8A-4147-A177-3AD203B41FA5}">
                      <a16:colId xmlns:a16="http://schemas.microsoft.com/office/drawing/2014/main" val="1925427934"/>
                    </a:ext>
                  </a:extLst>
                </a:gridCol>
              </a:tblGrid>
              <a:tr h="77521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 dirty="0">
                          <a:effectLst/>
                        </a:rPr>
                        <a:t>Old public speed (km/hours)</a:t>
                      </a:r>
                      <a:endParaRPr lang="en-Z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21.7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377892"/>
                  </a:ext>
                </a:extLst>
              </a:tr>
              <a:tr h="76988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cap="all" dirty="0">
                          <a:effectLst/>
                        </a:rPr>
                        <a:t>New public speed (km/hours)</a:t>
                      </a:r>
                      <a:endParaRPr lang="en-Z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24.5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2240368"/>
                  </a:ext>
                </a:extLst>
              </a:tr>
              <a:tr h="76988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cap="all" dirty="0">
                          <a:effectLst/>
                        </a:rPr>
                        <a:t>Old private speed (km/hours)</a:t>
                      </a:r>
                      <a:endParaRPr lang="en-Z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33.2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3836035"/>
                  </a:ext>
                </a:extLst>
              </a:tr>
              <a:tr h="76988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cap="all" dirty="0">
                          <a:effectLst/>
                        </a:rPr>
                        <a:t>new private speed</a:t>
                      </a:r>
                      <a:endParaRPr lang="en-Z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cap="all" dirty="0">
                          <a:effectLst/>
                        </a:rPr>
                        <a:t>(km/hours)</a:t>
                      </a:r>
                      <a:endParaRPr lang="en-Z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736622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1758CAB-1B22-408E-9299-4EA936E436BB}"/>
              </a:ext>
            </a:extLst>
          </p:cNvPr>
          <p:cNvSpPr/>
          <p:nvPr/>
        </p:nvSpPr>
        <p:spPr>
          <a:xfrm>
            <a:off x="9765568" y="1564451"/>
            <a:ext cx="1871803" cy="585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Travel time budget split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9BDA939-3141-49F5-B28A-6D44CFCF1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564930"/>
              </p:ext>
            </p:extLst>
          </p:nvPr>
        </p:nvGraphicFramePr>
        <p:xfrm>
          <a:off x="6997098" y="3244304"/>
          <a:ext cx="3167369" cy="23203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0443">
                  <a:extLst>
                    <a:ext uri="{9D8B030D-6E8A-4147-A177-3AD203B41FA5}">
                      <a16:colId xmlns:a16="http://schemas.microsoft.com/office/drawing/2014/main" val="3932260541"/>
                    </a:ext>
                  </a:extLst>
                </a:gridCol>
                <a:gridCol w="936926">
                  <a:extLst>
                    <a:ext uri="{9D8B030D-6E8A-4147-A177-3AD203B41FA5}">
                      <a16:colId xmlns:a16="http://schemas.microsoft.com/office/drawing/2014/main" val="1925427934"/>
                    </a:ext>
                  </a:extLst>
                </a:gridCol>
              </a:tblGrid>
              <a:tr h="775211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 from </a:t>
                      </a:r>
                      <a:r>
                        <a:rPr lang="en-ZA" sz="18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Hitge</a:t>
                      </a:r>
                      <a:r>
                        <a:rPr lang="en-ZA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et al. 2015 (Cape Town)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ZA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0617109"/>
                  </a:ext>
                </a:extLst>
              </a:tr>
              <a:tr h="77521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 dirty="0">
                          <a:effectLst/>
                        </a:rPr>
                        <a:t>private speed (km/hours)</a:t>
                      </a:r>
                      <a:endParaRPr lang="en-Z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38.4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377892"/>
                  </a:ext>
                </a:extLst>
              </a:tr>
              <a:tr h="76988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cap="all" dirty="0">
                          <a:effectLst/>
                        </a:rPr>
                        <a:t>public speed (km/hours)</a:t>
                      </a:r>
                      <a:endParaRPr lang="en-Z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27.4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2240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6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F5A0-213C-4660-97AE-C0F7047F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69750"/>
            <a:ext cx="9404723" cy="1400530"/>
          </a:xfrm>
        </p:spPr>
        <p:txBody>
          <a:bodyPr/>
          <a:lstStyle/>
          <a:p>
            <a:r>
              <a:rPr lang="en-ZA" b="1" dirty="0"/>
              <a:t>NHTS 2013 data update calibration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23D16-4CB6-4C26-8D6A-C2E29F23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15</a:t>
            </a:fld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BBE7F-C3CD-42CA-B6C2-4127269CA220}"/>
              </a:ext>
            </a:extLst>
          </p:cNvPr>
          <p:cNvSpPr/>
          <p:nvPr/>
        </p:nvSpPr>
        <p:spPr>
          <a:xfrm>
            <a:off x="923247" y="1452027"/>
            <a:ext cx="2310283" cy="833496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 time budget split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3838C7-E509-4918-A823-B7705A374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999972"/>
              </p:ext>
            </p:extLst>
          </p:nvPr>
        </p:nvGraphicFramePr>
        <p:xfrm>
          <a:off x="2563318" y="3245251"/>
          <a:ext cx="6700048" cy="21173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9069">
                  <a:extLst>
                    <a:ext uri="{9D8B030D-6E8A-4147-A177-3AD203B41FA5}">
                      <a16:colId xmlns:a16="http://schemas.microsoft.com/office/drawing/2014/main" val="3932260541"/>
                    </a:ext>
                  </a:extLst>
                </a:gridCol>
                <a:gridCol w="990957">
                  <a:extLst>
                    <a:ext uri="{9D8B030D-6E8A-4147-A177-3AD203B41FA5}">
                      <a16:colId xmlns:a16="http://schemas.microsoft.com/office/drawing/2014/main" val="1925427934"/>
                    </a:ext>
                  </a:extLst>
                </a:gridCol>
                <a:gridCol w="1675011">
                  <a:extLst>
                    <a:ext uri="{9D8B030D-6E8A-4147-A177-3AD203B41FA5}">
                      <a16:colId xmlns:a16="http://schemas.microsoft.com/office/drawing/2014/main" val="2781516415"/>
                    </a:ext>
                  </a:extLst>
                </a:gridCol>
                <a:gridCol w="1675011">
                  <a:extLst>
                    <a:ext uri="{9D8B030D-6E8A-4147-A177-3AD203B41FA5}">
                      <a16:colId xmlns:a16="http://schemas.microsoft.com/office/drawing/2014/main" val="3045455621"/>
                    </a:ext>
                  </a:extLst>
                </a:gridCol>
              </a:tblGrid>
              <a:tr h="57221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 dirty="0">
                          <a:effectLst/>
                        </a:rPr>
                        <a:t>Income group</a:t>
                      </a:r>
                      <a:endParaRPr lang="en-Z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>
                          <a:effectLst/>
                        </a:rPr>
                        <a:t>low</a:t>
                      </a:r>
                      <a:endParaRPr lang="en-ZA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 dirty="0">
                          <a:effectLst/>
                        </a:rPr>
                        <a:t>Middle</a:t>
                      </a:r>
                      <a:endParaRPr lang="en-Z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 dirty="0">
                          <a:effectLst/>
                        </a:rPr>
                        <a:t>High</a:t>
                      </a:r>
                      <a:endParaRPr lang="en-Z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5483546"/>
                  </a:ext>
                </a:extLst>
              </a:tr>
              <a:tr h="77521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 dirty="0">
                          <a:effectLst/>
                        </a:rPr>
                        <a:t>Old values (% trips using private mode)</a:t>
                      </a:r>
                      <a:endParaRPr lang="en-Z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52%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80%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377892"/>
                  </a:ext>
                </a:extLst>
              </a:tr>
              <a:tr h="76988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cap="all" dirty="0">
                          <a:effectLst/>
                        </a:rPr>
                        <a:t>New values (% trips using private mode)</a:t>
                      </a:r>
                      <a:endParaRPr lang="en-Z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74%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84%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2240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077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C17E-F4AF-49BC-8C7C-0B83A2FD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Data update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BEAE7-02D0-4F56-B29F-4D3EEF60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16</a:t>
            </a:fld>
            <a:endParaRPr lang="en-ZA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06C45E9-01B9-4C20-A502-02722BC7F9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7988064"/>
              </p:ext>
            </p:extLst>
          </p:nvPr>
        </p:nvGraphicFramePr>
        <p:xfrm>
          <a:off x="1099930" y="1484243"/>
          <a:ext cx="8950904" cy="5115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459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C17E-F4AF-49BC-8C7C-0B83A2FD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Data update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BEAE7-02D0-4F56-B29F-4D3EEF60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17</a:t>
            </a:fld>
            <a:endParaRPr lang="en-ZA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B5B87AA-3B0B-45CD-BB8F-082A06E532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211110"/>
              </p:ext>
            </p:extLst>
          </p:nvPr>
        </p:nvGraphicFramePr>
        <p:xfrm>
          <a:off x="814069" y="1258956"/>
          <a:ext cx="9236765" cy="5367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928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C17E-F4AF-49BC-8C7C-0B83A2FD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Data update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BEAE7-02D0-4F56-B29F-4D3EEF60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18</a:t>
            </a:fld>
            <a:endParaRPr lang="en-ZA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43F3941-A65E-42D6-9B32-7008EBE5F4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725959"/>
              </p:ext>
            </p:extLst>
          </p:nvPr>
        </p:nvGraphicFramePr>
        <p:xfrm>
          <a:off x="318053" y="1285461"/>
          <a:ext cx="10872686" cy="5446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8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3D43-A951-438A-A18C-860CE6BE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population subdivision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1089E-5BF6-4C63-83EA-DBE7FAAF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19</a:t>
            </a:fld>
            <a:endParaRPr lang="en-ZA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3A9EBD7-78E1-4798-830E-F4FCD53826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657072"/>
              </p:ext>
            </p:extLst>
          </p:nvPr>
        </p:nvGraphicFramePr>
        <p:xfrm>
          <a:off x="796964" y="1662169"/>
          <a:ext cx="9404723" cy="4658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285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9F49F-92EF-44CE-966B-F613357D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2</a:t>
            </a:fld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A1BB5-30CA-48C1-8842-C8F6BD11F207}"/>
              </a:ext>
            </a:extLst>
          </p:cNvPr>
          <p:cNvSpPr txBox="1"/>
          <p:nvPr/>
        </p:nvSpPr>
        <p:spPr>
          <a:xfrm>
            <a:off x="6496390" y="5716393"/>
            <a:ext cx="3733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/>
              <a:t>Cover of TIME , May 13, 2019</a:t>
            </a:r>
          </a:p>
          <a:p>
            <a:r>
              <a:rPr lang="en-US" sz="2000" i="1" dirty="0"/>
              <a:t>Photographer</a:t>
            </a:r>
            <a:r>
              <a:rPr lang="fr-FR" sz="2000" i="1" dirty="0"/>
              <a:t> : Johnny Miller</a:t>
            </a:r>
            <a:endParaRPr lang="en-ZA" sz="20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AAFB8A-5970-4F81-AF8E-31158774F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20" y="516254"/>
            <a:ext cx="4478480" cy="59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0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50C7-1428-41F6-AF66-CDF255F5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Why disaggregate the demand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4F3E0-C666-4E28-B9AE-925B9F1B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20</a:t>
            </a:fld>
            <a:endParaRPr lang="en-ZA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DFCF60-A14B-4922-98D7-A24BF0B68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59290"/>
              </p:ext>
            </p:extLst>
          </p:nvPr>
        </p:nvGraphicFramePr>
        <p:xfrm>
          <a:off x="212035" y="2372139"/>
          <a:ext cx="11767930" cy="25277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8243">
                  <a:extLst>
                    <a:ext uri="{9D8B030D-6E8A-4147-A177-3AD203B41FA5}">
                      <a16:colId xmlns:a16="http://schemas.microsoft.com/office/drawing/2014/main" val="542210616"/>
                    </a:ext>
                  </a:extLst>
                </a:gridCol>
                <a:gridCol w="2756452">
                  <a:extLst>
                    <a:ext uri="{9D8B030D-6E8A-4147-A177-3AD203B41FA5}">
                      <a16:colId xmlns:a16="http://schemas.microsoft.com/office/drawing/2014/main" val="92972601"/>
                    </a:ext>
                  </a:extLst>
                </a:gridCol>
                <a:gridCol w="2981740">
                  <a:extLst>
                    <a:ext uri="{9D8B030D-6E8A-4147-A177-3AD203B41FA5}">
                      <a16:colId xmlns:a16="http://schemas.microsoft.com/office/drawing/2014/main" val="1164355699"/>
                    </a:ext>
                  </a:extLst>
                </a:gridCol>
                <a:gridCol w="3021495">
                  <a:extLst>
                    <a:ext uri="{9D8B030D-6E8A-4147-A177-3AD203B41FA5}">
                      <a16:colId xmlns:a16="http://schemas.microsoft.com/office/drawing/2014/main" val="3517847631"/>
                    </a:ext>
                  </a:extLst>
                </a:gridCol>
              </a:tblGrid>
              <a:tr h="147099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800" b="1" dirty="0">
                          <a:effectLst/>
                        </a:rPr>
                        <a:t>Geographical location</a:t>
                      </a:r>
                      <a:endParaRPr lang="en-ZA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800" b="1" dirty="0">
                          <a:effectLst/>
                        </a:rPr>
                        <a:t>Population (millions of persons)</a:t>
                      </a:r>
                      <a:endParaRPr lang="en-ZA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800" b="1" dirty="0">
                          <a:effectLst/>
                        </a:rPr>
                        <a:t>Private vehicle mileage ('000km/year/</a:t>
                      </a:r>
                      <a:r>
                        <a:rPr lang="en-ZA" sz="1800" b="1" dirty="0" err="1">
                          <a:effectLst/>
                        </a:rPr>
                        <a:t>veh</a:t>
                      </a:r>
                      <a:r>
                        <a:rPr lang="en-ZA" sz="1800" b="1" dirty="0">
                          <a:effectLst/>
                        </a:rPr>
                        <a:t>)</a:t>
                      </a:r>
                      <a:endParaRPr lang="en-ZA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800" b="1">
                          <a:effectLst/>
                        </a:rPr>
                        <a:t>Private vehicles total (millions of vehicles)</a:t>
                      </a:r>
                      <a:endParaRPr lang="en-ZA" sz="1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698683"/>
                  </a:ext>
                </a:extLst>
              </a:tr>
              <a:tr h="52453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800" b="1">
                          <a:effectLst/>
                        </a:rPr>
                        <a:t>Rural</a:t>
                      </a:r>
                      <a:endParaRPr lang="en-ZA" sz="1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800" b="1" dirty="0">
                          <a:effectLst/>
                        </a:rPr>
                        <a:t>19.48</a:t>
                      </a:r>
                      <a:endParaRPr lang="en-ZA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800" b="1" dirty="0">
                          <a:effectLst/>
                        </a:rPr>
                        <a:t>10.89</a:t>
                      </a:r>
                      <a:endParaRPr lang="en-ZA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800" b="1" dirty="0">
                          <a:effectLst/>
                        </a:rPr>
                        <a:t>0.77</a:t>
                      </a:r>
                      <a:endParaRPr lang="en-ZA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9724451"/>
                  </a:ext>
                </a:extLst>
              </a:tr>
              <a:tr h="53217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800" b="1">
                          <a:effectLst/>
                        </a:rPr>
                        <a:t>Urban</a:t>
                      </a:r>
                      <a:endParaRPr lang="en-ZA" sz="1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800" b="1" dirty="0">
                          <a:effectLst/>
                        </a:rPr>
                        <a:t>33.55</a:t>
                      </a:r>
                      <a:endParaRPr lang="en-ZA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800" b="1" dirty="0">
                          <a:effectLst/>
                        </a:rPr>
                        <a:t>14.35</a:t>
                      </a:r>
                      <a:endParaRPr lang="en-ZA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ZA" sz="1800" b="1" dirty="0">
                          <a:effectLst/>
                        </a:rPr>
                        <a:t>5.27</a:t>
                      </a:r>
                      <a:endParaRPr lang="en-ZA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244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07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50C7-1428-41F6-AF66-CDF255F5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Why disaggregate the demand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4F3E0-C666-4E28-B9AE-925B9F1B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21</a:t>
            </a:fld>
            <a:endParaRPr lang="en-ZA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0D637E9-5377-40CA-B6AC-FE0F3D1BE5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781168"/>
              </p:ext>
            </p:extLst>
          </p:nvPr>
        </p:nvGraphicFramePr>
        <p:xfrm>
          <a:off x="453667" y="1444486"/>
          <a:ext cx="10585393" cy="5117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396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50C7-1428-41F6-AF66-CDF255F5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Why disaggregate the demand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4F3E0-C666-4E28-B9AE-925B9F1B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22</a:t>
            </a:fld>
            <a:endParaRPr lang="en-ZA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95578DB-01DE-459E-B44A-AA4F43A7C1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285342"/>
              </p:ext>
            </p:extLst>
          </p:nvPr>
        </p:nvGraphicFramePr>
        <p:xfrm>
          <a:off x="0" y="1448776"/>
          <a:ext cx="5753673" cy="4914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C72A927-5791-4736-9774-279E7B92E7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085481"/>
              </p:ext>
            </p:extLst>
          </p:nvPr>
        </p:nvGraphicFramePr>
        <p:xfrm>
          <a:off x="5753673" y="1633330"/>
          <a:ext cx="6153405" cy="4914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564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50C7-1428-41F6-AF66-CDF255F5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Why disaggregate the demand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4F3E0-C666-4E28-B9AE-925B9F1B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23</a:t>
            </a:fld>
            <a:endParaRPr lang="en-ZA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8CBC25F-FE88-48A7-9BA7-EA7D69AA35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231477"/>
              </p:ext>
            </p:extLst>
          </p:nvPr>
        </p:nvGraphicFramePr>
        <p:xfrm>
          <a:off x="437323" y="1325217"/>
          <a:ext cx="10753416" cy="5300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852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3D43-A951-438A-A18C-860CE6BE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Disaggregation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1089E-5BF6-4C63-83EA-DBE7FAAF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24</a:t>
            </a:fld>
            <a:endParaRPr lang="en-ZA"/>
          </a:p>
        </p:txBody>
      </p:sp>
      <p:grpSp>
        <p:nvGrpSpPr>
          <p:cNvPr id="45" name="Canvas 80">
            <a:extLst>
              <a:ext uri="{FF2B5EF4-FFF2-40B4-BE49-F238E27FC236}">
                <a16:creationId xmlns:a16="http://schemas.microsoft.com/office/drawing/2014/main" id="{07462127-00A8-4DED-AD4B-94C4E68533E9}"/>
              </a:ext>
            </a:extLst>
          </p:cNvPr>
          <p:cNvGrpSpPr/>
          <p:nvPr/>
        </p:nvGrpSpPr>
        <p:grpSpPr>
          <a:xfrm>
            <a:off x="1129747" y="1311965"/>
            <a:ext cx="10060992" cy="5093317"/>
            <a:chOff x="114299" y="84750"/>
            <a:chExt cx="5903891" cy="350583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572F049-825D-4D63-AAFB-47E6D5DB40F4}"/>
                </a:ext>
              </a:extLst>
            </p:cNvPr>
            <p:cNvSpPr/>
            <p:nvPr/>
          </p:nvSpPr>
          <p:spPr>
            <a:xfrm>
              <a:off x="114299" y="1352550"/>
              <a:ext cx="866776" cy="5048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ZA" sz="1600" b="1"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Total population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441A32C-972E-4BE8-97D3-511C29FE1BEF}"/>
                </a:ext>
              </a:extLst>
            </p:cNvPr>
            <p:cNvSpPr/>
            <p:nvPr/>
          </p:nvSpPr>
          <p:spPr>
            <a:xfrm>
              <a:off x="1142025" y="1265851"/>
              <a:ext cx="866775" cy="3057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ZA" sz="1600" b="1"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Rural area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EC0A5EB-8BD7-4566-B10D-3C2ED9D7DF70}"/>
                </a:ext>
              </a:extLst>
            </p:cNvPr>
            <p:cNvSpPr/>
            <p:nvPr/>
          </p:nvSpPr>
          <p:spPr>
            <a:xfrm>
              <a:off x="1142025" y="1694475"/>
              <a:ext cx="866775" cy="3054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ZA" sz="1600" b="1" dirty="0"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Urban area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CCC33A-E956-4289-A19C-2C46E2DA7182}"/>
                </a:ext>
              </a:extLst>
            </p:cNvPr>
            <p:cNvSpPr/>
            <p:nvPr/>
          </p:nvSpPr>
          <p:spPr>
            <a:xfrm>
              <a:off x="2142150" y="84750"/>
              <a:ext cx="1039200" cy="3054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ZA" sz="1600" b="1" dirty="0"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Western Cape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B8126DE-4627-466A-ADD7-DD49DC043B06}"/>
                </a:ext>
              </a:extLst>
            </p:cNvPr>
            <p:cNvSpPr/>
            <p:nvPr/>
          </p:nvSpPr>
          <p:spPr>
            <a:xfrm>
              <a:off x="2142150" y="475275"/>
              <a:ext cx="1038860" cy="3054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ZA" sz="1600" b="1"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Eastern Cape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5F020E0-A732-40AF-8969-18328391F01C}"/>
                </a:ext>
              </a:extLst>
            </p:cNvPr>
            <p:cNvSpPr/>
            <p:nvPr/>
          </p:nvSpPr>
          <p:spPr>
            <a:xfrm>
              <a:off x="2142149" y="856275"/>
              <a:ext cx="1086825" cy="3054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ZA" sz="1600" b="1"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Northern Cape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10FD4-EEE7-4A69-A383-576DF72B6986}"/>
                </a:ext>
              </a:extLst>
            </p:cNvPr>
            <p:cNvSpPr/>
            <p:nvPr/>
          </p:nvSpPr>
          <p:spPr>
            <a:xfrm>
              <a:off x="2142151" y="1256325"/>
              <a:ext cx="1038860" cy="3054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ZA" sz="1600" b="1"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Free State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D7195F3-F3D0-4092-8957-69B0E1F29BF0}"/>
                </a:ext>
              </a:extLst>
            </p:cNvPr>
            <p:cNvSpPr/>
            <p:nvPr/>
          </p:nvSpPr>
          <p:spPr>
            <a:xfrm>
              <a:off x="2142490" y="1646850"/>
              <a:ext cx="1086484" cy="3054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ZA" sz="1600" b="1" dirty="0"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KwaZulu-Natal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258FFA7-149B-4238-B9E1-9C139AEF8FF2}"/>
                </a:ext>
              </a:extLst>
            </p:cNvPr>
            <p:cNvSpPr/>
            <p:nvPr/>
          </p:nvSpPr>
          <p:spPr>
            <a:xfrm>
              <a:off x="2142149" y="2065950"/>
              <a:ext cx="1020151" cy="3054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ZA" sz="1600" b="1"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North West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4FBCE03-80B7-4AA1-8D3D-529F3CF01877}"/>
                </a:ext>
              </a:extLst>
            </p:cNvPr>
            <p:cNvSpPr/>
            <p:nvPr/>
          </p:nvSpPr>
          <p:spPr>
            <a:xfrm>
              <a:off x="2142150" y="2485050"/>
              <a:ext cx="1019810" cy="3054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ZA" b="1"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Gauteng</a:t>
              </a:r>
              <a:endParaRPr lang="en-ZA" sz="1600" b="1">
                <a:effectLst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CD959C1-C619-4090-8D5F-4C1ADF6CFB97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 flipV="1">
              <a:off x="981075" y="1418738"/>
              <a:ext cx="160950" cy="186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C7CC306-72CA-4C74-A433-5E5A93ECD53B}"/>
                </a:ext>
              </a:extLst>
            </p:cNvPr>
            <p:cNvCxnSpPr>
              <a:stCxn id="47" idx="3"/>
              <a:endCxn id="49" idx="1"/>
            </p:cNvCxnSpPr>
            <p:nvPr/>
          </p:nvCxnSpPr>
          <p:spPr>
            <a:xfrm>
              <a:off x="981075" y="1604963"/>
              <a:ext cx="160950" cy="242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2BC3FBF-8D51-45AC-8887-772C5EB27BBD}"/>
                </a:ext>
              </a:extLst>
            </p:cNvPr>
            <p:cNvCxnSpPr>
              <a:stCxn id="48" idx="3"/>
              <a:endCxn id="53" idx="1"/>
            </p:cNvCxnSpPr>
            <p:nvPr/>
          </p:nvCxnSpPr>
          <p:spPr>
            <a:xfrm flipV="1">
              <a:off x="2008800" y="1409043"/>
              <a:ext cx="133351" cy="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0869610-7534-422C-B9EC-BAB4C39F8195}"/>
                </a:ext>
              </a:extLst>
            </p:cNvPr>
            <p:cNvCxnSpPr>
              <a:stCxn id="48" idx="3"/>
              <a:endCxn id="52" idx="1"/>
            </p:cNvCxnSpPr>
            <p:nvPr/>
          </p:nvCxnSpPr>
          <p:spPr>
            <a:xfrm flipV="1">
              <a:off x="2008800" y="1008993"/>
              <a:ext cx="133349" cy="409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90870AB-7959-411C-A257-4702661FBC22}"/>
                </a:ext>
              </a:extLst>
            </p:cNvPr>
            <p:cNvCxnSpPr>
              <a:stCxn id="48" idx="3"/>
              <a:endCxn id="51" idx="1"/>
            </p:cNvCxnSpPr>
            <p:nvPr/>
          </p:nvCxnSpPr>
          <p:spPr>
            <a:xfrm flipV="1">
              <a:off x="2008800" y="627993"/>
              <a:ext cx="133350" cy="790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0807918-D100-4785-9537-ED7302FBEC9F}"/>
                </a:ext>
              </a:extLst>
            </p:cNvPr>
            <p:cNvCxnSpPr>
              <a:stCxn id="48" idx="3"/>
              <a:endCxn id="50" idx="1"/>
            </p:cNvCxnSpPr>
            <p:nvPr/>
          </p:nvCxnSpPr>
          <p:spPr>
            <a:xfrm flipV="1">
              <a:off x="2008800" y="237468"/>
              <a:ext cx="133350" cy="1181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1D9D5F9-3B3E-4702-9607-89C4655E198A}"/>
                </a:ext>
              </a:extLst>
            </p:cNvPr>
            <p:cNvCxnSpPr>
              <a:stCxn id="48" idx="3"/>
              <a:endCxn id="54" idx="1"/>
            </p:cNvCxnSpPr>
            <p:nvPr/>
          </p:nvCxnSpPr>
          <p:spPr>
            <a:xfrm>
              <a:off x="2008800" y="1418738"/>
              <a:ext cx="133690" cy="380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E51AB94-110D-4C36-8FAF-35EA715D6C40}"/>
                </a:ext>
              </a:extLst>
            </p:cNvPr>
            <p:cNvCxnSpPr>
              <a:stCxn id="48" idx="3"/>
              <a:endCxn id="55" idx="1"/>
            </p:cNvCxnSpPr>
            <p:nvPr/>
          </p:nvCxnSpPr>
          <p:spPr>
            <a:xfrm>
              <a:off x="2008800" y="1418738"/>
              <a:ext cx="133349" cy="799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BB713DB-75D7-40E6-BD19-CF78FF52A20F}"/>
                </a:ext>
              </a:extLst>
            </p:cNvPr>
            <p:cNvCxnSpPr>
              <a:stCxn id="48" idx="3"/>
              <a:endCxn id="56" idx="1"/>
            </p:cNvCxnSpPr>
            <p:nvPr/>
          </p:nvCxnSpPr>
          <p:spPr>
            <a:xfrm>
              <a:off x="2008800" y="1418738"/>
              <a:ext cx="133350" cy="1219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701C097-FA1C-409B-B262-0C2AD5040325}"/>
                </a:ext>
              </a:extLst>
            </p:cNvPr>
            <p:cNvSpPr/>
            <p:nvPr/>
          </p:nvSpPr>
          <p:spPr>
            <a:xfrm>
              <a:off x="3456600" y="856275"/>
              <a:ext cx="1201125" cy="3054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ZA" sz="1600" b="1" dirty="0"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Income quintile 1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A852DC7-887B-4756-8D0E-51FF29DA1F01}"/>
                </a:ext>
              </a:extLst>
            </p:cNvPr>
            <p:cNvSpPr/>
            <p:nvPr/>
          </p:nvSpPr>
          <p:spPr>
            <a:xfrm>
              <a:off x="3456600" y="1246800"/>
              <a:ext cx="1200785" cy="3054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ZA" sz="1600" b="1" dirty="0"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Income quintile 2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08620CD-A829-4F96-9A63-246EC7F5F57E}"/>
                </a:ext>
              </a:extLst>
            </p:cNvPr>
            <p:cNvSpPr/>
            <p:nvPr/>
          </p:nvSpPr>
          <p:spPr>
            <a:xfrm>
              <a:off x="3456600" y="1627800"/>
              <a:ext cx="1200785" cy="3054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ZA" sz="1600" b="1" dirty="0"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Income quintile 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66F59AA-C2D6-43F5-93F3-F90A95A0C731}"/>
                </a:ext>
              </a:extLst>
            </p:cNvPr>
            <p:cNvSpPr/>
            <p:nvPr/>
          </p:nvSpPr>
          <p:spPr>
            <a:xfrm>
              <a:off x="3456600" y="2008800"/>
              <a:ext cx="1200785" cy="3054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ZA" sz="1600" b="1"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Income quintile 4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6412C81-F25B-4A8A-9CE7-3963927E0EFA}"/>
                </a:ext>
              </a:extLst>
            </p:cNvPr>
            <p:cNvSpPr/>
            <p:nvPr/>
          </p:nvSpPr>
          <p:spPr>
            <a:xfrm>
              <a:off x="3456940" y="2385673"/>
              <a:ext cx="1200785" cy="3054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ZA" sz="1600" b="1"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Income quintile 5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C2CE70F-DCB7-40F0-B501-2C66BF63F7AF}"/>
                </a:ext>
              </a:extLst>
            </p:cNvPr>
            <p:cNvSpPr/>
            <p:nvPr/>
          </p:nvSpPr>
          <p:spPr>
            <a:xfrm>
              <a:off x="4817405" y="1227750"/>
              <a:ext cx="1200785" cy="3054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ZA" sz="1600" b="1"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Access to car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453E6A9-85EF-4CF2-99FF-FFA2164817BA}"/>
                </a:ext>
              </a:extLst>
            </p:cNvPr>
            <p:cNvSpPr/>
            <p:nvPr/>
          </p:nvSpPr>
          <p:spPr>
            <a:xfrm>
              <a:off x="4817405" y="1618275"/>
              <a:ext cx="1200785" cy="3054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ZA" sz="1600" b="1"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No access to car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6E67A8C-22A5-4DF6-A1F2-95DFCDF0F39E}"/>
                </a:ext>
              </a:extLst>
            </p:cNvPr>
            <p:cNvCxnSpPr>
              <a:stCxn id="50" idx="3"/>
              <a:endCxn id="66" idx="1"/>
            </p:cNvCxnSpPr>
            <p:nvPr/>
          </p:nvCxnSpPr>
          <p:spPr>
            <a:xfrm>
              <a:off x="3181350" y="237468"/>
              <a:ext cx="275250" cy="771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8736AB-129C-4D9B-8150-388F803AFFEC}"/>
                </a:ext>
              </a:extLst>
            </p:cNvPr>
            <p:cNvCxnSpPr>
              <a:stCxn id="50" idx="3"/>
              <a:endCxn id="67" idx="1"/>
            </p:cNvCxnSpPr>
            <p:nvPr/>
          </p:nvCxnSpPr>
          <p:spPr>
            <a:xfrm>
              <a:off x="3181350" y="237468"/>
              <a:ext cx="275250" cy="1162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F23D87F-6F9F-43F7-8531-0A7B7FA41A25}"/>
                </a:ext>
              </a:extLst>
            </p:cNvPr>
            <p:cNvCxnSpPr>
              <a:stCxn id="50" idx="3"/>
              <a:endCxn id="68" idx="1"/>
            </p:cNvCxnSpPr>
            <p:nvPr/>
          </p:nvCxnSpPr>
          <p:spPr>
            <a:xfrm>
              <a:off x="3181350" y="237468"/>
              <a:ext cx="275250" cy="1543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9CE0EDA-BB99-4A65-A712-FD95D84685BA}"/>
                </a:ext>
              </a:extLst>
            </p:cNvPr>
            <p:cNvCxnSpPr>
              <a:stCxn id="50" idx="3"/>
              <a:endCxn id="69" idx="1"/>
            </p:cNvCxnSpPr>
            <p:nvPr/>
          </p:nvCxnSpPr>
          <p:spPr>
            <a:xfrm>
              <a:off x="3181350" y="237468"/>
              <a:ext cx="275250" cy="1924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593BB5C-4EA2-4844-A3CE-72C2E6CAEFDD}"/>
                </a:ext>
              </a:extLst>
            </p:cNvPr>
            <p:cNvCxnSpPr>
              <a:stCxn id="50" idx="3"/>
              <a:endCxn id="70" idx="1"/>
            </p:cNvCxnSpPr>
            <p:nvPr/>
          </p:nvCxnSpPr>
          <p:spPr>
            <a:xfrm>
              <a:off x="3181350" y="237468"/>
              <a:ext cx="275590" cy="230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C200906-3DC5-4013-AD54-30EE12589A74}"/>
                </a:ext>
              </a:extLst>
            </p:cNvPr>
            <p:cNvCxnSpPr>
              <a:stCxn id="66" idx="3"/>
              <a:endCxn id="71" idx="1"/>
            </p:cNvCxnSpPr>
            <p:nvPr/>
          </p:nvCxnSpPr>
          <p:spPr>
            <a:xfrm>
              <a:off x="4657725" y="1008993"/>
              <a:ext cx="159680" cy="371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FA0230B-C6E3-41EC-A3D6-C1E458878510}"/>
                </a:ext>
              </a:extLst>
            </p:cNvPr>
            <p:cNvCxnSpPr>
              <a:stCxn id="66" idx="3"/>
              <a:endCxn id="72" idx="1"/>
            </p:cNvCxnSpPr>
            <p:nvPr/>
          </p:nvCxnSpPr>
          <p:spPr>
            <a:xfrm>
              <a:off x="4657725" y="1008993"/>
              <a:ext cx="159680" cy="76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C844495-2A76-4D34-9E10-0A1AF891D5BB}"/>
                </a:ext>
              </a:extLst>
            </p:cNvPr>
            <p:cNvSpPr/>
            <p:nvPr/>
          </p:nvSpPr>
          <p:spPr>
            <a:xfrm>
              <a:off x="2142150" y="2875575"/>
              <a:ext cx="1086824" cy="3054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ZA" b="1" dirty="0"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Mpumalanga</a:t>
              </a:r>
              <a:endParaRPr lang="en-ZA" sz="16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69F50E-2F4D-40CE-BA5C-DB16BA6AD208}"/>
                </a:ext>
              </a:extLst>
            </p:cNvPr>
            <p:cNvSpPr/>
            <p:nvPr/>
          </p:nvSpPr>
          <p:spPr>
            <a:xfrm>
              <a:off x="2142149" y="3285150"/>
              <a:ext cx="1019810" cy="3054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ZA" sz="1600" b="1"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Limpopo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05199BC-9F57-4E1B-833C-74C82D0259F1}"/>
                </a:ext>
              </a:extLst>
            </p:cNvPr>
            <p:cNvCxnSpPr>
              <a:stCxn id="48" idx="3"/>
              <a:endCxn id="80" idx="1"/>
            </p:cNvCxnSpPr>
            <p:nvPr/>
          </p:nvCxnSpPr>
          <p:spPr>
            <a:xfrm>
              <a:off x="2008800" y="1418738"/>
              <a:ext cx="133350" cy="1609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8A5F950-9938-4891-B452-881158CF4C93}"/>
                </a:ext>
              </a:extLst>
            </p:cNvPr>
            <p:cNvCxnSpPr>
              <a:stCxn id="48" idx="3"/>
              <a:endCxn id="81" idx="1"/>
            </p:cNvCxnSpPr>
            <p:nvPr/>
          </p:nvCxnSpPr>
          <p:spPr>
            <a:xfrm>
              <a:off x="2008800" y="1418738"/>
              <a:ext cx="133349" cy="2019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29372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1035-BABE-415D-BF57-0227F631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New population projections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09B04-A0C4-4A85-A822-D710E6EF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25</a:t>
            </a:fld>
            <a:endParaRPr lang="en-Z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6256DA-5A73-440D-8FCD-0CF907065D94}"/>
              </a:ext>
            </a:extLst>
          </p:cNvPr>
          <p:cNvSpPr/>
          <p:nvPr/>
        </p:nvSpPr>
        <p:spPr>
          <a:xfrm>
            <a:off x="4958658" y="2838184"/>
            <a:ext cx="2274681" cy="11816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Growth rates per quintiles and per geographical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5FE1D-6F1D-475F-8666-7B59740C2E8F}"/>
              </a:ext>
            </a:extLst>
          </p:cNvPr>
          <p:cNvSpPr txBox="1"/>
          <p:nvPr/>
        </p:nvSpPr>
        <p:spPr>
          <a:xfrm>
            <a:off x="2664609" y="1505215"/>
            <a:ext cx="6862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b="1" dirty="0"/>
              <a:t>Population distribution for the year y-1 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F496C061-C70D-4DCF-97E0-52E9E4388EF5}"/>
              </a:ext>
            </a:extLst>
          </p:cNvPr>
          <p:cNvSpPr/>
          <p:nvPr/>
        </p:nvSpPr>
        <p:spPr>
          <a:xfrm>
            <a:off x="2100371" y="3070273"/>
            <a:ext cx="2785403" cy="71745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b="1" dirty="0"/>
              <a:t>Total population by income group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54C5D2A8-9826-461A-9A86-42975D4B02F5}"/>
              </a:ext>
            </a:extLst>
          </p:cNvPr>
          <p:cNvSpPr/>
          <p:nvPr/>
        </p:nvSpPr>
        <p:spPr>
          <a:xfrm>
            <a:off x="7306227" y="3070272"/>
            <a:ext cx="2274682" cy="71745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b="1" dirty="0"/>
              <a:t>Total population by geo. location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835777-4B37-4AAD-ADE0-653A84B30DC8}"/>
              </a:ext>
            </a:extLst>
          </p:cNvPr>
          <p:cNvSpPr/>
          <p:nvPr/>
        </p:nvSpPr>
        <p:spPr>
          <a:xfrm>
            <a:off x="135786" y="2954227"/>
            <a:ext cx="1828800" cy="9495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CGE model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10AFA9-493C-4729-B030-EBB779501F74}"/>
              </a:ext>
            </a:extLst>
          </p:cNvPr>
          <p:cNvSpPr/>
          <p:nvPr/>
        </p:nvSpPr>
        <p:spPr>
          <a:xfrm>
            <a:off x="9653797" y="2896202"/>
            <a:ext cx="2420798" cy="10655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</a:t>
            </a:r>
          </a:p>
          <a:p>
            <a:pPr algn="ctr"/>
            <a:r>
              <a:rPr lang="en-Z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10944C-0D90-40F8-A900-08FB8D7465AA}"/>
              </a:ext>
            </a:extLst>
          </p:cNvPr>
          <p:cNvSpPr/>
          <p:nvPr/>
        </p:nvSpPr>
        <p:spPr>
          <a:xfrm>
            <a:off x="2890633" y="5155206"/>
            <a:ext cx="6410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 distribution for the year 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8B8104-5462-4982-8B0F-3AF1F2617A18}"/>
              </a:ext>
            </a:extLst>
          </p:cNvPr>
          <p:cNvCxnSpPr>
            <a:cxnSpLocks/>
          </p:cNvCxnSpPr>
          <p:nvPr/>
        </p:nvCxnSpPr>
        <p:spPr>
          <a:xfrm>
            <a:off x="6095997" y="2028435"/>
            <a:ext cx="0" cy="6782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6A90FF-541D-4B5E-9BF9-399F5E0B8FA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095997" y="4225539"/>
            <a:ext cx="1" cy="9296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838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0D83-2024-43A0-8E37-1AAAA012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New population projection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536FD-38CB-4A85-8259-EDD4CBEA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26</a:t>
            </a:fld>
            <a:endParaRPr lang="en-ZA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ADEDECB-C924-42AF-8192-916BE81C3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7226473"/>
              </p:ext>
            </p:extLst>
          </p:nvPr>
        </p:nvGraphicFramePr>
        <p:xfrm>
          <a:off x="490330" y="1205948"/>
          <a:ext cx="9862210" cy="519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736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C899-761C-42C3-A27C-7732C737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Base year calibration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11891-5640-4502-806B-B0113D21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27</a:t>
            </a:fld>
            <a:endParaRPr lang="en-ZA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1571BA1-02EC-49D0-A4AE-083EC43D5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998799"/>
              </p:ext>
            </p:extLst>
          </p:nvPr>
        </p:nvGraphicFramePr>
        <p:xfrm>
          <a:off x="344405" y="1311965"/>
          <a:ext cx="11201484" cy="5393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16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42759-68E1-4356-8729-85C8B58E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28</a:t>
            </a:fld>
            <a:endParaRPr lang="en-Z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0AE8F74-1304-43E3-AC9F-8A53EA50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ZA" b="1" dirty="0"/>
              <a:t>Total vehicle parc projection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E661263-F87C-4494-AB46-F68FDBF670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815876"/>
              </p:ext>
            </p:extLst>
          </p:nvPr>
        </p:nvGraphicFramePr>
        <p:xfrm>
          <a:off x="457200" y="1310640"/>
          <a:ext cx="11414760" cy="5251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011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D61D-6F40-49CB-94A0-70CBC3F2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Total vehicle parc projection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AA3A2-D592-4DA3-A36C-61AFB6BE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29</a:t>
            </a:fld>
            <a:endParaRPr lang="en-ZA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8C98861-71F5-410A-A96F-1CF74E3259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055664"/>
              </p:ext>
            </p:extLst>
          </p:nvPr>
        </p:nvGraphicFramePr>
        <p:xfrm>
          <a:off x="119270" y="1326696"/>
          <a:ext cx="11426619" cy="5392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4899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0694-2BFF-4640-B9C8-50D4B9B6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Introduction : SATIM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33A7B6-62DF-4CD0-B1DD-4D391D3FF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369605"/>
              </p:ext>
            </p:extLst>
          </p:nvPr>
        </p:nvGraphicFramePr>
        <p:xfrm>
          <a:off x="0" y="1251599"/>
          <a:ext cx="7286123" cy="544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A83D4-6F29-4006-A2C7-C1A3363A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3</a:t>
            </a:fld>
            <a:endParaRPr lang="en-ZA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7AA2F1-F5F2-4DF5-B473-53A48A6C87FE}"/>
              </a:ext>
            </a:extLst>
          </p:cNvPr>
          <p:cNvGrpSpPr/>
          <p:nvPr/>
        </p:nvGrpSpPr>
        <p:grpSpPr>
          <a:xfrm>
            <a:off x="6929278" y="1525225"/>
            <a:ext cx="2035466" cy="1208115"/>
            <a:chOff x="1683282" y="672041"/>
            <a:chExt cx="772958" cy="77295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10B101-21D3-4AE5-B2CF-251123A32F5F}"/>
                </a:ext>
              </a:extLst>
            </p:cNvPr>
            <p:cNvSpPr/>
            <p:nvPr/>
          </p:nvSpPr>
          <p:spPr>
            <a:xfrm>
              <a:off x="1683282" y="672041"/>
              <a:ext cx="772958" cy="77295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3D5C2891-F606-456C-9591-E6AF95FB4300}"/>
                </a:ext>
              </a:extLst>
            </p:cNvPr>
            <p:cNvSpPr txBox="1"/>
            <p:nvPr/>
          </p:nvSpPr>
          <p:spPr>
            <a:xfrm>
              <a:off x="1796479" y="785238"/>
              <a:ext cx="546564" cy="5465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b="1" kern="1200" dirty="0"/>
                <a:t>Transport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817C808-26AC-4CDF-B2E6-ED9F8EC5BA88}"/>
              </a:ext>
            </a:extLst>
          </p:cNvPr>
          <p:cNvGrpSpPr/>
          <p:nvPr/>
        </p:nvGrpSpPr>
        <p:grpSpPr>
          <a:xfrm>
            <a:off x="8952085" y="1550419"/>
            <a:ext cx="2035466" cy="1208115"/>
            <a:chOff x="1683282" y="672041"/>
            <a:chExt cx="772958" cy="77295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CD99CE-2565-4193-B5B3-E283C9406047}"/>
                </a:ext>
              </a:extLst>
            </p:cNvPr>
            <p:cNvSpPr/>
            <p:nvPr/>
          </p:nvSpPr>
          <p:spPr>
            <a:xfrm>
              <a:off x="1683282" y="672041"/>
              <a:ext cx="772958" cy="77295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10E9A7F8-6E83-4339-B949-4CA5C0469DE8}"/>
                </a:ext>
              </a:extLst>
            </p:cNvPr>
            <p:cNvSpPr txBox="1"/>
            <p:nvPr/>
          </p:nvSpPr>
          <p:spPr>
            <a:xfrm>
              <a:off x="1796479" y="785238"/>
              <a:ext cx="546564" cy="5465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b="1" kern="1200" dirty="0"/>
                <a:t>Industry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44256A-E491-4559-960A-1AF955F8A29F}"/>
              </a:ext>
            </a:extLst>
          </p:cNvPr>
          <p:cNvGrpSpPr/>
          <p:nvPr/>
        </p:nvGrpSpPr>
        <p:grpSpPr>
          <a:xfrm>
            <a:off x="5903859" y="2681001"/>
            <a:ext cx="2035466" cy="1208115"/>
            <a:chOff x="1683282" y="672041"/>
            <a:chExt cx="772958" cy="7729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58615E-BD8E-4910-8652-D9743D3F3586}"/>
                </a:ext>
              </a:extLst>
            </p:cNvPr>
            <p:cNvSpPr/>
            <p:nvPr/>
          </p:nvSpPr>
          <p:spPr>
            <a:xfrm>
              <a:off x="1683282" y="672041"/>
              <a:ext cx="772958" cy="77295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C21C2C66-AB21-44A3-A09F-E14F5C472854}"/>
                </a:ext>
              </a:extLst>
            </p:cNvPr>
            <p:cNvSpPr txBox="1"/>
            <p:nvPr/>
          </p:nvSpPr>
          <p:spPr>
            <a:xfrm>
              <a:off x="1796479" y="785238"/>
              <a:ext cx="546564" cy="5465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b="1" kern="1200" dirty="0"/>
                <a:t>Agriculture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F713CF-F163-4B31-B2E6-75B2A2485500}"/>
              </a:ext>
            </a:extLst>
          </p:cNvPr>
          <p:cNvGrpSpPr/>
          <p:nvPr/>
        </p:nvGrpSpPr>
        <p:grpSpPr>
          <a:xfrm>
            <a:off x="7954696" y="2906575"/>
            <a:ext cx="2035466" cy="1208115"/>
            <a:chOff x="1683282" y="672041"/>
            <a:chExt cx="772958" cy="77295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1E6AAB-D34A-450C-A5E9-A297B0A62854}"/>
                </a:ext>
              </a:extLst>
            </p:cNvPr>
            <p:cNvSpPr/>
            <p:nvPr/>
          </p:nvSpPr>
          <p:spPr>
            <a:xfrm>
              <a:off x="1683282" y="672041"/>
              <a:ext cx="772958" cy="77295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4">
              <a:extLst>
                <a:ext uri="{FF2B5EF4-FFF2-40B4-BE49-F238E27FC236}">
                  <a16:creationId xmlns:a16="http://schemas.microsoft.com/office/drawing/2014/main" id="{DA12FCC1-070C-4927-9C73-24E93610E499}"/>
                </a:ext>
              </a:extLst>
            </p:cNvPr>
            <p:cNvSpPr txBox="1"/>
            <p:nvPr/>
          </p:nvSpPr>
          <p:spPr>
            <a:xfrm>
              <a:off x="1796479" y="785238"/>
              <a:ext cx="546564" cy="5465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b="1" kern="1200" dirty="0"/>
                <a:t>Residential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5AC08B-704F-4E18-9788-569FA6B2A51F}"/>
              </a:ext>
            </a:extLst>
          </p:cNvPr>
          <p:cNvGrpSpPr/>
          <p:nvPr/>
        </p:nvGrpSpPr>
        <p:grpSpPr>
          <a:xfrm>
            <a:off x="9969818" y="2706873"/>
            <a:ext cx="2035466" cy="1208115"/>
            <a:chOff x="1683282" y="672041"/>
            <a:chExt cx="772958" cy="77295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1946E3-5AA9-49B7-85C3-348976500733}"/>
                </a:ext>
              </a:extLst>
            </p:cNvPr>
            <p:cNvSpPr/>
            <p:nvPr/>
          </p:nvSpPr>
          <p:spPr>
            <a:xfrm>
              <a:off x="1683282" y="672041"/>
              <a:ext cx="772958" cy="77295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DC924E01-8C00-45E4-B108-5DC393C0B701}"/>
                </a:ext>
              </a:extLst>
            </p:cNvPr>
            <p:cNvSpPr txBox="1"/>
            <p:nvPr/>
          </p:nvSpPr>
          <p:spPr>
            <a:xfrm>
              <a:off x="1796479" y="785238"/>
              <a:ext cx="546564" cy="5465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b="1" kern="1200" dirty="0"/>
                <a:t>Commercial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7CB6C5-8149-47B3-A31C-CE5F0CDA0EAC}"/>
              </a:ext>
            </a:extLst>
          </p:cNvPr>
          <p:cNvGrpSpPr/>
          <p:nvPr/>
        </p:nvGrpSpPr>
        <p:grpSpPr>
          <a:xfrm>
            <a:off x="6855147" y="4990002"/>
            <a:ext cx="2035466" cy="1270338"/>
            <a:chOff x="1683282" y="672041"/>
            <a:chExt cx="772958" cy="77295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296BC40-CA96-49A5-8F6D-3B68F94A4D5F}"/>
                </a:ext>
              </a:extLst>
            </p:cNvPr>
            <p:cNvSpPr/>
            <p:nvPr/>
          </p:nvSpPr>
          <p:spPr>
            <a:xfrm>
              <a:off x="1683282" y="672041"/>
              <a:ext cx="772958" cy="77295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4">
              <a:extLst>
                <a:ext uri="{FF2B5EF4-FFF2-40B4-BE49-F238E27FC236}">
                  <a16:creationId xmlns:a16="http://schemas.microsoft.com/office/drawing/2014/main" id="{3B6ED6B4-F2AC-4BB3-A65B-B38B0D74ECB0}"/>
                </a:ext>
              </a:extLst>
            </p:cNvPr>
            <p:cNvSpPr txBox="1"/>
            <p:nvPr/>
          </p:nvSpPr>
          <p:spPr>
            <a:xfrm>
              <a:off x="1796479" y="785238"/>
              <a:ext cx="546564" cy="5465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sz="2000" b="1" kern="1200" dirty="0"/>
                <a:t>Electricity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5708CA-E5B6-49A1-BA0A-A2FC42A4880D}"/>
              </a:ext>
            </a:extLst>
          </p:cNvPr>
          <p:cNvGrpSpPr/>
          <p:nvPr/>
        </p:nvGrpSpPr>
        <p:grpSpPr>
          <a:xfrm>
            <a:off x="9033101" y="4972144"/>
            <a:ext cx="2035466" cy="1270338"/>
            <a:chOff x="1683282" y="672041"/>
            <a:chExt cx="772958" cy="77295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3FEA248-9798-4661-A414-E1B0069B296C}"/>
                </a:ext>
              </a:extLst>
            </p:cNvPr>
            <p:cNvSpPr/>
            <p:nvPr/>
          </p:nvSpPr>
          <p:spPr>
            <a:xfrm>
              <a:off x="1683282" y="672041"/>
              <a:ext cx="772958" cy="77295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4">
              <a:extLst>
                <a:ext uri="{FF2B5EF4-FFF2-40B4-BE49-F238E27FC236}">
                  <a16:creationId xmlns:a16="http://schemas.microsoft.com/office/drawing/2014/main" id="{9B83CA49-B05B-4074-85FF-355664C3F5E9}"/>
                </a:ext>
              </a:extLst>
            </p:cNvPr>
            <p:cNvSpPr txBox="1"/>
            <p:nvPr/>
          </p:nvSpPr>
          <p:spPr>
            <a:xfrm>
              <a:off x="1796479" y="785238"/>
              <a:ext cx="546564" cy="5465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sz="2000" b="1" kern="1200" dirty="0"/>
                <a:t>Liquid fuel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3622D5-ED99-4F72-B898-0F301EB66C4F}"/>
              </a:ext>
            </a:extLst>
          </p:cNvPr>
          <p:cNvCxnSpPr>
            <a:cxnSpLocks/>
          </p:cNvCxnSpPr>
          <p:nvPr/>
        </p:nvCxnSpPr>
        <p:spPr>
          <a:xfrm>
            <a:off x="5881844" y="4479494"/>
            <a:ext cx="571385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F9F834-3D22-4319-AA8C-A4BA276861FC}"/>
              </a:ext>
            </a:extLst>
          </p:cNvPr>
          <p:cNvSpPr txBox="1"/>
          <p:nvPr/>
        </p:nvSpPr>
        <p:spPr>
          <a:xfrm>
            <a:off x="5881845" y="4046463"/>
            <a:ext cx="231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 sectors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A9CF0F-8967-4EC8-A36C-1268919E3664}"/>
              </a:ext>
            </a:extLst>
          </p:cNvPr>
          <p:cNvSpPr txBox="1"/>
          <p:nvPr/>
        </p:nvSpPr>
        <p:spPr>
          <a:xfrm>
            <a:off x="5881844" y="4505643"/>
            <a:ext cx="231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Supply sectors</a:t>
            </a:r>
          </a:p>
        </p:txBody>
      </p:sp>
    </p:spTree>
    <p:extLst>
      <p:ext uri="{BB962C8B-B14F-4D97-AF65-F5344CB8AC3E}">
        <p14:creationId xmlns:p14="http://schemas.microsoft.com/office/powerpoint/2010/main" val="1070020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7A9D-376C-4AF9-97F0-2B711502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Passenger-km demand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4C6DD-5C52-455A-A143-9ED7228C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30</a:t>
            </a:fld>
            <a:endParaRPr lang="en-ZA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752005D-233F-4561-9CBA-C54CFE561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353406"/>
              </p:ext>
            </p:extLst>
          </p:nvPr>
        </p:nvGraphicFramePr>
        <p:xfrm>
          <a:off x="646111" y="1448972"/>
          <a:ext cx="10340757" cy="4956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892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1833-2BDC-4670-9143-318BDEC5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Fuel consumption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BD3DF-CE34-4112-B30F-E4C772B2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31</a:t>
            </a:fld>
            <a:endParaRPr lang="en-ZA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0013080-B98A-44C6-96B4-4BEB12B186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99895"/>
              </p:ext>
            </p:extLst>
          </p:nvPr>
        </p:nvGraphicFramePr>
        <p:xfrm>
          <a:off x="0" y="1249680"/>
          <a:ext cx="5715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E53477E-4889-431D-9B92-3019FFC8BB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202621"/>
              </p:ext>
            </p:extLst>
          </p:nvPr>
        </p:nvGraphicFramePr>
        <p:xfrm>
          <a:off x="5715000" y="1249679"/>
          <a:ext cx="6370320" cy="5312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84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BC45-9D2A-478C-844F-E59A2913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ZA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listening !</a:t>
            </a:r>
            <a:br>
              <a:rPr lang="en-ZA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ZA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2B8A6-8E4F-4859-9483-FF2B79DC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32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019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D3407-F1C9-4B17-8D1A-9A42F9C6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4</a:t>
            </a:fld>
            <a:endParaRPr lang="en-Z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513BDB-7B0B-4F3E-8941-370FA401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ZA" b="1" dirty="0"/>
              <a:t>Introduction : SATIM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81EE4C-EBF5-4648-ACDD-6C417E6EFC57}"/>
              </a:ext>
            </a:extLst>
          </p:cNvPr>
          <p:cNvSpPr/>
          <p:nvPr/>
        </p:nvSpPr>
        <p:spPr>
          <a:xfrm>
            <a:off x="2093742" y="3137097"/>
            <a:ext cx="2307101" cy="11816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SATIM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0712B5-82B6-4679-9000-857C2233918D}"/>
              </a:ext>
            </a:extLst>
          </p:cNvPr>
          <p:cNvSpPr/>
          <p:nvPr/>
        </p:nvSpPr>
        <p:spPr>
          <a:xfrm>
            <a:off x="6846279" y="3144130"/>
            <a:ext cx="2307101" cy="11816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CGE model</a:t>
            </a: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0A1269D9-968B-44CF-80D9-1CC05F800872}"/>
              </a:ext>
            </a:extLst>
          </p:cNvPr>
          <p:cNvSpPr/>
          <p:nvPr/>
        </p:nvSpPr>
        <p:spPr>
          <a:xfrm>
            <a:off x="3390313" y="4736489"/>
            <a:ext cx="4600136" cy="103126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6F5F018D-121B-4822-AE20-AAF8E77E7DBA}"/>
              </a:ext>
            </a:extLst>
          </p:cNvPr>
          <p:cNvSpPr/>
          <p:nvPr/>
        </p:nvSpPr>
        <p:spPr>
          <a:xfrm rot="10800000">
            <a:off x="3247293" y="1852609"/>
            <a:ext cx="4600136" cy="10312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D9E7D5-3593-4E3E-B602-34CA9F601BB5}"/>
              </a:ext>
            </a:extLst>
          </p:cNvPr>
          <p:cNvSpPr txBox="1"/>
          <p:nvPr/>
        </p:nvSpPr>
        <p:spPr>
          <a:xfrm>
            <a:off x="3463248" y="6036230"/>
            <a:ext cx="452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Production and consumption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8FF24-3FEC-4862-8379-9412EB04BE93}"/>
              </a:ext>
            </a:extLst>
          </p:cNvPr>
          <p:cNvSpPr txBox="1"/>
          <p:nvPr/>
        </p:nvSpPr>
        <p:spPr>
          <a:xfrm>
            <a:off x="3866805" y="574978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Expenditure on expansion plan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DA691-9FBE-40BB-A58C-EA53E89EBE14}"/>
              </a:ext>
            </a:extLst>
          </p:cNvPr>
          <p:cNvSpPr txBox="1"/>
          <p:nvPr/>
        </p:nvSpPr>
        <p:spPr>
          <a:xfrm>
            <a:off x="5391660" y="2025434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CDEE2-485C-4835-AF5B-4BB5B22AB027}"/>
              </a:ext>
            </a:extLst>
          </p:cNvPr>
          <p:cNvSpPr txBox="1"/>
          <p:nvPr/>
        </p:nvSpPr>
        <p:spPr>
          <a:xfrm>
            <a:off x="4583746" y="1441936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Household income</a:t>
            </a:r>
          </a:p>
        </p:txBody>
      </p:sp>
    </p:spTree>
    <p:extLst>
      <p:ext uri="{BB962C8B-B14F-4D97-AF65-F5344CB8AC3E}">
        <p14:creationId xmlns:p14="http://schemas.microsoft.com/office/powerpoint/2010/main" val="4246044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1533-3BC6-489B-850A-27BC33FC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Passenger demand calculation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C761F-FEA7-4566-B7F2-F3AE9365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5</a:t>
            </a:fld>
            <a:endParaRPr lang="en-ZA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E1B167B-A5A8-474A-8B83-684F2AD8E4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9128270"/>
              </p:ext>
            </p:extLst>
          </p:nvPr>
        </p:nvGraphicFramePr>
        <p:xfrm>
          <a:off x="-717450" y="838333"/>
          <a:ext cx="13048098" cy="4532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337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67DB-5620-4C57-88FF-49AA5050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37" y="363151"/>
            <a:ext cx="9404723" cy="1400530"/>
          </a:xfrm>
        </p:spPr>
        <p:txBody>
          <a:bodyPr/>
          <a:lstStyle/>
          <a:p>
            <a:r>
              <a:rPr lang="fr-FR" b="1" dirty="0"/>
              <a:t>Transport </a:t>
            </a:r>
            <a:r>
              <a:rPr lang="en-US" b="1" dirty="0"/>
              <a:t>demand sub-models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0999-2F9E-40AB-9038-EADF6560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6</a:t>
            </a:fld>
            <a:endParaRPr lang="en-Z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DCF9FE-ABDB-4299-BFFB-C10870E524D3}"/>
              </a:ext>
            </a:extLst>
          </p:cNvPr>
          <p:cNvGrpSpPr/>
          <p:nvPr/>
        </p:nvGrpSpPr>
        <p:grpSpPr>
          <a:xfrm>
            <a:off x="1529651" y="1182266"/>
            <a:ext cx="7346094" cy="5339679"/>
            <a:chOff x="1529651" y="1155170"/>
            <a:chExt cx="7346094" cy="53396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11921A6-A96C-425F-B3F4-6C1EBCF0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9651" y="1247934"/>
              <a:ext cx="7346094" cy="5246915"/>
            </a:xfrm>
            <a:prstGeom prst="rect">
              <a:avLst/>
            </a:prstGeom>
            <a:noFill/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70DBB7-E786-44AB-B3D1-EFBF63D8D324}"/>
                </a:ext>
              </a:extLst>
            </p:cNvPr>
            <p:cNvCxnSpPr>
              <a:cxnSpLocks/>
            </p:cNvCxnSpPr>
            <p:nvPr/>
          </p:nvCxnSpPr>
          <p:spPr>
            <a:xfrm>
              <a:off x="4651513" y="1155170"/>
              <a:ext cx="2054086" cy="0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3AB454-5088-434B-A547-B1C2DBE737BD}"/>
                </a:ext>
              </a:extLst>
            </p:cNvPr>
            <p:cNvCxnSpPr>
              <a:cxnSpLocks/>
            </p:cNvCxnSpPr>
            <p:nvPr/>
          </p:nvCxnSpPr>
          <p:spPr>
            <a:xfrm>
              <a:off x="6705599" y="1155170"/>
              <a:ext cx="0" cy="2436169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76E471-9E95-4E78-8C25-FF7AE0B713F2}"/>
                </a:ext>
              </a:extLst>
            </p:cNvPr>
            <p:cNvCxnSpPr/>
            <p:nvPr/>
          </p:nvCxnSpPr>
          <p:spPr>
            <a:xfrm>
              <a:off x="6705599" y="3591339"/>
              <a:ext cx="1046923" cy="0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020C18-728E-40D5-A5AC-2140E7AF70FC}"/>
                </a:ext>
              </a:extLst>
            </p:cNvPr>
            <p:cNvCxnSpPr/>
            <p:nvPr/>
          </p:nvCxnSpPr>
          <p:spPr>
            <a:xfrm>
              <a:off x="7739270" y="3591339"/>
              <a:ext cx="0" cy="2001078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446DCA-8AF9-44D4-9ADE-414CE318561D}"/>
                </a:ext>
              </a:extLst>
            </p:cNvPr>
            <p:cNvCxnSpPr/>
            <p:nvPr/>
          </p:nvCxnSpPr>
          <p:spPr>
            <a:xfrm flipH="1">
              <a:off x="5327374" y="5592417"/>
              <a:ext cx="2425148" cy="0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A84255-B8A1-4DB5-853F-83121CC684EE}"/>
                </a:ext>
              </a:extLst>
            </p:cNvPr>
            <p:cNvCxnSpPr/>
            <p:nvPr/>
          </p:nvCxnSpPr>
          <p:spPr>
            <a:xfrm flipV="1">
              <a:off x="5314122" y="3591339"/>
              <a:ext cx="0" cy="2001078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4CEC06-30BB-4666-869E-1DC938C09F93}"/>
                </a:ext>
              </a:extLst>
            </p:cNvPr>
            <p:cNvCxnSpPr/>
            <p:nvPr/>
          </p:nvCxnSpPr>
          <p:spPr>
            <a:xfrm>
              <a:off x="4651513" y="1155170"/>
              <a:ext cx="0" cy="2436169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9415678-6F16-4AD6-9032-189710D07CB2}"/>
                </a:ext>
              </a:extLst>
            </p:cNvPr>
            <p:cNvCxnSpPr>
              <a:cxnSpLocks/>
            </p:cNvCxnSpPr>
            <p:nvPr/>
          </p:nvCxnSpPr>
          <p:spPr>
            <a:xfrm>
              <a:off x="4651513" y="3591339"/>
              <a:ext cx="662609" cy="0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C10F9AD-961A-4ED7-928A-DF760AB253B2}"/>
              </a:ext>
            </a:extLst>
          </p:cNvPr>
          <p:cNvSpPr/>
          <p:nvPr/>
        </p:nvSpPr>
        <p:spPr>
          <a:xfrm>
            <a:off x="1533378" y="1322363"/>
            <a:ext cx="15333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b="1" dirty="0"/>
              <a:t>Vehicle parc model</a:t>
            </a:r>
          </a:p>
        </p:txBody>
      </p:sp>
    </p:spTree>
    <p:extLst>
      <p:ext uri="{BB962C8B-B14F-4D97-AF65-F5344CB8AC3E}">
        <p14:creationId xmlns:p14="http://schemas.microsoft.com/office/powerpoint/2010/main" val="2719154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F5A0-213C-4660-97AE-C0F7047F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Time budget model calibration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23D16-4CB6-4C26-8D6A-C2E29F23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7</a:t>
            </a:fld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8087D5-359E-4016-989A-52B935DB1773}"/>
              </a:ext>
            </a:extLst>
          </p:cNvPr>
          <p:cNvSpPr/>
          <p:nvPr/>
        </p:nvSpPr>
        <p:spPr>
          <a:xfrm>
            <a:off x="4400414" y="2887447"/>
            <a:ext cx="2415761" cy="1201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/>
              <a:t>Time budget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E5941F-94A9-40D7-B8A4-4D506A12A877}"/>
              </a:ext>
            </a:extLst>
          </p:cNvPr>
          <p:cNvSpPr/>
          <p:nvPr/>
        </p:nvSpPr>
        <p:spPr>
          <a:xfrm>
            <a:off x="9611939" y="3040675"/>
            <a:ext cx="2113586" cy="8840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/>
              <a:t>Vehicle parc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BC1D09-DA34-4E8C-8311-9F2FC8C4CD6E}"/>
              </a:ext>
            </a:extLst>
          </p:cNvPr>
          <p:cNvSpPr/>
          <p:nvPr/>
        </p:nvSpPr>
        <p:spPr>
          <a:xfrm>
            <a:off x="466475" y="1492619"/>
            <a:ext cx="1441241" cy="585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Access to vehicle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BBE7F-C3CD-42CA-B6C2-4127269CA220}"/>
              </a:ext>
            </a:extLst>
          </p:cNvPr>
          <p:cNvSpPr/>
          <p:nvPr/>
        </p:nvSpPr>
        <p:spPr>
          <a:xfrm>
            <a:off x="389852" y="4245987"/>
            <a:ext cx="1702637" cy="635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 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7315C2-1F77-4897-8120-5B355F17FEB0}"/>
              </a:ext>
            </a:extLst>
          </p:cNvPr>
          <p:cNvSpPr/>
          <p:nvPr/>
        </p:nvSpPr>
        <p:spPr>
          <a:xfrm>
            <a:off x="2528611" y="1512995"/>
            <a:ext cx="1871803" cy="585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Private and public speeds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1DFF39-FE4F-4A9A-B832-397E12C554AE}"/>
              </a:ext>
            </a:extLst>
          </p:cNvPr>
          <p:cNvSpPr/>
          <p:nvPr/>
        </p:nvSpPr>
        <p:spPr>
          <a:xfrm>
            <a:off x="2232483" y="4245987"/>
            <a:ext cx="1938196" cy="6350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Vehicle occupancy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167B9F-7F86-4604-9D2D-E76CA053416C}"/>
              </a:ext>
            </a:extLst>
          </p:cNvPr>
          <p:cNvSpPr/>
          <p:nvPr/>
        </p:nvSpPr>
        <p:spPr>
          <a:xfrm>
            <a:off x="1266493" y="2314020"/>
            <a:ext cx="1871803" cy="585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Travel time budget split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5968F3-D2A7-4675-8B68-5C0D5AE8CFCF}"/>
              </a:ext>
            </a:extLst>
          </p:cNvPr>
          <p:cNvCxnSpPr>
            <a:cxnSpLocks/>
          </p:cNvCxnSpPr>
          <p:nvPr/>
        </p:nvCxnSpPr>
        <p:spPr>
          <a:xfrm flipH="1">
            <a:off x="349828" y="3567512"/>
            <a:ext cx="348532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D90792-0A7A-4DFD-868B-64084FEE949D}"/>
              </a:ext>
            </a:extLst>
          </p:cNvPr>
          <p:cNvSpPr txBox="1"/>
          <p:nvPr/>
        </p:nvSpPr>
        <p:spPr>
          <a:xfrm>
            <a:off x="349828" y="3696659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Assumptions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142437-11FD-4F89-AF8A-8A87B8D53A3E}"/>
              </a:ext>
            </a:extLst>
          </p:cNvPr>
          <p:cNvSpPr txBox="1"/>
          <p:nvPr/>
        </p:nvSpPr>
        <p:spPr>
          <a:xfrm>
            <a:off x="349828" y="3158424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Calibrated parameters</a:t>
            </a: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D6DFC510-A3D4-45C8-855A-46DB6FB68964}"/>
              </a:ext>
            </a:extLst>
          </p:cNvPr>
          <p:cNvSpPr/>
          <p:nvPr/>
        </p:nvSpPr>
        <p:spPr>
          <a:xfrm>
            <a:off x="7169006" y="2660314"/>
            <a:ext cx="1999714" cy="571200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vehicles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15EF3B60-CFB0-494C-91EA-A4917E8517D0}"/>
              </a:ext>
            </a:extLst>
          </p:cNvPr>
          <p:cNvSpPr/>
          <p:nvPr/>
        </p:nvSpPr>
        <p:spPr>
          <a:xfrm>
            <a:off x="6998788" y="3301704"/>
            <a:ext cx="2415761" cy="823835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private and public </a:t>
            </a:r>
            <a:r>
              <a:rPr lang="en-ZA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pkm</a:t>
            </a:r>
            <a:endParaRPr lang="en-Z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36694D8C-157E-43B4-91D9-14B79DCD1BA4}"/>
              </a:ext>
            </a:extLst>
          </p:cNvPr>
          <p:cNvSpPr/>
          <p:nvPr/>
        </p:nvSpPr>
        <p:spPr>
          <a:xfrm>
            <a:off x="6998788" y="4195729"/>
            <a:ext cx="2463113" cy="823835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vehicle-km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58362D-8F01-44FB-A660-9A01A05E72D4}"/>
              </a:ext>
            </a:extLst>
          </p:cNvPr>
          <p:cNvSpPr/>
          <p:nvPr/>
        </p:nvSpPr>
        <p:spPr>
          <a:xfrm>
            <a:off x="6923178" y="1853248"/>
            <a:ext cx="2538723" cy="3453072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2660D5-BDF1-468C-B269-6548E68B904D}"/>
              </a:ext>
            </a:extLst>
          </p:cNvPr>
          <p:cNvSpPr txBox="1"/>
          <p:nvPr/>
        </p:nvSpPr>
        <p:spPr>
          <a:xfrm>
            <a:off x="7488333" y="2030524"/>
            <a:ext cx="1306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F7C8B2-CEC8-4E39-AF66-D530238DDABD}"/>
              </a:ext>
            </a:extLst>
          </p:cNvPr>
          <p:cNvCxnSpPr/>
          <p:nvPr/>
        </p:nvCxnSpPr>
        <p:spPr>
          <a:xfrm>
            <a:off x="3568611" y="2660687"/>
            <a:ext cx="622986" cy="3536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1B1BF5-9996-4C26-9379-FBA770763CB4}"/>
              </a:ext>
            </a:extLst>
          </p:cNvPr>
          <p:cNvCxnSpPr>
            <a:cxnSpLocks/>
          </p:cNvCxnSpPr>
          <p:nvPr/>
        </p:nvCxnSpPr>
        <p:spPr>
          <a:xfrm flipV="1">
            <a:off x="3396318" y="3864322"/>
            <a:ext cx="644240" cy="1846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601ACE1-C641-4568-8917-A55F48449A97}"/>
              </a:ext>
            </a:extLst>
          </p:cNvPr>
          <p:cNvSpPr/>
          <p:nvPr/>
        </p:nvSpPr>
        <p:spPr>
          <a:xfrm rot="936972">
            <a:off x="5195241" y="4276338"/>
            <a:ext cx="337962" cy="87755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0BA536-51C8-4850-B0A7-E2DF87632D18}"/>
              </a:ext>
            </a:extLst>
          </p:cNvPr>
          <p:cNvSpPr/>
          <p:nvPr/>
        </p:nvSpPr>
        <p:spPr>
          <a:xfrm>
            <a:off x="3568611" y="5347586"/>
            <a:ext cx="3008781" cy="8775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Vehicle mileage by income group</a:t>
            </a:r>
          </a:p>
        </p:txBody>
      </p:sp>
    </p:spTree>
    <p:extLst>
      <p:ext uri="{BB962C8B-B14F-4D97-AF65-F5344CB8AC3E}">
        <p14:creationId xmlns:p14="http://schemas.microsoft.com/office/powerpoint/2010/main" val="1776824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/>
      <p:bldP spid="18" grpId="0"/>
      <p:bldP spid="19" grpId="0" animBg="1"/>
      <p:bldP spid="20" grpId="0" animBg="1"/>
      <p:bldP spid="21" grpId="0" animBg="1"/>
      <p:bldP spid="23" grpId="0" animBg="1"/>
      <p:bldP spid="24" grpId="0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F5A0-213C-4660-97AE-C0F7047F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69750"/>
            <a:ext cx="9404723" cy="1400530"/>
          </a:xfrm>
        </p:spPr>
        <p:txBody>
          <a:bodyPr/>
          <a:lstStyle/>
          <a:p>
            <a:r>
              <a:rPr lang="en-ZA" b="1" dirty="0"/>
              <a:t>Passenger demand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23D16-4CB6-4C26-8D6A-C2E29F23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8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BC1D09-DA34-4E8C-8311-9F2FC8C4CD6E}"/>
              </a:ext>
            </a:extLst>
          </p:cNvPr>
          <p:cNvSpPr/>
          <p:nvPr/>
        </p:nvSpPr>
        <p:spPr>
          <a:xfrm>
            <a:off x="466475" y="1492619"/>
            <a:ext cx="1441241" cy="585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Access to vehicle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BBE7F-C3CD-42CA-B6C2-4127269CA220}"/>
              </a:ext>
            </a:extLst>
          </p:cNvPr>
          <p:cNvSpPr/>
          <p:nvPr/>
        </p:nvSpPr>
        <p:spPr>
          <a:xfrm>
            <a:off x="1056397" y="2286729"/>
            <a:ext cx="1702637" cy="635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 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7315C2-1F77-4897-8120-5B355F17FEB0}"/>
              </a:ext>
            </a:extLst>
          </p:cNvPr>
          <p:cNvSpPr/>
          <p:nvPr/>
        </p:nvSpPr>
        <p:spPr>
          <a:xfrm>
            <a:off x="2038413" y="1492619"/>
            <a:ext cx="1871803" cy="585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Private and public speeds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1DFF39-FE4F-4A9A-B832-397E12C554AE}"/>
              </a:ext>
            </a:extLst>
          </p:cNvPr>
          <p:cNvSpPr/>
          <p:nvPr/>
        </p:nvSpPr>
        <p:spPr>
          <a:xfrm>
            <a:off x="3038618" y="2286728"/>
            <a:ext cx="1938196" cy="6350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Vehicle occupancy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167B9F-7F86-4604-9D2D-E76CA053416C}"/>
              </a:ext>
            </a:extLst>
          </p:cNvPr>
          <p:cNvSpPr/>
          <p:nvPr/>
        </p:nvSpPr>
        <p:spPr>
          <a:xfrm>
            <a:off x="4040913" y="1492619"/>
            <a:ext cx="1871803" cy="585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Travel time budget split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0BA536-51C8-4850-B0A7-E2DF87632D18}"/>
              </a:ext>
            </a:extLst>
          </p:cNvPr>
          <p:cNvSpPr/>
          <p:nvPr/>
        </p:nvSpPr>
        <p:spPr>
          <a:xfrm>
            <a:off x="1469923" y="3130784"/>
            <a:ext cx="3008781" cy="8775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Vehicle mileage by income group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0D185A-D5DB-497C-ABED-C017B69C318D}"/>
              </a:ext>
            </a:extLst>
          </p:cNvPr>
          <p:cNvSpPr/>
          <p:nvPr/>
        </p:nvSpPr>
        <p:spPr>
          <a:xfrm>
            <a:off x="6865536" y="3643368"/>
            <a:ext cx="2415761" cy="1201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/>
              <a:t>Passenger demand model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02668E-D205-4664-88B1-437DF6D4F851}"/>
              </a:ext>
            </a:extLst>
          </p:cNvPr>
          <p:cNvSpPr/>
          <p:nvPr/>
        </p:nvSpPr>
        <p:spPr>
          <a:xfrm>
            <a:off x="1469922" y="5061351"/>
            <a:ext cx="3008781" cy="63509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Populations projections by income group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D7CF9-51D2-4A9A-AE45-E3BBC5E5B02E}"/>
              </a:ext>
            </a:extLst>
          </p:cNvPr>
          <p:cNvSpPr/>
          <p:nvPr/>
        </p:nvSpPr>
        <p:spPr>
          <a:xfrm>
            <a:off x="270626" y="4659348"/>
            <a:ext cx="5825373" cy="1736759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232EA5-EAB6-45EF-9BF0-14E78A5DD59F}"/>
              </a:ext>
            </a:extLst>
          </p:cNvPr>
          <p:cNvSpPr/>
          <p:nvPr/>
        </p:nvSpPr>
        <p:spPr>
          <a:xfrm>
            <a:off x="270626" y="1264631"/>
            <a:ext cx="5825373" cy="294956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1EDD07-FC1E-44A5-A46D-BF4D045B80A8}"/>
              </a:ext>
            </a:extLst>
          </p:cNvPr>
          <p:cNvSpPr txBox="1"/>
          <p:nvPr/>
        </p:nvSpPr>
        <p:spPr>
          <a:xfrm>
            <a:off x="4789350" y="3002245"/>
            <a:ext cx="1306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budget model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DBD93-3AAF-44B4-9D78-417178695C33}"/>
              </a:ext>
            </a:extLst>
          </p:cNvPr>
          <p:cNvSpPr txBox="1"/>
          <p:nvPr/>
        </p:nvSpPr>
        <p:spPr>
          <a:xfrm>
            <a:off x="4789350" y="4692888"/>
            <a:ext cx="1306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CGE model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D7307D-E7F7-4E82-B243-B7E3EAD5912F}"/>
              </a:ext>
            </a:extLst>
          </p:cNvPr>
          <p:cNvCxnSpPr/>
          <p:nvPr/>
        </p:nvCxnSpPr>
        <p:spPr>
          <a:xfrm>
            <a:off x="6189607" y="3429000"/>
            <a:ext cx="622986" cy="3536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5ACD2A-43DB-4280-9B9B-83D0AAB1F39F}"/>
              </a:ext>
            </a:extLst>
          </p:cNvPr>
          <p:cNvCxnSpPr>
            <a:cxnSpLocks/>
          </p:cNvCxnSpPr>
          <p:nvPr/>
        </p:nvCxnSpPr>
        <p:spPr>
          <a:xfrm flipV="1">
            <a:off x="6189607" y="4815138"/>
            <a:ext cx="622986" cy="38692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3242717-A581-4940-AB19-74B7DB5ADFB1}"/>
              </a:ext>
            </a:extLst>
          </p:cNvPr>
          <p:cNvSpPr/>
          <p:nvPr/>
        </p:nvSpPr>
        <p:spPr>
          <a:xfrm>
            <a:off x="9729662" y="3677814"/>
            <a:ext cx="2284477" cy="104952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Projected vehicle-km and </a:t>
            </a:r>
            <a:r>
              <a:rPr lang="en-ZA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pkm</a:t>
            </a:r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mode segment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9E9980-5E9F-4035-A746-DB2F0743E291}"/>
              </a:ext>
            </a:extLst>
          </p:cNvPr>
          <p:cNvCxnSpPr>
            <a:cxnSpLocks/>
          </p:cNvCxnSpPr>
          <p:nvPr/>
        </p:nvCxnSpPr>
        <p:spPr>
          <a:xfrm>
            <a:off x="9123128" y="4244315"/>
            <a:ext cx="73905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61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F5A0-213C-4660-97AE-C0F7047F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69750"/>
            <a:ext cx="9404723" cy="1400530"/>
          </a:xfrm>
        </p:spPr>
        <p:txBody>
          <a:bodyPr/>
          <a:lstStyle/>
          <a:p>
            <a:r>
              <a:rPr lang="en-ZA" b="1" dirty="0"/>
              <a:t>NHTS 2013 data update calibration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23D16-4CB6-4C26-8D6A-C2E29F23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1D42-0298-4159-A43E-B51CB683F17A}" type="slidenum">
              <a:rPr lang="en-ZA" smtClean="0"/>
              <a:t>9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BC1D09-DA34-4E8C-8311-9F2FC8C4CD6E}"/>
              </a:ext>
            </a:extLst>
          </p:cNvPr>
          <p:cNvSpPr/>
          <p:nvPr/>
        </p:nvSpPr>
        <p:spPr>
          <a:xfrm>
            <a:off x="5838760" y="1565147"/>
            <a:ext cx="1441241" cy="585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Access to vehicle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BBE7F-C3CD-42CA-B6C2-4127269CA220}"/>
              </a:ext>
            </a:extLst>
          </p:cNvPr>
          <p:cNvSpPr/>
          <p:nvPr/>
        </p:nvSpPr>
        <p:spPr>
          <a:xfrm>
            <a:off x="231226" y="1564449"/>
            <a:ext cx="1667415" cy="585154"/>
          </a:xfrm>
          <a:prstGeom prst="rect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 time budget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7315C2-1F77-4897-8120-5B355F17FEB0}"/>
              </a:ext>
            </a:extLst>
          </p:cNvPr>
          <p:cNvSpPr/>
          <p:nvPr/>
        </p:nvSpPr>
        <p:spPr>
          <a:xfrm>
            <a:off x="7586883" y="1564452"/>
            <a:ext cx="1871803" cy="585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Private and public speeds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1DFF39-FE4F-4A9A-B832-397E12C554AE}"/>
              </a:ext>
            </a:extLst>
          </p:cNvPr>
          <p:cNvSpPr/>
          <p:nvPr/>
        </p:nvSpPr>
        <p:spPr>
          <a:xfrm>
            <a:off x="3968717" y="1576173"/>
            <a:ext cx="1563161" cy="5851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Vehicle occupancy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167B9F-7F86-4604-9D2D-E76CA053416C}"/>
              </a:ext>
            </a:extLst>
          </p:cNvPr>
          <p:cNvSpPr/>
          <p:nvPr/>
        </p:nvSpPr>
        <p:spPr>
          <a:xfrm>
            <a:off x="9765568" y="1564451"/>
            <a:ext cx="1871803" cy="585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Travel time budget split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C46315-6C36-423C-B113-1F436EA1563A}"/>
              </a:ext>
            </a:extLst>
          </p:cNvPr>
          <p:cNvSpPr/>
          <p:nvPr/>
        </p:nvSpPr>
        <p:spPr>
          <a:xfrm>
            <a:off x="2197616" y="1576173"/>
            <a:ext cx="1465433" cy="5851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 days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1B703-6BB7-44C8-B51D-453B528F2418}"/>
              </a:ext>
            </a:extLst>
          </p:cNvPr>
          <p:cNvSpPr txBox="1"/>
          <p:nvPr/>
        </p:nvSpPr>
        <p:spPr>
          <a:xfrm>
            <a:off x="3055795" y="3630484"/>
            <a:ext cx="5565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ZA" sz="3200" b="1" dirty="0"/>
              <a:t>Update the parameters</a:t>
            </a:r>
          </a:p>
          <a:p>
            <a:pPr marL="285750" indent="-285750">
              <a:buFontTx/>
              <a:buChar char="-"/>
            </a:pPr>
            <a:r>
              <a:rPr lang="en-ZA" sz="3200" b="1" dirty="0"/>
              <a:t>Remove the assumptions</a:t>
            </a:r>
          </a:p>
        </p:txBody>
      </p:sp>
    </p:spTree>
    <p:extLst>
      <p:ext uri="{BB962C8B-B14F-4D97-AF65-F5344CB8AC3E}">
        <p14:creationId xmlns:p14="http://schemas.microsoft.com/office/powerpoint/2010/main" val="2838879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1620</TotalTime>
  <Words>1225</Words>
  <Application>Microsoft Office PowerPoint</Application>
  <PresentationFormat>Widescreen</PresentationFormat>
  <Paragraphs>333</Paragraphs>
  <Slides>32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Wingdings 3</vt:lpstr>
      <vt:lpstr>Ion</vt:lpstr>
      <vt:lpstr>An alternative passenger transport model for SATIM</vt:lpstr>
      <vt:lpstr>PowerPoint Presentation</vt:lpstr>
      <vt:lpstr>Introduction : SATIM</vt:lpstr>
      <vt:lpstr>Introduction : SATIM</vt:lpstr>
      <vt:lpstr>Passenger demand calculation</vt:lpstr>
      <vt:lpstr>Transport demand sub-models</vt:lpstr>
      <vt:lpstr>Time budget model calibration</vt:lpstr>
      <vt:lpstr>Passenger demand model</vt:lpstr>
      <vt:lpstr>NHTS 2013 data update calibration</vt:lpstr>
      <vt:lpstr>NHTS 2013 data update calibration</vt:lpstr>
      <vt:lpstr>NHTS 2013 data update calibration</vt:lpstr>
      <vt:lpstr>NHTS 2013 data update calibration</vt:lpstr>
      <vt:lpstr>NHTS 2013 data update calibration</vt:lpstr>
      <vt:lpstr>NHTS 2013 data update calibration</vt:lpstr>
      <vt:lpstr>NHTS 2013 data update calibration</vt:lpstr>
      <vt:lpstr>Data update results</vt:lpstr>
      <vt:lpstr>Data update results</vt:lpstr>
      <vt:lpstr>Data update results</vt:lpstr>
      <vt:lpstr>Current population subdivision</vt:lpstr>
      <vt:lpstr>Why disaggregate the demand ?</vt:lpstr>
      <vt:lpstr>Why disaggregate the demand ?</vt:lpstr>
      <vt:lpstr>Why disaggregate the demand ?</vt:lpstr>
      <vt:lpstr>Why disaggregate the demand ?</vt:lpstr>
      <vt:lpstr>Disaggregation</vt:lpstr>
      <vt:lpstr>New population projections</vt:lpstr>
      <vt:lpstr>New population projection</vt:lpstr>
      <vt:lpstr>Base year calibration comparison</vt:lpstr>
      <vt:lpstr>Total vehicle parc projection</vt:lpstr>
      <vt:lpstr>Total vehicle parc projection</vt:lpstr>
      <vt:lpstr>Passenger-km demand</vt:lpstr>
      <vt:lpstr>Fuel consumption</vt:lpstr>
      <vt:lpstr>Thank you for listening ! 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alternative passenger transport model for SATIM</dc:title>
  <dc:creator>Théophile CROUZET</dc:creator>
  <cp:lastModifiedBy>Théophile CROUZET</cp:lastModifiedBy>
  <cp:revision>86</cp:revision>
  <dcterms:created xsi:type="dcterms:W3CDTF">2019-08-15T17:12:53Z</dcterms:created>
  <dcterms:modified xsi:type="dcterms:W3CDTF">2019-08-19T14:18:01Z</dcterms:modified>
</cp:coreProperties>
</file>