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8"/>
  </p:notesMasterIdLst>
  <p:handoutMasterIdLst>
    <p:handoutMasterId r:id="rId29"/>
  </p:handoutMasterIdLst>
  <p:sldIdLst>
    <p:sldId id="288" r:id="rId2"/>
    <p:sldId id="555" r:id="rId3"/>
    <p:sldId id="456" r:id="rId4"/>
    <p:sldId id="457" r:id="rId5"/>
    <p:sldId id="570" r:id="rId6"/>
    <p:sldId id="556" r:id="rId7"/>
    <p:sldId id="557" r:id="rId8"/>
    <p:sldId id="562" r:id="rId9"/>
    <p:sldId id="563" r:id="rId10"/>
    <p:sldId id="564" r:id="rId11"/>
    <p:sldId id="559" r:id="rId12"/>
    <p:sldId id="560" r:id="rId13"/>
    <p:sldId id="561" r:id="rId14"/>
    <p:sldId id="571" r:id="rId15"/>
    <p:sldId id="572" r:id="rId16"/>
    <p:sldId id="576" r:id="rId17"/>
    <p:sldId id="573" r:id="rId18"/>
    <p:sldId id="574" r:id="rId19"/>
    <p:sldId id="577" r:id="rId20"/>
    <p:sldId id="575" r:id="rId21"/>
    <p:sldId id="578" r:id="rId22"/>
    <p:sldId id="473" r:id="rId23"/>
    <p:sldId id="474" r:id="rId24"/>
    <p:sldId id="478" r:id="rId25"/>
    <p:sldId id="566" r:id="rId26"/>
    <p:sldId id="567" r:id="rId27"/>
  </p:sldIdLst>
  <p:sldSz cx="9144000" cy="6858000" type="screen4x3"/>
  <p:notesSz cx="6794500" cy="9931400"/>
  <p:defaultTextStyle>
    <a:defPPr>
      <a:defRPr lang="de-DE"/>
    </a:defPPr>
    <a:lvl1pPr algn="l" rtl="0" eaLnBrk="0" fontAlgn="base" hangingPunct="0">
      <a:spcBef>
        <a:spcPct val="50000"/>
      </a:spcBef>
      <a:spcAft>
        <a:spcPct val="0"/>
      </a:spcAft>
      <a:defRPr kern="1200">
        <a:solidFill>
          <a:schemeClr val="tx1"/>
        </a:solidFill>
        <a:latin typeface="Arial" charset="0"/>
        <a:ea typeface="+mn-ea"/>
        <a:cs typeface="+mn-cs"/>
      </a:defRPr>
    </a:lvl1pPr>
    <a:lvl2pPr marL="457200" algn="l" rtl="0" eaLnBrk="0" fontAlgn="base" hangingPunct="0">
      <a:spcBef>
        <a:spcPct val="50000"/>
      </a:spcBef>
      <a:spcAft>
        <a:spcPct val="0"/>
      </a:spcAft>
      <a:defRPr kern="1200">
        <a:solidFill>
          <a:schemeClr val="tx1"/>
        </a:solidFill>
        <a:latin typeface="Arial" charset="0"/>
        <a:ea typeface="+mn-ea"/>
        <a:cs typeface="+mn-cs"/>
      </a:defRPr>
    </a:lvl2pPr>
    <a:lvl3pPr marL="914400" algn="l" rtl="0" eaLnBrk="0" fontAlgn="base" hangingPunct="0">
      <a:spcBef>
        <a:spcPct val="50000"/>
      </a:spcBef>
      <a:spcAft>
        <a:spcPct val="0"/>
      </a:spcAft>
      <a:defRPr kern="1200">
        <a:solidFill>
          <a:schemeClr val="tx1"/>
        </a:solidFill>
        <a:latin typeface="Arial" charset="0"/>
        <a:ea typeface="+mn-ea"/>
        <a:cs typeface="+mn-cs"/>
      </a:defRPr>
    </a:lvl3pPr>
    <a:lvl4pPr marL="1371600" algn="l" rtl="0" eaLnBrk="0" fontAlgn="base" hangingPunct="0">
      <a:spcBef>
        <a:spcPct val="50000"/>
      </a:spcBef>
      <a:spcAft>
        <a:spcPct val="0"/>
      </a:spcAft>
      <a:defRPr kern="1200">
        <a:solidFill>
          <a:schemeClr val="tx1"/>
        </a:solidFill>
        <a:latin typeface="Arial" charset="0"/>
        <a:ea typeface="+mn-ea"/>
        <a:cs typeface="+mn-cs"/>
      </a:defRPr>
    </a:lvl4pPr>
    <a:lvl5pPr marL="1828800" algn="l" rtl="0" eaLnBrk="0" fontAlgn="base" hangingPunct="0">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9">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99FF99"/>
    <a:srgbClr val="99FFCC"/>
    <a:srgbClr val="FFFF99"/>
    <a:srgbClr val="ED3335"/>
    <a:srgbClr val="66FFCC"/>
    <a:srgbClr val="00CC99"/>
    <a:srgbClr val="FF3300"/>
    <a:srgbClr val="FAE5E6"/>
    <a:srgbClr val="E6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6" autoAdjust="0"/>
    <p:restoredTop sz="89514" autoAdjust="0"/>
  </p:normalViewPr>
  <p:slideViewPr>
    <p:cSldViewPr>
      <p:cViewPr varScale="1">
        <p:scale>
          <a:sx n="114" d="100"/>
          <a:sy n="114" d="100"/>
        </p:scale>
        <p:origin x="1340" y="6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9984"/>
    </p:cViewPr>
  </p:sorterViewPr>
  <p:notesViewPr>
    <p:cSldViewPr>
      <p:cViewPr varScale="1">
        <p:scale>
          <a:sx n="79" d="100"/>
          <a:sy n="79" d="100"/>
        </p:scale>
        <p:origin x="-3300" y="-90"/>
      </p:cViewPr>
      <p:guideLst>
        <p:guide orient="horz" pos="3129"/>
        <p:guide pos="2140"/>
      </p:guideLst>
    </p:cSldViewPr>
  </p:notesViewPr>
  <p:gridSpacing cx="45726" cy="4572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024" cy="49712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7890" y="0"/>
            <a:ext cx="2945024" cy="497126"/>
          </a:xfrm>
          <a:prstGeom prst="rect">
            <a:avLst/>
          </a:prstGeom>
        </p:spPr>
        <p:txBody>
          <a:bodyPr vert="horz" lIns="91440" tIns="45720" rIns="91440" bIns="45720" rtlCol="0"/>
          <a:lstStyle>
            <a:lvl1pPr algn="r">
              <a:defRPr sz="1200"/>
            </a:lvl1pPr>
          </a:lstStyle>
          <a:p>
            <a:fld id="{617C52D2-4014-4ED0-8322-B3C1421D9C96}" type="datetimeFigureOut">
              <a:rPr lang="en-US" smtClean="0"/>
              <a:pPr/>
              <a:t>9/20/2016</a:t>
            </a:fld>
            <a:endParaRPr lang="en-GB"/>
          </a:p>
        </p:txBody>
      </p:sp>
      <p:sp>
        <p:nvSpPr>
          <p:cNvPr id="4" name="Footer Placeholder 3"/>
          <p:cNvSpPr>
            <a:spLocks noGrp="1"/>
          </p:cNvSpPr>
          <p:nvPr>
            <p:ph type="ftr" sz="quarter" idx="2"/>
          </p:nvPr>
        </p:nvSpPr>
        <p:spPr>
          <a:xfrm>
            <a:off x="0" y="9432687"/>
            <a:ext cx="2945024" cy="49712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7890" y="9432687"/>
            <a:ext cx="2945024" cy="497125"/>
          </a:xfrm>
          <a:prstGeom prst="rect">
            <a:avLst/>
          </a:prstGeom>
        </p:spPr>
        <p:txBody>
          <a:bodyPr vert="horz" lIns="91440" tIns="45720" rIns="91440" bIns="45720" rtlCol="0" anchor="b"/>
          <a:lstStyle>
            <a:lvl1pPr algn="r">
              <a:defRPr sz="1200"/>
            </a:lvl1pPr>
          </a:lstStyle>
          <a:p>
            <a:fld id="{CFDD4A3F-4A00-4D99-9203-37CDD7F9DB1B}" type="slidenum">
              <a:rPr lang="en-GB" smtClean="0"/>
              <a:pPr/>
              <a:t>‹#›</a:t>
            </a:fld>
            <a:endParaRPr lang="en-GB"/>
          </a:p>
        </p:txBody>
      </p:sp>
    </p:spTree>
    <p:extLst>
      <p:ext uri="{BB962C8B-B14F-4D97-AF65-F5344CB8AC3E}">
        <p14:creationId xmlns:p14="http://schemas.microsoft.com/office/powerpoint/2010/main" val="3966315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024" cy="497126"/>
          </a:xfrm>
          <a:prstGeom prst="rect">
            <a:avLst/>
          </a:prstGeom>
          <a:noFill/>
          <a:ln w="9525">
            <a:noFill/>
            <a:miter lim="800000"/>
            <a:headEnd/>
            <a:tailEnd/>
          </a:ln>
          <a:effectLst/>
        </p:spPr>
        <p:txBody>
          <a:bodyPr vert="horz" wrap="square" lIns="95551" tIns="47775" rIns="95551" bIns="47775" numCol="1" anchor="t" anchorCtr="0" compatLnSpc="1">
            <a:prstTxWarp prst="textNoShape">
              <a:avLst/>
            </a:prstTxWarp>
          </a:bodyPr>
          <a:lstStyle>
            <a:lvl1pPr defTabSz="955675" eaLnBrk="1" hangingPunct="1">
              <a:spcBef>
                <a:spcPct val="0"/>
              </a:spcBef>
              <a:defRPr sz="1200"/>
            </a:lvl1pPr>
          </a:lstStyle>
          <a:p>
            <a:endParaRPr lang="de-DE"/>
          </a:p>
        </p:txBody>
      </p:sp>
      <p:sp>
        <p:nvSpPr>
          <p:cNvPr id="3075" name="Rectangle 3"/>
          <p:cNvSpPr>
            <a:spLocks noGrp="1" noChangeArrowheads="1"/>
          </p:cNvSpPr>
          <p:nvPr>
            <p:ph type="dt" idx="1"/>
          </p:nvPr>
        </p:nvSpPr>
        <p:spPr bwMode="auto">
          <a:xfrm>
            <a:off x="3847890" y="0"/>
            <a:ext cx="2945024" cy="497126"/>
          </a:xfrm>
          <a:prstGeom prst="rect">
            <a:avLst/>
          </a:prstGeom>
          <a:noFill/>
          <a:ln w="9525">
            <a:noFill/>
            <a:miter lim="800000"/>
            <a:headEnd/>
            <a:tailEnd/>
          </a:ln>
          <a:effectLst/>
        </p:spPr>
        <p:txBody>
          <a:bodyPr vert="horz" wrap="square" lIns="95551" tIns="47775" rIns="95551" bIns="47775" numCol="1" anchor="t" anchorCtr="0" compatLnSpc="1">
            <a:prstTxWarp prst="textNoShape">
              <a:avLst/>
            </a:prstTxWarp>
          </a:bodyPr>
          <a:lstStyle>
            <a:lvl1pPr algn="r" defTabSz="955675" eaLnBrk="1" hangingPunct="1">
              <a:spcBef>
                <a:spcPct val="0"/>
              </a:spcBef>
              <a:defRPr sz="1200"/>
            </a:lvl1pPr>
          </a:lstStyle>
          <a:p>
            <a:endParaRPr lang="de-DE"/>
          </a:p>
        </p:txBody>
      </p:sp>
      <p:sp>
        <p:nvSpPr>
          <p:cNvPr id="3076" name="Rectangle 4"/>
          <p:cNvSpPr>
            <a:spLocks noGrp="1" noRot="1" noChangeAspect="1" noChangeArrowheads="1" noTextEdit="1"/>
          </p:cNvSpPr>
          <p:nvPr>
            <p:ph type="sldImg" idx="2"/>
          </p:nvPr>
        </p:nvSpPr>
        <p:spPr bwMode="auto">
          <a:xfrm>
            <a:off x="915988" y="744538"/>
            <a:ext cx="4964112" cy="37242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9133" y="4717137"/>
            <a:ext cx="5436235" cy="4469368"/>
          </a:xfrm>
          <a:prstGeom prst="rect">
            <a:avLst/>
          </a:prstGeom>
          <a:noFill/>
          <a:ln w="9525">
            <a:noFill/>
            <a:miter lim="800000"/>
            <a:headEnd/>
            <a:tailEnd/>
          </a:ln>
          <a:effectLst/>
        </p:spPr>
        <p:txBody>
          <a:bodyPr vert="horz" wrap="square" lIns="95551" tIns="47775" rIns="95551" bIns="47775"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078" name="Rectangle 6"/>
          <p:cNvSpPr>
            <a:spLocks noGrp="1" noChangeArrowheads="1"/>
          </p:cNvSpPr>
          <p:nvPr>
            <p:ph type="ftr" sz="quarter" idx="4"/>
          </p:nvPr>
        </p:nvSpPr>
        <p:spPr bwMode="auto">
          <a:xfrm>
            <a:off x="0" y="9432687"/>
            <a:ext cx="2945024" cy="497125"/>
          </a:xfrm>
          <a:prstGeom prst="rect">
            <a:avLst/>
          </a:prstGeom>
          <a:noFill/>
          <a:ln w="9525">
            <a:noFill/>
            <a:miter lim="800000"/>
            <a:headEnd/>
            <a:tailEnd/>
          </a:ln>
          <a:effectLst/>
        </p:spPr>
        <p:txBody>
          <a:bodyPr vert="horz" wrap="square" lIns="95551" tIns="47775" rIns="95551" bIns="47775" numCol="1" anchor="b" anchorCtr="0" compatLnSpc="1">
            <a:prstTxWarp prst="textNoShape">
              <a:avLst/>
            </a:prstTxWarp>
          </a:bodyPr>
          <a:lstStyle>
            <a:lvl1pPr defTabSz="955675" eaLnBrk="1" hangingPunct="1">
              <a:spcBef>
                <a:spcPct val="0"/>
              </a:spcBef>
              <a:defRPr sz="1200"/>
            </a:lvl1pPr>
          </a:lstStyle>
          <a:p>
            <a:endParaRPr lang="de-DE"/>
          </a:p>
        </p:txBody>
      </p:sp>
      <p:sp>
        <p:nvSpPr>
          <p:cNvPr id="3079" name="Rectangle 7"/>
          <p:cNvSpPr>
            <a:spLocks noGrp="1" noChangeArrowheads="1"/>
          </p:cNvSpPr>
          <p:nvPr>
            <p:ph type="sldNum" sz="quarter" idx="5"/>
          </p:nvPr>
        </p:nvSpPr>
        <p:spPr bwMode="auto">
          <a:xfrm>
            <a:off x="3847890" y="9432687"/>
            <a:ext cx="2945024" cy="497125"/>
          </a:xfrm>
          <a:prstGeom prst="rect">
            <a:avLst/>
          </a:prstGeom>
          <a:noFill/>
          <a:ln w="9525">
            <a:noFill/>
            <a:miter lim="800000"/>
            <a:headEnd/>
            <a:tailEnd/>
          </a:ln>
          <a:effectLst/>
        </p:spPr>
        <p:txBody>
          <a:bodyPr vert="horz" wrap="square" lIns="95551" tIns="47775" rIns="95551" bIns="47775" numCol="1" anchor="b" anchorCtr="0" compatLnSpc="1">
            <a:prstTxWarp prst="textNoShape">
              <a:avLst/>
            </a:prstTxWarp>
          </a:bodyPr>
          <a:lstStyle>
            <a:lvl1pPr algn="r" defTabSz="955675" eaLnBrk="1" hangingPunct="1">
              <a:spcBef>
                <a:spcPct val="0"/>
              </a:spcBef>
              <a:defRPr sz="1200"/>
            </a:lvl1pPr>
          </a:lstStyle>
          <a:p>
            <a:fld id="{52D14CD5-E60A-4A48-AB12-DAAAA93C4500}" type="slidenum">
              <a:rPr lang="de-DE"/>
              <a:pPr/>
              <a:t>‹#›</a:t>
            </a:fld>
            <a:endParaRPr lang="de-DE"/>
          </a:p>
        </p:txBody>
      </p:sp>
    </p:spTree>
    <p:extLst>
      <p:ext uri="{BB962C8B-B14F-4D97-AF65-F5344CB8AC3E}">
        <p14:creationId xmlns:p14="http://schemas.microsoft.com/office/powerpoint/2010/main" val="8803203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2D14CD5-E60A-4A48-AB12-DAAAA93C4500}"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8DB0893-7EC1-4FC9-A683-892FA6C50F7D}" type="slidenum">
              <a:rPr lang="de-DE"/>
              <a:pPr/>
              <a:t>11</a:t>
            </a:fld>
            <a:endParaRPr lang="de-DE"/>
          </a:p>
        </p:txBody>
      </p:sp>
      <p:sp>
        <p:nvSpPr>
          <p:cNvPr id="46083" name="Rectangle 2"/>
          <p:cNvSpPr>
            <a:spLocks noGrp="1" noRot="1" noChangeAspect="1" noChangeArrowheads="1" noTextEdit="1"/>
          </p:cNvSpPr>
          <p:nvPr>
            <p:ph type="sldImg"/>
          </p:nvPr>
        </p:nvSpPr>
        <p:spPr>
          <a:xfrm>
            <a:off x="917575" y="744538"/>
            <a:ext cx="4960938" cy="3722687"/>
          </a:xfrm>
          <a:ln/>
        </p:spPr>
      </p:sp>
      <p:sp>
        <p:nvSpPr>
          <p:cNvPr id="46084" name="Rectangle 3"/>
          <p:cNvSpPr>
            <a:spLocks noGrp="1" noChangeArrowheads="1"/>
          </p:cNvSpPr>
          <p:nvPr>
            <p:ph type="body" idx="1"/>
          </p:nvPr>
        </p:nvSpPr>
        <p:spPr>
          <a:xfrm>
            <a:off x="679133" y="4715549"/>
            <a:ext cx="5436235" cy="4470956"/>
          </a:xfrm>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12</a:t>
            </a:fld>
            <a:endParaRPr lang="de-DE"/>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a:xfrm>
            <a:off x="679133" y="4715549"/>
            <a:ext cx="5436235" cy="4470956"/>
          </a:xfrm>
        </p:spPr>
        <p:txBody>
          <a:bodyPr/>
          <a:lstStyle/>
          <a:p>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C7CEC8C-FE70-4482-99BD-0768E61D126B}" type="slidenum">
              <a:rPr lang="de-DE"/>
              <a:pPr/>
              <a:t>13</a:t>
            </a:fld>
            <a:endParaRPr lang="de-DE"/>
          </a:p>
        </p:txBody>
      </p:sp>
      <p:sp>
        <p:nvSpPr>
          <p:cNvPr id="56323" name="Rectangle 2"/>
          <p:cNvSpPr>
            <a:spLocks noGrp="1" noRot="1" noChangeAspect="1" noChangeArrowheads="1" noTextEdit="1"/>
          </p:cNvSpPr>
          <p:nvPr>
            <p:ph type="sldImg"/>
          </p:nvPr>
        </p:nvSpPr>
        <p:spPr>
          <a:xfrm>
            <a:off x="918734" y="744895"/>
            <a:ext cx="4958620" cy="3722885"/>
          </a:xfrm>
          <a:ln/>
        </p:spPr>
      </p:sp>
      <p:sp>
        <p:nvSpPr>
          <p:cNvPr id="56324" name="Rectangle 3"/>
          <p:cNvSpPr>
            <a:spLocks noGrp="1" noChangeArrowheads="1"/>
          </p:cNvSpPr>
          <p:nvPr>
            <p:ph type="body" idx="1"/>
          </p:nvPr>
        </p:nvSpPr>
        <p:spPr>
          <a:xfrm>
            <a:off x="679133" y="4715549"/>
            <a:ext cx="5436235" cy="4470956"/>
          </a:xfrm>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16</a:t>
            </a:fld>
            <a:endParaRPr lang="de-DE"/>
          </a:p>
        </p:txBody>
      </p:sp>
      <p:sp>
        <p:nvSpPr>
          <p:cNvPr id="305154"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GB"/>
          </a:p>
        </p:txBody>
      </p:sp>
    </p:spTree>
    <p:extLst>
      <p:ext uri="{BB962C8B-B14F-4D97-AF65-F5344CB8AC3E}">
        <p14:creationId xmlns:p14="http://schemas.microsoft.com/office/powerpoint/2010/main" val="28649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17</a:t>
            </a:fld>
            <a:endParaRPr lang="de-DE"/>
          </a:p>
        </p:txBody>
      </p:sp>
      <p:sp>
        <p:nvSpPr>
          <p:cNvPr id="305154"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GB"/>
          </a:p>
        </p:txBody>
      </p:sp>
    </p:spTree>
    <p:extLst>
      <p:ext uri="{BB962C8B-B14F-4D97-AF65-F5344CB8AC3E}">
        <p14:creationId xmlns:p14="http://schemas.microsoft.com/office/powerpoint/2010/main" val="598326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18</a:t>
            </a:fld>
            <a:endParaRPr lang="de-DE"/>
          </a:p>
        </p:txBody>
      </p:sp>
      <p:sp>
        <p:nvSpPr>
          <p:cNvPr id="305154"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GB"/>
          </a:p>
        </p:txBody>
      </p:sp>
    </p:spTree>
    <p:extLst>
      <p:ext uri="{BB962C8B-B14F-4D97-AF65-F5344CB8AC3E}">
        <p14:creationId xmlns:p14="http://schemas.microsoft.com/office/powerpoint/2010/main" val="34709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1201C97-B9B9-4F52-A618-5FD259314FBD}" type="slidenum">
              <a:rPr lang="de-DE"/>
              <a:pPr/>
              <a:t>20</a:t>
            </a:fld>
            <a:endParaRPr lang="de-DE"/>
          </a:p>
        </p:txBody>
      </p:sp>
      <p:sp>
        <p:nvSpPr>
          <p:cNvPr id="34819" name="Rectangle 2"/>
          <p:cNvSpPr>
            <a:spLocks noGrp="1" noRot="1" noChangeAspect="1" noChangeArrowheads="1" noTextEdit="1"/>
          </p:cNvSpPr>
          <p:nvPr>
            <p:ph type="sldImg"/>
          </p:nvPr>
        </p:nvSpPr>
        <p:spPr>
          <a:xfrm>
            <a:off x="917575" y="744538"/>
            <a:ext cx="4960938" cy="3722687"/>
          </a:xfrm>
          <a:ln/>
        </p:spPr>
      </p:sp>
      <p:sp>
        <p:nvSpPr>
          <p:cNvPr id="5" name="Notes Placeholder 4"/>
          <p:cNvSpPr>
            <a:spLocks noGrp="1"/>
          </p:cNvSpPr>
          <p:nvPr>
            <p:ph type="body" sz="quarter" idx="10"/>
          </p:nvPr>
        </p:nvSpPr>
        <p:spPr/>
        <p:txBody>
          <a:bodyPr>
            <a:normAutofit/>
          </a:bodyPr>
          <a:lstStyle/>
          <a:p>
            <a:endParaRPr lang="en-GB"/>
          </a:p>
        </p:txBody>
      </p:sp>
    </p:spTree>
    <p:extLst>
      <p:ext uri="{BB962C8B-B14F-4D97-AF65-F5344CB8AC3E}">
        <p14:creationId xmlns:p14="http://schemas.microsoft.com/office/powerpoint/2010/main" val="1720919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22</a:t>
            </a:fld>
            <a:endParaRPr lang="de-DE"/>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a:xfrm>
            <a:off x="679133" y="4715549"/>
            <a:ext cx="5436235" cy="4470956"/>
          </a:xfrm>
        </p:spPr>
        <p:txBody>
          <a:bodyPr/>
          <a:lstStyle/>
          <a:p>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23</a:t>
            </a:fld>
            <a:endParaRPr lang="de-DE"/>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a:xfrm>
            <a:off x="679133" y="4715549"/>
            <a:ext cx="5436235" cy="4470956"/>
          </a:xfrm>
        </p:spPr>
        <p:txBody>
          <a:bodyPr/>
          <a:lstStyle/>
          <a:p>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24</a:t>
            </a:fld>
            <a:endParaRPr lang="de-DE"/>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a:xfrm>
            <a:off x="679133" y="4715549"/>
            <a:ext cx="5436235" cy="4470956"/>
          </a:xfrm>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2</a:t>
            </a:fld>
            <a:endParaRPr lang="de-DE"/>
          </a:p>
        </p:txBody>
      </p:sp>
      <p:sp>
        <p:nvSpPr>
          <p:cNvPr id="305154" name="Rectangle 2"/>
          <p:cNvSpPr>
            <a:spLocks noGrp="1" noRot="1" noChangeAspect="1" noChangeArrowheads="1" noTextEdit="1"/>
          </p:cNvSpPr>
          <p:nvPr>
            <p:ph type="sldImg"/>
          </p:nvPr>
        </p:nvSpPr>
        <p:spPr>
          <a:ln/>
        </p:spPr>
      </p:sp>
      <p:sp>
        <p:nvSpPr>
          <p:cNvPr id="5" name="Notes Placeholder 4"/>
          <p:cNvSpPr>
            <a:spLocks noGrp="1"/>
          </p:cNvSpPr>
          <p:nvPr>
            <p:ph type="body" sz="quarter" idx="10"/>
          </p:nvPr>
        </p:nvSpPr>
        <p:spPr/>
        <p:txBody>
          <a:bodyPr>
            <a:normAutofit/>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271FC-5722-497C-B464-64793BD6A03B}" type="slidenum">
              <a:rPr lang="de-DE"/>
              <a:pPr/>
              <a:t>3</a:t>
            </a:fld>
            <a:endParaRPr lang="de-DE"/>
          </a:p>
        </p:txBody>
      </p:sp>
      <p:sp>
        <p:nvSpPr>
          <p:cNvPr id="346114" name="Rectangle 2"/>
          <p:cNvSpPr>
            <a:spLocks noGrp="1" noRot="1" noChangeAspect="1" noChangeArrowheads="1" noTextEdit="1"/>
          </p:cNvSpPr>
          <p:nvPr>
            <p:ph type="sldImg"/>
          </p:nvPr>
        </p:nvSpPr>
        <p:spPr>
          <a:xfrm>
            <a:off x="2071688" y="438150"/>
            <a:ext cx="1614487" cy="1211263"/>
          </a:xfrm>
          <a:ln/>
        </p:spPr>
      </p:sp>
      <p:sp>
        <p:nvSpPr>
          <p:cNvPr id="5" name="Notes Placeholder 4"/>
          <p:cNvSpPr>
            <a:spLocks noGrp="1"/>
          </p:cNvSpPr>
          <p:nvPr>
            <p:ph type="body" sz="quarter" idx="10"/>
          </p:nvPr>
        </p:nvSpPr>
        <p:spPr/>
        <p:txBody>
          <a:bodyPr>
            <a:normAutofit/>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C5B772E3-FCFF-4793-90D4-4048B1176898}" type="slidenum">
              <a:rPr lang="en-GB" smtClean="0"/>
              <a:pPr/>
              <a:t>4</a:t>
            </a:fld>
            <a:endParaRPr lang="en-GB"/>
          </a:p>
        </p:txBody>
      </p:sp>
      <p:sp>
        <p:nvSpPr>
          <p:cNvPr id="5" name="Notes Placeholder 4"/>
          <p:cNvSpPr>
            <a:spLocks noGrp="1"/>
          </p:cNvSpPr>
          <p:nvPr>
            <p:ph type="body" sz="quarter" idx="11"/>
          </p:nvPr>
        </p:nvSpPr>
        <p:spPr/>
        <p:txBody>
          <a:bodyPr>
            <a:normAutofit/>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D7929-6C67-4290-94BD-6F098F7CF483}" type="slidenum">
              <a:rPr lang="de-DE"/>
              <a:pPr/>
              <a:t>6</a:t>
            </a:fld>
            <a:endParaRPr lang="de-DE"/>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a:xfrm>
            <a:off x="679133" y="4715549"/>
            <a:ext cx="5436235" cy="4470956"/>
          </a:xfrm>
        </p:spPr>
        <p:txBody>
          <a:body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A2C13FA-5DA2-44E9-BFFD-B7E18C3FC16B}" type="slidenum">
              <a:rPr lang="de-DE"/>
              <a:pPr/>
              <a:t>7</a:t>
            </a:fld>
            <a:endParaRPr lang="de-DE"/>
          </a:p>
        </p:txBody>
      </p:sp>
      <p:sp>
        <p:nvSpPr>
          <p:cNvPr id="38915" name="Rectangle 2"/>
          <p:cNvSpPr>
            <a:spLocks noGrp="1" noRot="1" noChangeAspect="1" noChangeArrowheads="1" noTextEdit="1"/>
          </p:cNvSpPr>
          <p:nvPr>
            <p:ph type="sldImg"/>
          </p:nvPr>
        </p:nvSpPr>
        <p:spPr>
          <a:xfrm>
            <a:off x="918734" y="744895"/>
            <a:ext cx="4958620" cy="3722885"/>
          </a:xfrm>
          <a:ln/>
        </p:spPr>
      </p:sp>
      <p:sp>
        <p:nvSpPr>
          <p:cNvPr id="38916" name="Rectangle 3"/>
          <p:cNvSpPr>
            <a:spLocks noGrp="1" noChangeArrowheads="1"/>
          </p:cNvSpPr>
          <p:nvPr>
            <p:ph type="body" idx="1"/>
          </p:nvPr>
        </p:nvSpPr>
        <p:spPr>
          <a:xfrm>
            <a:off x="679133" y="4715549"/>
            <a:ext cx="5436235" cy="4470956"/>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AA1485E-354B-4A38-8CE3-57EBF22F84CF}" type="slidenum">
              <a:rPr lang="de-DE"/>
              <a:pPr/>
              <a:t>8</a:t>
            </a:fld>
            <a:endParaRPr lang="de-DE"/>
          </a:p>
        </p:txBody>
      </p:sp>
      <p:sp>
        <p:nvSpPr>
          <p:cNvPr id="39939" name="Rectangle 2"/>
          <p:cNvSpPr>
            <a:spLocks noGrp="1" noRot="1" noChangeAspect="1" noChangeArrowheads="1" noTextEdit="1"/>
          </p:cNvSpPr>
          <p:nvPr>
            <p:ph type="sldImg"/>
          </p:nvPr>
        </p:nvSpPr>
        <p:spPr>
          <a:xfrm>
            <a:off x="918734" y="744895"/>
            <a:ext cx="4958620" cy="3722885"/>
          </a:xfrm>
          <a:ln/>
        </p:spPr>
      </p:sp>
      <p:sp>
        <p:nvSpPr>
          <p:cNvPr id="39940" name="Rectangle 3"/>
          <p:cNvSpPr>
            <a:spLocks noGrp="1" noChangeArrowheads="1"/>
          </p:cNvSpPr>
          <p:nvPr>
            <p:ph type="body" idx="1"/>
          </p:nvPr>
        </p:nvSpPr>
        <p:spPr>
          <a:xfrm>
            <a:off x="679133" y="4715549"/>
            <a:ext cx="5436235" cy="4470956"/>
          </a:xfrm>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E1C0C21-EB22-4DA1-915B-D8E9615CD3FC}" type="slidenum">
              <a:rPr lang="de-DE"/>
              <a:pPr/>
              <a:t>9</a:t>
            </a:fld>
            <a:endParaRPr lang="de-DE"/>
          </a:p>
        </p:txBody>
      </p:sp>
      <p:sp>
        <p:nvSpPr>
          <p:cNvPr id="43011" name="Rectangle 2"/>
          <p:cNvSpPr>
            <a:spLocks noGrp="1" noRot="1" noChangeAspect="1" noChangeArrowheads="1" noTextEdit="1"/>
          </p:cNvSpPr>
          <p:nvPr>
            <p:ph type="sldImg"/>
          </p:nvPr>
        </p:nvSpPr>
        <p:spPr>
          <a:xfrm>
            <a:off x="917575" y="744538"/>
            <a:ext cx="4960938" cy="3722687"/>
          </a:xfrm>
          <a:ln/>
        </p:spPr>
      </p:sp>
      <p:sp>
        <p:nvSpPr>
          <p:cNvPr id="43012" name="Rectangle 3"/>
          <p:cNvSpPr>
            <a:spLocks noGrp="1" noChangeArrowheads="1"/>
          </p:cNvSpPr>
          <p:nvPr>
            <p:ph type="body" idx="1"/>
          </p:nvPr>
        </p:nvSpPr>
        <p:spPr>
          <a:xfrm>
            <a:off x="679133" y="4715549"/>
            <a:ext cx="5436235" cy="4470956"/>
          </a:xfrm>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CF4F537-EBA5-4845-932E-18023EA891D2}" type="slidenum">
              <a:rPr lang="de-DE"/>
              <a:pPr/>
              <a:t>10</a:t>
            </a:fld>
            <a:endParaRPr lang="de-DE"/>
          </a:p>
        </p:txBody>
      </p:sp>
      <p:sp>
        <p:nvSpPr>
          <p:cNvPr id="44035" name="Rectangle 2"/>
          <p:cNvSpPr>
            <a:spLocks noGrp="1" noRot="1" noChangeAspect="1" noChangeArrowheads="1" noTextEdit="1"/>
          </p:cNvSpPr>
          <p:nvPr>
            <p:ph type="sldImg"/>
          </p:nvPr>
        </p:nvSpPr>
        <p:spPr>
          <a:xfrm>
            <a:off x="918734" y="744895"/>
            <a:ext cx="4958620" cy="3722885"/>
          </a:xfrm>
          <a:ln/>
        </p:spPr>
      </p:sp>
      <p:sp>
        <p:nvSpPr>
          <p:cNvPr id="44036" name="Rectangle 3"/>
          <p:cNvSpPr>
            <a:spLocks noGrp="1" noChangeArrowheads="1"/>
          </p:cNvSpPr>
          <p:nvPr>
            <p:ph type="body" idx="1"/>
          </p:nvPr>
        </p:nvSpPr>
        <p:spPr>
          <a:xfrm>
            <a:off x="679133" y="4715549"/>
            <a:ext cx="5436235" cy="4470956"/>
          </a:xfrm>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Rechteck 3"/>
          <p:cNvSpPr>
            <a:spLocks noChangeArrowheads="1"/>
          </p:cNvSpPr>
          <p:nvPr/>
        </p:nvSpPr>
        <p:spPr bwMode="auto">
          <a:xfrm>
            <a:off x="0" y="0"/>
            <a:ext cx="9144000" cy="3429000"/>
          </a:xfrm>
          <a:prstGeom prst="rect">
            <a:avLst/>
          </a:prstGeom>
          <a:gradFill rotWithShape="1">
            <a:gsLst>
              <a:gs pos="0">
                <a:srgbClr val="51B848"/>
              </a:gs>
              <a:gs pos="80000">
                <a:srgbClr val="FFFFFF"/>
              </a:gs>
              <a:gs pos="100000">
                <a:srgbClr val="FFFFFF"/>
              </a:gs>
            </a:gsLst>
            <a:lin ang="0" scaled="1"/>
          </a:gradFill>
          <a:ln w="9525">
            <a:noFill/>
            <a:miter lim="800000"/>
            <a:headEnd/>
            <a:tailEnd/>
          </a:ln>
          <a:effectLst>
            <a:outerShdw dist="50800" dir="5400000" rotWithShape="0">
              <a:srgbClr val="808080">
                <a:alpha val="42999"/>
              </a:srgbClr>
            </a:outerShdw>
          </a:effectLst>
        </p:spPr>
        <p:txBody>
          <a:bodyPr anchor="ctr"/>
          <a:lstStyle/>
          <a:p>
            <a:pPr algn="ctr">
              <a:defRPr/>
            </a:pPr>
            <a:endParaRPr lang="en-US">
              <a:solidFill>
                <a:srgbClr val="FFFFFF"/>
              </a:solidFill>
            </a:endParaRPr>
          </a:p>
        </p:txBody>
      </p:sp>
      <p:pic>
        <p:nvPicPr>
          <p:cNvPr id="9" name="Bild 15" descr="IEA_rgb_p_15mm_aitest.png"/>
          <p:cNvPicPr>
            <a:picLocks noChangeAspect="1"/>
          </p:cNvPicPr>
          <p:nvPr/>
        </p:nvPicPr>
        <p:blipFill>
          <a:blip r:embed="rId3" cstate="print"/>
          <a:srcRect/>
          <a:stretch>
            <a:fillRect/>
          </a:stretch>
        </p:blipFill>
        <p:spPr bwMode="auto">
          <a:xfrm>
            <a:off x="6846888" y="2362200"/>
            <a:ext cx="1941512" cy="844550"/>
          </a:xfrm>
          <a:prstGeom prst="rect">
            <a:avLst/>
          </a:prstGeom>
          <a:noFill/>
          <a:ln w="9525">
            <a:noFill/>
            <a:miter lim="800000"/>
            <a:headEnd/>
            <a:tailEnd/>
          </a:ln>
        </p:spPr>
      </p:pic>
      <p:sp>
        <p:nvSpPr>
          <p:cNvPr id="10" name="Textfeld 7"/>
          <p:cNvSpPr txBox="1">
            <a:spLocks noChangeArrowheads="1"/>
          </p:cNvSpPr>
          <p:nvPr/>
        </p:nvSpPr>
        <p:spPr bwMode="auto">
          <a:xfrm>
            <a:off x="8029575" y="6673850"/>
            <a:ext cx="1114425" cy="184150"/>
          </a:xfrm>
          <a:prstGeom prst="rect">
            <a:avLst/>
          </a:prstGeom>
          <a:noFill/>
          <a:ln w="9525">
            <a:noFill/>
            <a:miter lim="800000"/>
            <a:headEnd/>
            <a:tailEnd/>
          </a:ln>
        </p:spPr>
        <p:txBody>
          <a:bodyPr>
            <a:spAutoFit/>
          </a:bodyPr>
          <a:lstStyle/>
          <a:p>
            <a:pPr algn="r">
              <a:defRPr/>
            </a:pPr>
            <a:r>
              <a:rPr lang="de-DE" sz="600" dirty="0">
                <a:solidFill>
                  <a:schemeClr val="bg2"/>
                </a:solidFill>
                <a:latin typeface="Verdana" pitchFamily="34" charset="0"/>
                <a:cs typeface="Arial" charset="0"/>
              </a:rPr>
              <a:t>© OECD/IEA 2011</a:t>
            </a:r>
          </a:p>
        </p:txBody>
      </p:sp>
      <p:sp>
        <p:nvSpPr>
          <p:cNvPr id="6" name="Rectangle 17"/>
          <p:cNvSpPr>
            <a:spLocks noGrp="1" noChangeArrowheads="1"/>
          </p:cNvSpPr>
          <p:nvPr>
            <p:ph type="title"/>
          </p:nvPr>
        </p:nvSpPr>
        <p:spPr bwMode="auto">
          <a:xfrm>
            <a:off x="136062" y="3625704"/>
            <a:ext cx="8897938" cy="462307"/>
          </a:xfrm>
          <a:prstGeom prst="rect">
            <a:avLst/>
          </a:prstGeom>
          <a:noFill/>
          <a:ln w="9525">
            <a:noFill/>
            <a:miter lim="800000"/>
            <a:headEnd/>
            <a:tailEnd/>
          </a:ln>
        </p:spPr>
        <p:txBody>
          <a:bodyPr>
            <a:spAutoFit/>
          </a:bodyPr>
          <a:lstStyle>
            <a:lvl1pPr>
              <a:defRPr sz="2400" b="1"/>
            </a:lvl1pPr>
          </a:lstStyle>
          <a:p>
            <a:r>
              <a:rPr lang="en-US"/>
              <a:t>Click to edit Master title style</a:t>
            </a:r>
            <a:endParaRPr lang="de-DE" dirty="0"/>
          </a:p>
        </p:txBody>
      </p:sp>
      <p:sp>
        <p:nvSpPr>
          <p:cNvPr id="5" name="Text Placeholder 2"/>
          <p:cNvSpPr>
            <a:spLocks noGrp="1"/>
          </p:cNvSpPr>
          <p:nvPr>
            <p:ph type="body" idx="1"/>
          </p:nvPr>
        </p:nvSpPr>
        <p:spPr>
          <a:xfrm>
            <a:off x="130629" y="4818011"/>
            <a:ext cx="8855241" cy="400752"/>
          </a:xfrm>
        </p:spPr>
        <p:txBody>
          <a:bodyPr anchor="b">
            <a:sp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8" name="Text Placeholder 2"/>
          <p:cNvSpPr>
            <a:spLocks noGrp="1"/>
          </p:cNvSpPr>
          <p:nvPr>
            <p:ph type="body" idx="10"/>
          </p:nvPr>
        </p:nvSpPr>
        <p:spPr>
          <a:xfrm>
            <a:off x="130629" y="5746162"/>
            <a:ext cx="8855241" cy="339196"/>
          </a:xfrm>
        </p:spPr>
        <p:txBody>
          <a:bodyPr anchor="b">
            <a:spAutoFit/>
          </a:bodyPr>
          <a:lstStyle>
            <a:lvl1pPr marL="0" indent="0">
              <a:buNone/>
              <a:defRPr sz="16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4pPr>
              <a:buNone/>
              <a:defRPr/>
            </a:lvl4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7563" y="1072529"/>
            <a:ext cx="1866900" cy="5667996"/>
          </a:xfrm>
        </p:spPr>
        <p:txBody>
          <a:bodyPr vert="eaVert"/>
          <a:lstStyle>
            <a:lvl1pPr>
              <a:defRPr sz="2400"/>
            </a:lvl1pPr>
          </a:lstStyle>
          <a:p>
            <a:r>
              <a:rPr lang="en-US"/>
              <a:t>Click to edit Master title style</a:t>
            </a:r>
            <a:endParaRPr lang="en-GB" dirty="0"/>
          </a:p>
        </p:txBody>
      </p:sp>
      <p:sp>
        <p:nvSpPr>
          <p:cNvPr id="3" name="Vertical Text Placeholder 2"/>
          <p:cNvSpPr>
            <a:spLocks noGrp="1"/>
          </p:cNvSpPr>
          <p:nvPr>
            <p:ph type="body" orient="vert" idx="1"/>
          </p:nvPr>
        </p:nvSpPr>
        <p:spPr>
          <a:xfrm>
            <a:off x="130629" y="1072529"/>
            <a:ext cx="6884534" cy="5667996"/>
          </a:xfrm>
        </p:spPr>
        <p:txBody>
          <a:bodyPr vert="eaVert"/>
          <a:lstStyle>
            <a:lvl1pPr>
              <a:defRPr sz="2000"/>
            </a:lvl1pPr>
            <a:lvl2pPr>
              <a:defRPr sz="2000"/>
            </a:lvl2pPr>
            <a:lvl3pPr>
              <a:defRPr sz="2000"/>
            </a:lvl3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de-DE"/>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lvl1pPr>
              <a:buClr>
                <a:srgbClr val="33CC33"/>
              </a:buClr>
              <a:defRPr b="0">
                <a:solidFill>
                  <a:schemeClr val="bg2"/>
                </a:solidFill>
                <a:latin typeface="Verdana" pitchFamily="34" charset="0"/>
              </a:defRPr>
            </a:lvl1pPr>
            <a:lvl2pPr>
              <a:buClr>
                <a:srgbClr val="33CC33"/>
              </a:buClr>
              <a:defRPr b="0">
                <a:solidFill>
                  <a:schemeClr val="bg2"/>
                </a:solidFill>
                <a:latin typeface="Verdana" pitchFamily="34" charset="0"/>
              </a:defRPr>
            </a:lvl2pPr>
            <a:lvl3pPr>
              <a:buClr>
                <a:srgbClr val="33CC33"/>
              </a:buClr>
              <a:defRPr b="0">
                <a:solidFill>
                  <a:schemeClr val="bg2"/>
                </a:solidFill>
                <a:latin typeface="Verdana" pitchFamily="34" charset="0"/>
              </a:defRPr>
            </a:lvl3pPr>
            <a:lvl4pPr>
              <a:buClr>
                <a:srgbClr val="33CC33"/>
              </a:buClr>
              <a:buFont typeface="Wingdings" pitchFamily="2" charset="2"/>
              <a:buChar char="§"/>
              <a:defRPr b="0">
                <a:solidFill>
                  <a:schemeClr val="bg2"/>
                </a:solidFill>
                <a:latin typeface="Verdana" pitchFamily="34" charset="0"/>
              </a:defRPr>
            </a:lvl4pPr>
            <a:lvl5pPr>
              <a:buClr>
                <a:srgbClr val="33CC33"/>
              </a:buClr>
              <a:buSzPct val="70000"/>
              <a:buFont typeface="Wingdings" pitchFamily="2" charset="2"/>
              <a:buChar char="Ø"/>
              <a:defRPr sz="1800" b="0">
                <a:solidFill>
                  <a:schemeClr val="bg2"/>
                </a:solidFill>
                <a:latin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921" y="1079310"/>
            <a:ext cx="8868575" cy="605111"/>
          </a:xfrm>
        </p:spPr>
        <p:txBody>
          <a:bodyPr anchor="t"/>
          <a:lstStyle>
            <a:lvl1pPr algn="l">
              <a:defRPr sz="3200" b="1" cap="none" baseline="0"/>
            </a:lvl1pPr>
          </a:lstStyle>
          <a:p>
            <a:r>
              <a:rPr lang="en-US"/>
              <a:t>Click to edit Master title style</a:t>
            </a:r>
            <a:endParaRPr lang="en-GB" dirty="0"/>
          </a:p>
        </p:txBody>
      </p:sp>
      <p:sp>
        <p:nvSpPr>
          <p:cNvPr id="3" name="Text Placeholder 2"/>
          <p:cNvSpPr>
            <a:spLocks noGrp="1"/>
          </p:cNvSpPr>
          <p:nvPr>
            <p:ph type="body" idx="1"/>
          </p:nvPr>
        </p:nvSpPr>
        <p:spPr>
          <a:xfrm>
            <a:off x="130629" y="3539230"/>
            <a:ext cx="885524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6525" y="1046175"/>
            <a:ext cx="8897938" cy="944563"/>
          </a:xfrm>
        </p:spPr>
        <p:txBody>
          <a:bodyPr/>
          <a:lstStyle/>
          <a:p>
            <a:r>
              <a:rPr lang="en-US"/>
              <a:t>Click to edit Master title style</a:t>
            </a:r>
            <a:endParaRPr lang="en-GB"/>
          </a:p>
        </p:txBody>
      </p:sp>
      <p:sp>
        <p:nvSpPr>
          <p:cNvPr id="3" name="Content Placeholder 2"/>
          <p:cNvSpPr>
            <a:spLocks noGrp="1"/>
          </p:cNvSpPr>
          <p:nvPr>
            <p:ph sz="half" idx="1"/>
          </p:nvPr>
        </p:nvSpPr>
        <p:spPr>
          <a:xfrm>
            <a:off x="1566863" y="2145059"/>
            <a:ext cx="3657600" cy="45954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5376863" y="2145059"/>
            <a:ext cx="3657600" cy="45954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0002" y="1044659"/>
            <a:ext cx="8967424" cy="1143000"/>
          </a:xfrm>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116877" y="2408258"/>
            <a:ext cx="43822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6878" y="3240520"/>
            <a:ext cx="4373956" cy="3504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585750" y="2408258"/>
            <a:ext cx="43946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92625" y="3240520"/>
            <a:ext cx="4386369" cy="35040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129" y="1155032"/>
            <a:ext cx="8848367" cy="557577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336865"/>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114904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90360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136525" y="1066800"/>
            <a:ext cx="8897938" cy="944563"/>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endParaRPr lang="en-GB"/>
          </a:p>
        </p:txBody>
      </p:sp>
      <p:sp>
        <p:nvSpPr>
          <p:cNvPr id="1027" name="Rectangle 18"/>
          <p:cNvSpPr>
            <a:spLocks noGrp="1" noChangeArrowheads="1"/>
          </p:cNvSpPr>
          <p:nvPr>
            <p:ph type="body" idx="1"/>
          </p:nvPr>
        </p:nvSpPr>
        <p:spPr bwMode="auto">
          <a:xfrm>
            <a:off x="138113" y="2111375"/>
            <a:ext cx="8870950" cy="448151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2"/>
            <a:endParaRPr lang="en-GB"/>
          </a:p>
          <a:p>
            <a:pPr lvl="3"/>
            <a:endParaRPr lang="en-GB"/>
          </a:p>
        </p:txBody>
      </p:sp>
      <p:sp>
        <p:nvSpPr>
          <p:cNvPr id="14" name="Rechteck 11"/>
          <p:cNvSpPr>
            <a:spLocks noChangeArrowheads="1"/>
          </p:cNvSpPr>
          <p:nvPr/>
        </p:nvSpPr>
        <p:spPr bwMode="auto">
          <a:xfrm>
            <a:off x="0" y="0"/>
            <a:ext cx="9144000" cy="914400"/>
          </a:xfrm>
          <a:prstGeom prst="rect">
            <a:avLst/>
          </a:prstGeom>
          <a:gradFill rotWithShape="1">
            <a:gsLst>
              <a:gs pos="0">
                <a:srgbClr val="51B848"/>
              </a:gs>
              <a:gs pos="80000">
                <a:srgbClr val="FFFFFF"/>
              </a:gs>
              <a:gs pos="100000">
                <a:srgbClr val="FFFFFF"/>
              </a:gs>
            </a:gsLst>
            <a:lin ang="0"/>
          </a:gradFill>
          <a:ln w="9525">
            <a:noFill/>
            <a:miter lim="800000"/>
            <a:headEnd/>
            <a:tailEnd/>
          </a:ln>
          <a:effectLst>
            <a:outerShdw dist="38100" dir="5400000" algn="tl" rotWithShape="0">
              <a:srgbClr val="808080">
                <a:alpha val="42999"/>
              </a:srgbClr>
            </a:outerShdw>
          </a:effectLst>
        </p:spPr>
        <p:txBody>
          <a:bodyPr anchor="ctr"/>
          <a:lstStyle/>
          <a:p>
            <a:pPr algn="ctr">
              <a:defRPr/>
            </a:pPr>
            <a:endParaRPr lang="en-US">
              <a:solidFill>
                <a:srgbClr val="FFFFFF"/>
              </a:solidFill>
            </a:endParaRPr>
          </a:p>
        </p:txBody>
      </p:sp>
      <p:pic>
        <p:nvPicPr>
          <p:cNvPr id="1029" name="Bild 9" descr="IEA_rgb_p_15mm_aitest.png"/>
          <p:cNvPicPr>
            <a:picLocks noChangeAspect="1"/>
          </p:cNvPicPr>
          <p:nvPr/>
        </p:nvPicPr>
        <p:blipFill>
          <a:blip r:embed="rId14" cstate="print"/>
          <a:srcRect/>
          <a:stretch>
            <a:fillRect/>
          </a:stretch>
        </p:blipFill>
        <p:spPr bwMode="auto">
          <a:xfrm>
            <a:off x="7548563" y="228600"/>
            <a:ext cx="1239837" cy="539750"/>
          </a:xfrm>
          <a:prstGeom prst="rect">
            <a:avLst/>
          </a:prstGeom>
          <a:noFill/>
          <a:ln w="9525">
            <a:noFill/>
            <a:miter lim="800000"/>
            <a:headEnd/>
            <a:tailEnd/>
          </a:ln>
        </p:spPr>
      </p:pic>
      <p:sp>
        <p:nvSpPr>
          <p:cNvPr id="6" name="Textfeld 7"/>
          <p:cNvSpPr txBox="1">
            <a:spLocks noChangeArrowheads="1"/>
          </p:cNvSpPr>
          <p:nvPr/>
        </p:nvSpPr>
        <p:spPr bwMode="auto">
          <a:xfrm>
            <a:off x="8029575" y="6657975"/>
            <a:ext cx="1114425" cy="184150"/>
          </a:xfrm>
          <a:prstGeom prst="rect">
            <a:avLst/>
          </a:prstGeom>
          <a:noFill/>
          <a:ln w="9525">
            <a:noFill/>
            <a:miter lim="800000"/>
            <a:headEnd/>
            <a:tailEnd/>
          </a:ln>
        </p:spPr>
        <p:txBody>
          <a:bodyPr>
            <a:spAutoFit/>
          </a:bodyPr>
          <a:lstStyle/>
          <a:p>
            <a:pPr algn="r">
              <a:defRPr/>
            </a:pPr>
            <a:r>
              <a:rPr lang="de-DE" sz="600" dirty="0">
                <a:solidFill>
                  <a:schemeClr val="bg2"/>
                </a:solidFill>
                <a:latin typeface="Verdana" pitchFamily="34" charset="0"/>
                <a:cs typeface="Arial" charset="0"/>
              </a:rPr>
              <a:t>© OECD/IEA 2011 </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fontAlgn="base" hangingPunct="1">
        <a:spcBef>
          <a:spcPct val="0"/>
        </a:spcBef>
        <a:spcAft>
          <a:spcPct val="0"/>
        </a:spcAft>
        <a:defRPr kumimoji="1" sz="3200" b="1">
          <a:solidFill>
            <a:schemeClr val="bg2"/>
          </a:solidFill>
          <a:latin typeface="Verdana" pitchFamily="34" charset="0"/>
          <a:ea typeface="+mj-ea"/>
          <a:cs typeface="+mj-cs"/>
        </a:defRPr>
      </a:lvl1pPr>
      <a:lvl2pPr algn="l" rtl="0" eaLnBrk="1" fontAlgn="base" hangingPunct="1">
        <a:spcBef>
          <a:spcPct val="0"/>
        </a:spcBef>
        <a:spcAft>
          <a:spcPct val="0"/>
        </a:spcAft>
        <a:defRPr kumimoji="1" sz="3200" b="1">
          <a:solidFill>
            <a:schemeClr val="bg2"/>
          </a:solidFill>
          <a:latin typeface="Verdana" pitchFamily="34" charset="0"/>
        </a:defRPr>
      </a:lvl2pPr>
      <a:lvl3pPr algn="l" rtl="0" eaLnBrk="1" fontAlgn="base" hangingPunct="1">
        <a:spcBef>
          <a:spcPct val="0"/>
        </a:spcBef>
        <a:spcAft>
          <a:spcPct val="0"/>
        </a:spcAft>
        <a:defRPr kumimoji="1" sz="3200" b="1">
          <a:solidFill>
            <a:schemeClr val="bg2"/>
          </a:solidFill>
          <a:latin typeface="Verdana" pitchFamily="34" charset="0"/>
        </a:defRPr>
      </a:lvl3pPr>
      <a:lvl4pPr algn="l" rtl="0" eaLnBrk="1" fontAlgn="base" hangingPunct="1">
        <a:spcBef>
          <a:spcPct val="0"/>
        </a:spcBef>
        <a:spcAft>
          <a:spcPct val="0"/>
        </a:spcAft>
        <a:defRPr kumimoji="1" sz="3200" b="1">
          <a:solidFill>
            <a:schemeClr val="bg2"/>
          </a:solidFill>
          <a:latin typeface="Verdana" pitchFamily="34" charset="0"/>
        </a:defRPr>
      </a:lvl4pPr>
      <a:lvl5pPr algn="l" rtl="0" eaLnBrk="1" fontAlgn="base" hangingPunct="1">
        <a:spcBef>
          <a:spcPct val="0"/>
        </a:spcBef>
        <a:spcAft>
          <a:spcPct val="0"/>
        </a:spcAft>
        <a:defRPr kumimoji="1" sz="3200" b="1">
          <a:solidFill>
            <a:schemeClr val="bg2"/>
          </a:solidFill>
          <a:latin typeface="Verdana" pitchFamily="34" charset="0"/>
        </a:defRPr>
      </a:lvl5pPr>
      <a:lvl6pPr marL="457200" algn="l" rtl="0" eaLnBrk="1" fontAlgn="base" hangingPunct="1">
        <a:spcBef>
          <a:spcPct val="0"/>
        </a:spcBef>
        <a:spcAft>
          <a:spcPct val="0"/>
        </a:spcAft>
        <a:defRPr kumimoji="1" sz="3500">
          <a:solidFill>
            <a:srgbClr val="003366"/>
          </a:solidFill>
          <a:latin typeface="Arial Black" pitchFamily="34" charset="0"/>
        </a:defRPr>
      </a:lvl6pPr>
      <a:lvl7pPr marL="914400" algn="l" rtl="0" eaLnBrk="1" fontAlgn="base" hangingPunct="1">
        <a:spcBef>
          <a:spcPct val="0"/>
        </a:spcBef>
        <a:spcAft>
          <a:spcPct val="0"/>
        </a:spcAft>
        <a:defRPr kumimoji="1" sz="3500">
          <a:solidFill>
            <a:srgbClr val="003366"/>
          </a:solidFill>
          <a:latin typeface="Arial Black" pitchFamily="34" charset="0"/>
        </a:defRPr>
      </a:lvl7pPr>
      <a:lvl8pPr marL="1371600" algn="l" rtl="0" eaLnBrk="1" fontAlgn="base" hangingPunct="1">
        <a:spcBef>
          <a:spcPct val="0"/>
        </a:spcBef>
        <a:spcAft>
          <a:spcPct val="0"/>
        </a:spcAft>
        <a:defRPr kumimoji="1" sz="3500">
          <a:solidFill>
            <a:srgbClr val="003366"/>
          </a:solidFill>
          <a:latin typeface="Arial Black" pitchFamily="34" charset="0"/>
        </a:defRPr>
      </a:lvl8pPr>
      <a:lvl9pPr marL="1828800" algn="l" rtl="0" eaLnBrk="1" fontAlgn="base" hangingPunct="1">
        <a:spcBef>
          <a:spcPct val="0"/>
        </a:spcBef>
        <a:spcAft>
          <a:spcPct val="0"/>
        </a:spcAft>
        <a:defRPr kumimoji="1" sz="3500">
          <a:solidFill>
            <a:srgbClr val="003366"/>
          </a:solidFill>
          <a:latin typeface="Arial Black" pitchFamily="34" charset="0"/>
        </a:defRPr>
      </a:lvl9pPr>
    </p:titleStyle>
    <p:bodyStyle>
      <a:lvl1pPr marL="342900" indent="-342900" algn="l" rtl="0" eaLnBrk="1" fontAlgn="base" hangingPunct="1">
        <a:spcBef>
          <a:spcPct val="20000"/>
        </a:spcBef>
        <a:spcAft>
          <a:spcPct val="0"/>
        </a:spcAft>
        <a:buClr>
          <a:srgbClr val="00CC00"/>
        </a:buClr>
        <a:buSzPct val="90000"/>
        <a:buFont typeface="Wingdings" pitchFamily="2" charset="2"/>
        <a:buChar char="n"/>
        <a:defRPr kumimoji="1" sz="2800">
          <a:solidFill>
            <a:schemeClr val="bg2"/>
          </a:solidFill>
          <a:latin typeface="Verdana" pitchFamily="34" charset="0"/>
          <a:ea typeface="+mn-ea"/>
          <a:cs typeface="+mn-cs"/>
        </a:defRPr>
      </a:lvl1pPr>
      <a:lvl2pPr marL="742950" indent="-285750" algn="l" rtl="0" eaLnBrk="1" fontAlgn="base" hangingPunct="1">
        <a:spcBef>
          <a:spcPct val="20000"/>
        </a:spcBef>
        <a:spcAft>
          <a:spcPct val="0"/>
        </a:spcAft>
        <a:buClr>
          <a:srgbClr val="00CC00"/>
        </a:buClr>
        <a:buFont typeface="Wingdings" pitchFamily="2" charset="2"/>
        <a:buChar char="l"/>
        <a:defRPr kumimoji="1" sz="2400">
          <a:solidFill>
            <a:schemeClr val="bg2"/>
          </a:solidFill>
          <a:latin typeface="Verdana" pitchFamily="34" charset="0"/>
        </a:defRPr>
      </a:lvl2pPr>
      <a:lvl3pPr marL="1143000" indent="-228600" algn="l" rtl="0" eaLnBrk="1" fontAlgn="base" hangingPunct="1">
        <a:spcBef>
          <a:spcPct val="20000"/>
        </a:spcBef>
        <a:spcAft>
          <a:spcPct val="0"/>
        </a:spcAft>
        <a:buClr>
          <a:srgbClr val="00CC00"/>
        </a:buClr>
        <a:buFont typeface="Wingdings" pitchFamily="2" charset="2"/>
        <a:buChar char="w"/>
        <a:defRPr kumimoji="1" sz="2000">
          <a:solidFill>
            <a:schemeClr val="bg2"/>
          </a:solidFill>
          <a:latin typeface="Verdana" pitchFamily="34" charset="0"/>
        </a:defRPr>
      </a:lvl3pPr>
      <a:lvl4pPr marL="1600200" indent="-228600" algn="l" rtl="0" eaLnBrk="1" fontAlgn="base" hangingPunct="1">
        <a:spcBef>
          <a:spcPct val="20000"/>
        </a:spcBef>
        <a:spcAft>
          <a:spcPct val="0"/>
        </a:spcAft>
        <a:buClr>
          <a:srgbClr val="FF9900"/>
        </a:buClr>
        <a:buFont typeface="Wingdings" pitchFamily="2" charset="2"/>
        <a:defRPr kumimoji="1" sz="2000" b="1">
          <a:solidFill>
            <a:srgbClr val="017898"/>
          </a:solidFill>
          <a:latin typeface="+mn-lt"/>
        </a:defRPr>
      </a:lvl4pPr>
      <a:lvl5pPr marL="2057400" indent="-228600" algn="l" rtl="0" eaLnBrk="1" fontAlgn="base" hangingPunct="1">
        <a:spcBef>
          <a:spcPct val="20000"/>
        </a:spcBef>
        <a:spcAft>
          <a:spcPct val="0"/>
        </a:spcAft>
        <a:buClr>
          <a:srgbClr val="FF9900"/>
        </a:buClr>
        <a:buFont typeface="Wingdings" pitchFamily="2" charset="2"/>
        <a:buChar char=""/>
        <a:defRPr kumimoji="1" sz="2000" b="1">
          <a:solidFill>
            <a:srgbClr val="017898"/>
          </a:solidFill>
          <a:latin typeface="+mn-lt"/>
        </a:defRPr>
      </a:lvl5pPr>
      <a:lvl6pPr marL="2514600" indent="-228600" algn="l" rtl="0" eaLnBrk="1" fontAlgn="base" hangingPunct="1">
        <a:spcBef>
          <a:spcPct val="20000"/>
        </a:spcBef>
        <a:spcAft>
          <a:spcPct val="0"/>
        </a:spcAft>
        <a:buClr>
          <a:srgbClr val="FF9900"/>
        </a:buClr>
        <a:buFont typeface="Wingdings" pitchFamily="2" charset="2"/>
        <a:buChar char=""/>
        <a:defRPr kumimoji="1" sz="2000" b="1">
          <a:solidFill>
            <a:srgbClr val="017898"/>
          </a:solidFill>
          <a:latin typeface="+mn-lt"/>
        </a:defRPr>
      </a:lvl6pPr>
      <a:lvl7pPr marL="2971800" indent="-228600" algn="l" rtl="0" eaLnBrk="1" fontAlgn="base" hangingPunct="1">
        <a:spcBef>
          <a:spcPct val="20000"/>
        </a:spcBef>
        <a:spcAft>
          <a:spcPct val="0"/>
        </a:spcAft>
        <a:buClr>
          <a:srgbClr val="FF9900"/>
        </a:buClr>
        <a:buFont typeface="Wingdings" pitchFamily="2" charset="2"/>
        <a:buChar char=""/>
        <a:defRPr kumimoji="1" sz="2000" b="1">
          <a:solidFill>
            <a:srgbClr val="017898"/>
          </a:solidFill>
          <a:latin typeface="+mn-lt"/>
        </a:defRPr>
      </a:lvl7pPr>
      <a:lvl8pPr marL="3429000" indent="-228600" algn="l" rtl="0" eaLnBrk="1" fontAlgn="base" hangingPunct="1">
        <a:spcBef>
          <a:spcPct val="20000"/>
        </a:spcBef>
        <a:spcAft>
          <a:spcPct val="0"/>
        </a:spcAft>
        <a:buClr>
          <a:srgbClr val="FF9900"/>
        </a:buClr>
        <a:buFont typeface="Wingdings" pitchFamily="2" charset="2"/>
        <a:buChar char=""/>
        <a:defRPr kumimoji="1" sz="2000" b="1">
          <a:solidFill>
            <a:srgbClr val="017898"/>
          </a:solidFill>
          <a:latin typeface="+mn-lt"/>
        </a:defRPr>
      </a:lvl8pPr>
      <a:lvl9pPr marL="3886200" indent="-228600" algn="l" rtl="0" eaLnBrk="1" fontAlgn="base" hangingPunct="1">
        <a:spcBef>
          <a:spcPct val="20000"/>
        </a:spcBef>
        <a:spcAft>
          <a:spcPct val="0"/>
        </a:spcAft>
        <a:buClr>
          <a:srgbClr val="FF9900"/>
        </a:buClr>
        <a:buFont typeface="Wingdings" pitchFamily="2" charset="2"/>
        <a:buChar char=""/>
        <a:defRPr kumimoji="1" sz="2000" b="1">
          <a:solidFill>
            <a:srgbClr val="01789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11.xml"/><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10.emf"/><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5.wmf"/><Relationship Id="rId3" Type="http://schemas.openxmlformats.org/officeDocument/2006/relationships/notesSlide" Target="../notesSlides/notesSlide13.xml"/><Relationship Id="rId7" Type="http://schemas.openxmlformats.org/officeDocument/2006/relationships/image" Target="../media/image12.wmf"/><Relationship Id="rId12" Type="http://schemas.openxmlformats.org/officeDocument/2006/relationships/oleObject" Target="../embeddings/oleObject12.bin"/><Relationship Id="rId17" Type="http://schemas.openxmlformats.org/officeDocument/2006/relationships/image" Target="../media/image17.wmf"/><Relationship Id="rId2" Type="http://schemas.openxmlformats.org/officeDocument/2006/relationships/slideLayout" Target="../slideLayouts/slideLayout2.xml"/><Relationship Id="rId16" Type="http://schemas.openxmlformats.org/officeDocument/2006/relationships/oleObject" Target="../embeddings/oleObject14.bin"/><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4.wmf"/><Relationship Id="rId5" Type="http://schemas.openxmlformats.org/officeDocument/2006/relationships/image" Target="../media/image11.wmf"/><Relationship Id="rId15" Type="http://schemas.openxmlformats.org/officeDocument/2006/relationships/image" Target="../media/image16.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3.wmf"/><Relationship Id="rId1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136062" y="3625704"/>
            <a:ext cx="8897938" cy="462307"/>
          </a:xfrm>
        </p:spPr>
        <p:txBody>
          <a:bodyPr/>
          <a:lstStyle/>
          <a:p>
            <a:r>
              <a:rPr lang="en-GB" dirty="0"/>
              <a:t>Energy modelling with TIMES</a:t>
            </a:r>
            <a:endParaRPr lang="en-US" dirty="0"/>
          </a:p>
        </p:txBody>
      </p:sp>
      <p:sp>
        <p:nvSpPr>
          <p:cNvPr id="5" name="Text Placeholder 4"/>
          <p:cNvSpPr>
            <a:spLocks noGrp="1"/>
          </p:cNvSpPr>
          <p:nvPr>
            <p:ph type="body" idx="1"/>
          </p:nvPr>
        </p:nvSpPr>
        <p:spPr>
          <a:xfrm>
            <a:off x="130629" y="4670860"/>
            <a:ext cx="8855241" cy="770084"/>
          </a:xfrm>
        </p:spPr>
        <p:txBody>
          <a:bodyPr/>
          <a:lstStyle/>
          <a:p>
            <a:r>
              <a:rPr lang="en-US" dirty="0"/>
              <a:t>Slides by </a:t>
            </a:r>
            <a:r>
              <a:rPr lang="en-US" dirty="0" err="1"/>
              <a:t>Uwe</a:t>
            </a:r>
            <a:r>
              <a:rPr lang="en-US" dirty="0"/>
              <a:t> Remme, IEA, adapted for ERC by Bruno Merven</a:t>
            </a:r>
          </a:p>
          <a:p>
            <a:r>
              <a:rPr lang="en-US" dirty="0"/>
              <a:t>September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0"/>
            <a:ext cx="8897938" cy="944563"/>
          </a:xfrm>
          <a:noFill/>
        </p:spPr>
        <p:txBody>
          <a:bodyPr/>
          <a:lstStyle/>
          <a:p>
            <a:pPr eaLnBrk="1" hangingPunct="1"/>
            <a:r>
              <a:rPr lang="de-DE" dirty="0"/>
              <a:t>Capacity utilization constraint</a:t>
            </a:r>
          </a:p>
        </p:txBody>
      </p:sp>
      <p:sp>
        <p:nvSpPr>
          <p:cNvPr id="25604" name="Rectangle 3"/>
          <p:cNvSpPr>
            <a:spLocks noChangeArrowheads="1"/>
          </p:cNvSpPr>
          <p:nvPr/>
        </p:nvSpPr>
        <p:spPr bwMode="auto">
          <a:xfrm>
            <a:off x="457200" y="685800"/>
            <a:ext cx="8382000" cy="1143000"/>
          </a:xfrm>
          <a:prstGeom prst="rect">
            <a:avLst/>
          </a:prstGeom>
          <a:noFill/>
          <a:ln w="12700">
            <a:noFill/>
            <a:miter lim="800000"/>
            <a:headEnd type="none" w="sm" len="sm"/>
            <a:tailEnd type="none" w="sm" len="sm"/>
          </a:ln>
        </p:spPr>
        <p:txBody>
          <a:bodyPr/>
          <a:lstStyle/>
          <a:p>
            <a:pPr eaLnBrk="1" hangingPunct="1">
              <a:spcBef>
                <a:spcPct val="0"/>
              </a:spcBef>
            </a:pPr>
            <a:endParaRPr lang="en-US" b="1">
              <a:solidFill>
                <a:srgbClr val="0066CC"/>
              </a:solidFill>
            </a:endParaRPr>
          </a:p>
        </p:txBody>
      </p:sp>
      <p:grpSp>
        <p:nvGrpSpPr>
          <p:cNvPr id="2" name="Group 4"/>
          <p:cNvGrpSpPr>
            <a:grpSpLocks/>
          </p:cNvGrpSpPr>
          <p:nvPr/>
        </p:nvGrpSpPr>
        <p:grpSpPr bwMode="auto">
          <a:xfrm>
            <a:off x="163513" y="2540001"/>
            <a:ext cx="2286000" cy="1144588"/>
            <a:chOff x="384" y="1172"/>
            <a:chExt cx="1440" cy="721"/>
          </a:xfrm>
        </p:grpSpPr>
        <p:sp>
          <p:nvSpPr>
            <p:cNvPr id="25619" name="Text Box 5"/>
            <p:cNvSpPr txBox="1">
              <a:spLocks noChangeArrowheads="1"/>
            </p:cNvSpPr>
            <p:nvPr/>
          </p:nvSpPr>
          <p:spPr bwMode="auto">
            <a:xfrm>
              <a:off x="384" y="1680"/>
              <a:ext cx="1440" cy="213"/>
            </a:xfrm>
            <a:prstGeom prst="rect">
              <a:avLst/>
            </a:prstGeom>
            <a:noFill/>
            <a:ln w="12700">
              <a:solidFill>
                <a:srgbClr val="000000"/>
              </a:solidFill>
              <a:miter lim="800000"/>
              <a:headEnd type="none" w="sm" len="sm"/>
              <a:tailEnd type="none" w="sm" len="sm"/>
            </a:ln>
          </p:spPr>
          <p:txBody>
            <a:bodyPr>
              <a:spAutoFit/>
            </a:bodyPr>
            <a:lstStyle/>
            <a:p>
              <a:pPr marL="228600" indent="-228600" algn="ctr" defTabSz="762000" eaLnBrk="1" hangingPunct="1">
                <a:spcBef>
                  <a:spcPct val="0"/>
                </a:spcBef>
                <a:tabLst>
                  <a:tab pos="2686050" algn="l"/>
                </a:tabLst>
              </a:pPr>
              <a:r>
                <a:rPr lang="en-US" sz="1600" dirty="0">
                  <a:solidFill>
                    <a:schemeClr val="bg2"/>
                  </a:solidFill>
                </a:rPr>
                <a:t>Activity of process</a:t>
              </a:r>
            </a:p>
          </p:txBody>
        </p:sp>
        <p:sp>
          <p:nvSpPr>
            <p:cNvPr id="25620" name="Line 6"/>
            <p:cNvSpPr>
              <a:spLocks noChangeShapeType="1"/>
            </p:cNvSpPr>
            <p:nvPr/>
          </p:nvSpPr>
          <p:spPr bwMode="auto">
            <a:xfrm flipV="1">
              <a:off x="1104" y="1172"/>
              <a:ext cx="169" cy="508"/>
            </a:xfrm>
            <a:prstGeom prst="line">
              <a:avLst/>
            </a:prstGeom>
            <a:noFill/>
            <a:ln w="12700">
              <a:solidFill>
                <a:schemeClr val="tx1"/>
              </a:solidFill>
              <a:round/>
              <a:headEnd type="none" w="sm" len="sm"/>
              <a:tailEnd type="triangle" w="sm" len="sm"/>
            </a:ln>
          </p:spPr>
          <p:txBody>
            <a:bodyPr/>
            <a:lstStyle/>
            <a:p>
              <a:endParaRPr lang="de-DE">
                <a:solidFill>
                  <a:schemeClr val="bg2"/>
                </a:solidFill>
              </a:endParaRPr>
            </a:p>
          </p:txBody>
        </p:sp>
      </p:grpSp>
      <p:grpSp>
        <p:nvGrpSpPr>
          <p:cNvPr id="3" name="Group 7"/>
          <p:cNvGrpSpPr>
            <a:grpSpLocks/>
          </p:cNvGrpSpPr>
          <p:nvPr/>
        </p:nvGrpSpPr>
        <p:grpSpPr bwMode="auto">
          <a:xfrm>
            <a:off x="239713" y="2508250"/>
            <a:ext cx="4648200" cy="4119563"/>
            <a:chOff x="432" y="1152"/>
            <a:chExt cx="2928" cy="2595"/>
          </a:xfrm>
        </p:grpSpPr>
        <p:sp>
          <p:nvSpPr>
            <p:cNvPr id="25615" name="Line 8"/>
            <p:cNvSpPr>
              <a:spLocks noChangeShapeType="1"/>
            </p:cNvSpPr>
            <p:nvPr/>
          </p:nvSpPr>
          <p:spPr bwMode="auto">
            <a:xfrm flipV="1">
              <a:off x="2640" y="1152"/>
              <a:ext cx="96" cy="1296"/>
            </a:xfrm>
            <a:prstGeom prst="line">
              <a:avLst/>
            </a:prstGeom>
            <a:noFill/>
            <a:ln w="12700">
              <a:solidFill>
                <a:schemeClr val="tx1"/>
              </a:solidFill>
              <a:round/>
              <a:headEnd type="none" w="sm" len="sm"/>
              <a:tailEnd type="triangle" w="sm" len="sm"/>
            </a:ln>
          </p:spPr>
          <p:txBody>
            <a:bodyPr/>
            <a:lstStyle/>
            <a:p>
              <a:endParaRPr lang="de-DE">
                <a:solidFill>
                  <a:schemeClr val="bg2"/>
                </a:solidFill>
              </a:endParaRPr>
            </a:p>
          </p:txBody>
        </p:sp>
        <p:grpSp>
          <p:nvGrpSpPr>
            <p:cNvPr id="4" name="Group 9"/>
            <p:cNvGrpSpPr>
              <a:grpSpLocks/>
            </p:cNvGrpSpPr>
            <p:nvPr/>
          </p:nvGrpSpPr>
          <p:grpSpPr bwMode="auto">
            <a:xfrm>
              <a:off x="432" y="1248"/>
              <a:ext cx="2928" cy="2499"/>
              <a:chOff x="432" y="1248"/>
              <a:chExt cx="2928" cy="2499"/>
            </a:xfrm>
          </p:grpSpPr>
          <p:sp>
            <p:nvSpPr>
              <p:cNvPr id="25617" name="Text Box 10"/>
              <p:cNvSpPr txBox="1">
                <a:spLocks noChangeArrowheads="1"/>
              </p:cNvSpPr>
              <p:nvPr/>
            </p:nvSpPr>
            <p:spPr bwMode="auto">
              <a:xfrm>
                <a:off x="432" y="2448"/>
                <a:ext cx="2928" cy="1299"/>
              </a:xfrm>
              <a:prstGeom prst="rect">
                <a:avLst/>
              </a:prstGeom>
              <a:noFill/>
              <a:ln w="12700">
                <a:solidFill>
                  <a:srgbClr val="000000"/>
                </a:solidFill>
                <a:miter lim="800000"/>
                <a:headEnd type="none" w="sm" len="sm"/>
                <a:tailEnd type="none" w="sm" len="sm"/>
              </a:ln>
            </p:spPr>
            <p:txBody>
              <a:bodyPr>
                <a:spAutoFit/>
              </a:bodyPr>
              <a:lstStyle/>
              <a:p>
                <a:pPr marL="228600" indent="-228600" defTabSz="762000" eaLnBrk="1" hangingPunct="1">
                  <a:spcBef>
                    <a:spcPct val="0"/>
                  </a:spcBef>
                  <a:tabLst>
                    <a:tab pos="2171700" algn="l"/>
                    <a:tab pos="2686050" algn="l"/>
                  </a:tabLst>
                </a:pPr>
                <a:r>
                  <a:rPr lang="en-US" sz="1600" dirty="0">
                    <a:solidFill>
                      <a:schemeClr val="bg2"/>
                    </a:solidFill>
                  </a:rPr>
                  <a:t>Three availabilities:</a:t>
                </a:r>
              </a:p>
              <a:p>
                <a:pPr marL="228600" indent="-228600" defTabSz="762000" eaLnBrk="1" hangingPunct="1">
                  <a:spcBef>
                    <a:spcPct val="0"/>
                  </a:spcBef>
                  <a:tabLst>
                    <a:tab pos="2171700" algn="l"/>
                    <a:tab pos="2686050" algn="l"/>
                  </a:tabLst>
                </a:pPr>
                <a:endParaRPr lang="en-US" sz="1600" dirty="0">
                  <a:solidFill>
                    <a:schemeClr val="bg2"/>
                  </a:solidFill>
                </a:endParaRPr>
              </a:p>
              <a:p>
                <a:pPr marL="228600" indent="-228600" defTabSz="762000" eaLnBrk="1" hangingPunct="1">
                  <a:spcBef>
                    <a:spcPct val="0"/>
                  </a:spcBef>
                  <a:buFontTx/>
                  <a:buChar char="•"/>
                  <a:tabLst>
                    <a:tab pos="2171700" algn="l"/>
                    <a:tab pos="2686050" algn="l"/>
                  </a:tabLst>
                </a:pPr>
                <a:r>
                  <a:rPr lang="en-US" sz="1600" dirty="0">
                    <a:solidFill>
                      <a:schemeClr val="bg2"/>
                    </a:solidFill>
                  </a:rPr>
                  <a:t>NCAP_AFA(</a:t>
                </a:r>
                <a:r>
                  <a:rPr lang="en-US" sz="1600" dirty="0" err="1">
                    <a:solidFill>
                      <a:schemeClr val="bg2"/>
                    </a:solidFill>
                  </a:rPr>
                  <a:t>r,v,p,l</a:t>
                </a:r>
                <a:r>
                  <a:rPr lang="en-US" sz="1600" dirty="0">
                    <a:solidFill>
                      <a:schemeClr val="bg2"/>
                    </a:solidFill>
                  </a:rPr>
                  <a:t>)	: Annual availability</a:t>
                </a:r>
              </a:p>
              <a:p>
                <a:pPr marL="228600" indent="-228600" defTabSz="762000" eaLnBrk="1" hangingPunct="1">
                  <a:spcBef>
                    <a:spcPct val="0"/>
                  </a:spcBef>
                  <a:buFontTx/>
                  <a:buChar char="•"/>
                  <a:tabLst>
                    <a:tab pos="2171700" algn="l"/>
                    <a:tab pos="2686050" algn="l"/>
                  </a:tabLst>
                </a:pPr>
                <a:r>
                  <a:rPr lang="en-US" sz="1600" dirty="0">
                    <a:solidFill>
                      <a:schemeClr val="bg2"/>
                    </a:solidFill>
                  </a:rPr>
                  <a:t>NCAP_AFS(</a:t>
                </a:r>
                <a:r>
                  <a:rPr lang="en-US" sz="1600" dirty="0" err="1">
                    <a:solidFill>
                      <a:schemeClr val="bg2"/>
                    </a:solidFill>
                  </a:rPr>
                  <a:t>r,v,p,s,l</a:t>
                </a:r>
                <a:r>
                  <a:rPr lang="en-US" sz="1600" dirty="0">
                    <a:solidFill>
                      <a:schemeClr val="bg2"/>
                    </a:solidFill>
                  </a:rPr>
                  <a:t>)	: Seasonal availability</a:t>
                </a:r>
              </a:p>
              <a:p>
                <a:pPr marL="228600" indent="-228600" defTabSz="762000" eaLnBrk="1" hangingPunct="1">
                  <a:spcBef>
                    <a:spcPct val="0"/>
                  </a:spcBef>
                  <a:buFontTx/>
                  <a:buChar char="•"/>
                  <a:tabLst>
                    <a:tab pos="2171700" algn="l"/>
                    <a:tab pos="2686050" algn="l"/>
                  </a:tabLst>
                </a:pPr>
                <a:r>
                  <a:rPr lang="en-US" sz="1600" dirty="0">
                    <a:solidFill>
                      <a:schemeClr val="bg2"/>
                    </a:solidFill>
                  </a:rPr>
                  <a:t>NCAP_AF(</a:t>
                </a:r>
                <a:r>
                  <a:rPr lang="en-US" sz="1600" dirty="0" err="1">
                    <a:solidFill>
                      <a:schemeClr val="bg2"/>
                    </a:solidFill>
                  </a:rPr>
                  <a:t>r,v,p,s,l</a:t>
                </a:r>
                <a:r>
                  <a:rPr lang="en-US" sz="1600" dirty="0">
                    <a:solidFill>
                      <a:schemeClr val="bg2"/>
                    </a:solidFill>
                  </a:rPr>
                  <a:t>)	: Availability for individual 	  </a:t>
                </a:r>
                <a:r>
                  <a:rPr lang="en-US" sz="1600" dirty="0" err="1">
                    <a:solidFill>
                      <a:schemeClr val="bg2"/>
                    </a:solidFill>
                  </a:rPr>
                  <a:t>timeslices</a:t>
                </a:r>
                <a:r>
                  <a:rPr lang="en-US" sz="1600" dirty="0">
                    <a:solidFill>
                      <a:schemeClr val="bg2"/>
                    </a:solidFill>
                  </a:rPr>
                  <a:t> </a:t>
                </a:r>
              </a:p>
              <a:p>
                <a:pPr marL="228600" indent="-228600" defTabSz="762000" eaLnBrk="1" hangingPunct="1">
                  <a:spcBef>
                    <a:spcPct val="0"/>
                  </a:spcBef>
                  <a:buFontTx/>
                  <a:buChar char="•"/>
                  <a:tabLst>
                    <a:tab pos="2171700" algn="l"/>
                    <a:tab pos="2686050" algn="l"/>
                  </a:tabLst>
                </a:pPr>
                <a:endParaRPr lang="en-US" sz="1600" dirty="0">
                  <a:solidFill>
                    <a:schemeClr val="bg2"/>
                  </a:solidFill>
                </a:endParaRPr>
              </a:p>
              <a:p>
                <a:pPr marL="228600" indent="-228600" defTabSz="762000" eaLnBrk="1" hangingPunct="1">
                  <a:spcBef>
                    <a:spcPct val="0"/>
                  </a:spcBef>
                  <a:tabLst>
                    <a:tab pos="2171700" algn="l"/>
                    <a:tab pos="2686050" algn="l"/>
                  </a:tabLst>
                </a:pPr>
                <a:r>
                  <a:rPr lang="en-US" sz="1600" dirty="0">
                    <a:solidFill>
                      <a:schemeClr val="bg2"/>
                    </a:solidFill>
                  </a:rPr>
                  <a:t>which can be combined.</a:t>
                </a:r>
              </a:p>
            </p:txBody>
          </p:sp>
          <p:sp>
            <p:nvSpPr>
              <p:cNvPr id="25618" name="Line 11"/>
              <p:cNvSpPr>
                <a:spLocks noChangeShapeType="1"/>
              </p:cNvSpPr>
              <p:nvPr/>
            </p:nvSpPr>
            <p:spPr bwMode="auto">
              <a:xfrm flipV="1">
                <a:off x="1680" y="1248"/>
                <a:ext cx="528" cy="1536"/>
              </a:xfrm>
              <a:prstGeom prst="line">
                <a:avLst/>
              </a:prstGeom>
              <a:noFill/>
              <a:ln w="12700">
                <a:solidFill>
                  <a:schemeClr val="tx1"/>
                </a:solidFill>
                <a:round/>
                <a:headEnd type="none" w="sm" len="sm"/>
                <a:tailEnd type="triangle" w="sm" len="sm"/>
              </a:ln>
            </p:spPr>
            <p:txBody>
              <a:bodyPr/>
              <a:lstStyle/>
              <a:p>
                <a:endParaRPr lang="de-DE">
                  <a:solidFill>
                    <a:schemeClr val="bg2"/>
                  </a:solidFill>
                </a:endParaRPr>
              </a:p>
            </p:txBody>
          </p:sp>
        </p:grpSp>
      </p:grpSp>
      <p:grpSp>
        <p:nvGrpSpPr>
          <p:cNvPr id="5" name="Group 12"/>
          <p:cNvGrpSpPr>
            <a:grpSpLocks/>
          </p:cNvGrpSpPr>
          <p:nvPr/>
        </p:nvGrpSpPr>
        <p:grpSpPr bwMode="auto">
          <a:xfrm>
            <a:off x="4887913" y="2508250"/>
            <a:ext cx="3886200" cy="2273301"/>
            <a:chOff x="3360" y="1152"/>
            <a:chExt cx="2448" cy="1432"/>
          </a:xfrm>
        </p:grpSpPr>
        <p:sp>
          <p:nvSpPr>
            <p:cNvPr id="25613" name="Text Box 13"/>
            <p:cNvSpPr txBox="1">
              <a:spLocks noChangeArrowheads="1"/>
            </p:cNvSpPr>
            <p:nvPr/>
          </p:nvSpPr>
          <p:spPr bwMode="auto">
            <a:xfrm>
              <a:off x="3456" y="1440"/>
              <a:ext cx="2352" cy="1144"/>
            </a:xfrm>
            <a:prstGeom prst="rect">
              <a:avLst/>
            </a:prstGeom>
            <a:noFill/>
            <a:ln w="12700">
              <a:solidFill>
                <a:srgbClr val="000000"/>
              </a:solidFill>
              <a:miter lim="800000"/>
              <a:headEnd type="none" w="sm" len="sm"/>
              <a:tailEnd type="none" w="sm" len="sm"/>
            </a:ln>
          </p:spPr>
          <p:txBody>
            <a:bodyPr>
              <a:spAutoFit/>
            </a:bodyPr>
            <a:lstStyle/>
            <a:p>
              <a:pPr marL="228600" indent="-228600" defTabSz="762000" eaLnBrk="1" hangingPunct="1">
                <a:spcBef>
                  <a:spcPct val="0"/>
                </a:spcBef>
                <a:tabLst>
                  <a:tab pos="2686050" algn="l"/>
                </a:tabLst>
              </a:pPr>
              <a:r>
                <a:rPr lang="en-US" sz="1600" dirty="0">
                  <a:solidFill>
                    <a:schemeClr val="bg2"/>
                  </a:solidFill>
                </a:rPr>
                <a:t>Capacity:</a:t>
              </a:r>
            </a:p>
            <a:p>
              <a:pPr marL="228600" indent="-228600" defTabSz="762000" eaLnBrk="1" hangingPunct="1">
                <a:spcBef>
                  <a:spcPct val="0"/>
                </a:spcBef>
                <a:tabLst>
                  <a:tab pos="2686050" algn="l"/>
                </a:tabLst>
              </a:pPr>
              <a:endParaRPr lang="en-US" sz="1600" dirty="0">
                <a:solidFill>
                  <a:schemeClr val="bg2"/>
                </a:solidFill>
              </a:endParaRPr>
            </a:p>
            <a:p>
              <a:pPr marL="228600" indent="-228600" defTabSz="762000" eaLnBrk="1" hangingPunct="1">
                <a:spcBef>
                  <a:spcPct val="0"/>
                </a:spcBef>
                <a:buFontTx/>
                <a:buChar char="•"/>
                <a:tabLst>
                  <a:tab pos="2686050" algn="l"/>
                </a:tabLst>
              </a:pPr>
              <a:r>
                <a:rPr lang="en-US" sz="1600" dirty="0">
                  <a:solidFill>
                    <a:schemeClr val="bg2"/>
                  </a:solidFill>
                </a:rPr>
                <a:t>Past investments before model horizon</a:t>
              </a:r>
            </a:p>
            <a:p>
              <a:pPr marL="228600" indent="-228600" defTabSz="762000" eaLnBrk="1" hangingPunct="1">
                <a:spcBef>
                  <a:spcPct val="0"/>
                </a:spcBef>
                <a:buFontTx/>
                <a:buChar char="•"/>
                <a:tabLst>
                  <a:tab pos="2686050" algn="l"/>
                </a:tabLst>
              </a:pPr>
              <a:r>
                <a:rPr lang="en-US" sz="1600" dirty="0">
                  <a:solidFill>
                    <a:schemeClr val="bg2"/>
                  </a:solidFill>
                </a:rPr>
                <a:t>New capacity built in previous periods</a:t>
              </a:r>
            </a:p>
            <a:p>
              <a:pPr marL="228600" indent="-228600" defTabSz="762000" eaLnBrk="1" hangingPunct="1">
                <a:spcBef>
                  <a:spcPct val="0"/>
                </a:spcBef>
                <a:buFontTx/>
                <a:buChar char="•"/>
                <a:tabLst>
                  <a:tab pos="2686050" algn="l"/>
                </a:tabLst>
              </a:pPr>
              <a:r>
                <a:rPr lang="en-US" sz="1600" dirty="0">
                  <a:solidFill>
                    <a:schemeClr val="bg2"/>
                  </a:solidFill>
                </a:rPr>
                <a:t>New capacity built in current period t</a:t>
              </a:r>
            </a:p>
          </p:txBody>
        </p:sp>
        <p:sp>
          <p:nvSpPr>
            <p:cNvPr id="25614" name="Line 14"/>
            <p:cNvSpPr>
              <a:spLocks noChangeShapeType="1"/>
            </p:cNvSpPr>
            <p:nvPr/>
          </p:nvSpPr>
          <p:spPr bwMode="auto">
            <a:xfrm flipH="1" flipV="1">
              <a:off x="3360" y="1152"/>
              <a:ext cx="432" cy="288"/>
            </a:xfrm>
            <a:prstGeom prst="line">
              <a:avLst/>
            </a:prstGeom>
            <a:noFill/>
            <a:ln w="12700">
              <a:solidFill>
                <a:schemeClr val="tx1"/>
              </a:solidFill>
              <a:round/>
              <a:headEnd type="none" w="sm" len="sm"/>
              <a:tailEnd type="triangle" w="sm" len="sm"/>
            </a:ln>
          </p:spPr>
          <p:txBody>
            <a:bodyPr/>
            <a:lstStyle/>
            <a:p>
              <a:endParaRPr lang="de-DE">
                <a:solidFill>
                  <a:schemeClr val="bg2"/>
                </a:solidFill>
              </a:endParaRPr>
            </a:p>
          </p:txBody>
        </p:sp>
      </p:grpSp>
      <p:sp>
        <p:nvSpPr>
          <p:cNvPr id="25608" name="Text Box 15"/>
          <p:cNvSpPr txBox="1">
            <a:spLocks noChangeArrowheads="1"/>
          </p:cNvSpPr>
          <p:nvPr/>
        </p:nvSpPr>
        <p:spPr bwMode="auto">
          <a:xfrm>
            <a:off x="2678113" y="2051050"/>
            <a:ext cx="838200" cy="641350"/>
          </a:xfrm>
          <a:prstGeom prst="rect">
            <a:avLst/>
          </a:prstGeom>
          <a:noFill/>
          <a:ln w="12700">
            <a:noFill/>
            <a:miter lim="800000"/>
            <a:headEnd type="none" w="sm" len="sm"/>
            <a:tailEnd type="none" w="sm" len="sm"/>
          </a:ln>
        </p:spPr>
        <p:txBody>
          <a:bodyPr>
            <a:spAutoFit/>
          </a:bodyPr>
          <a:lstStyle/>
          <a:p>
            <a:pPr marL="228600" indent="-228600" algn="ctr" defTabSz="762000" eaLnBrk="1" hangingPunct="1">
              <a:spcBef>
                <a:spcPct val="0"/>
              </a:spcBef>
              <a:tabLst>
                <a:tab pos="2686050" algn="l"/>
              </a:tabLst>
            </a:pPr>
            <a:r>
              <a:rPr lang="en-US" b="1">
                <a:solidFill>
                  <a:schemeClr val="bg2"/>
                </a:solidFill>
                <a:sym typeface="Symbol" pitchFamily="18" charset="2"/>
              </a:rPr>
              <a:t></a:t>
            </a:r>
          </a:p>
          <a:p>
            <a:pPr marL="228600" indent="-228600" algn="ctr" defTabSz="762000" eaLnBrk="1" hangingPunct="1">
              <a:spcBef>
                <a:spcPct val="0"/>
              </a:spcBef>
              <a:tabLst>
                <a:tab pos="2686050" algn="l"/>
              </a:tabLst>
            </a:pPr>
            <a:r>
              <a:rPr lang="en-US" b="1">
                <a:solidFill>
                  <a:schemeClr val="bg2"/>
                </a:solidFill>
                <a:sym typeface="Symbol" pitchFamily="18" charset="2"/>
              </a:rPr>
              <a:t></a:t>
            </a:r>
            <a:endParaRPr lang="en-US" b="1">
              <a:solidFill>
                <a:schemeClr val="bg2"/>
              </a:solidFill>
            </a:endParaRPr>
          </a:p>
        </p:txBody>
      </p:sp>
      <p:sp>
        <p:nvSpPr>
          <p:cNvPr id="25609" name="Text Box 16"/>
          <p:cNvSpPr txBox="1">
            <a:spLocks noChangeArrowheads="1"/>
          </p:cNvSpPr>
          <p:nvPr/>
        </p:nvSpPr>
        <p:spPr bwMode="auto">
          <a:xfrm>
            <a:off x="3440113" y="2203450"/>
            <a:ext cx="5668962" cy="336550"/>
          </a:xfrm>
          <a:prstGeom prst="rect">
            <a:avLst/>
          </a:prstGeom>
          <a:noFill/>
          <a:ln w="12700">
            <a:noFill/>
            <a:miter lim="800000"/>
            <a:headEnd type="none" w="sm" len="sm"/>
            <a:tailEnd type="none" w="sm" len="sm"/>
          </a:ln>
        </p:spPr>
        <p:txBody>
          <a:bodyPr>
            <a:spAutoFit/>
          </a:bodyPr>
          <a:lstStyle/>
          <a:p>
            <a:pPr marL="228600" indent="-228600" algn="ctr" defTabSz="762000" eaLnBrk="1" hangingPunct="1">
              <a:spcBef>
                <a:spcPct val="0"/>
              </a:spcBef>
              <a:tabLst>
                <a:tab pos="2686050" algn="l"/>
              </a:tabLst>
            </a:pPr>
            <a:r>
              <a:rPr lang="en-US" sz="1600">
                <a:solidFill>
                  <a:schemeClr val="bg2"/>
                </a:solidFill>
              </a:rPr>
              <a:t>Available capacity of process p in period t and timeslice s</a:t>
            </a:r>
          </a:p>
        </p:txBody>
      </p:sp>
      <p:sp>
        <p:nvSpPr>
          <p:cNvPr id="25610" name="Text Box 17"/>
          <p:cNvSpPr txBox="1">
            <a:spLocks noChangeArrowheads="1"/>
          </p:cNvSpPr>
          <p:nvPr/>
        </p:nvSpPr>
        <p:spPr bwMode="auto">
          <a:xfrm>
            <a:off x="620713" y="2203450"/>
            <a:ext cx="1968500" cy="336550"/>
          </a:xfrm>
          <a:prstGeom prst="rect">
            <a:avLst/>
          </a:prstGeom>
          <a:noFill/>
          <a:ln w="12700">
            <a:noFill/>
            <a:miter lim="800000"/>
            <a:headEnd type="none" w="sm" len="sm"/>
            <a:tailEnd type="none" w="sm" len="sm"/>
          </a:ln>
        </p:spPr>
        <p:txBody>
          <a:bodyPr>
            <a:spAutoFit/>
          </a:bodyPr>
          <a:lstStyle/>
          <a:p>
            <a:pPr marL="228600" indent="-228600" algn="ctr" defTabSz="762000" eaLnBrk="1" hangingPunct="1">
              <a:spcBef>
                <a:spcPct val="0"/>
              </a:spcBef>
              <a:tabLst>
                <a:tab pos="2686050" algn="l"/>
              </a:tabLst>
            </a:pPr>
            <a:r>
              <a:rPr lang="en-US" sz="1600">
                <a:solidFill>
                  <a:schemeClr val="bg2"/>
                </a:solidFill>
              </a:rPr>
              <a:t>VAR_ACT(r,v,t,p,s)</a:t>
            </a:r>
          </a:p>
        </p:txBody>
      </p:sp>
      <p:sp>
        <p:nvSpPr>
          <p:cNvPr id="25611" name="Rectangle 18"/>
          <p:cNvSpPr>
            <a:spLocks noChangeArrowheads="1"/>
          </p:cNvSpPr>
          <p:nvPr/>
        </p:nvSpPr>
        <p:spPr bwMode="auto">
          <a:xfrm>
            <a:off x="544513" y="1898650"/>
            <a:ext cx="8453437" cy="990600"/>
          </a:xfrm>
          <a:prstGeom prst="rect">
            <a:avLst/>
          </a:prstGeom>
          <a:noFill/>
          <a:ln w="12700">
            <a:solidFill>
              <a:schemeClr val="tx1"/>
            </a:solidFill>
            <a:miter lim="800000"/>
            <a:headEnd type="none" w="sm" len="sm"/>
            <a:tailEnd type="none" w="sm" len="sm"/>
          </a:ln>
        </p:spPr>
        <p:txBody>
          <a:bodyPr wrap="none" anchor="ctr"/>
          <a:lstStyle/>
          <a:p>
            <a:endParaRPr lang="de-DE">
              <a:solidFill>
                <a:schemeClr val="bg2"/>
              </a:solidFill>
            </a:endParaRPr>
          </a:p>
        </p:txBody>
      </p:sp>
      <p:sp>
        <p:nvSpPr>
          <p:cNvPr id="25612" name="Text Box 19"/>
          <p:cNvSpPr txBox="1">
            <a:spLocks noChangeArrowheads="1"/>
          </p:cNvSpPr>
          <p:nvPr/>
        </p:nvSpPr>
        <p:spPr bwMode="auto">
          <a:xfrm>
            <a:off x="523875" y="1457325"/>
            <a:ext cx="2103438" cy="336550"/>
          </a:xfrm>
          <a:prstGeom prst="rect">
            <a:avLst/>
          </a:prstGeom>
          <a:noFill/>
          <a:ln w="12700">
            <a:noFill/>
            <a:miter lim="800000"/>
            <a:headEnd type="none" w="sm" len="sm"/>
            <a:tailEnd type="none" w="sm" len="sm"/>
          </a:ln>
        </p:spPr>
        <p:txBody>
          <a:bodyPr wrap="none">
            <a:spAutoFit/>
          </a:bodyPr>
          <a:lstStyle/>
          <a:p>
            <a:pPr algn="ctr" defTabSz="762000" eaLnBrk="1" hangingPunct="1">
              <a:spcBef>
                <a:spcPct val="0"/>
              </a:spcBef>
            </a:pPr>
            <a:r>
              <a:rPr lang="de-DE" sz="1600" i="1">
                <a:solidFill>
                  <a:schemeClr val="bg2"/>
                </a:solidFill>
              </a:rPr>
              <a:t>EQ(l)_CAPACT </a:t>
            </a:r>
            <a:r>
              <a:rPr lang="de-DE" sz="1600" i="1" baseline="-25000">
                <a:solidFill>
                  <a:schemeClr val="bg2"/>
                </a:solidFill>
              </a:rPr>
              <a:t>r,v,t,p,s</a:t>
            </a:r>
          </a:p>
        </p:txBody>
      </p:sp>
    </p:spTree>
    <p:extLst>
      <p:ext uri="{BB962C8B-B14F-4D97-AF65-F5344CB8AC3E}">
        <p14:creationId xmlns:p14="http://schemas.microsoft.com/office/powerpoint/2010/main" val="194866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0" y="0"/>
            <a:ext cx="8897938" cy="944563"/>
          </a:xfrm>
          <a:noFill/>
        </p:spPr>
        <p:txBody>
          <a:bodyPr/>
          <a:lstStyle/>
          <a:p>
            <a:pPr eaLnBrk="1" hangingPunct="1"/>
            <a:r>
              <a:rPr lang="de-DE" dirty="0"/>
              <a:t>Transformation equation</a:t>
            </a:r>
          </a:p>
        </p:txBody>
      </p:sp>
      <p:graphicFrame>
        <p:nvGraphicFramePr>
          <p:cNvPr id="4098" name="Object 25"/>
          <p:cNvGraphicFramePr>
            <a:graphicFrameLocks noGrp="1" noChangeAspect="1"/>
          </p:cNvGraphicFramePr>
          <p:nvPr>
            <p:ph idx="1"/>
            <p:extLst>
              <p:ext uri="{D42A27DB-BD31-4B8C-83A1-F6EECF244321}">
                <p14:modId xmlns:p14="http://schemas.microsoft.com/office/powerpoint/2010/main" val="1282747881"/>
              </p:ext>
            </p:extLst>
          </p:nvPr>
        </p:nvGraphicFramePr>
        <p:xfrm>
          <a:off x="1100432" y="5715300"/>
          <a:ext cx="7273335" cy="742975"/>
        </p:xfrm>
        <a:graphic>
          <a:graphicData uri="http://schemas.openxmlformats.org/presentationml/2006/ole">
            <mc:AlternateContent xmlns:mc="http://schemas.openxmlformats.org/markup-compatibility/2006">
              <mc:Choice xmlns:v="urn:schemas-microsoft-com:vml" Requires="v">
                <p:oleObj spid="_x0000_s395304" name="Formel" r:id="rId4" imgW="4724400" imgH="482600" progId="Equation.3">
                  <p:embed/>
                </p:oleObj>
              </mc:Choice>
              <mc:Fallback>
                <p:oleObj name="Formel" r:id="rId4" imgW="4724400" imgH="4826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432" y="5715300"/>
                        <a:ext cx="7273335" cy="742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Rectangle 3"/>
          <p:cNvSpPr>
            <a:spLocks noChangeArrowheads="1"/>
          </p:cNvSpPr>
          <p:nvPr/>
        </p:nvSpPr>
        <p:spPr bwMode="auto">
          <a:xfrm>
            <a:off x="457200" y="685800"/>
            <a:ext cx="8382000" cy="1143000"/>
          </a:xfrm>
          <a:prstGeom prst="rect">
            <a:avLst/>
          </a:prstGeom>
          <a:noFill/>
          <a:ln w="12700">
            <a:noFill/>
            <a:miter lim="800000"/>
            <a:headEnd type="none" w="sm" len="sm"/>
            <a:tailEnd type="none" w="sm" len="sm"/>
          </a:ln>
        </p:spPr>
        <p:txBody>
          <a:bodyPr/>
          <a:lstStyle/>
          <a:p>
            <a:pPr eaLnBrk="1" hangingPunct="1">
              <a:spcBef>
                <a:spcPct val="0"/>
              </a:spcBef>
            </a:pPr>
            <a:endParaRPr lang="en-US" b="1">
              <a:solidFill>
                <a:srgbClr val="0066CC"/>
              </a:solidFill>
            </a:endParaRPr>
          </a:p>
        </p:txBody>
      </p:sp>
      <p:sp>
        <p:nvSpPr>
          <p:cNvPr id="4103" name="Text Box 4"/>
          <p:cNvSpPr txBox="1">
            <a:spLocks noChangeArrowheads="1"/>
          </p:cNvSpPr>
          <p:nvPr/>
        </p:nvSpPr>
        <p:spPr bwMode="auto">
          <a:xfrm>
            <a:off x="247879" y="1417056"/>
            <a:ext cx="8485187" cy="726609"/>
          </a:xfrm>
          <a:prstGeom prst="rect">
            <a:avLst/>
          </a:prstGeom>
          <a:noFill/>
          <a:ln w="9525" algn="ctr">
            <a:noFill/>
            <a:miter lim="800000"/>
            <a:headEnd type="none" w="sm" len="sm"/>
            <a:tailEnd type="none" w="sm" len="sm"/>
          </a:ln>
        </p:spPr>
        <p:txBody>
          <a:bodyPr>
            <a:spAutoFit/>
          </a:bodyPr>
          <a:lstStyle/>
          <a:p>
            <a:pPr marL="412750" indent="-412750" eaLnBrk="1" hangingPunct="1">
              <a:lnSpc>
                <a:spcPct val="120000"/>
              </a:lnSpc>
              <a:spcBef>
                <a:spcPct val="20000"/>
              </a:spcBef>
              <a:buClr>
                <a:srgbClr val="0066CC"/>
              </a:buClr>
              <a:buFont typeface="Arial" charset="0"/>
              <a:buChar char="●"/>
            </a:pPr>
            <a:r>
              <a:rPr lang="en-US" dirty="0">
                <a:solidFill>
                  <a:schemeClr val="bg2"/>
                </a:solidFill>
              </a:rPr>
              <a:t>Transformation equations establishes relationship between the input and output flow.</a:t>
            </a:r>
          </a:p>
        </p:txBody>
      </p:sp>
      <p:sp>
        <p:nvSpPr>
          <p:cNvPr id="4104" name="Rectangle 5"/>
          <p:cNvSpPr>
            <a:spLocks noChangeArrowheads="1"/>
          </p:cNvSpPr>
          <p:nvPr/>
        </p:nvSpPr>
        <p:spPr bwMode="auto">
          <a:xfrm>
            <a:off x="3729582" y="3230442"/>
            <a:ext cx="1905000" cy="838200"/>
          </a:xfrm>
          <a:prstGeom prst="rect">
            <a:avLst/>
          </a:prstGeom>
          <a:noFill/>
          <a:ln w="12700">
            <a:solidFill>
              <a:schemeClr val="tx1"/>
            </a:solidFill>
            <a:miter lim="800000"/>
            <a:headEnd type="none" w="sm" len="sm"/>
            <a:tailEnd type="none" w="sm" len="sm"/>
          </a:ln>
        </p:spPr>
        <p:txBody>
          <a:bodyPr wrap="none" anchor="ctr"/>
          <a:lstStyle/>
          <a:p>
            <a:endParaRPr lang="de-DE">
              <a:solidFill>
                <a:schemeClr val="bg2"/>
              </a:solidFill>
            </a:endParaRPr>
          </a:p>
        </p:txBody>
      </p:sp>
      <p:sp>
        <p:nvSpPr>
          <p:cNvPr id="4105" name="Line 6"/>
          <p:cNvSpPr>
            <a:spLocks noChangeShapeType="1"/>
          </p:cNvSpPr>
          <p:nvPr/>
        </p:nvSpPr>
        <p:spPr bwMode="auto">
          <a:xfrm>
            <a:off x="3424782" y="3611442"/>
            <a:ext cx="304800" cy="0"/>
          </a:xfrm>
          <a:prstGeom prst="line">
            <a:avLst/>
          </a:prstGeom>
          <a:noFill/>
          <a:ln w="12700">
            <a:solidFill>
              <a:schemeClr val="tx1"/>
            </a:solidFill>
            <a:round/>
            <a:headEnd type="none" w="sm" len="sm"/>
            <a:tailEnd type="none" w="sm" len="sm"/>
          </a:ln>
        </p:spPr>
        <p:txBody>
          <a:bodyPr/>
          <a:lstStyle/>
          <a:p>
            <a:endParaRPr lang="de-DE">
              <a:solidFill>
                <a:schemeClr val="bg2"/>
              </a:solidFill>
            </a:endParaRPr>
          </a:p>
        </p:txBody>
      </p:sp>
      <p:sp>
        <p:nvSpPr>
          <p:cNvPr id="4106" name="Line 7"/>
          <p:cNvSpPr>
            <a:spLocks noChangeShapeType="1"/>
          </p:cNvSpPr>
          <p:nvPr/>
        </p:nvSpPr>
        <p:spPr bwMode="auto">
          <a:xfrm>
            <a:off x="3424782" y="2849442"/>
            <a:ext cx="0" cy="1524000"/>
          </a:xfrm>
          <a:prstGeom prst="line">
            <a:avLst/>
          </a:prstGeom>
          <a:noFill/>
          <a:ln w="12700">
            <a:solidFill>
              <a:schemeClr val="tx1"/>
            </a:solidFill>
            <a:round/>
            <a:headEnd type="none" w="sm" len="sm"/>
            <a:tailEnd type="none" w="sm" len="sm"/>
          </a:ln>
        </p:spPr>
        <p:txBody>
          <a:bodyPr/>
          <a:lstStyle/>
          <a:p>
            <a:endParaRPr lang="de-DE">
              <a:solidFill>
                <a:schemeClr val="bg2"/>
              </a:solidFill>
            </a:endParaRPr>
          </a:p>
        </p:txBody>
      </p:sp>
      <p:sp>
        <p:nvSpPr>
          <p:cNvPr id="4107" name="Line 8"/>
          <p:cNvSpPr>
            <a:spLocks noChangeShapeType="1"/>
          </p:cNvSpPr>
          <p:nvPr/>
        </p:nvSpPr>
        <p:spPr bwMode="auto">
          <a:xfrm>
            <a:off x="5634582" y="3611442"/>
            <a:ext cx="457200" cy="0"/>
          </a:xfrm>
          <a:prstGeom prst="line">
            <a:avLst/>
          </a:prstGeom>
          <a:noFill/>
          <a:ln w="12700">
            <a:solidFill>
              <a:schemeClr val="tx1"/>
            </a:solidFill>
            <a:round/>
            <a:headEnd type="none" w="sm" len="sm"/>
            <a:tailEnd type="none" w="sm" len="sm"/>
          </a:ln>
        </p:spPr>
        <p:txBody>
          <a:bodyPr/>
          <a:lstStyle/>
          <a:p>
            <a:endParaRPr lang="de-DE">
              <a:solidFill>
                <a:schemeClr val="bg2"/>
              </a:solidFill>
            </a:endParaRPr>
          </a:p>
        </p:txBody>
      </p:sp>
      <p:sp>
        <p:nvSpPr>
          <p:cNvPr id="4108" name="Line 9"/>
          <p:cNvSpPr>
            <a:spLocks noChangeShapeType="1"/>
          </p:cNvSpPr>
          <p:nvPr/>
        </p:nvSpPr>
        <p:spPr bwMode="auto">
          <a:xfrm>
            <a:off x="6091782" y="2849442"/>
            <a:ext cx="0" cy="1524000"/>
          </a:xfrm>
          <a:prstGeom prst="line">
            <a:avLst/>
          </a:prstGeom>
          <a:noFill/>
          <a:ln w="12700">
            <a:solidFill>
              <a:schemeClr val="tx1"/>
            </a:solidFill>
            <a:round/>
            <a:headEnd type="none" w="sm" len="sm"/>
            <a:tailEnd type="none" w="sm" len="sm"/>
          </a:ln>
        </p:spPr>
        <p:txBody>
          <a:bodyPr/>
          <a:lstStyle/>
          <a:p>
            <a:endParaRPr lang="de-DE">
              <a:solidFill>
                <a:schemeClr val="bg2"/>
              </a:solidFill>
            </a:endParaRPr>
          </a:p>
        </p:txBody>
      </p:sp>
      <p:sp>
        <p:nvSpPr>
          <p:cNvPr id="4109" name="Text Box 10"/>
          <p:cNvSpPr txBox="1">
            <a:spLocks noChangeArrowheads="1"/>
          </p:cNvSpPr>
          <p:nvPr/>
        </p:nvSpPr>
        <p:spPr bwMode="auto">
          <a:xfrm>
            <a:off x="5809207" y="2544642"/>
            <a:ext cx="533400" cy="307975"/>
          </a:xfrm>
          <a:prstGeom prst="rect">
            <a:avLst/>
          </a:prstGeom>
          <a:noFill/>
          <a:ln w="12700">
            <a:noFill/>
            <a:miter lim="800000"/>
            <a:headEnd type="none" w="sm" len="sm"/>
            <a:tailEnd type="none" w="sm" len="sm"/>
          </a:ln>
        </p:spPr>
        <p:txBody>
          <a:bodyPr wrap="none">
            <a:spAutoFit/>
          </a:bodyPr>
          <a:lstStyle/>
          <a:p>
            <a:pPr defTabSz="762000" eaLnBrk="1" hangingPunct="1">
              <a:spcBef>
                <a:spcPct val="0"/>
              </a:spcBef>
            </a:pPr>
            <a:r>
              <a:rPr lang="de-DE" sz="1400">
                <a:solidFill>
                  <a:schemeClr val="bg2"/>
                </a:solidFill>
              </a:rPr>
              <a:t>ELC</a:t>
            </a:r>
          </a:p>
        </p:txBody>
      </p:sp>
      <p:sp>
        <p:nvSpPr>
          <p:cNvPr id="4110" name="Text Box 11"/>
          <p:cNvSpPr txBox="1">
            <a:spLocks noChangeArrowheads="1"/>
          </p:cNvSpPr>
          <p:nvPr/>
        </p:nvSpPr>
        <p:spPr bwMode="auto">
          <a:xfrm>
            <a:off x="3121560" y="2544642"/>
            <a:ext cx="564578" cy="307777"/>
          </a:xfrm>
          <a:prstGeom prst="rect">
            <a:avLst/>
          </a:prstGeom>
          <a:noFill/>
          <a:ln w="12700">
            <a:noFill/>
            <a:miter lim="800000"/>
            <a:headEnd type="none" w="sm" len="sm"/>
            <a:tailEnd type="none" w="sm" len="sm"/>
          </a:ln>
        </p:spPr>
        <p:txBody>
          <a:bodyPr wrap="none">
            <a:spAutoFit/>
          </a:bodyPr>
          <a:lstStyle/>
          <a:p>
            <a:pPr defTabSz="762000" eaLnBrk="1" hangingPunct="1">
              <a:spcBef>
                <a:spcPct val="0"/>
              </a:spcBef>
            </a:pPr>
            <a:r>
              <a:rPr lang="de-DE" sz="1400" dirty="0">
                <a:solidFill>
                  <a:schemeClr val="bg2"/>
                </a:solidFill>
              </a:rPr>
              <a:t>GAS</a:t>
            </a:r>
          </a:p>
        </p:txBody>
      </p:sp>
      <p:sp>
        <p:nvSpPr>
          <p:cNvPr id="4111" name="Text Box 12"/>
          <p:cNvSpPr txBox="1">
            <a:spLocks noChangeArrowheads="1"/>
          </p:cNvSpPr>
          <p:nvPr/>
        </p:nvSpPr>
        <p:spPr bwMode="auto">
          <a:xfrm>
            <a:off x="3943895" y="3382842"/>
            <a:ext cx="1489075" cy="523875"/>
          </a:xfrm>
          <a:prstGeom prst="rect">
            <a:avLst/>
          </a:prstGeom>
          <a:noFill/>
          <a:ln w="12700">
            <a:noFill/>
            <a:miter lim="800000"/>
            <a:headEnd type="none" w="sm" len="sm"/>
            <a:tailEnd type="none" w="sm" len="sm"/>
          </a:ln>
        </p:spPr>
        <p:txBody>
          <a:bodyPr wrap="none">
            <a:spAutoFit/>
          </a:bodyPr>
          <a:lstStyle/>
          <a:p>
            <a:pPr algn="ctr" defTabSz="762000" eaLnBrk="1" hangingPunct="1">
              <a:spcBef>
                <a:spcPct val="0"/>
              </a:spcBef>
            </a:pPr>
            <a:r>
              <a:rPr lang="de-DE" sz="1400" dirty="0">
                <a:solidFill>
                  <a:schemeClr val="bg2"/>
                </a:solidFill>
              </a:rPr>
              <a:t>Gas power plant</a:t>
            </a:r>
          </a:p>
          <a:p>
            <a:pPr algn="ctr" defTabSz="762000" eaLnBrk="1" hangingPunct="1">
              <a:spcBef>
                <a:spcPct val="0"/>
              </a:spcBef>
            </a:pPr>
            <a:r>
              <a:rPr lang="de-DE" sz="1400" dirty="0">
                <a:solidFill>
                  <a:schemeClr val="bg2"/>
                </a:solidFill>
              </a:rPr>
              <a:t>EGASCC0</a:t>
            </a:r>
          </a:p>
        </p:txBody>
      </p:sp>
      <p:sp>
        <p:nvSpPr>
          <p:cNvPr id="4112" name="Rectangle 13"/>
          <p:cNvSpPr>
            <a:spLocks noChangeArrowheads="1"/>
          </p:cNvSpPr>
          <p:nvPr/>
        </p:nvSpPr>
        <p:spPr bwMode="auto">
          <a:xfrm>
            <a:off x="6471313" y="2514480"/>
            <a:ext cx="1368425" cy="338137"/>
          </a:xfrm>
          <a:prstGeom prst="rect">
            <a:avLst/>
          </a:prstGeom>
          <a:noFill/>
          <a:ln w="12700">
            <a:noFill/>
            <a:miter lim="800000"/>
            <a:headEnd type="none" w="sm" len="sm"/>
            <a:tailEnd type="none" w="sm" len="sm"/>
          </a:ln>
        </p:spPr>
        <p:txBody>
          <a:bodyPr wrap="none">
            <a:spAutoFit/>
          </a:bodyPr>
          <a:lstStyle/>
          <a:p>
            <a:pPr algn="ctr" defTabSz="762000" eaLnBrk="1" hangingPunct="1">
              <a:spcBef>
                <a:spcPct val="0"/>
              </a:spcBef>
            </a:pPr>
            <a:r>
              <a:rPr lang="de-DE" sz="1600" dirty="0">
                <a:solidFill>
                  <a:schemeClr val="bg2"/>
                </a:solidFill>
              </a:rPr>
              <a:t>VAR_FLO</a:t>
            </a:r>
            <a:r>
              <a:rPr lang="de-DE" sz="1600" baseline="-25000" dirty="0">
                <a:solidFill>
                  <a:schemeClr val="bg2"/>
                </a:solidFill>
              </a:rPr>
              <a:t>ELC</a:t>
            </a:r>
            <a:endParaRPr lang="de-DE" sz="1600" dirty="0">
              <a:solidFill>
                <a:schemeClr val="bg2"/>
              </a:solidFill>
            </a:endParaRPr>
          </a:p>
        </p:txBody>
      </p:sp>
      <p:sp>
        <p:nvSpPr>
          <p:cNvPr id="4113" name="Rectangle 14"/>
          <p:cNvSpPr>
            <a:spLocks noChangeArrowheads="1"/>
          </p:cNvSpPr>
          <p:nvPr/>
        </p:nvSpPr>
        <p:spPr bwMode="auto">
          <a:xfrm>
            <a:off x="1843510" y="3763842"/>
            <a:ext cx="1390894" cy="338554"/>
          </a:xfrm>
          <a:prstGeom prst="rect">
            <a:avLst/>
          </a:prstGeom>
          <a:noFill/>
          <a:ln w="12700">
            <a:noFill/>
            <a:miter lim="800000"/>
            <a:headEnd type="none" w="sm" len="sm"/>
            <a:tailEnd type="none" w="sm" len="sm"/>
          </a:ln>
        </p:spPr>
        <p:txBody>
          <a:bodyPr wrap="none">
            <a:spAutoFit/>
          </a:bodyPr>
          <a:lstStyle/>
          <a:p>
            <a:pPr algn="ctr" defTabSz="762000" eaLnBrk="1" hangingPunct="1">
              <a:spcBef>
                <a:spcPct val="0"/>
              </a:spcBef>
            </a:pPr>
            <a:r>
              <a:rPr lang="de-DE" sz="1600" dirty="0">
                <a:solidFill>
                  <a:schemeClr val="bg2"/>
                </a:solidFill>
              </a:rPr>
              <a:t>VAR_FLO</a:t>
            </a:r>
            <a:r>
              <a:rPr lang="de-DE" sz="1600" baseline="-25000" dirty="0">
                <a:solidFill>
                  <a:schemeClr val="bg2"/>
                </a:solidFill>
              </a:rPr>
              <a:t>GAS</a:t>
            </a:r>
            <a:endParaRPr lang="de-DE" sz="1600" dirty="0">
              <a:solidFill>
                <a:schemeClr val="bg2"/>
              </a:solidFill>
            </a:endParaRPr>
          </a:p>
        </p:txBody>
      </p:sp>
      <p:sp>
        <p:nvSpPr>
          <p:cNvPr id="4114" name="Freeform 15"/>
          <p:cNvSpPr>
            <a:spLocks/>
          </p:cNvSpPr>
          <p:nvPr/>
        </p:nvSpPr>
        <p:spPr bwMode="auto">
          <a:xfrm>
            <a:off x="2823120" y="3230442"/>
            <a:ext cx="838200" cy="533400"/>
          </a:xfrm>
          <a:custGeom>
            <a:avLst/>
            <a:gdLst>
              <a:gd name="T0" fmla="*/ 0 w 528"/>
              <a:gd name="T1" fmla="*/ 846772589 h 336"/>
              <a:gd name="T2" fmla="*/ 483869975 w 528"/>
              <a:gd name="T3" fmla="*/ 120967506 h 336"/>
              <a:gd name="T4" fmla="*/ 1209674838 w 528"/>
              <a:gd name="T5" fmla="*/ 120967506 h 336"/>
              <a:gd name="T6" fmla="*/ 1209674838 w 528"/>
              <a:gd name="T7" fmla="*/ 604837479 h 336"/>
              <a:gd name="T8" fmla="*/ 0 60000 65536"/>
              <a:gd name="T9" fmla="*/ 0 60000 65536"/>
              <a:gd name="T10" fmla="*/ 0 60000 65536"/>
              <a:gd name="T11" fmla="*/ 0 60000 65536"/>
              <a:gd name="T12" fmla="*/ 0 w 528"/>
              <a:gd name="T13" fmla="*/ 0 h 336"/>
              <a:gd name="T14" fmla="*/ 528 w 528"/>
              <a:gd name="T15" fmla="*/ 336 h 336"/>
            </a:gdLst>
            <a:ahLst/>
            <a:cxnLst>
              <a:cxn ang="T8">
                <a:pos x="T0" y="T1"/>
              </a:cxn>
              <a:cxn ang="T9">
                <a:pos x="T2" y="T3"/>
              </a:cxn>
              <a:cxn ang="T10">
                <a:pos x="T4" y="T5"/>
              </a:cxn>
              <a:cxn ang="T11">
                <a:pos x="T6" y="T7"/>
              </a:cxn>
            </a:cxnLst>
            <a:rect l="T12" t="T13" r="T14" b="T15"/>
            <a:pathLst>
              <a:path w="528" h="336">
                <a:moveTo>
                  <a:pt x="0" y="336"/>
                </a:moveTo>
                <a:cubicBezTo>
                  <a:pt x="56" y="216"/>
                  <a:pt x="112" y="96"/>
                  <a:pt x="192" y="48"/>
                </a:cubicBezTo>
                <a:cubicBezTo>
                  <a:pt x="272" y="0"/>
                  <a:pt x="432" y="16"/>
                  <a:pt x="480" y="48"/>
                </a:cubicBezTo>
                <a:cubicBezTo>
                  <a:pt x="528" y="80"/>
                  <a:pt x="480" y="208"/>
                  <a:pt x="480" y="240"/>
                </a:cubicBezTo>
              </a:path>
            </a:pathLst>
          </a:custGeom>
          <a:noFill/>
          <a:ln w="12700" cap="flat" cmpd="sng">
            <a:solidFill>
              <a:schemeClr val="tx1"/>
            </a:solidFill>
            <a:prstDash val="solid"/>
            <a:round/>
            <a:headEnd type="none" w="sm" len="sm"/>
            <a:tailEnd type="none" w="sm" len="sm"/>
          </a:ln>
        </p:spPr>
        <p:txBody>
          <a:bodyPr/>
          <a:lstStyle/>
          <a:p>
            <a:endParaRPr lang="de-DE">
              <a:solidFill>
                <a:schemeClr val="bg2"/>
              </a:solidFill>
            </a:endParaRPr>
          </a:p>
        </p:txBody>
      </p:sp>
      <p:sp>
        <p:nvSpPr>
          <p:cNvPr id="4115" name="Text Box 18"/>
          <p:cNvSpPr txBox="1">
            <a:spLocks noChangeArrowheads="1"/>
          </p:cNvSpPr>
          <p:nvPr/>
        </p:nvSpPr>
        <p:spPr bwMode="auto">
          <a:xfrm>
            <a:off x="-123825" y="5270500"/>
            <a:ext cx="2393950" cy="307975"/>
          </a:xfrm>
          <a:prstGeom prst="rect">
            <a:avLst/>
          </a:prstGeom>
          <a:noFill/>
          <a:ln w="12700">
            <a:noFill/>
            <a:miter lim="800000"/>
            <a:headEnd type="none" w="sm" len="sm"/>
            <a:tailEnd type="none" w="sm" len="sm"/>
          </a:ln>
        </p:spPr>
        <p:txBody>
          <a:bodyPr>
            <a:spAutoFit/>
          </a:bodyPr>
          <a:lstStyle/>
          <a:p>
            <a:pPr algn="r" defTabSz="762000" eaLnBrk="1" hangingPunct="1">
              <a:spcBef>
                <a:spcPct val="0"/>
              </a:spcBef>
            </a:pPr>
            <a:r>
              <a:rPr lang="de-DE" sz="1400" i="1">
                <a:solidFill>
                  <a:schemeClr val="bg2"/>
                </a:solidFill>
              </a:rPr>
              <a:t>Transformation equation</a:t>
            </a:r>
          </a:p>
        </p:txBody>
      </p:sp>
      <p:graphicFrame>
        <p:nvGraphicFramePr>
          <p:cNvPr id="4099" name="Object 26"/>
          <p:cNvGraphicFramePr>
            <a:graphicFrameLocks noChangeAspect="1"/>
          </p:cNvGraphicFramePr>
          <p:nvPr>
            <p:extLst>
              <p:ext uri="{D42A27DB-BD31-4B8C-83A1-F6EECF244321}">
                <p14:modId xmlns:p14="http://schemas.microsoft.com/office/powerpoint/2010/main" val="3413461466"/>
              </p:ext>
            </p:extLst>
          </p:nvPr>
        </p:nvGraphicFramePr>
        <p:xfrm>
          <a:off x="3542257" y="4538542"/>
          <a:ext cx="2430463" cy="307975"/>
        </p:xfrm>
        <a:graphic>
          <a:graphicData uri="http://schemas.openxmlformats.org/presentationml/2006/ole">
            <mc:AlternateContent xmlns:mc="http://schemas.openxmlformats.org/markup-compatibility/2006">
              <mc:Choice xmlns:v="urn:schemas-microsoft-com:vml" Requires="v">
                <p:oleObj spid="_x0000_s395305" name="Equation" r:id="rId6" imgW="1854200" imgH="228600" progId="Equation.3">
                  <p:embed/>
                </p:oleObj>
              </mc:Choice>
              <mc:Fallback>
                <p:oleObj name="Equation" r:id="rId6" imgW="18542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2257" y="4538542"/>
                        <a:ext cx="2430463"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7" name="Text Box 21"/>
          <p:cNvSpPr txBox="1">
            <a:spLocks noChangeArrowheads="1"/>
          </p:cNvSpPr>
          <p:nvPr/>
        </p:nvSpPr>
        <p:spPr bwMode="auto">
          <a:xfrm>
            <a:off x="1462632" y="4414717"/>
            <a:ext cx="1749425" cy="523875"/>
          </a:xfrm>
          <a:prstGeom prst="rect">
            <a:avLst/>
          </a:prstGeom>
          <a:noFill/>
          <a:ln w="12700">
            <a:noFill/>
            <a:miter lim="800000"/>
            <a:headEnd type="none" w="sm" len="sm"/>
            <a:tailEnd type="none" w="sm" len="sm"/>
          </a:ln>
        </p:spPr>
        <p:txBody>
          <a:bodyPr>
            <a:spAutoFit/>
          </a:bodyPr>
          <a:lstStyle/>
          <a:p>
            <a:pPr defTabSz="762000" eaLnBrk="1" hangingPunct="1">
              <a:spcBef>
                <a:spcPct val="0"/>
              </a:spcBef>
            </a:pPr>
            <a:r>
              <a:rPr lang="de-DE" sz="1400" i="1">
                <a:solidFill>
                  <a:schemeClr val="bg2"/>
                </a:solidFill>
              </a:rPr>
              <a:t>Overall efficiency from input to output</a:t>
            </a:r>
          </a:p>
        </p:txBody>
      </p:sp>
      <p:sp>
        <p:nvSpPr>
          <p:cNvPr id="4118" name="Freihandform 31"/>
          <p:cNvSpPr>
            <a:spLocks/>
          </p:cNvSpPr>
          <p:nvPr/>
        </p:nvSpPr>
        <p:spPr bwMode="auto">
          <a:xfrm>
            <a:off x="5863182" y="2791045"/>
            <a:ext cx="882650" cy="811213"/>
          </a:xfrm>
          <a:custGeom>
            <a:avLst/>
            <a:gdLst>
              <a:gd name="T0" fmla="*/ 0 w 942975"/>
              <a:gd name="T1" fmla="*/ 923925 h 923925"/>
              <a:gd name="T2" fmla="*/ 38100 w 942975"/>
              <a:gd name="T3" fmla="*/ 466725 h 923925"/>
              <a:gd name="T4" fmla="*/ 161925 w 942975"/>
              <a:gd name="T5" fmla="*/ 600075 h 923925"/>
              <a:gd name="T6" fmla="*/ 942975 w 942975"/>
              <a:gd name="T7" fmla="*/ 0 h 923925"/>
              <a:gd name="T8" fmla="*/ 942975 w 942975"/>
              <a:gd name="T9" fmla="*/ 0 h 923925"/>
              <a:gd name="T10" fmla="*/ 0 60000 65536"/>
              <a:gd name="T11" fmla="*/ 0 60000 65536"/>
              <a:gd name="T12" fmla="*/ 0 60000 65536"/>
              <a:gd name="T13" fmla="*/ 0 60000 65536"/>
              <a:gd name="T14" fmla="*/ 0 60000 65536"/>
              <a:gd name="T15" fmla="*/ 0 w 942975"/>
              <a:gd name="T16" fmla="*/ 0 h 923925"/>
              <a:gd name="T17" fmla="*/ 942975 w 942975"/>
              <a:gd name="T18" fmla="*/ 923925 h 923925"/>
            </a:gdLst>
            <a:ahLst/>
            <a:cxnLst>
              <a:cxn ang="T10">
                <a:pos x="T0" y="T1"/>
              </a:cxn>
              <a:cxn ang="T11">
                <a:pos x="T2" y="T3"/>
              </a:cxn>
              <a:cxn ang="T12">
                <a:pos x="T4" y="T5"/>
              </a:cxn>
              <a:cxn ang="T13">
                <a:pos x="T6" y="T7"/>
              </a:cxn>
              <a:cxn ang="T14">
                <a:pos x="T8" y="T9"/>
              </a:cxn>
            </a:cxnLst>
            <a:rect l="T15" t="T16" r="T17" b="T18"/>
            <a:pathLst>
              <a:path w="942975" h="923925">
                <a:moveTo>
                  <a:pt x="0" y="923925"/>
                </a:moveTo>
                <a:cubicBezTo>
                  <a:pt x="5556" y="722312"/>
                  <a:pt x="11113" y="520700"/>
                  <a:pt x="38100" y="466725"/>
                </a:cubicBezTo>
                <a:cubicBezTo>
                  <a:pt x="65087" y="412750"/>
                  <a:pt x="11113" y="677862"/>
                  <a:pt x="161925" y="600075"/>
                </a:cubicBezTo>
                <a:cubicBezTo>
                  <a:pt x="312737" y="522288"/>
                  <a:pt x="942975" y="0"/>
                  <a:pt x="942975" y="0"/>
                </a:cubicBezTo>
              </a:path>
            </a:pathLst>
          </a:custGeom>
          <a:noFill/>
          <a:ln w="9525" cap="flat" cmpd="sng" algn="ctr">
            <a:solidFill>
              <a:schemeClr val="tx1"/>
            </a:solidFill>
            <a:prstDash val="solid"/>
            <a:round/>
            <a:headEnd type="none" w="med" len="med"/>
            <a:tailEnd type="none" w="med" len="med"/>
          </a:ln>
        </p:spPr>
        <p:txBody>
          <a:bodyPr wrap="square">
            <a:spAutoFit/>
          </a:bodyPr>
          <a:lstStyle/>
          <a:p>
            <a:endParaRPr lang="de-DE">
              <a:solidFill>
                <a:schemeClr val="bg2"/>
              </a:solidFill>
            </a:endParaRPr>
          </a:p>
        </p:txBody>
      </p:sp>
    </p:spTree>
    <p:extLst>
      <p:ext uri="{BB962C8B-B14F-4D97-AF65-F5344CB8AC3E}">
        <p14:creationId xmlns:p14="http://schemas.microsoft.com/office/powerpoint/2010/main" val="12801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136525" y="15557"/>
            <a:ext cx="8897938" cy="944563"/>
          </a:xfrm>
          <a:noFill/>
          <a:ln/>
        </p:spPr>
        <p:txBody>
          <a:bodyPr/>
          <a:lstStyle/>
          <a:p>
            <a:r>
              <a:rPr lang="de-DE" dirty="0"/>
              <a:t>Objective function</a:t>
            </a:r>
          </a:p>
        </p:txBody>
      </p:sp>
      <p:pic>
        <p:nvPicPr>
          <p:cNvPr id="5" name="Picture 3" descr="process"/>
          <p:cNvPicPr>
            <a:picLocks noChangeAspect="1" noChangeArrowheads="1"/>
          </p:cNvPicPr>
          <p:nvPr/>
        </p:nvPicPr>
        <p:blipFill>
          <a:blip r:embed="rId4" cstate="email"/>
          <a:srcRect/>
          <a:stretch>
            <a:fillRect/>
          </a:stretch>
        </p:blipFill>
        <p:spPr bwMode="auto">
          <a:xfrm>
            <a:off x="5362575" y="2052003"/>
            <a:ext cx="3602038" cy="1571625"/>
          </a:xfrm>
          <a:prstGeom prst="rect">
            <a:avLst/>
          </a:prstGeom>
          <a:noFill/>
        </p:spPr>
      </p:pic>
      <p:sp>
        <p:nvSpPr>
          <p:cNvPr id="6" name="Rectangle 4"/>
          <p:cNvSpPr>
            <a:spLocks noChangeArrowheads="1"/>
          </p:cNvSpPr>
          <p:nvPr/>
        </p:nvSpPr>
        <p:spPr bwMode="auto">
          <a:xfrm>
            <a:off x="179388" y="1320165"/>
            <a:ext cx="8856662" cy="360612"/>
          </a:xfrm>
          <a:prstGeom prst="rect">
            <a:avLst/>
          </a:prstGeom>
          <a:noFill/>
          <a:ln w="9525">
            <a:noFill/>
            <a:miter lim="800000"/>
            <a:headEnd/>
            <a:tailEnd/>
          </a:ln>
          <a:effectLst/>
        </p:spPr>
        <p:txBody>
          <a:bodyPr>
            <a:spAutoFit/>
          </a:bodyPr>
          <a:lstStyle/>
          <a:p>
            <a:pPr marL="412750" indent="-412750" eaLnBrk="1" hangingPunct="1">
              <a:lnSpc>
                <a:spcPct val="120000"/>
              </a:lnSpc>
              <a:spcBef>
                <a:spcPct val="20000"/>
              </a:spcBef>
              <a:buClr>
                <a:srgbClr val="0066CC"/>
              </a:buClr>
              <a:buFont typeface="Arial" charset="0"/>
              <a:buChar char="●"/>
            </a:pPr>
            <a:r>
              <a:rPr lang="en-US" sz="1600" dirty="0">
                <a:solidFill>
                  <a:schemeClr val="bg2"/>
                </a:solidFill>
              </a:rPr>
              <a:t>Objective function = total discounted energy system costs over the entire model horizon</a:t>
            </a:r>
          </a:p>
        </p:txBody>
      </p:sp>
      <p:sp>
        <p:nvSpPr>
          <p:cNvPr id="7" name="Rectangle 5"/>
          <p:cNvSpPr>
            <a:spLocks noChangeArrowheads="1"/>
          </p:cNvSpPr>
          <p:nvPr/>
        </p:nvSpPr>
        <p:spPr bwMode="auto">
          <a:xfrm>
            <a:off x="179388" y="1751965"/>
            <a:ext cx="8856662" cy="3625850"/>
          </a:xfrm>
          <a:prstGeom prst="rect">
            <a:avLst/>
          </a:prstGeom>
          <a:noFill/>
          <a:ln w="9525">
            <a:noFill/>
            <a:miter lim="800000"/>
            <a:headEnd/>
            <a:tailEnd/>
          </a:ln>
          <a:effectLst/>
        </p:spPr>
        <p:txBody>
          <a:bodyPr>
            <a:spAutoFit/>
          </a:bodyPr>
          <a:lstStyle/>
          <a:p>
            <a:pPr marL="412750" indent="-412750" eaLnBrk="1" hangingPunct="1">
              <a:lnSpc>
                <a:spcPct val="120000"/>
              </a:lnSpc>
              <a:spcBef>
                <a:spcPct val="20000"/>
              </a:spcBef>
              <a:buClr>
                <a:srgbClr val="0066CC"/>
              </a:buClr>
              <a:buFont typeface="Arial" charset="0"/>
              <a:buChar char="●"/>
            </a:pPr>
            <a:r>
              <a:rPr lang="en-US" sz="1600">
                <a:solidFill>
                  <a:schemeClr val="bg2"/>
                </a:solidFill>
              </a:rPr>
              <a:t>Typical cost components in the objective function:</a:t>
            </a:r>
          </a:p>
          <a:p>
            <a:pPr marL="825500" lvl="1" indent="-371475" eaLnBrk="1" hangingPunct="1">
              <a:lnSpc>
                <a:spcPct val="120000"/>
              </a:lnSpc>
              <a:spcBef>
                <a:spcPct val="20000"/>
              </a:spcBef>
              <a:buClr>
                <a:srgbClr val="0066CC"/>
              </a:buClr>
              <a:buFont typeface="Wingdings" pitchFamily="2" charset="2"/>
              <a:buAutoNum type="romanLcPeriod"/>
            </a:pPr>
            <a:r>
              <a:rPr lang="en-US" sz="1400">
                <a:solidFill>
                  <a:schemeClr val="bg2"/>
                </a:solidFill>
              </a:rPr>
              <a:t>Variable O&amp;M costs in period t</a:t>
            </a:r>
          </a:p>
          <a:p>
            <a:pPr marL="825500" lvl="1" indent="-371475" eaLnBrk="1" hangingPunct="1">
              <a:lnSpc>
                <a:spcPct val="120000"/>
              </a:lnSpc>
              <a:spcBef>
                <a:spcPct val="20000"/>
              </a:spcBef>
              <a:buClr>
                <a:srgbClr val="0066CC"/>
              </a:buClr>
              <a:buFont typeface="Wingdings" pitchFamily="2" charset="2"/>
              <a:buAutoNum type="romanLcPeriod"/>
            </a:pPr>
            <a:endParaRPr lang="en-US" sz="1400">
              <a:solidFill>
                <a:schemeClr val="bg2"/>
              </a:solidFill>
            </a:endParaRPr>
          </a:p>
          <a:p>
            <a:pPr marL="825500" lvl="1" indent="-371475" eaLnBrk="1" hangingPunct="1">
              <a:lnSpc>
                <a:spcPct val="120000"/>
              </a:lnSpc>
              <a:spcBef>
                <a:spcPct val="20000"/>
              </a:spcBef>
              <a:buClr>
                <a:srgbClr val="0066CC"/>
              </a:buClr>
              <a:buFont typeface="Wingdings" pitchFamily="2" charset="2"/>
              <a:buAutoNum type="romanLcPeriod"/>
            </a:pPr>
            <a:endParaRPr lang="en-US" sz="1400">
              <a:solidFill>
                <a:schemeClr val="bg2"/>
              </a:solidFill>
            </a:endParaRPr>
          </a:p>
          <a:p>
            <a:pPr marL="825500" lvl="1" indent="-371475" eaLnBrk="1" hangingPunct="1">
              <a:lnSpc>
                <a:spcPct val="120000"/>
              </a:lnSpc>
              <a:spcBef>
                <a:spcPct val="20000"/>
              </a:spcBef>
              <a:buClr>
                <a:srgbClr val="0066CC"/>
              </a:buClr>
              <a:buFont typeface="Wingdings" pitchFamily="2" charset="2"/>
              <a:buAutoNum type="romanLcPeriod"/>
            </a:pPr>
            <a:r>
              <a:rPr lang="en-US" sz="1400">
                <a:solidFill>
                  <a:schemeClr val="bg2"/>
                </a:solidFill>
              </a:rPr>
              <a:t>Fixed O&amp;M costs in period t</a:t>
            </a:r>
          </a:p>
          <a:p>
            <a:pPr marL="825500" lvl="1" indent="-371475" eaLnBrk="1" hangingPunct="1">
              <a:lnSpc>
                <a:spcPct val="120000"/>
              </a:lnSpc>
              <a:spcBef>
                <a:spcPct val="20000"/>
              </a:spcBef>
              <a:buClr>
                <a:srgbClr val="0066CC"/>
              </a:buClr>
              <a:buFont typeface="Wingdings" pitchFamily="2" charset="2"/>
              <a:buAutoNum type="romanLcPeriod"/>
            </a:pPr>
            <a:endParaRPr lang="en-US" sz="1400">
              <a:solidFill>
                <a:schemeClr val="bg2"/>
              </a:solidFill>
            </a:endParaRPr>
          </a:p>
          <a:p>
            <a:pPr marL="825500" lvl="1" indent="-371475" eaLnBrk="1" hangingPunct="1">
              <a:lnSpc>
                <a:spcPct val="120000"/>
              </a:lnSpc>
              <a:spcBef>
                <a:spcPct val="20000"/>
              </a:spcBef>
              <a:buClr>
                <a:srgbClr val="0066CC"/>
              </a:buClr>
              <a:buFont typeface="Wingdings" pitchFamily="2" charset="2"/>
              <a:buAutoNum type="romanLcPeriod"/>
            </a:pPr>
            <a:endParaRPr lang="en-US" sz="1400">
              <a:solidFill>
                <a:schemeClr val="bg2"/>
              </a:solidFill>
            </a:endParaRPr>
          </a:p>
          <a:p>
            <a:pPr marL="825500" lvl="1" indent="-371475" eaLnBrk="1" hangingPunct="1">
              <a:lnSpc>
                <a:spcPct val="120000"/>
              </a:lnSpc>
              <a:spcBef>
                <a:spcPct val="20000"/>
              </a:spcBef>
              <a:buClr>
                <a:srgbClr val="0066CC"/>
              </a:buClr>
              <a:buFont typeface="Wingdings" pitchFamily="2" charset="2"/>
              <a:buAutoNum type="romanLcPeriod"/>
            </a:pPr>
            <a:r>
              <a:rPr lang="en-US" sz="1400">
                <a:solidFill>
                  <a:schemeClr val="bg2"/>
                </a:solidFill>
              </a:rPr>
              <a:t>Levelized investment costs in period t (capital recovery factor </a:t>
            </a:r>
            <a:r>
              <a:rPr lang="en-US" sz="1400" i="1">
                <a:solidFill>
                  <a:schemeClr val="bg2"/>
                </a:solidFill>
              </a:rPr>
              <a:t>crf </a:t>
            </a:r>
            <a:r>
              <a:rPr lang="en-US" sz="1400">
                <a:solidFill>
                  <a:schemeClr val="bg2"/>
                </a:solidFill>
              </a:rPr>
              <a:t>depends on economic lifetime and/or technology specific discount rate)</a:t>
            </a:r>
          </a:p>
          <a:p>
            <a:pPr marL="825500" lvl="1" indent="-371475" eaLnBrk="1" hangingPunct="1">
              <a:lnSpc>
                <a:spcPct val="120000"/>
              </a:lnSpc>
              <a:spcBef>
                <a:spcPct val="20000"/>
              </a:spcBef>
              <a:buClr>
                <a:srgbClr val="0066CC"/>
              </a:buClr>
              <a:buFont typeface="Wingdings" pitchFamily="2" charset="2"/>
              <a:buAutoNum type="romanLcPeriod"/>
            </a:pPr>
            <a:endParaRPr lang="en-US" sz="1400">
              <a:solidFill>
                <a:schemeClr val="bg2"/>
              </a:solidFill>
            </a:endParaRPr>
          </a:p>
          <a:p>
            <a:pPr marL="825500" lvl="1" indent="-371475" eaLnBrk="1" hangingPunct="1">
              <a:lnSpc>
                <a:spcPct val="120000"/>
              </a:lnSpc>
              <a:spcBef>
                <a:spcPct val="20000"/>
              </a:spcBef>
              <a:buClr>
                <a:srgbClr val="0066CC"/>
              </a:buClr>
              <a:buFont typeface="Wingdings" pitchFamily="2" charset="2"/>
              <a:buAutoNum type="romanLcPeriod"/>
            </a:pPr>
            <a:endParaRPr lang="en-US" sz="1400">
              <a:solidFill>
                <a:schemeClr val="bg2"/>
              </a:solidFill>
            </a:endParaRPr>
          </a:p>
          <a:p>
            <a:pPr marL="825500" lvl="1" indent="-371475" eaLnBrk="1" hangingPunct="1">
              <a:lnSpc>
                <a:spcPct val="120000"/>
              </a:lnSpc>
              <a:spcBef>
                <a:spcPct val="20000"/>
              </a:spcBef>
              <a:buClr>
                <a:srgbClr val="0066CC"/>
              </a:buClr>
              <a:buFont typeface="Wingdings" pitchFamily="2" charset="2"/>
              <a:buAutoNum type="romanLcPeriod"/>
            </a:pPr>
            <a:r>
              <a:rPr lang="en-US" sz="1400">
                <a:solidFill>
                  <a:schemeClr val="bg2"/>
                </a:solidFill>
              </a:rPr>
              <a:t>Costs/Revenues from imports/exports in period t</a:t>
            </a:r>
          </a:p>
        </p:txBody>
      </p:sp>
      <p:sp>
        <p:nvSpPr>
          <p:cNvPr id="8" name="Rectangle 6"/>
          <p:cNvSpPr>
            <a:spLocks noChangeArrowheads="1"/>
          </p:cNvSpPr>
          <p:nvPr/>
        </p:nvSpPr>
        <p:spPr bwMode="auto">
          <a:xfrm>
            <a:off x="179388" y="5649278"/>
            <a:ext cx="8856662" cy="1071562"/>
          </a:xfrm>
          <a:prstGeom prst="rect">
            <a:avLst/>
          </a:prstGeom>
          <a:noFill/>
          <a:ln w="9525">
            <a:noFill/>
            <a:miter lim="800000"/>
            <a:headEnd/>
            <a:tailEnd/>
          </a:ln>
          <a:effectLst/>
        </p:spPr>
        <p:txBody>
          <a:bodyPr>
            <a:spAutoFit/>
          </a:bodyPr>
          <a:lstStyle/>
          <a:p>
            <a:pPr marL="412750" indent="-412750" eaLnBrk="1" hangingPunct="1">
              <a:lnSpc>
                <a:spcPct val="120000"/>
              </a:lnSpc>
              <a:spcBef>
                <a:spcPct val="20000"/>
              </a:spcBef>
              <a:buClr>
                <a:srgbClr val="0066CC"/>
              </a:buClr>
              <a:buFont typeface="Arial" charset="0"/>
              <a:buChar char="●"/>
            </a:pPr>
            <a:r>
              <a:rPr lang="en-US" sz="1600">
                <a:solidFill>
                  <a:schemeClr val="bg2"/>
                </a:solidFill>
              </a:rPr>
              <a:t>Costs in real terms</a:t>
            </a:r>
          </a:p>
          <a:p>
            <a:pPr marL="412750" indent="-412750" eaLnBrk="1" hangingPunct="1">
              <a:lnSpc>
                <a:spcPct val="120000"/>
              </a:lnSpc>
              <a:spcBef>
                <a:spcPct val="20000"/>
              </a:spcBef>
              <a:buClr>
                <a:srgbClr val="0066CC"/>
              </a:buClr>
              <a:buFont typeface="Arial" charset="0"/>
              <a:buChar char="●"/>
            </a:pPr>
            <a:r>
              <a:rPr lang="en-US" sz="1600">
                <a:solidFill>
                  <a:schemeClr val="bg2"/>
                </a:solidFill>
              </a:rPr>
              <a:t>General discount rate used to discount costs from different periods to base year</a:t>
            </a:r>
          </a:p>
          <a:p>
            <a:pPr marL="412750" indent="-412750" eaLnBrk="1" hangingPunct="1">
              <a:lnSpc>
                <a:spcPct val="120000"/>
              </a:lnSpc>
              <a:spcBef>
                <a:spcPct val="20000"/>
              </a:spcBef>
              <a:buClr>
                <a:srgbClr val="0066CC"/>
              </a:buClr>
              <a:buFont typeface="Arial" charset="0"/>
              <a:buChar char="●"/>
            </a:pPr>
            <a:r>
              <a:rPr lang="en-US" sz="1600">
                <a:solidFill>
                  <a:schemeClr val="bg2"/>
                </a:solidFill>
              </a:rPr>
              <a:t>Investment costs spread over construction time to mimick interest cost during construction</a:t>
            </a:r>
          </a:p>
        </p:txBody>
      </p:sp>
      <p:graphicFrame>
        <p:nvGraphicFramePr>
          <p:cNvPr id="9" name="Object 7"/>
          <p:cNvGraphicFramePr>
            <a:graphicFrameLocks noGrp="1" noChangeAspect="1"/>
          </p:cNvGraphicFramePr>
          <p:nvPr>
            <p:ph/>
            <p:extLst>
              <p:ext uri="{D42A27DB-BD31-4B8C-83A1-F6EECF244321}">
                <p14:modId xmlns:p14="http://schemas.microsoft.com/office/powerpoint/2010/main" val="908277288"/>
              </p:ext>
            </p:extLst>
          </p:nvPr>
        </p:nvGraphicFramePr>
        <p:xfrm>
          <a:off x="1835150" y="2544128"/>
          <a:ext cx="2293938" cy="260350"/>
        </p:xfrm>
        <a:graphic>
          <a:graphicData uri="http://schemas.openxmlformats.org/presentationml/2006/ole">
            <mc:AlternateContent xmlns:mc="http://schemas.openxmlformats.org/markup-compatibility/2006">
              <mc:Choice xmlns:v="urn:schemas-microsoft-com:vml" Requires="v">
                <p:oleObj spid="_x0000_s396366" name="Formel" r:id="rId5" imgW="2120900" imgH="241300" progId="Equation.3">
                  <p:embed/>
                </p:oleObj>
              </mc:Choice>
              <mc:Fallback>
                <p:oleObj name="Formel" r:id="rId5" imgW="2120900" imgH="2413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544128"/>
                        <a:ext cx="2293938"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2212615130"/>
              </p:ext>
            </p:extLst>
          </p:nvPr>
        </p:nvGraphicFramePr>
        <p:xfrm>
          <a:off x="1727200" y="3474403"/>
          <a:ext cx="2509838" cy="293687"/>
        </p:xfrm>
        <a:graphic>
          <a:graphicData uri="http://schemas.openxmlformats.org/presentationml/2006/ole">
            <mc:AlternateContent xmlns:mc="http://schemas.openxmlformats.org/markup-compatibility/2006">
              <mc:Choice xmlns:v="urn:schemas-microsoft-com:vml" Requires="v">
                <p:oleObj spid="_x0000_s396367" name="Formel" r:id="rId7" imgW="2070100" imgH="241300" progId="Equation.3">
                  <p:embed/>
                </p:oleObj>
              </mc:Choice>
              <mc:Fallback>
                <p:oleObj name="Formel" r:id="rId7" imgW="20701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7200" y="3474403"/>
                        <a:ext cx="2509838"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9"/>
          <p:cNvGraphicFramePr>
            <a:graphicFrameLocks noChangeAspect="1"/>
          </p:cNvGraphicFramePr>
          <p:nvPr>
            <p:extLst>
              <p:ext uri="{D42A27DB-BD31-4B8C-83A1-F6EECF244321}">
                <p14:modId xmlns:p14="http://schemas.microsoft.com/office/powerpoint/2010/main" val="194982278"/>
              </p:ext>
            </p:extLst>
          </p:nvPr>
        </p:nvGraphicFramePr>
        <p:xfrm>
          <a:off x="1474788" y="4560253"/>
          <a:ext cx="3016250" cy="277812"/>
        </p:xfrm>
        <a:graphic>
          <a:graphicData uri="http://schemas.openxmlformats.org/presentationml/2006/ole">
            <mc:AlternateContent xmlns:mc="http://schemas.openxmlformats.org/markup-compatibility/2006">
              <mc:Choice xmlns:v="urn:schemas-microsoft-com:vml" Requires="v">
                <p:oleObj spid="_x0000_s396368" name="Formel" r:id="rId9" imgW="2489200" imgH="228600" progId="Equation.3">
                  <p:embed/>
                </p:oleObj>
              </mc:Choice>
              <mc:Fallback>
                <p:oleObj name="Formel" r:id="rId9" imgW="24892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4788" y="4560253"/>
                        <a:ext cx="3016250"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2250172737"/>
              </p:ext>
            </p:extLst>
          </p:nvPr>
        </p:nvGraphicFramePr>
        <p:xfrm>
          <a:off x="1738313" y="5352415"/>
          <a:ext cx="2617787" cy="293688"/>
        </p:xfrm>
        <a:graphic>
          <a:graphicData uri="http://schemas.openxmlformats.org/presentationml/2006/ole">
            <mc:AlternateContent xmlns:mc="http://schemas.openxmlformats.org/markup-compatibility/2006">
              <mc:Choice xmlns:v="urn:schemas-microsoft-com:vml" Requires="v">
                <p:oleObj spid="_x0000_s396369" name="Formel" r:id="rId11" imgW="2159000" imgH="241300" progId="Equation.3">
                  <p:embed/>
                </p:oleObj>
              </mc:Choice>
              <mc:Fallback>
                <p:oleObj name="Formel" r:id="rId11" imgW="21590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8313" y="5352415"/>
                        <a:ext cx="2617787"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39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114264"/>
            <a:ext cx="8424862" cy="720725"/>
          </a:xfrm>
          <a:noFill/>
        </p:spPr>
        <p:txBody>
          <a:bodyPr/>
          <a:lstStyle/>
          <a:p>
            <a:pPr eaLnBrk="1" hangingPunct="1"/>
            <a:r>
              <a:rPr lang="de-DE" dirty="0"/>
              <a:t>Further model equations</a:t>
            </a:r>
          </a:p>
        </p:txBody>
      </p:sp>
      <p:sp>
        <p:nvSpPr>
          <p:cNvPr id="29700" name="Rectangle 3"/>
          <p:cNvSpPr>
            <a:spLocks noChangeArrowheads="1"/>
          </p:cNvSpPr>
          <p:nvPr/>
        </p:nvSpPr>
        <p:spPr bwMode="auto">
          <a:xfrm>
            <a:off x="457200" y="685800"/>
            <a:ext cx="8382000" cy="1143000"/>
          </a:xfrm>
          <a:prstGeom prst="rect">
            <a:avLst/>
          </a:prstGeom>
          <a:noFill/>
          <a:ln w="12700">
            <a:noFill/>
            <a:miter lim="800000"/>
            <a:headEnd type="none" w="sm" len="sm"/>
            <a:tailEnd type="none" w="sm" len="sm"/>
          </a:ln>
        </p:spPr>
        <p:txBody>
          <a:bodyPr/>
          <a:lstStyle/>
          <a:p>
            <a:pPr eaLnBrk="1" hangingPunct="1">
              <a:spcBef>
                <a:spcPct val="0"/>
              </a:spcBef>
            </a:pPr>
            <a:endParaRPr lang="en-US" b="1">
              <a:solidFill>
                <a:srgbClr val="0066CC"/>
              </a:solidFill>
            </a:endParaRPr>
          </a:p>
        </p:txBody>
      </p:sp>
      <p:sp>
        <p:nvSpPr>
          <p:cNvPr id="29701" name="Text Box 4"/>
          <p:cNvSpPr txBox="1">
            <a:spLocks noChangeArrowheads="1"/>
          </p:cNvSpPr>
          <p:nvPr/>
        </p:nvSpPr>
        <p:spPr bwMode="auto">
          <a:xfrm>
            <a:off x="290513" y="1397000"/>
            <a:ext cx="8458200" cy="5262979"/>
          </a:xfrm>
          <a:prstGeom prst="rect">
            <a:avLst/>
          </a:prstGeom>
          <a:noFill/>
          <a:ln w="9525" algn="ctr">
            <a:noFill/>
            <a:miter lim="800000"/>
            <a:headEnd type="none" w="sm" len="sm"/>
            <a:tailEnd type="none" w="sm" len="sm"/>
          </a:ln>
        </p:spPr>
        <p:txBody>
          <a:bodyPr>
            <a:spAutoFit/>
          </a:bodyPr>
          <a:lstStyle/>
          <a:p>
            <a:pPr marL="412750" indent="-412750" eaLnBrk="1" hangingPunct="1">
              <a:lnSpc>
                <a:spcPct val="120000"/>
              </a:lnSpc>
              <a:spcBef>
                <a:spcPct val="20000"/>
              </a:spcBef>
              <a:buClr>
                <a:srgbClr val="0066CC"/>
              </a:buClr>
              <a:buFont typeface="Arial" charset="0"/>
              <a:buChar char="●"/>
            </a:pPr>
            <a:r>
              <a:rPr lang="en-US" sz="2000" dirty="0">
                <a:solidFill>
                  <a:schemeClr val="bg2"/>
                </a:solidFill>
              </a:rPr>
              <a:t>Description of exchange processes in multi-regional models</a:t>
            </a:r>
          </a:p>
          <a:p>
            <a:pPr marL="412750" indent="-412750" eaLnBrk="1" hangingPunct="1">
              <a:lnSpc>
                <a:spcPct val="120000"/>
              </a:lnSpc>
              <a:spcBef>
                <a:spcPct val="20000"/>
              </a:spcBef>
              <a:buClr>
                <a:srgbClr val="0066CC"/>
              </a:buClr>
              <a:buFont typeface="Arial" charset="0"/>
              <a:buChar char="●"/>
            </a:pPr>
            <a:r>
              <a:rPr lang="en-US" sz="2000" dirty="0">
                <a:solidFill>
                  <a:schemeClr val="bg2"/>
                </a:solidFill>
              </a:rPr>
              <a:t>Elastic demands</a:t>
            </a:r>
          </a:p>
          <a:p>
            <a:pPr marL="412750" indent="-412750" eaLnBrk="1" hangingPunct="1">
              <a:lnSpc>
                <a:spcPct val="120000"/>
              </a:lnSpc>
              <a:spcBef>
                <a:spcPct val="20000"/>
              </a:spcBef>
              <a:buClr>
                <a:srgbClr val="0066CC"/>
              </a:buClr>
              <a:buFont typeface="Arial" charset="0"/>
              <a:buChar char="●"/>
            </a:pPr>
            <a:r>
              <a:rPr lang="en-US" sz="2000" dirty="0">
                <a:solidFill>
                  <a:schemeClr val="bg2"/>
                </a:solidFill>
              </a:rPr>
              <a:t>Product/market share constraints, e.g. share of hydrogen cars in total person kilometer demand</a:t>
            </a:r>
          </a:p>
          <a:p>
            <a:pPr marL="412750" indent="-412750" eaLnBrk="1" hangingPunct="1">
              <a:lnSpc>
                <a:spcPct val="120000"/>
              </a:lnSpc>
              <a:spcBef>
                <a:spcPct val="20000"/>
              </a:spcBef>
              <a:buClr>
                <a:srgbClr val="0066CC"/>
              </a:buClr>
              <a:buFont typeface="Arial" charset="0"/>
              <a:buChar char="●"/>
            </a:pPr>
            <a:r>
              <a:rPr lang="en-US" sz="2000" dirty="0">
                <a:solidFill>
                  <a:schemeClr val="bg2"/>
                </a:solidFill>
              </a:rPr>
              <a:t>Peaking equation: Ensures enough available firm capacity during peak demand</a:t>
            </a:r>
          </a:p>
          <a:p>
            <a:pPr marL="412750" indent="-412750" eaLnBrk="1" hangingPunct="1">
              <a:lnSpc>
                <a:spcPct val="120000"/>
              </a:lnSpc>
              <a:spcBef>
                <a:spcPct val="20000"/>
              </a:spcBef>
              <a:buClr>
                <a:srgbClr val="0066CC"/>
              </a:buClr>
              <a:buFont typeface="Arial" charset="0"/>
              <a:buChar char="●"/>
            </a:pPr>
            <a:r>
              <a:rPr lang="en-US" sz="2000" dirty="0">
                <a:solidFill>
                  <a:schemeClr val="bg2"/>
                </a:solidFill>
              </a:rPr>
              <a:t>Storage equation: Modeling of storage between </a:t>
            </a:r>
            <a:r>
              <a:rPr lang="en-US" sz="2000" dirty="0" err="1">
                <a:solidFill>
                  <a:schemeClr val="bg2"/>
                </a:solidFill>
              </a:rPr>
              <a:t>timeslices</a:t>
            </a:r>
            <a:r>
              <a:rPr lang="en-US" sz="2000" dirty="0">
                <a:solidFill>
                  <a:schemeClr val="bg2"/>
                </a:solidFill>
              </a:rPr>
              <a:t> (e.g. pump storage) or between periods (e.g. stockpiling)</a:t>
            </a:r>
          </a:p>
          <a:p>
            <a:pPr marL="412750" indent="-412750" eaLnBrk="1" hangingPunct="1">
              <a:lnSpc>
                <a:spcPct val="120000"/>
              </a:lnSpc>
              <a:spcBef>
                <a:spcPct val="20000"/>
              </a:spcBef>
              <a:buClr>
                <a:srgbClr val="0066CC"/>
              </a:buClr>
              <a:buFont typeface="Arial" charset="0"/>
              <a:buChar char="●"/>
            </a:pPr>
            <a:r>
              <a:rPr lang="en-US" sz="2000" dirty="0">
                <a:solidFill>
                  <a:schemeClr val="bg2"/>
                </a:solidFill>
              </a:rPr>
              <a:t>Commodity-specific availabilities, e.g. full load hours of CHP plant in backpressure and condensing mode</a:t>
            </a:r>
          </a:p>
          <a:p>
            <a:pPr marL="412750" indent="-412750" eaLnBrk="1" hangingPunct="1">
              <a:lnSpc>
                <a:spcPct val="120000"/>
              </a:lnSpc>
              <a:spcBef>
                <a:spcPct val="20000"/>
              </a:spcBef>
              <a:buClr>
                <a:srgbClr val="0066CC"/>
              </a:buClr>
              <a:buFont typeface="Arial" charset="0"/>
              <a:buChar char="●"/>
            </a:pPr>
            <a:r>
              <a:rPr lang="en-US" sz="2000" dirty="0">
                <a:solidFill>
                  <a:schemeClr val="bg2"/>
                </a:solidFill>
              </a:rPr>
              <a:t>User constraints: Flexible framework to formulate constraints being not part of the standard portfolio of TIMES equations, e.g. growth constraints, renewable quota</a:t>
            </a:r>
          </a:p>
        </p:txBody>
      </p:sp>
    </p:spTree>
    <p:extLst>
      <p:ext uri="{BB962C8B-B14F-4D97-AF65-F5344CB8AC3E}">
        <p14:creationId xmlns:p14="http://schemas.microsoft.com/office/powerpoint/2010/main" val="150291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Building Blocks of TIMES model</a:t>
            </a:r>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3664436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6725" y="12955"/>
            <a:ext cx="8897938" cy="944563"/>
          </a:xfrm>
        </p:spPr>
        <p:txBody>
          <a:bodyPr/>
          <a:lstStyle/>
          <a:p>
            <a:r>
              <a:rPr lang="en-US" altLang="en-US" dirty="0"/>
              <a:t>TIMES model components</a:t>
            </a:r>
          </a:p>
        </p:txBody>
      </p:sp>
      <p:sp>
        <p:nvSpPr>
          <p:cNvPr id="3" name="Content Placeholder 2"/>
          <p:cNvSpPr>
            <a:spLocks noGrp="1"/>
          </p:cNvSpPr>
          <p:nvPr>
            <p:ph idx="1"/>
          </p:nvPr>
        </p:nvSpPr>
        <p:spPr>
          <a:xfrm>
            <a:off x="110219" y="1417056"/>
            <a:ext cx="8870950" cy="4481513"/>
          </a:xfrm>
        </p:spPr>
        <p:txBody>
          <a:bodyPr/>
          <a:lstStyle/>
          <a:p>
            <a:pPr>
              <a:buFont typeface="Arial" charset="0"/>
              <a:buChar char="•"/>
              <a:defRPr/>
            </a:pPr>
            <a:r>
              <a:rPr lang="en-US" dirty="0"/>
              <a:t>Made up of 2 simple components:</a:t>
            </a:r>
          </a:p>
          <a:p>
            <a:pPr marL="457200" lvl="1" indent="0">
              <a:buNone/>
              <a:defRPr/>
            </a:pPr>
            <a:r>
              <a:rPr lang="en-US" dirty="0"/>
              <a:t>1. Energy Carriers (e.g. fuels, demand)</a:t>
            </a:r>
          </a:p>
          <a:p>
            <a:pPr marL="457200" lvl="1" indent="0">
              <a:buNone/>
              <a:defRPr/>
            </a:pPr>
            <a:r>
              <a:rPr lang="en-US" dirty="0"/>
              <a:t>2. Technologies (e.g. Light bulb, power plant) all characterized in the same way:		</a:t>
            </a:r>
          </a:p>
          <a:p>
            <a:pPr marL="914400" lvl="1" indent="-457200">
              <a:lnSpc>
                <a:spcPct val="90000"/>
              </a:lnSpc>
              <a:buFont typeface="Arial" charset="0"/>
              <a:buChar char="–"/>
              <a:defRPr/>
            </a:pPr>
            <a:r>
              <a:rPr lang="en-US" sz="2000" dirty="0"/>
              <a:t>Input and Output Carriers</a:t>
            </a:r>
          </a:p>
          <a:p>
            <a:pPr marL="914400" lvl="1" indent="-457200">
              <a:lnSpc>
                <a:spcPct val="90000"/>
              </a:lnSpc>
              <a:buFont typeface="Arial" charset="0"/>
              <a:buChar char="–"/>
              <a:defRPr/>
            </a:pPr>
            <a:r>
              <a:rPr lang="en-US" sz="2000" dirty="0"/>
              <a:t>Efficiency</a:t>
            </a:r>
          </a:p>
          <a:p>
            <a:pPr marL="914400" lvl="1" indent="-457200">
              <a:lnSpc>
                <a:spcPct val="90000"/>
              </a:lnSpc>
              <a:buFont typeface="Arial" charset="0"/>
              <a:buChar char="–"/>
              <a:defRPr/>
            </a:pPr>
            <a:r>
              <a:rPr lang="en-US" sz="2000" dirty="0"/>
              <a:t>Investment Costs per unit of capacity</a:t>
            </a:r>
          </a:p>
          <a:p>
            <a:pPr marL="914400" lvl="1" indent="-457200">
              <a:lnSpc>
                <a:spcPct val="90000"/>
              </a:lnSpc>
              <a:buFont typeface="Arial" charset="0"/>
              <a:buChar char="–"/>
              <a:defRPr/>
            </a:pPr>
            <a:r>
              <a:rPr lang="en-US" sz="2000" dirty="0"/>
              <a:t>Activity Costs</a:t>
            </a:r>
          </a:p>
          <a:p>
            <a:pPr marL="914400" lvl="1" indent="-457200">
              <a:lnSpc>
                <a:spcPct val="90000"/>
              </a:lnSpc>
              <a:buFont typeface="Arial" charset="0"/>
              <a:buChar char="–"/>
              <a:defRPr/>
            </a:pPr>
            <a:r>
              <a:rPr lang="en-US" sz="2000" dirty="0"/>
              <a:t>Existing Capacity</a:t>
            </a:r>
          </a:p>
          <a:p>
            <a:pPr marL="914400" lvl="1" indent="-457200">
              <a:lnSpc>
                <a:spcPct val="90000"/>
              </a:lnSpc>
              <a:buFont typeface="Arial" charset="0"/>
              <a:buChar char="–"/>
              <a:defRPr/>
            </a:pPr>
            <a:r>
              <a:rPr lang="en-US" sz="2000" dirty="0"/>
              <a:t>Annual Availability</a:t>
            </a:r>
          </a:p>
          <a:p>
            <a:pPr marL="914400" lvl="1" indent="-457200">
              <a:lnSpc>
                <a:spcPct val="90000"/>
              </a:lnSpc>
              <a:buFont typeface="Arial" charset="0"/>
              <a:buChar char="–"/>
              <a:defRPr/>
            </a:pPr>
            <a:r>
              <a:rPr lang="en-US" sz="2000" dirty="0"/>
              <a:t>Expected Life</a:t>
            </a:r>
          </a:p>
          <a:p>
            <a:pPr marL="914400" lvl="1" indent="-457200">
              <a:lnSpc>
                <a:spcPct val="90000"/>
              </a:lnSpc>
              <a:buFont typeface="Arial" charset="0"/>
              <a:buChar char="–"/>
              <a:defRPr/>
            </a:pPr>
            <a:r>
              <a:rPr lang="en-US" sz="2000" dirty="0"/>
              <a:t>Emissions</a:t>
            </a:r>
          </a:p>
          <a:p>
            <a:pPr lvl="2">
              <a:buFont typeface="Arial" charset="0"/>
              <a:buChar char="•"/>
              <a:defRPr/>
            </a:pPr>
            <a:endParaRPr lang="en-US" dirty="0"/>
          </a:p>
        </p:txBody>
      </p:sp>
    </p:spTree>
    <p:extLst>
      <p:ext uri="{BB962C8B-B14F-4D97-AF65-F5344CB8AC3E}">
        <p14:creationId xmlns:p14="http://schemas.microsoft.com/office/powerpoint/2010/main" val="391431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136525" y="-30493"/>
            <a:ext cx="8897938" cy="944563"/>
          </a:xfrm>
          <a:noFill/>
          <a:ln/>
        </p:spPr>
        <p:txBody>
          <a:bodyPr/>
          <a:lstStyle/>
          <a:p>
            <a:r>
              <a:rPr lang="de-DE" dirty="0"/>
              <a:t>Technology representation</a:t>
            </a:r>
          </a:p>
        </p:txBody>
      </p:sp>
      <p:sp>
        <p:nvSpPr>
          <p:cNvPr id="5" name="Line 3"/>
          <p:cNvSpPr>
            <a:spLocks noChangeShapeType="1"/>
          </p:cNvSpPr>
          <p:nvPr/>
        </p:nvSpPr>
        <p:spPr bwMode="auto">
          <a:xfrm flipV="1">
            <a:off x="372428" y="3504883"/>
            <a:ext cx="792162" cy="1587"/>
          </a:xfrm>
          <a:prstGeom prst="line">
            <a:avLst/>
          </a:prstGeom>
          <a:noFill/>
          <a:ln w="25400">
            <a:solidFill>
              <a:srgbClr val="FF9900"/>
            </a:solidFill>
            <a:round/>
            <a:headEnd type="none" w="sm" len="sm"/>
            <a:tailEnd type="triangle" w="lg" len="med"/>
          </a:ln>
        </p:spPr>
        <p:txBody>
          <a:bodyPr/>
          <a:lstStyle/>
          <a:p>
            <a:endParaRPr lang="en-GB"/>
          </a:p>
        </p:txBody>
      </p:sp>
      <p:sp>
        <p:nvSpPr>
          <p:cNvPr id="6" name="Text Box 4"/>
          <p:cNvSpPr txBox="1">
            <a:spLocks noChangeArrowheads="1"/>
          </p:cNvSpPr>
          <p:nvPr/>
        </p:nvSpPr>
        <p:spPr bwMode="auto">
          <a:xfrm>
            <a:off x="3299778" y="2452370"/>
            <a:ext cx="1031875" cy="304800"/>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400" b="1"/>
              <a:t>Electricity</a:t>
            </a:r>
          </a:p>
        </p:txBody>
      </p:sp>
      <p:sp>
        <p:nvSpPr>
          <p:cNvPr id="7" name="Text Box 5"/>
          <p:cNvSpPr txBox="1">
            <a:spLocks noChangeArrowheads="1"/>
          </p:cNvSpPr>
          <p:nvPr/>
        </p:nvSpPr>
        <p:spPr bwMode="auto">
          <a:xfrm>
            <a:off x="91440" y="2395220"/>
            <a:ext cx="568325" cy="304800"/>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400" b="1"/>
              <a:t>Coal</a:t>
            </a:r>
          </a:p>
        </p:txBody>
      </p:sp>
      <p:sp>
        <p:nvSpPr>
          <p:cNvPr id="8" name="Text Box 6"/>
          <p:cNvSpPr txBox="1">
            <a:spLocks noChangeArrowheads="1"/>
          </p:cNvSpPr>
          <p:nvPr/>
        </p:nvSpPr>
        <p:spPr bwMode="auto">
          <a:xfrm>
            <a:off x="1239203" y="3347720"/>
            <a:ext cx="1476375" cy="517525"/>
          </a:xfrm>
          <a:prstGeom prst="rect">
            <a:avLst/>
          </a:prstGeom>
          <a:noFill/>
          <a:ln w="3175">
            <a:noFill/>
            <a:miter lim="800000"/>
            <a:headEnd type="none" w="sm" len="sm"/>
            <a:tailEnd type="none" w="sm" len="sm"/>
          </a:ln>
        </p:spPr>
        <p:txBody>
          <a:bodyPr wrap="none">
            <a:spAutoFit/>
          </a:bodyPr>
          <a:lstStyle/>
          <a:p>
            <a:pPr algn="ctr" defTabSz="762000" eaLnBrk="1" hangingPunct="1">
              <a:spcBef>
                <a:spcPct val="0"/>
              </a:spcBef>
            </a:pPr>
            <a:r>
              <a:rPr lang="de-DE" sz="1400"/>
              <a:t>Supercrititcal</a:t>
            </a:r>
          </a:p>
          <a:p>
            <a:pPr algn="ctr" defTabSz="762000" eaLnBrk="1" hangingPunct="1">
              <a:spcBef>
                <a:spcPct val="0"/>
              </a:spcBef>
            </a:pPr>
            <a:r>
              <a:rPr lang="de-DE" sz="1400"/>
              <a:t>coal plant (SCP)</a:t>
            </a:r>
          </a:p>
        </p:txBody>
      </p:sp>
      <p:sp>
        <p:nvSpPr>
          <p:cNvPr id="9" name="Line 7"/>
          <p:cNvSpPr>
            <a:spLocks noChangeShapeType="1"/>
          </p:cNvSpPr>
          <p:nvPr/>
        </p:nvSpPr>
        <p:spPr bwMode="auto">
          <a:xfrm>
            <a:off x="2748915" y="3793808"/>
            <a:ext cx="1079500" cy="0"/>
          </a:xfrm>
          <a:prstGeom prst="line">
            <a:avLst/>
          </a:prstGeom>
          <a:noFill/>
          <a:ln w="25400">
            <a:solidFill>
              <a:srgbClr val="FF9900"/>
            </a:solidFill>
            <a:round/>
            <a:headEnd type="none" w="sm" len="sm"/>
            <a:tailEnd type="triangle" w="lg" len="med"/>
          </a:ln>
        </p:spPr>
        <p:txBody>
          <a:bodyPr/>
          <a:lstStyle/>
          <a:p>
            <a:endParaRPr lang="en-GB"/>
          </a:p>
        </p:txBody>
      </p:sp>
      <p:sp>
        <p:nvSpPr>
          <p:cNvPr id="10" name="Line 8"/>
          <p:cNvSpPr>
            <a:spLocks noChangeShapeType="1"/>
          </p:cNvSpPr>
          <p:nvPr/>
        </p:nvSpPr>
        <p:spPr bwMode="auto">
          <a:xfrm>
            <a:off x="2748915" y="3362008"/>
            <a:ext cx="1871663" cy="0"/>
          </a:xfrm>
          <a:prstGeom prst="line">
            <a:avLst/>
          </a:prstGeom>
          <a:noFill/>
          <a:ln w="25400">
            <a:solidFill>
              <a:srgbClr val="FF9900"/>
            </a:solidFill>
            <a:round/>
            <a:headEnd type="none" w="sm" len="sm"/>
            <a:tailEnd type="triangle" w="lg" len="med"/>
          </a:ln>
        </p:spPr>
        <p:txBody>
          <a:bodyPr/>
          <a:lstStyle/>
          <a:p>
            <a:endParaRPr lang="en-GB"/>
          </a:p>
        </p:txBody>
      </p:sp>
      <p:sp>
        <p:nvSpPr>
          <p:cNvPr id="11" name="Text Box 9"/>
          <p:cNvSpPr txBox="1">
            <a:spLocks noChangeArrowheads="1"/>
          </p:cNvSpPr>
          <p:nvPr/>
        </p:nvSpPr>
        <p:spPr bwMode="auto">
          <a:xfrm>
            <a:off x="4380865" y="2471420"/>
            <a:ext cx="514350" cy="304800"/>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400" b="1" dirty="0"/>
              <a:t>CO</a:t>
            </a:r>
            <a:r>
              <a:rPr lang="de-DE" sz="1400" b="1" baseline="-25000" dirty="0"/>
              <a:t>2</a:t>
            </a:r>
          </a:p>
        </p:txBody>
      </p:sp>
      <p:sp>
        <p:nvSpPr>
          <p:cNvPr id="12" name="Text Box 10"/>
          <p:cNvSpPr txBox="1">
            <a:spLocks noChangeArrowheads="1"/>
          </p:cNvSpPr>
          <p:nvPr/>
        </p:nvSpPr>
        <p:spPr bwMode="auto">
          <a:xfrm>
            <a:off x="1007428" y="2038033"/>
            <a:ext cx="874712" cy="304800"/>
          </a:xfrm>
          <a:prstGeom prst="rect">
            <a:avLst/>
          </a:prstGeom>
          <a:noFill/>
          <a:ln w="3175">
            <a:noFill/>
            <a:miter lim="800000"/>
            <a:headEnd type="none" w="sm" len="sm"/>
            <a:tailEnd type="none" w="sm" len="sm"/>
          </a:ln>
        </p:spPr>
        <p:txBody>
          <a:bodyPr wrap="none">
            <a:spAutoFit/>
          </a:bodyPr>
          <a:lstStyle/>
          <a:p>
            <a:pPr>
              <a:spcBef>
                <a:spcPct val="0"/>
              </a:spcBef>
            </a:pPr>
            <a:r>
              <a:rPr lang="de-DE" sz="1400" b="1" i="1">
                <a:solidFill>
                  <a:srgbClr val="0033CC"/>
                </a:solidFill>
                <a:latin typeface="Helvetica" pitchFamily="34" charset="0"/>
              </a:rPr>
              <a:t>Process</a:t>
            </a:r>
          </a:p>
        </p:txBody>
      </p:sp>
      <p:sp>
        <p:nvSpPr>
          <p:cNvPr id="13" name="Text Box 11"/>
          <p:cNvSpPr txBox="1">
            <a:spLocks noChangeArrowheads="1"/>
          </p:cNvSpPr>
          <p:nvPr/>
        </p:nvSpPr>
        <p:spPr bwMode="auto">
          <a:xfrm>
            <a:off x="3468053" y="1684020"/>
            <a:ext cx="1308100" cy="304800"/>
          </a:xfrm>
          <a:prstGeom prst="rect">
            <a:avLst/>
          </a:prstGeom>
          <a:noFill/>
          <a:ln w="3175">
            <a:noFill/>
            <a:miter lim="800000"/>
            <a:headEnd type="none" w="sm" len="sm"/>
            <a:tailEnd type="none" w="sm" len="sm"/>
          </a:ln>
        </p:spPr>
        <p:txBody>
          <a:bodyPr wrap="none">
            <a:spAutoFit/>
          </a:bodyPr>
          <a:lstStyle/>
          <a:p>
            <a:pPr>
              <a:spcBef>
                <a:spcPct val="0"/>
              </a:spcBef>
            </a:pPr>
            <a:r>
              <a:rPr lang="de-DE" sz="1400" b="1" i="1">
                <a:solidFill>
                  <a:srgbClr val="008000"/>
                </a:solidFill>
                <a:latin typeface="Helvetica" pitchFamily="34" charset="0"/>
              </a:rPr>
              <a:t>Commodities</a:t>
            </a:r>
          </a:p>
        </p:txBody>
      </p:sp>
      <p:sp>
        <p:nvSpPr>
          <p:cNvPr id="14" name="Line 12"/>
          <p:cNvSpPr>
            <a:spLocks noChangeShapeType="1"/>
          </p:cNvSpPr>
          <p:nvPr/>
        </p:nvSpPr>
        <p:spPr bwMode="auto">
          <a:xfrm flipH="1">
            <a:off x="372428" y="2785745"/>
            <a:ext cx="0" cy="1368425"/>
          </a:xfrm>
          <a:prstGeom prst="line">
            <a:avLst/>
          </a:prstGeom>
          <a:noFill/>
          <a:ln w="25400">
            <a:solidFill>
              <a:srgbClr val="339966"/>
            </a:solidFill>
            <a:round/>
            <a:headEnd type="none" w="sm" len="sm"/>
            <a:tailEnd type="none" w="sm" len="sm"/>
          </a:ln>
        </p:spPr>
        <p:txBody>
          <a:bodyPr/>
          <a:lstStyle/>
          <a:p>
            <a:endParaRPr lang="en-GB"/>
          </a:p>
        </p:txBody>
      </p:sp>
      <p:sp>
        <p:nvSpPr>
          <p:cNvPr id="15" name="Line 13"/>
          <p:cNvSpPr>
            <a:spLocks noChangeShapeType="1"/>
          </p:cNvSpPr>
          <p:nvPr/>
        </p:nvSpPr>
        <p:spPr bwMode="auto">
          <a:xfrm>
            <a:off x="1524953" y="2353945"/>
            <a:ext cx="196850" cy="803275"/>
          </a:xfrm>
          <a:prstGeom prst="line">
            <a:avLst/>
          </a:prstGeom>
          <a:noFill/>
          <a:ln w="3175">
            <a:solidFill>
              <a:schemeClr val="tx1"/>
            </a:solidFill>
            <a:round/>
            <a:headEnd type="none" w="sm" len="sm"/>
            <a:tailEnd type="none" w="sm" len="sm"/>
          </a:ln>
        </p:spPr>
        <p:txBody>
          <a:bodyPr/>
          <a:lstStyle/>
          <a:p>
            <a:endParaRPr lang="en-GB"/>
          </a:p>
        </p:txBody>
      </p:sp>
      <p:sp>
        <p:nvSpPr>
          <p:cNvPr id="16" name="Line 14"/>
          <p:cNvSpPr>
            <a:spLocks noChangeShapeType="1"/>
          </p:cNvSpPr>
          <p:nvPr/>
        </p:nvSpPr>
        <p:spPr bwMode="auto">
          <a:xfrm flipH="1">
            <a:off x="3820478" y="2044383"/>
            <a:ext cx="152400" cy="381000"/>
          </a:xfrm>
          <a:prstGeom prst="line">
            <a:avLst/>
          </a:prstGeom>
          <a:noFill/>
          <a:ln w="3175">
            <a:solidFill>
              <a:schemeClr val="tx1"/>
            </a:solidFill>
            <a:round/>
            <a:headEnd type="none" w="sm" len="sm"/>
            <a:tailEnd type="none" w="sm" len="sm"/>
          </a:ln>
        </p:spPr>
        <p:txBody>
          <a:bodyPr/>
          <a:lstStyle/>
          <a:p>
            <a:endParaRPr lang="en-GB"/>
          </a:p>
        </p:txBody>
      </p:sp>
      <p:sp>
        <p:nvSpPr>
          <p:cNvPr id="17" name="Line 15"/>
          <p:cNvSpPr>
            <a:spLocks noChangeShapeType="1"/>
          </p:cNvSpPr>
          <p:nvPr/>
        </p:nvSpPr>
        <p:spPr bwMode="auto">
          <a:xfrm>
            <a:off x="4468178" y="2014220"/>
            <a:ext cx="152400" cy="457200"/>
          </a:xfrm>
          <a:prstGeom prst="line">
            <a:avLst/>
          </a:prstGeom>
          <a:noFill/>
          <a:ln w="3175">
            <a:solidFill>
              <a:schemeClr val="tx1"/>
            </a:solidFill>
            <a:round/>
            <a:headEnd type="none" w="sm" len="sm"/>
            <a:tailEnd type="none" w="sm" len="sm"/>
          </a:ln>
        </p:spPr>
        <p:txBody>
          <a:bodyPr/>
          <a:lstStyle/>
          <a:p>
            <a:endParaRPr lang="en-GB"/>
          </a:p>
        </p:txBody>
      </p:sp>
      <p:sp>
        <p:nvSpPr>
          <p:cNvPr id="18" name="Text Box 16"/>
          <p:cNvSpPr txBox="1">
            <a:spLocks noChangeArrowheads="1"/>
          </p:cNvSpPr>
          <p:nvPr/>
        </p:nvSpPr>
        <p:spPr bwMode="auto">
          <a:xfrm>
            <a:off x="2941003" y="2930208"/>
            <a:ext cx="685800" cy="304800"/>
          </a:xfrm>
          <a:prstGeom prst="rect">
            <a:avLst/>
          </a:prstGeom>
          <a:noFill/>
          <a:ln w="3175">
            <a:noFill/>
            <a:miter lim="800000"/>
            <a:headEnd type="none" w="sm" len="sm"/>
            <a:tailEnd type="none" w="sm" len="sm"/>
          </a:ln>
        </p:spPr>
        <p:txBody>
          <a:bodyPr wrap="none">
            <a:spAutoFit/>
          </a:bodyPr>
          <a:lstStyle/>
          <a:p>
            <a:pPr>
              <a:spcBef>
                <a:spcPct val="0"/>
              </a:spcBef>
            </a:pPr>
            <a:r>
              <a:rPr lang="de-DE" sz="1400" b="1" i="1">
                <a:solidFill>
                  <a:srgbClr val="FF9933"/>
                </a:solidFill>
                <a:latin typeface="Helvetica" pitchFamily="34" charset="0"/>
              </a:rPr>
              <a:t>Flows</a:t>
            </a:r>
          </a:p>
        </p:txBody>
      </p:sp>
      <p:sp>
        <p:nvSpPr>
          <p:cNvPr id="19" name="Text Box 17"/>
          <p:cNvSpPr txBox="1">
            <a:spLocks noChangeArrowheads="1"/>
          </p:cNvSpPr>
          <p:nvPr/>
        </p:nvSpPr>
        <p:spPr bwMode="auto">
          <a:xfrm>
            <a:off x="405765" y="2912745"/>
            <a:ext cx="685800" cy="304800"/>
          </a:xfrm>
          <a:prstGeom prst="rect">
            <a:avLst/>
          </a:prstGeom>
          <a:noFill/>
          <a:ln w="3175">
            <a:noFill/>
            <a:miter lim="800000"/>
            <a:headEnd type="none" w="sm" len="sm"/>
            <a:tailEnd type="none" w="sm" len="sm"/>
          </a:ln>
        </p:spPr>
        <p:txBody>
          <a:bodyPr wrap="none">
            <a:spAutoFit/>
          </a:bodyPr>
          <a:lstStyle/>
          <a:p>
            <a:pPr>
              <a:spcBef>
                <a:spcPct val="0"/>
              </a:spcBef>
            </a:pPr>
            <a:r>
              <a:rPr lang="de-DE" sz="1400" b="1" i="1">
                <a:solidFill>
                  <a:srgbClr val="FF9933"/>
                </a:solidFill>
                <a:latin typeface="Helvetica" pitchFamily="34" charset="0"/>
              </a:rPr>
              <a:t>Flows</a:t>
            </a:r>
          </a:p>
        </p:txBody>
      </p:sp>
      <p:sp>
        <p:nvSpPr>
          <p:cNvPr id="20" name="Rectangle 18"/>
          <p:cNvSpPr>
            <a:spLocks noChangeArrowheads="1"/>
          </p:cNvSpPr>
          <p:nvPr/>
        </p:nvSpPr>
        <p:spPr bwMode="auto">
          <a:xfrm>
            <a:off x="1164590" y="3157220"/>
            <a:ext cx="1584325" cy="838200"/>
          </a:xfrm>
          <a:prstGeom prst="rect">
            <a:avLst/>
          </a:prstGeom>
          <a:noFill/>
          <a:ln w="25400">
            <a:solidFill>
              <a:srgbClr val="0000FF"/>
            </a:solidFill>
            <a:miter lim="800000"/>
            <a:headEnd type="none" w="sm" len="sm"/>
            <a:tailEnd type="none" w="sm" len="sm"/>
          </a:ln>
        </p:spPr>
        <p:txBody>
          <a:bodyPr wrap="none" anchor="ctr"/>
          <a:lstStyle/>
          <a:p>
            <a:endParaRPr lang="en-GB"/>
          </a:p>
        </p:txBody>
      </p:sp>
      <p:sp>
        <p:nvSpPr>
          <p:cNvPr id="21" name="Line 19"/>
          <p:cNvSpPr>
            <a:spLocks noChangeShapeType="1"/>
          </p:cNvSpPr>
          <p:nvPr/>
        </p:nvSpPr>
        <p:spPr bwMode="auto">
          <a:xfrm flipH="1">
            <a:off x="3828415" y="2785745"/>
            <a:ext cx="0" cy="1368425"/>
          </a:xfrm>
          <a:prstGeom prst="line">
            <a:avLst/>
          </a:prstGeom>
          <a:noFill/>
          <a:ln w="25400">
            <a:solidFill>
              <a:srgbClr val="339966"/>
            </a:solidFill>
            <a:round/>
            <a:headEnd type="none" w="sm" len="sm"/>
            <a:tailEnd type="none" w="sm" len="sm"/>
          </a:ln>
        </p:spPr>
        <p:txBody>
          <a:bodyPr/>
          <a:lstStyle/>
          <a:p>
            <a:endParaRPr lang="en-GB"/>
          </a:p>
        </p:txBody>
      </p:sp>
      <p:sp>
        <p:nvSpPr>
          <p:cNvPr id="22" name="Line 20"/>
          <p:cNvSpPr>
            <a:spLocks noChangeShapeType="1"/>
          </p:cNvSpPr>
          <p:nvPr/>
        </p:nvSpPr>
        <p:spPr bwMode="auto">
          <a:xfrm flipH="1">
            <a:off x="4620578" y="2785745"/>
            <a:ext cx="0" cy="1368425"/>
          </a:xfrm>
          <a:prstGeom prst="line">
            <a:avLst/>
          </a:prstGeom>
          <a:noFill/>
          <a:ln w="25400">
            <a:solidFill>
              <a:srgbClr val="339966"/>
            </a:solidFill>
            <a:round/>
            <a:headEnd type="none" w="sm" len="sm"/>
            <a:tailEnd type="none" w="sm" len="sm"/>
          </a:ln>
        </p:spPr>
        <p:txBody>
          <a:bodyPr/>
          <a:lstStyle/>
          <a:p>
            <a:endParaRPr lang="en-GB"/>
          </a:p>
        </p:txBody>
      </p:sp>
      <p:graphicFrame>
        <p:nvGraphicFramePr>
          <p:cNvPr id="23" name="Group 21"/>
          <p:cNvGraphicFramePr>
            <a:graphicFrameLocks noGrp="1"/>
          </p:cNvGraphicFramePr>
          <p:nvPr>
            <p:extLst/>
          </p:nvPr>
        </p:nvGraphicFramePr>
        <p:xfrm>
          <a:off x="4879340" y="1931670"/>
          <a:ext cx="4140200" cy="2511744"/>
        </p:xfrm>
        <a:graphic>
          <a:graphicData uri="http://schemas.openxmlformats.org/drawingml/2006/table">
            <a:tbl>
              <a:tblPr/>
              <a:tblGrid>
                <a:gridCol w="1217613">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5475">
                  <a:extLst>
                    <a:ext uri="{9D8B030D-6E8A-4147-A177-3AD203B41FA5}">
                      <a16:colId xmlns:a16="http://schemas.microsoft.com/office/drawing/2014/main" val="20003"/>
                    </a:ext>
                  </a:extLst>
                </a:gridCol>
                <a:gridCol w="549275">
                  <a:extLst>
                    <a:ext uri="{9D8B030D-6E8A-4147-A177-3AD203B41FA5}">
                      <a16:colId xmlns:a16="http://schemas.microsoft.com/office/drawing/2014/main" val="20004"/>
                    </a:ext>
                  </a:extLst>
                </a:gridCol>
                <a:gridCol w="528637">
                  <a:extLst>
                    <a:ext uri="{9D8B030D-6E8A-4147-A177-3AD203B41FA5}">
                      <a16:colId xmlns:a16="http://schemas.microsoft.com/office/drawing/2014/main" val="20005"/>
                    </a:ext>
                  </a:extLst>
                </a:gridCol>
              </a:tblGrid>
              <a:tr h="234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e-DE" sz="800" b="1" i="0" u="none" strike="noStrike" cap="none" normalizeH="0" baseline="0" dirty="0">
                          <a:ln>
                            <a:noFill/>
                          </a:ln>
                          <a:solidFill>
                            <a:schemeClr val="bg2"/>
                          </a:solidFill>
                          <a:effectLst/>
                          <a:latin typeface="Arial" charset="0"/>
                        </a:rPr>
                        <a:t>Coal PC Supercrit.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e-DE" sz="800" b="1" i="0" u="none" strike="noStrike" cap="none" normalizeH="0" baseline="0">
                          <a:ln>
                            <a:noFill/>
                          </a:ln>
                          <a:solidFill>
                            <a:schemeClr val="bg2"/>
                          </a:solidFill>
                          <a:effectLst/>
                          <a:latin typeface="Arial" charset="0"/>
                        </a:rPr>
                        <a:t>Unit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1" i="0" u="none" strike="noStrike" cap="none" normalizeH="0" baseline="0">
                          <a:ln>
                            <a:noFill/>
                          </a:ln>
                          <a:solidFill>
                            <a:schemeClr val="bg2"/>
                          </a:solidFill>
                          <a:effectLst/>
                          <a:latin typeface="Arial" charset="0"/>
                        </a:rPr>
                        <a:t>2005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1" i="0" u="none" strike="noStrike" cap="none" normalizeH="0" baseline="0">
                          <a:ln>
                            <a:noFill/>
                          </a:ln>
                          <a:solidFill>
                            <a:schemeClr val="bg2"/>
                          </a:solidFill>
                          <a:effectLst/>
                          <a:latin typeface="Arial" charset="0"/>
                        </a:rPr>
                        <a:t>2010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1" i="0" u="none" strike="noStrike" cap="none" normalizeH="0" baseline="0" dirty="0">
                          <a:ln>
                            <a:noFill/>
                          </a:ln>
                          <a:solidFill>
                            <a:schemeClr val="bg2"/>
                          </a:solidFill>
                          <a:effectLst/>
                          <a:latin typeface="Arial" charset="0"/>
                        </a:rPr>
                        <a:t>2020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1" i="0" u="none" strike="noStrike" cap="none" normalizeH="0" baseline="0">
                          <a:ln>
                            <a:noFill/>
                          </a:ln>
                          <a:solidFill>
                            <a:schemeClr val="bg2"/>
                          </a:solidFill>
                          <a:effectLst/>
                          <a:latin typeface="Arial" charset="0"/>
                        </a:rPr>
                        <a:t>2030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2365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a:ln>
                            <a:noFill/>
                          </a:ln>
                          <a:solidFill>
                            <a:schemeClr val="bg2"/>
                          </a:solidFill>
                          <a:effectLst/>
                          <a:latin typeface="Arial" charset="0"/>
                          <a:cs typeface="Times New Roman" pitchFamily="18" charset="0"/>
                        </a:rPr>
                        <a:t>Size</a:t>
                      </a:r>
                      <a:endParaRPr kumimoji="0" lang="de-DE"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a:ln>
                            <a:noFill/>
                          </a:ln>
                          <a:solidFill>
                            <a:schemeClr val="bg2"/>
                          </a:solidFill>
                          <a:effectLst/>
                          <a:latin typeface="Arial" charset="0"/>
                          <a:cs typeface="Times New Roman" pitchFamily="18" charset="0"/>
                        </a:rPr>
                        <a:t>MW</a:t>
                      </a:r>
                      <a:r>
                        <a:rPr kumimoji="0" lang="de-DE" sz="800" b="0" i="0" u="none" strike="noStrike" cap="none" normalizeH="0" baseline="-25000">
                          <a:ln>
                            <a:noFill/>
                          </a:ln>
                          <a:solidFill>
                            <a:schemeClr val="bg2"/>
                          </a:solidFill>
                          <a:effectLst/>
                          <a:latin typeface="Arial" charset="0"/>
                          <a:cs typeface="Times New Roman" pitchFamily="18" charset="0"/>
                        </a:rPr>
                        <a:t>el</a:t>
                      </a:r>
                      <a:endParaRPr kumimoji="0" lang="de-DE" sz="800" b="0" i="0" u="none" strike="noStrike" cap="none" normalizeH="0" baseline="-2500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600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600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600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600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Construction time</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Years</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3</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3</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3</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3</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rPr>
                        <a:t>Lifetime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Years</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35</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35</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35</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35</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Efficiency (LHV)</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a:ln>
                            <a:noFill/>
                          </a:ln>
                          <a:solidFill>
                            <a:schemeClr val="bg2"/>
                          </a:solidFill>
                          <a:effectLst/>
                          <a:latin typeface="Arial" charset="0"/>
                          <a:cs typeface="Times New Roman" pitchFamily="18" charset="0"/>
                        </a:rPr>
                        <a:t> %</a:t>
                      </a:r>
                      <a:endParaRPr kumimoji="0" lang="de-DE"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46</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47</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48</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50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a:ln>
                            <a:noFill/>
                          </a:ln>
                          <a:solidFill>
                            <a:schemeClr val="bg2"/>
                          </a:solidFill>
                          <a:effectLst/>
                          <a:latin typeface="Arial" charset="0"/>
                        </a:rPr>
                        <a:t>Max. availability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a:ln>
                            <a:noFill/>
                          </a:ln>
                          <a:solidFill>
                            <a:schemeClr val="bg2"/>
                          </a:solidFill>
                          <a:effectLst/>
                          <a:latin typeface="Arial" charset="0"/>
                          <a:cs typeface="Times New Roman" pitchFamily="18" charset="0"/>
                        </a:rPr>
                        <a:t>h/a</a:t>
                      </a:r>
                      <a:endParaRPr kumimoji="0" lang="de-DE"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7500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7500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7500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7500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4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a:ln>
                            <a:noFill/>
                          </a:ln>
                          <a:solidFill>
                            <a:schemeClr val="bg2"/>
                          </a:solidFill>
                          <a:effectLst/>
                          <a:latin typeface="Arial" charset="0"/>
                        </a:rPr>
                        <a:t>Spec. Investment costs (overnight)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a:ln>
                            <a:noFill/>
                          </a:ln>
                          <a:solidFill>
                            <a:schemeClr val="bg2"/>
                          </a:solidFill>
                          <a:effectLst/>
                          <a:latin typeface="Arial" charset="0"/>
                          <a:cs typeface="Times New Roman" pitchFamily="18" charset="0"/>
                        </a:rPr>
                        <a:t>€/kW</a:t>
                      </a:r>
                      <a:r>
                        <a:rPr kumimoji="0" lang="de-DE" sz="800" b="0" i="0" u="none" strike="noStrike" cap="none" normalizeH="0" baseline="-25000">
                          <a:ln>
                            <a:noFill/>
                          </a:ln>
                          <a:solidFill>
                            <a:schemeClr val="bg2"/>
                          </a:solidFill>
                          <a:effectLst/>
                          <a:latin typeface="Arial" charset="0"/>
                          <a:cs typeface="Times New Roman" pitchFamily="18" charset="0"/>
                        </a:rPr>
                        <a:t>el</a:t>
                      </a:r>
                      <a:r>
                        <a:rPr kumimoji="0" lang="de-DE" sz="800" b="0" i="0" u="none" strike="noStrike" cap="none" normalizeH="0" baseline="0">
                          <a:ln>
                            <a:noFill/>
                          </a:ln>
                          <a:solidFill>
                            <a:schemeClr val="bg2"/>
                          </a:solidFill>
                          <a:effectLst/>
                          <a:latin typeface="Arial" charset="0"/>
                          <a:cs typeface="Times New Roman" pitchFamily="18" charset="0"/>
                        </a:rPr>
                        <a:t> </a:t>
                      </a:r>
                      <a:endParaRPr kumimoji="0" lang="de-DE"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1175</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1175</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1140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1140</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7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a:ln>
                            <a:noFill/>
                          </a:ln>
                          <a:solidFill>
                            <a:schemeClr val="bg2"/>
                          </a:solidFill>
                          <a:effectLst/>
                          <a:latin typeface="Arial" charset="0"/>
                          <a:cs typeface="Times New Roman" pitchFamily="18" charset="0"/>
                        </a:rPr>
                        <a:t>Fixed O&amp;M</a:t>
                      </a:r>
                      <a:endParaRPr kumimoji="0" lang="de-DE"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de-DE" sz="800" b="0" i="0" u="none" strike="noStrike" cap="none" normalizeH="0" baseline="0">
                          <a:ln>
                            <a:noFill/>
                          </a:ln>
                          <a:solidFill>
                            <a:schemeClr val="bg2"/>
                          </a:solidFill>
                          <a:effectLst/>
                          <a:latin typeface="Arial" charset="0"/>
                          <a:cs typeface="Times New Roman" pitchFamily="18" charset="0"/>
                        </a:rPr>
                        <a:t>€/(kW a)</a:t>
                      </a:r>
                      <a:endParaRPr kumimoji="0" lang="de-DE"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40.5</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40.5</a:t>
                      </a:r>
                      <a:endParaRPr kumimoji="0" lang="de-DE" sz="800" b="0" i="0" u="none" strike="noStrike" cap="none" normalizeH="0" baseline="0">
                        <a:ln>
                          <a:noFill/>
                        </a:ln>
                        <a:solidFill>
                          <a:schemeClr val="bg2"/>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40.5</a:t>
                      </a:r>
                      <a:endParaRPr kumimoji="0" lang="de-DE" sz="800" b="0" i="0" u="none" strike="noStrike" cap="none" normalizeH="0" baseline="0">
                        <a:ln>
                          <a:noFill/>
                        </a:ln>
                        <a:solidFill>
                          <a:schemeClr val="bg2"/>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40.5</a:t>
                      </a:r>
                      <a:endParaRPr kumimoji="0" lang="de-DE" sz="800" b="0" i="0" u="none" strike="noStrike" cap="none" normalizeH="0" baseline="0">
                        <a:ln>
                          <a:noFill/>
                        </a:ln>
                        <a:solidFill>
                          <a:schemeClr val="bg2"/>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79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800" b="0" i="0" u="none" strike="noStrike" cap="none" normalizeH="0" baseline="0">
                          <a:ln>
                            <a:noFill/>
                          </a:ln>
                          <a:solidFill>
                            <a:schemeClr val="bg2"/>
                          </a:solidFill>
                          <a:effectLst/>
                          <a:latin typeface="Arial" charset="0"/>
                          <a:cs typeface="Times New Roman" pitchFamily="18" charset="0"/>
                        </a:rPr>
                        <a:t>Var. O&amp;M</a:t>
                      </a:r>
                      <a:endParaRPr kumimoji="0" lang="fr-FR"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800" b="0" i="0" u="none" strike="noStrike" cap="none" normalizeH="0" baseline="0">
                          <a:ln>
                            <a:noFill/>
                          </a:ln>
                          <a:solidFill>
                            <a:schemeClr val="bg2"/>
                          </a:solidFill>
                          <a:effectLst/>
                          <a:latin typeface="Arial" charset="0"/>
                          <a:cs typeface="Times New Roman" pitchFamily="18" charset="0"/>
                        </a:rPr>
                        <a:t>€/MWh</a:t>
                      </a:r>
                      <a:r>
                        <a:rPr kumimoji="0" lang="fr-FR" sz="800" b="0" i="0" u="none" strike="noStrike" cap="none" normalizeH="0" baseline="-25000">
                          <a:ln>
                            <a:noFill/>
                          </a:ln>
                          <a:solidFill>
                            <a:schemeClr val="bg2"/>
                          </a:solidFill>
                          <a:effectLst/>
                          <a:latin typeface="Arial" charset="0"/>
                          <a:cs typeface="Times New Roman" pitchFamily="18" charset="0"/>
                        </a:rPr>
                        <a:t>el</a:t>
                      </a:r>
                      <a:endParaRPr kumimoji="0" lang="fr-FR" sz="800" b="0" i="0" u="none" strike="noStrike" cap="none" normalizeH="0" baseline="-2500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2.6</a:t>
                      </a:r>
                      <a:endParaRPr kumimoji="0" lang="it-IT" sz="800" b="0" i="0" u="none" strike="noStrike" cap="none" normalizeH="0" baseline="0">
                        <a:ln>
                          <a:noFill/>
                        </a:ln>
                        <a:solidFill>
                          <a:schemeClr val="bg2"/>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dirty="0">
                          <a:ln>
                            <a:noFill/>
                          </a:ln>
                          <a:solidFill>
                            <a:schemeClr val="bg2"/>
                          </a:solidFill>
                          <a:effectLst/>
                          <a:latin typeface="Arial" charset="0"/>
                          <a:cs typeface="Times New Roman" pitchFamily="18" charset="0"/>
                        </a:rPr>
                        <a:t>2.6</a:t>
                      </a:r>
                      <a:endParaRPr kumimoji="0" lang="de-DE" sz="800" b="0" i="0" u="none" strike="noStrike" cap="none" normalizeH="0" baseline="0" dirty="0">
                        <a:ln>
                          <a:noFill/>
                        </a:ln>
                        <a:solidFill>
                          <a:schemeClr val="bg2"/>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a:ln>
                            <a:noFill/>
                          </a:ln>
                          <a:solidFill>
                            <a:schemeClr val="bg2"/>
                          </a:solidFill>
                          <a:effectLst/>
                          <a:latin typeface="Arial" charset="0"/>
                          <a:cs typeface="Times New Roman" pitchFamily="18" charset="0"/>
                        </a:rPr>
                        <a:t>2.6</a:t>
                      </a:r>
                      <a:endParaRPr kumimoji="0" lang="de-DE" sz="800" b="0" i="0" u="none" strike="noStrike" cap="none" normalizeH="0" baseline="0">
                        <a:ln>
                          <a:noFill/>
                        </a:ln>
                        <a:solidFill>
                          <a:schemeClr val="bg2"/>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800" b="0" i="0" u="none" strike="noStrike" cap="none" normalizeH="0" baseline="0" dirty="0">
                          <a:ln>
                            <a:noFill/>
                          </a:ln>
                          <a:solidFill>
                            <a:schemeClr val="bg2"/>
                          </a:solidFill>
                          <a:effectLst/>
                          <a:latin typeface="Arial" charset="0"/>
                          <a:cs typeface="Times New Roman" pitchFamily="18" charset="0"/>
                        </a:rPr>
                        <a:t>2.6</a:t>
                      </a:r>
                      <a:endParaRPr kumimoji="0" lang="de-DE" sz="800" b="0" i="0" u="none" strike="noStrike" cap="none" normalizeH="0" baseline="0" dirty="0">
                        <a:ln>
                          <a:noFill/>
                        </a:ln>
                        <a:solidFill>
                          <a:schemeClr val="bg2"/>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3" name="Text Box 102"/>
          <p:cNvSpPr txBox="1">
            <a:spLocks noChangeArrowheads="1"/>
          </p:cNvSpPr>
          <p:nvPr/>
        </p:nvSpPr>
        <p:spPr bwMode="auto">
          <a:xfrm>
            <a:off x="378778" y="3519170"/>
            <a:ext cx="742950" cy="274638"/>
          </a:xfrm>
          <a:prstGeom prst="rect">
            <a:avLst/>
          </a:prstGeom>
          <a:noFill/>
          <a:ln w="9525" algn="ctr">
            <a:noFill/>
            <a:miter lim="800000"/>
            <a:headEnd/>
            <a:tailEnd/>
          </a:ln>
        </p:spPr>
        <p:txBody>
          <a:bodyPr wrap="none">
            <a:spAutoFit/>
          </a:bodyPr>
          <a:lstStyle/>
          <a:p>
            <a:r>
              <a:rPr lang="de-DE" sz="1200"/>
              <a:t>2.2 kWh</a:t>
            </a:r>
          </a:p>
        </p:txBody>
      </p:sp>
      <p:sp>
        <p:nvSpPr>
          <p:cNvPr id="34" name="Text Box 103"/>
          <p:cNvSpPr txBox="1">
            <a:spLocks noChangeArrowheads="1"/>
          </p:cNvSpPr>
          <p:nvPr/>
        </p:nvSpPr>
        <p:spPr bwMode="auto">
          <a:xfrm>
            <a:off x="2899728" y="3808095"/>
            <a:ext cx="615950" cy="274638"/>
          </a:xfrm>
          <a:prstGeom prst="rect">
            <a:avLst/>
          </a:prstGeom>
          <a:noFill/>
          <a:ln w="9525" algn="ctr">
            <a:noFill/>
            <a:miter lim="800000"/>
            <a:headEnd/>
            <a:tailEnd/>
          </a:ln>
        </p:spPr>
        <p:txBody>
          <a:bodyPr wrap="none">
            <a:spAutoFit/>
          </a:bodyPr>
          <a:lstStyle/>
          <a:p>
            <a:r>
              <a:rPr lang="de-DE" sz="1200"/>
              <a:t>1 kWh</a:t>
            </a:r>
          </a:p>
        </p:txBody>
      </p:sp>
      <p:sp>
        <p:nvSpPr>
          <p:cNvPr id="35" name="Text Box 104"/>
          <p:cNvSpPr txBox="1">
            <a:spLocks noChangeArrowheads="1"/>
          </p:cNvSpPr>
          <p:nvPr/>
        </p:nvSpPr>
        <p:spPr bwMode="auto">
          <a:xfrm>
            <a:off x="378778" y="3879533"/>
            <a:ext cx="887412" cy="274637"/>
          </a:xfrm>
          <a:prstGeom prst="rect">
            <a:avLst/>
          </a:prstGeom>
          <a:noFill/>
          <a:ln w="9525" algn="ctr">
            <a:noFill/>
            <a:miter lim="800000"/>
            <a:headEnd/>
            <a:tailEnd/>
          </a:ln>
        </p:spPr>
        <p:txBody>
          <a:bodyPr wrap="none">
            <a:spAutoFit/>
          </a:bodyPr>
          <a:lstStyle/>
          <a:p>
            <a:r>
              <a:rPr lang="de-DE" sz="1200"/>
              <a:t>0.27 kg</a:t>
            </a:r>
            <a:r>
              <a:rPr lang="de-DE" sz="1200" baseline="-25000"/>
              <a:t>SKE</a:t>
            </a:r>
          </a:p>
        </p:txBody>
      </p:sp>
      <p:sp>
        <p:nvSpPr>
          <p:cNvPr id="36" name="Text Box 105"/>
          <p:cNvSpPr txBox="1">
            <a:spLocks noChangeArrowheads="1"/>
          </p:cNvSpPr>
          <p:nvPr/>
        </p:nvSpPr>
        <p:spPr bwMode="auto">
          <a:xfrm>
            <a:off x="3860165" y="3376295"/>
            <a:ext cx="766763" cy="274638"/>
          </a:xfrm>
          <a:prstGeom prst="rect">
            <a:avLst/>
          </a:prstGeom>
          <a:noFill/>
          <a:ln w="9525" algn="ctr">
            <a:noFill/>
            <a:miter lim="800000"/>
            <a:headEnd/>
            <a:tailEnd/>
          </a:ln>
        </p:spPr>
        <p:txBody>
          <a:bodyPr wrap="none">
            <a:spAutoFit/>
          </a:bodyPr>
          <a:lstStyle/>
          <a:p>
            <a:r>
              <a:rPr lang="de-DE" sz="1200"/>
              <a:t>0.736 kg</a:t>
            </a:r>
          </a:p>
        </p:txBody>
      </p:sp>
      <p:grpSp>
        <p:nvGrpSpPr>
          <p:cNvPr id="2" name="Group 1"/>
          <p:cNvGrpSpPr/>
          <p:nvPr/>
        </p:nvGrpSpPr>
        <p:grpSpPr>
          <a:xfrm>
            <a:off x="1332865" y="4730433"/>
            <a:ext cx="7016750" cy="1871662"/>
            <a:chOff x="1332865" y="4730433"/>
            <a:chExt cx="7016750" cy="1871662"/>
          </a:xfrm>
        </p:grpSpPr>
        <p:grpSp>
          <p:nvGrpSpPr>
            <p:cNvPr id="24" name="Group 93"/>
            <p:cNvGrpSpPr>
              <a:grpSpLocks/>
            </p:cNvGrpSpPr>
            <p:nvPr/>
          </p:nvGrpSpPr>
          <p:grpSpPr bwMode="auto">
            <a:xfrm>
              <a:off x="1332865" y="4730433"/>
              <a:ext cx="4256088" cy="1871662"/>
              <a:chOff x="108" y="2795"/>
              <a:chExt cx="2681" cy="1179"/>
            </a:xfrm>
          </p:grpSpPr>
          <p:graphicFrame>
            <p:nvGraphicFramePr>
              <p:cNvPr id="25" name="Object 94"/>
              <p:cNvGraphicFramePr>
                <a:graphicFrameLocks noChangeAspect="1"/>
              </p:cNvGraphicFramePr>
              <p:nvPr/>
            </p:nvGraphicFramePr>
            <p:xfrm>
              <a:off x="1358" y="2841"/>
              <a:ext cx="1420" cy="179"/>
            </p:xfrm>
            <a:graphic>
              <a:graphicData uri="http://schemas.openxmlformats.org/presentationml/2006/ole">
                <mc:AlternateContent xmlns:mc="http://schemas.openxmlformats.org/markup-compatibility/2006">
                  <mc:Choice xmlns:v="urn:schemas-microsoft-com:vml" Requires="v">
                    <p:oleObj spid="_x0000_s397321" name="Formel" r:id="rId4" imgW="1917700" imgH="241300" progId="Equation.3">
                      <p:embed/>
                    </p:oleObj>
                  </mc:Choice>
                  <mc:Fallback>
                    <p:oleObj name="Formel" r:id="rId4" imgW="1917700" imgH="241300" progId="Equation.3">
                      <p:embed/>
                      <p:pic>
                        <p:nvPicPr>
                          <p:cNvPr id="25" name="Object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 y="2841"/>
                            <a:ext cx="1420"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95"/>
              <p:cNvGraphicFramePr>
                <a:graphicFrameLocks noChangeAspect="1"/>
              </p:cNvGraphicFramePr>
              <p:nvPr/>
            </p:nvGraphicFramePr>
            <p:xfrm>
              <a:off x="1228" y="3168"/>
              <a:ext cx="1561" cy="159"/>
            </p:xfrm>
            <a:graphic>
              <a:graphicData uri="http://schemas.openxmlformats.org/presentationml/2006/ole">
                <mc:AlternateContent xmlns:mc="http://schemas.openxmlformats.org/markup-compatibility/2006">
                  <mc:Choice xmlns:v="urn:schemas-microsoft-com:vml" Requires="v">
                    <p:oleObj spid="_x0000_s397322" name="Formel" r:id="rId6" imgW="2374900" imgH="241300" progId="Equation.3">
                      <p:embed/>
                    </p:oleObj>
                  </mc:Choice>
                  <mc:Fallback>
                    <p:oleObj name="Formel" r:id="rId6" imgW="2374900" imgH="241300" progId="Equation.3">
                      <p:embed/>
                      <p:pic>
                        <p:nvPicPr>
                          <p:cNvPr id="26" name="Object 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3168"/>
                            <a:ext cx="1561"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96"/>
              <p:cNvGraphicFramePr>
                <a:graphicFrameLocks noChangeAspect="1"/>
              </p:cNvGraphicFramePr>
              <p:nvPr/>
            </p:nvGraphicFramePr>
            <p:xfrm>
              <a:off x="1322" y="3747"/>
              <a:ext cx="1392" cy="182"/>
            </p:xfrm>
            <a:graphic>
              <a:graphicData uri="http://schemas.openxmlformats.org/presentationml/2006/ole">
                <mc:AlternateContent xmlns:mc="http://schemas.openxmlformats.org/markup-compatibility/2006">
                  <mc:Choice xmlns:v="urn:schemas-microsoft-com:vml" Requires="v">
                    <p:oleObj spid="_x0000_s397323" name="Formel" r:id="rId8" imgW="1841500" imgH="241300" progId="Equation.3">
                      <p:embed/>
                    </p:oleObj>
                  </mc:Choice>
                  <mc:Fallback>
                    <p:oleObj name="Formel" r:id="rId8" imgW="1841500" imgH="241300" progId="Equation.3">
                      <p:embed/>
                      <p:pic>
                        <p:nvPicPr>
                          <p:cNvPr id="27" name="Object 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2" y="3747"/>
                            <a:ext cx="1392"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97"/>
              <p:cNvGraphicFramePr>
                <a:graphicFrameLocks noChangeAspect="1"/>
              </p:cNvGraphicFramePr>
              <p:nvPr/>
            </p:nvGraphicFramePr>
            <p:xfrm>
              <a:off x="1772" y="3475"/>
              <a:ext cx="998" cy="182"/>
            </p:xfrm>
            <a:graphic>
              <a:graphicData uri="http://schemas.openxmlformats.org/presentationml/2006/ole">
                <mc:AlternateContent xmlns:mc="http://schemas.openxmlformats.org/markup-compatibility/2006">
                  <mc:Choice xmlns:v="urn:schemas-microsoft-com:vml" Requires="v">
                    <p:oleObj spid="_x0000_s397324" name="Formel" r:id="rId10" imgW="1320227" imgH="241195" progId="Equation.3">
                      <p:embed/>
                    </p:oleObj>
                  </mc:Choice>
                  <mc:Fallback>
                    <p:oleObj name="Formel" r:id="rId10" imgW="1320227" imgH="241195" progId="Equation.3">
                      <p:embed/>
                      <p:pic>
                        <p:nvPicPr>
                          <p:cNvPr id="28" name="Object 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2" y="3475"/>
                            <a:ext cx="998"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 Box 98"/>
              <p:cNvSpPr txBox="1">
                <a:spLocks noChangeArrowheads="1"/>
              </p:cNvSpPr>
              <p:nvPr/>
            </p:nvSpPr>
            <p:spPr bwMode="auto">
              <a:xfrm>
                <a:off x="108" y="2795"/>
                <a:ext cx="912" cy="212"/>
              </a:xfrm>
              <a:prstGeom prst="rect">
                <a:avLst/>
              </a:prstGeom>
              <a:noFill/>
              <a:ln w="9525" algn="ctr">
                <a:noFill/>
                <a:miter lim="800000"/>
                <a:headEnd/>
                <a:tailEnd/>
              </a:ln>
            </p:spPr>
            <p:txBody>
              <a:bodyPr wrap="none">
                <a:spAutoFit/>
              </a:bodyPr>
              <a:lstStyle/>
              <a:p>
                <a:r>
                  <a:rPr lang="de-DE" sz="1600" i="1">
                    <a:solidFill>
                      <a:schemeClr val="bg2"/>
                    </a:solidFill>
                  </a:rPr>
                  <a:t>Efficiency eqn</a:t>
                </a:r>
              </a:p>
            </p:txBody>
          </p:sp>
          <p:sp>
            <p:nvSpPr>
              <p:cNvPr id="30" name="Text Box 99"/>
              <p:cNvSpPr txBox="1">
                <a:spLocks noChangeArrowheads="1"/>
              </p:cNvSpPr>
              <p:nvPr/>
            </p:nvSpPr>
            <p:spPr bwMode="auto">
              <a:xfrm>
                <a:off x="113" y="3127"/>
                <a:ext cx="883" cy="212"/>
              </a:xfrm>
              <a:prstGeom prst="rect">
                <a:avLst/>
              </a:prstGeom>
              <a:noFill/>
              <a:ln w="9525" algn="ctr">
                <a:noFill/>
                <a:miter lim="800000"/>
                <a:headEnd/>
                <a:tailEnd/>
              </a:ln>
            </p:spPr>
            <p:txBody>
              <a:bodyPr wrap="none">
                <a:spAutoFit/>
              </a:bodyPr>
              <a:lstStyle/>
              <a:p>
                <a:r>
                  <a:rPr lang="de-DE" sz="1600" i="1" dirty="0">
                    <a:solidFill>
                      <a:schemeClr val="bg2"/>
                    </a:solidFill>
                  </a:rPr>
                  <a:t>Emission eqn</a:t>
                </a:r>
              </a:p>
            </p:txBody>
          </p:sp>
          <p:sp>
            <p:nvSpPr>
              <p:cNvPr id="31" name="Text Box 100"/>
              <p:cNvSpPr txBox="1">
                <a:spLocks noChangeArrowheads="1"/>
              </p:cNvSpPr>
              <p:nvPr/>
            </p:nvSpPr>
            <p:spPr bwMode="auto">
              <a:xfrm>
                <a:off x="113" y="3430"/>
                <a:ext cx="1068" cy="212"/>
              </a:xfrm>
              <a:prstGeom prst="rect">
                <a:avLst/>
              </a:prstGeom>
              <a:noFill/>
              <a:ln w="9525" algn="ctr">
                <a:noFill/>
                <a:miter lim="800000"/>
                <a:headEnd/>
                <a:tailEnd/>
              </a:ln>
            </p:spPr>
            <p:txBody>
              <a:bodyPr wrap="none">
                <a:spAutoFit/>
              </a:bodyPr>
              <a:lstStyle/>
              <a:p>
                <a:r>
                  <a:rPr lang="de-DE" sz="1600" i="1">
                    <a:solidFill>
                      <a:schemeClr val="bg2"/>
                    </a:solidFill>
                  </a:rPr>
                  <a:t>Activity definition</a:t>
                </a:r>
              </a:p>
            </p:txBody>
          </p:sp>
          <p:sp>
            <p:nvSpPr>
              <p:cNvPr id="32" name="Text Box 101"/>
              <p:cNvSpPr txBox="1">
                <a:spLocks noChangeArrowheads="1"/>
              </p:cNvSpPr>
              <p:nvPr/>
            </p:nvSpPr>
            <p:spPr bwMode="auto">
              <a:xfrm>
                <a:off x="113" y="3762"/>
                <a:ext cx="918" cy="212"/>
              </a:xfrm>
              <a:prstGeom prst="rect">
                <a:avLst/>
              </a:prstGeom>
              <a:noFill/>
              <a:ln w="9525" algn="ctr">
                <a:noFill/>
                <a:miter lim="800000"/>
                <a:headEnd/>
                <a:tailEnd/>
              </a:ln>
            </p:spPr>
            <p:txBody>
              <a:bodyPr wrap="none">
                <a:spAutoFit/>
              </a:bodyPr>
              <a:lstStyle/>
              <a:p>
                <a:r>
                  <a:rPr lang="de-DE" sz="1600" i="1">
                    <a:solidFill>
                      <a:schemeClr val="bg2"/>
                    </a:solidFill>
                  </a:rPr>
                  <a:t>Utilization eqn</a:t>
                </a:r>
              </a:p>
            </p:txBody>
          </p:sp>
        </p:grpSp>
        <p:graphicFrame>
          <p:nvGraphicFramePr>
            <p:cNvPr id="38" name="Object 108"/>
            <p:cNvGraphicFramePr>
              <a:graphicFrameLocks noChangeAspect="1"/>
            </p:cNvGraphicFramePr>
            <p:nvPr>
              <p:extLst/>
            </p:nvPr>
          </p:nvGraphicFramePr>
          <p:xfrm>
            <a:off x="6133465" y="5655945"/>
            <a:ext cx="320675" cy="250825"/>
          </p:xfrm>
          <a:graphic>
            <a:graphicData uri="http://schemas.openxmlformats.org/presentationml/2006/ole">
              <mc:AlternateContent xmlns:mc="http://schemas.openxmlformats.org/markup-compatibility/2006">
                <mc:Choice xmlns:v="urn:schemas-microsoft-com:vml" Requires="v">
                  <p:oleObj spid="_x0000_s397325" name="Formel" r:id="rId12" imgW="291973" imgH="228501" progId="Equation.3">
                    <p:embed/>
                  </p:oleObj>
                </mc:Choice>
                <mc:Fallback>
                  <p:oleObj name="Formel" r:id="rId12" imgW="291973" imgH="228501" progId="Equation.3">
                    <p:embed/>
                    <p:pic>
                      <p:nvPicPr>
                        <p:cNvPr id="38" name="Object 1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33465" y="5655945"/>
                          <a:ext cx="320675"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Text Box 109"/>
            <p:cNvSpPr txBox="1">
              <a:spLocks noChangeArrowheads="1"/>
            </p:cNvSpPr>
            <p:nvPr/>
          </p:nvSpPr>
          <p:spPr bwMode="auto">
            <a:xfrm>
              <a:off x="6770053" y="5662295"/>
              <a:ext cx="1206500" cy="274638"/>
            </a:xfrm>
            <a:prstGeom prst="rect">
              <a:avLst/>
            </a:prstGeom>
            <a:noFill/>
            <a:ln w="9525" algn="ctr">
              <a:noFill/>
              <a:miter lim="800000"/>
              <a:headEnd/>
              <a:tailEnd/>
            </a:ln>
          </p:spPr>
          <p:txBody>
            <a:bodyPr wrap="none">
              <a:spAutoFit/>
            </a:bodyPr>
            <a:lstStyle/>
            <a:p>
              <a:r>
                <a:rPr lang="de-DE" sz="1200" i="1">
                  <a:solidFill>
                    <a:schemeClr val="bg2"/>
                  </a:solidFill>
                </a:rPr>
                <a:t>Plant efficiency</a:t>
              </a:r>
            </a:p>
          </p:txBody>
        </p:sp>
        <p:graphicFrame>
          <p:nvGraphicFramePr>
            <p:cNvPr id="40" name="Object 111"/>
            <p:cNvGraphicFramePr>
              <a:graphicFrameLocks noChangeAspect="1"/>
            </p:cNvGraphicFramePr>
            <p:nvPr>
              <p:extLst/>
            </p:nvPr>
          </p:nvGraphicFramePr>
          <p:xfrm>
            <a:off x="5901690" y="5871845"/>
            <a:ext cx="755650" cy="242888"/>
          </p:xfrm>
          <a:graphic>
            <a:graphicData uri="http://schemas.openxmlformats.org/presentationml/2006/ole">
              <mc:AlternateContent xmlns:mc="http://schemas.openxmlformats.org/markup-compatibility/2006">
                <mc:Choice xmlns:v="urn:schemas-microsoft-com:vml" Requires="v">
                  <p:oleObj spid="_x0000_s397326" name="Formel" r:id="rId14" imgW="711200" imgH="228600" progId="Equation.3">
                    <p:embed/>
                  </p:oleObj>
                </mc:Choice>
                <mc:Fallback>
                  <p:oleObj name="Formel" r:id="rId14" imgW="711200" imgH="228600" progId="Equation.3">
                    <p:embed/>
                    <p:pic>
                      <p:nvPicPr>
                        <p:cNvPr id="40" name="Object 1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01690" y="5871845"/>
                          <a:ext cx="755650" cy="242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 Box 112"/>
            <p:cNvSpPr txBox="1">
              <a:spLocks noChangeArrowheads="1"/>
            </p:cNvSpPr>
            <p:nvPr/>
          </p:nvSpPr>
          <p:spPr bwMode="auto">
            <a:xfrm>
              <a:off x="6770053" y="5865495"/>
              <a:ext cx="1579562" cy="274638"/>
            </a:xfrm>
            <a:prstGeom prst="rect">
              <a:avLst/>
            </a:prstGeom>
            <a:noFill/>
            <a:ln w="9525" algn="ctr">
              <a:noFill/>
              <a:miter lim="800000"/>
              <a:headEnd/>
              <a:tailEnd/>
            </a:ln>
          </p:spPr>
          <p:txBody>
            <a:bodyPr wrap="none">
              <a:spAutoFit/>
            </a:bodyPr>
            <a:lstStyle/>
            <a:p>
              <a:r>
                <a:rPr lang="de-DE" sz="1200" i="1" dirty="0">
                  <a:solidFill>
                    <a:schemeClr val="bg2"/>
                  </a:solidFill>
                </a:rPr>
                <a:t>CO2 Emission factor</a:t>
              </a:r>
            </a:p>
          </p:txBody>
        </p:sp>
        <p:graphicFrame>
          <p:nvGraphicFramePr>
            <p:cNvPr id="42" name="Object 117"/>
            <p:cNvGraphicFramePr>
              <a:graphicFrameLocks noChangeAspect="1"/>
            </p:cNvGraphicFramePr>
            <p:nvPr>
              <p:extLst/>
            </p:nvPr>
          </p:nvGraphicFramePr>
          <p:xfrm>
            <a:off x="6133465" y="6116320"/>
            <a:ext cx="334963" cy="252413"/>
          </p:xfrm>
          <a:graphic>
            <a:graphicData uri="http://schemas.openxmlformats.org/presentationml/2006/ole">
              <mc:AlternateContent xmlns:mc="http://schemas.openxmlformats.org/markup-compatibility/2006">
                <mc:Choice xmlns:v="urn:schemas-microsoft-com:vml" Requires="v">
                  <p:oleObj spid="_x0000_s397327" name="Formel" r:id="rId16" imgW="304668" imgH="228501" progId="Equation.3">
                    <p:embed/>
                  </p:oleObj>
                </mc:Choice>
                <mc:Fallback>
                  <p:oleObj name="Formel" r:id="rId16" imgW="304668" imgH="228501" progId="Equation.3">
                    <p:embed/>
                    <p:pic>
                      <p:nvPicPr>
                        <p:cNvPr id="42" name="Object 1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33465" y="6116320"/>
                          <a:ext cx="334963"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 Box 118"/>
            <p:cNvSpPr txBox="1">
              <a:spLocks noChangeArrowheads="1"/>
            </p:cNvSpPr>
            <p:nvPr/>
          </p:nvSpPr>
          <p:spPr bwMode="auto">
            <a:xfrm>
              <a:off x="6770053" y="6109970"/>
              <a:ext cx="1397000" cy="274638"/>
            </a:xfrm>
            <a:prstGeom prst="rect">
              <a:avLst/>
            </a:prstGeom>
            <a:noFill/>
            <a:ln w="9525" algn="ctr">
              <a:noFill/>
              <a:miter lim="800000"/>
              <a:headEnd/>
              <a:tailEnd/>
            </a:ln>
          </p:spPr>
          <p:txBody>
            <a:bodyPr wrap="none">
              <a:spAutoFit/>
            </a:bodyPr>
            <a:lstStyle/>
            <a:p>
              <a:r>
                <a:rPr lang="de-DE" sz="1200" i="1">
                  <a:solidFill>
                    <a:schemeClr val="bg2"/>
                  </a:solidFill>
                </a:rPr>
                <a:t>Annual availability</a:t>
              </a:r>
            </a:p>
          </p:txBody>
        </p:sp>
        <p:sp>
          <p:nvSpPr>
            <p:cNvPr id="44" name="Text Box 131"/>
            <p:cNvSpPr txBox="1">
              <a:spLocks noChangeArrowheads="1"/>
            </p:cNvSpPr>
            <p:nvPr/>
          </p:nvSpPr>
          <p:spPr bwMode="auto">
            <a:xfrm>
              <a:off x="5825490" y="5344795"/>
              <a:ext cx="1433513" cy="304800"/>
            </a:xfrm>
            <a:prstGeom prst="rect">
              <a:avLst/>
            </a:prstGeom>
            <a:noFill/>
            <a:ln w="9525" algn="ctr">
              <a:noFill/>
              <a:miter lim="800000"/>
              <a:headEnd/>
              <a:tailEnd/>
            </a:ln>
          </p:spPr>
          <p:txBody>
            <a:bodyPr wrap="none">
              <a:spAutoFit/>
            </a:bodyPr>
            <a:lstStyle/>
            <a:p>
              <a:r>
                <a:rPr lang="de-DE" sz="1400" i="1" u="sng">
                  <a:solidFill>
                    <a:schemeClr val="bg2"/>
                  </a:solidFill>
                </a:rPr>
                <a:t>Input parameter</a:t>
              </a:r>
            </a:p>
          </p:txBody>
        </p:sp>
      </p:grpSp>
    </p:spTree>
    <p:extLst>
      <p:ext uri="{BB962C8B-B14F-4D97-AF65-F5344CB8AC3E}">
        <p14:creationId xmlns:p14="http://schemas.microsoft.com/office/powerpoint/2010/main" val="365364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45126" y="-450"/>
            <a:ext cx="8897938" cy="944563"/>
          </a:xfrm>
          <a:noFill/>
          <a:ln/>
        </p:spPr>
        <p:txBody>
          <a:bodyPr/>
          <a:lstStyle/>
          <a:p>
            <a:r>
              <a:rPr lang="de-DE" dirty="0"/>
              <a:t>Horizontal dimension of the RES: </a:t>
            </a:r>
            <a:br>
              <a:rPr lang="de-DE" dirty="0"/>
            </a:br>
            <a:r>
              <a:rPr lang="de-DE" dirty="0"/>
              <a:t>technology chains</a:t>
            </a:r>
          </a:p>
        </p:txBody>
      </p:sp>
      <p:sp>
        <p:nvSpPr>
          <p:cNvPr id="5" name="Line 3"/>
          <p:cNvSpPr>
            <a:spLocks noChangeShapeType="1"/>
          </p:cNvSpPr>
          <p:nvPr/>
        </p:nvSpPr>
        <p:spPr bwMode="auto">
          <a:xfrm>
            <a:off x="2916238" y="3480752"/>
            <a:ext cx="287337"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6" name="Text Box 4"/>
          <p:cNvSpPr txBox="1">
            <a:spLocks noChangeArrowheads="1"/>
          </p:cNvSpPr>
          <p:nvPr/>
        </p:nvSpPr>
        <p:spPr bwMode="auto">
          <a:xfrm rot="-2700000">
            <a:off x="4295775" y="2171065"/>
            <a:ext cx="1089025" cy="27463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solidFill>
                  <a:schemeClr val="bg2"/>
                </a:solidFill>
              </a:rPr>
              <a:t>Electricity HV</a:t>
            </a:r>
          </a:p>
        </p:txBody>
      </p:sp>
      <p:sp>
        <p:nvSpPr>
          <p:cNvPr id="7" name="Text Box 5"/>
          <p:cNvSpPr txBox="1">
            <a:spLocks noChangeArrowheads="1"/>
          </p:cNvSpPr>
          <p:nvPr/>
        </p:nvSpPr>
        <p:spPr bwMode="auto">
          <a:xfrm rot="-2700000">
            <a:off x="2627313" y="2228215"/>
            <a:ext cx="993775" cy="27463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solidFill>
                  <a:schemeClr val="bg2"/>
                </a:solidFill>
              </a:rPr>
              <a:t>Coal, power</a:t>
            </a:r>
          </a:p>
        </p:txBody>
      </p:sp>
      <p:sp>
        <p:nvSpPr>
          <p:cNvPr id="8" name="Line 6"/>
          <p:cNvSpPr>
            <a:spLocks noChangeShapeType="1"/>
          </p:cNvSpPr>
          <p:nvPr/>
        </p:nvSpPr>
        <p:spPr bwMode="auto">
          <a:xfrm>
            <a:off x="4284663" y="3552190"/>
            <a:ext cx="287337"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9" name="Line 7"/>
          <p:cNvSpPr>
            <a:spLocks noChangeShapeType="1"/>
          </p:cNvSpPr>
          <p:nvPr/>
        </p:nvSpPr>
        <p:spPr bwMode="auto">
          <a:xfrm>
            <a:off x="4284663" y="3407727"/>
            <a:ext cx="574675"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10" name="Text Box 8"/>
          <p:cNvSpPr txBox="1">
            <a:spLocks noChangeArrowheads="1"/>
          </p:cNvSpPr>
          <p:nvPr/>
        </p:nvSpPr>
        <p:spPr bwMode="auto">
          <a:xfrm rot="-2700000">
            <a:off x="4716463" y="2407602"/>
            <a:ext cx="469900" cy="274638"/>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dirty="0">
                <a:solidFill>
                  <a:schemeClr val="bg2"/>
                </a:solidFill>
              </a:rPr>
              <a:t>CO</a:t>
            </a:r>
            <a:r>
              <a:rPr lang="de-DE" sz="1200" baseline="-25000" dirty="0">
                <a:solidFill>
                  <a:schemeClr val="bg2"/>
                </a:solidFill>
              </a:rPr>
              <a:t>2</a:t>
            </a:r>
          </a:p>
        </p:txBody>
      </p:sp>
      <p:sp>
        <p:nvSpPr>
          <p:cNvPr id="11" name="Line 9"/>
          <p:cNvSpPr>
            <a:spLocks noChangeShapeType="1"/>
          </p:cNvSpPr>
          <p:nvPr/>
        </p:nvSpPr>
        <p:spPr bwMode="auto">
          <a:xfrm flipH="1">
            <a:off x="2916238" y="2760027"/>
            <a:ext cx="0" cy="1357313"/>
          </a:xfrm>
          <a:prstGeom prst="line">
            <a:avLst/>
          </a:prstGeom>
          <a:noFill/>
          <a:ln w="3175">
            <a:solidFill>
              <a:schemeClr val="bg2"/>
            </a:solidFill>
            <a:round/>
            <a:headEnd type="none" w="sm" len="sm"/>
            <a:tailEnd type="none" w="sm" len="sm"/>
          </a:ln>
        </p:spPr>
        <p:txBody>
          <a:bodyPr/>
          <a:lstStyle/>
          <a:p>
            <a:endParaRPr lang="en-GB">
              <a:solidFill>
                <a:schemeClr val="bg2"/>
              </a:solidFill>
            </a:endParaRPr>
          </a:p>
        </p:txBody>
      </p:sp>
      <p:sp>
        <p:nvSpPr>
          <p:cNvPr id="12" name="Rectangle 10"/>
          <p:cNvSpPr>
            <a:spLocks noChangeArrowheads="1"/>
          </p:cNvSpPr>
          <p:nvPr/>
        </p:nvSpPr>
        <p:spPr bwMode="auto">
          <a:xfrm>
            <a:off x="3203575" y="3263265"/>
            <a:ext cx="1079500" cy="433387"/>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Supercritical</a:t>
            </a:r>
          </a:p>
          <a:p>
            <a:pPr algn="ctr">
              <a:spcBef>
                <a:spcPct val="0"/>
              </a:spcBef>
            </a:pPr>
            <a:r>
              <a:rPr lang="de-DE" sz="1200">
                <a:solidFill>
                  <a:schemeClr val="bg2"/>
                </a:solidFill>
              </a:rPr>
              <a:t> coal plant</a:t>
            </a:r>
          </a:p>
        </p:txBody>
      </p:sp>
      <p:sp>
        <p:nvSpPr>
          <p:cNvPr id="13" name="Line 11"/>
          <p:cNvSpPr>
            <a:spLocks noChangeShapeType="1"/>
          </p:cNvSpPr>
          <p:nvPr/>
        </p:nvSpPr>
        <p:spPr bwMode="auto">
          <a:xfrm flipH="1">
            <a:off x="4572000" y="2748915"/>
            <a:ext cx="0" cy="1368425"/>
          </a:xfrm>
          <a:prstGeom prst="line">
            <a:avLst/>
          </a:prstGeom>
          <a:noFill/>
          <a:ln w="3175">
            <a:solidFill>
              <a:schemeClr val="bg2"/>
            </a:solidFill>
            <a:round/>
            <a:headEnd type="none" w="sm" len="sm"/>
            <a:tailEnd type="none" w="sm" len="sm"/>
          </a:ln>
        </p:spPr>
        <p:txBody>
          <a:bodyPr/>
          <a:lstStyle/>
          <a:p>
            <a:endParaRPr lang="en-GB">
              <a:solidFill>
                <a:schemeClr val="bg2"/>
              </a:solidFill>
            </a:endParaRPr>
          </a:p>
        </p:txBody>
      </p:sp>
      <p:sp>
        <p:nvSpPr>
          <p:cNvPr id="14" name="Line 12"/>
          <p:cNvSpPr>
            <a:spLocks noChangeShapeType="1"/>
          </p:cNvSpPr>
          <p:nvPr/>
        </p:nvSpPr>
        <p:spPr bwMode="auto">
          <a:xfrm flipH="1">
            <a:off x="4859338" y="2748915"/>
            <a:ext cx="0" cy="876300"/>
          </a:xfrm>
          <a:prstGeom prst="line">
            <a:avLst/>
          </a:prstGeom>
          <a:noFill/>
          <a:ln w="3175">
            <a:solidFill>
              <a:schemeClr val="bg2"/>
            </a:solidFill>
            <a:round/>
            <a:headEnd type="none" w="sm" len="sm"/>
            <a:tailEnd type="none" w="sm" len="sm"/>
          </a:ln>
        </p:spPr>
        <p:txBody>
          <a:bodyPr/>
          <a:lstStyle/>
          <a:p>
            <a:endParaRPr lang="en-GB">
              <a:solidFill>
                <a:schemeClr val="bg2"/>
              </a:solidFill>
            </a:endParaRPr>
          </a:p>
        </p:txBody>
      </p:sp>
      <p:sp>
        <p:nvSpPr>
          <p:cNvPr id="15" name="Rectangle 13"/>
          <p:cNvSpPr>
            <a:spLocks noChangeArrowheads="1"/>
          </p:cNvSpPr>
          <p:nvPr/>
        </p:nvSpPr>
        <p:spPr bwMode="auto">
          <a:xfrm>
            <a:off x="1547813" y="3120390"/>
            <a:ext cx="1079500" cy="431800"/>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Coal </a:t>
            </a:r>
          </a:p>
          <a:p>
            <a:pPr algn="ctr">
              <a:spcBef>
                <a:spcPct val="0"/>
              </a:spcBef>
            </a:pPr>
            <a:r>
              <a:rPr lang="de-DE" sz="1200">
                <a:solidFill>
                  <a:schemeClr val="bg2"/>
                </a:solidFill>
              </a:rPr>
              <a:t>transport</a:t>
            </a:r>
          </a:p>
        </p:txBody>
      </p:sp>
      <p:sp>
        <p:nvSpPr>
          <p:cNvPr id="16" name="Rectangle 14"/>
          <p:cNvSpPr>
            <a:spLocks noChangeArrowheads="1"/>
          </p:cNvSpPr>
          <p:nvPr/>
        </p:nvSpPr>
        <p:spPr bwMode="auto">
          <a:xfrm>
            <a:off x="5146675" y="3625215"/>
            <a:ext cx="720725" cy="574675"/>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Grid HV &amp;</a:t>
            </a:r>
          </a:p>
          <a:p>
            <a:pPr algn="ctr">
              <a:spcBef>
                <a:spcPct val="0"/>
              </a:spcBef>
            </a:pPr>
            <a:r>
              <a:rPr lang="de-DE" sz="1200">
                <a:solidFill>
                  <a:schemeClr val="bg2"/>
                </a:solidFill>
              </a:rPr>
              <a:t>Transf.</a:t>
            </a:r>
          </a:p>
        </p:txBody>
      </p:sp>
      <p:sp>
        <p:nvSpPr>
          <p:cNvPr id="17" name="Rectangle 15"/>
          <p:cNvSpPr>
            <a:spLocks noChangeArrowheads="1"/>
          </p:cNvSpPr>
          <p:nvPr/>
        </p:nvSpPr>
        <p:spPr bwMode="auto">
          <a:xfrm>
            <a:off x="7740650" y="2833052"/>
            <a:ext cx="1079500" cy="288925"/>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Lighting</a:t>
            </a:r>
          </a:p>
        </p:txBody>
      </p:sp>
      <p:sp>
        <p:nvSpPr>
          <p:cNvPr id="18" name="Rectangle 16"/>
          <p:cNvSpPr>
            <a:spLocks noChangeArrowheads="1"/>
          </p:cNvSpPr>
          <p:nvPr/>
        </p:nvSpPr>
        <p:spPr bwMode="auto">
          <a:xfrm>
            <a:off x="7740650" y="3480752"/>
            <a:ext cx="1079500" cy="288925"/>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Urban trains</a:t>
            </a:r>
          </a:p>
        </p:txBody>
      </p:sp>
      <p:sp>
        <p:nvSpPr>
          <p:cNvPr id="19" name="Rectangle 17"/>
          <p:cNvSpPr>
            <a:spLocks noChangeArrowheads="1"/>
          </p:cNvSpPr>
          <p:nvPr/>
        </p:nvSpPr>
        <p:spPr bwMode="auto">
          <a:xfrm>
            <a:off x="7740650" y="4055427"/>
            <a:ext cx="1079500" cy="433388"/>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Industry</a:t>
            </a:r>
          </a:p>
        </p:txBody>
      </p:sp>
      <p:sp>
        <p:nvSpPr>
          <p:cNvPr id="20" name="Rectangle 18"/>
          <p:cNvSpPr>
            <a:spLocks noChangeArrowheads="1"/>
          </p:cNvSpPr>
          <p:nvPr/>
        </p:nvSpPr>
        <p:spPr bwMode="auto">
          <a:xfrm>
            <a:off x="107950" y="3623627"/>
            <a:ext cx="863600" cy="433388"/>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Domestic </a:t>
            </a:r>
          </a:p>
          <a:p>
            <a:pPr algn="ctr">
              <a:spcBef>
                <a:spcPct val="0"/>
              </a:spcBef>
            </a:pPr>
            <a:r>
              <a:rPr lang="de-DE" sz="1200">
                <a:solidFill>
                  <a:schemeClr val="bg2"/>
                </a:solidFill>
              </a:rPr>
              <a:t>mining</a:t>
            </a:r>
          </a:p>
        </p:txBody>
      </p:sp>
      <p:sp>
        <p:nvSpPr>
          <p:cNvPr id="21" name="Rectangle 19"/>
          <p:cNvSpPr>
            <a:spLocks noChangeArrowheads="1"/>
          </p:cNvSpPr>
          <p:nvPr/>
        </p:nvSpPr>
        <p:spPr bwMode="auto">
          <a:xfrm>
            <a:off x="250825" y="2833052"/>
            <a:ext cx="720725" cy="577850"/>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Coal </a:t>
            </a:r>
          </a:p>
          <a:p>
            <a:pPr algn="ctr">
              <a:spcBef>
                <a:spcPct val="0"/>
              </a:spcBef>
            </a:pPr>
            <a:r>
              <a:rPr lang="de-DE" sz="1200">
                <a:solidFill>
                  <a:schemeClr val="bg2"/>
                </a:solidFill>
              </a:rPr>
              <a:t>imports</a:t>
            </a:r>
          </a:p>
        </p:txBody>
      </p:sp>
      <p:sp>
        <p:nvSpPr>
          <p:cNvPr id="22" name="Line 20"/>
          <p:cNvSpPr>
            <a:spLocks noChangeShapeType="1"/>
          </p:cNvSpPr>
          <p:nvPr/>
        </p:nvSpPr>
        <p:spPr bwMode="auto">
          <a:xfrm flipH="1">
            <a:off x="1258888" y="2771140"/>
            <a:ext cx="0" cy="1357312"/>
          </a:xfrm>
          <a:prstGeom prst="line">
            <a:avLst/>
          </a:prstGeom>
          <a:noFill/>
          <a:ln w="3175">
            <a:solidFill>
              <a:schemeClr val="bg2"/>
            </a:solidFill>
            <a:round/>
            <a:headEnd type="none" w="sm" len="sm"/>
            <a:tailEnd type="none" w="sm" len="sm"/>
          </a:ln>
        </p:spPr>
        <p:txBody>
          <a:bodyPr/>
          <a:lstStyle/>
          <a:p>
            <a:endParaRPr lang="en-GB">
              <a:solidFill>
                <a:schemeClr val="bg2"/>
              </a:solidFill>
            </a:endParaRPr>
          </a:p>
        </p:txBody>
      </p:sp>
      <p:sp>
        <p:nvSpPr>
          <p:cNvPr id="23" name="Line 21"/>
          <p:cNvSpPr>
            <a:spLocks noChangeShapeType="1"/>
          </p:cNvSpPr>
          <p:nvPr/>
        </p:nvSpPr>
        <p:spPr bwMode="auto">
          <a:xfrm>
            <a:off x="2628900" y="3336290"/>
            <a:ext cx="287338"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24" name="Line 22"/>
          <p:cNvSpPr>
            <a:spLocks noChangeShapeType="1"/>
          </p:cNvSpPr>
          <p:nvPr/>
        </p:nvSpPr>
        <p:spPr bwMode="auto">
          <a:xfrm>
            <a:off x="1258888" y="3336290"/>
            <a:ext cx="287337"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25" name="Line 23"/>
          <p:cNvSpPr>
            <a:spLocks noChangeShapeType="1"/>
          </p:cNvSpPr>
          <p:nvPr/>
        </p:nvSpPr>
        <p:spPr bwMode="auto">
          <a:xfrm>
            <a:off x="4572000" y="3912552"/>
            <a:ext cx="574675"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26" name="Line 24"/>
          <p:cNvSpPr>
            <a:spLocks noChangeShapeType="1"/>
          </p:cNvSpPr>
          <p:nvPr/>
        </p:nvSpPr>
        <p:spPr bwMode="auto">
          <a:xfrm>
            <a:off x="5868988" y="3912552"/>
            <a:ext cx="287337"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27" name="Line 25"/>
          <p:cNvSpPr>
            <a:spLocks noChangeShapeType="1"/>
          </p:cNvSpPr>
          <p:nvPr/>
        </p:nvSpPr>
        <p:spPr bwMode="auto">
          <a:xfrm flipH="1">
            <a:off x="6156325" y="2760027"/>
            <a:ext cx="0" cy="2016125"/>
          </a:xfrm>
          <a:prstGeom prst="line">
            <a:avLst/>
          </a:prstGeom>
          <a:noFill/>
          <a:ln w="3175">
            <a:solidFill>
              <a:schemeClr val="bg2"/>
            </a:solidFill>
            <a:round/>
            <a:headEnd type="none" w="sm" len="sm"/>
            <a:tailEnd type="none" w="sm" len="sm"/>
          </a:ln>
        </p:spPr>
        <p:txBody>
          <a:bodyPr/>
          <a:lstStyle/>
          <a:p>
            <a:endParaRPr lang="en-GB">
              <a:solidFill>
                <a:schemeClr val="bg2"/>
              </a:solidFill>
            </a:endParaRPr>
          </a:p>
        </p:txBody>
      </p:sp>
      <p:sp>
        <p:nvSpPr>
          <p:cNvPr id="28" name="Rectangle 26"/>
          <p:cNvSpPr>
            <a:spLocks noChangeArrowheads="1"/>
          </p:cNvSpPr>
          <p:nvPr/>
        </p:nvSpPr>
        <p:spPr bwMode="auto">
          <a:xfrm>
            <a:off x="6443663" y="3121977"/>
            <a:ext cx="720725" cy="574675"/>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Grid MV &amp;</a:t>
            </a:r>
          </a:p>
          <a:p>
            <a:pPr algn="ctr">
              <a:spcBef>
                <a:spcPct val="0"/>
              </a:spcBef>
            </a:pPr>
            <a:r>
              <a:rPr lang="de-DE" sz="1200">
                <a:solidFill>
                  <a:schemeClr val="bg2"/>
                </a:solidFill>
              </a:rPr>
              <a:t>Transf.</a:t>
            </a:r>
          </a:p>
        </p:txBody>
      </p:sp>
      <p:sp>
        <p:nvSpPr>
          <p:cNvPr id="29" name="Line 27"/>
          <p:cNvSpPr>
            <a:spLocks noChangeShapeType="1"/>
          </p:cNvSpPr>
          <p:nvPr/>
        </p:nvSpPr>
        <p:spPr bwMode="auto">
          <a:xfrm>
            <a:off x="6156325" y="3407727"/>
            <a:ext cx="287338"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30" name="Line 28"/>
          <p:cNvSpPr>
            <a:spLocks noChangeShapeType="1"/>
          </p:cNvSpPr>
          <p:nvPr/>
        </p:nvSpPr>
        <p:spPr bwMode="auto">
          <a:xfrm flipH="1">
            <a:off x="7451725" y="2183765"/>
            <a:ext cx="0" cy="2592387"/>
          </a:xfrm>
          <a:prstGeom prst="line">
            <a:avLst/>
          </a:prstGeom>
          <a:noFill/>
          <a:ln w="3175">
            <a:solidFill>
              <a:schemeClr val="bg2"/>
            </a:solidFill>
            <a:round/>
            <a:headEnd type="none" w="sm" len="sm"/>
            <a:tailEnd type="none" w="sm" len="sm"/>
          </a:ln>
        </p:spPr>
        <p:txBody>
          <a:bodyPr/>
          <a:lstStyle/>
          <a:p>
            <a:endParaRPr lang="en-GB">
              <a:solidFill>
                <a:schemeClr val="bg2"/>
              </a:solidFill>
            </a:endParaRPr>
          </a:p>
        </p:txBody>
      </p:sp>
      <p:sp>
        <p:nvSpPr>
          <p:cNvPr id="31" name="Line 29"/>
          <p:cNvSpPr>
            <a:spLocks noChangeShapeType="1"/>
          </p:cNvSpPr>
          <p:nvPr/>
        </p:nvSpPr>
        <p:spPr bwMode="auto">
          <a:xfrm>
            <a:off x="7164388" y="3407727"/>
            <a:ext cx="287337"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32" name="Line 30"/>
          <p:cNvSpPr>
            <a:spLocks noChangeShapeType="1"/>
          </p:cNvSpPr>
          <p:nvPr/>
        </p:nvSpPr>
        <p:spPr bwMode="auto">
          <a:xfrm>
            <a:off x="971550" y="3841115"/>
            <a:ext cx="287338"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33" name="Line 31"/>
          <p:cNvSpPr>
            <a:spLocks noChangeShapeType="1"/>
          </p:cNvSpPr>
          <p:nvPr/>
        </p:nvSpPr>
        <p:spPr bwMode="auto">
          <a:xfrm>
            <a:off x="971550" y="3120390"/>
            <a:ext cx="287338"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34" name="Text Box 32"/>
          <p:cNvSpPr txBox="1">
            <a:spLocks noChangeArrowheads="1"/>
          </p:cNvSpPr>
          <p:nvPr/>
        </p:nvSpPr>
        <p:spPr bwMode="auto">
          <a:xfrm rot="-2700000">
            <a:off x="969963" y="2144077"/>
            <a:ext cx="1103312" cy="274638"/>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solidFill>
                  <a:schemeClr val="bg2"/>
                </a:solidFill>
              </a:rPr>
              <a:t>Coal, washed</a:t>
            </a:r>
          </a:p>
        </p:txBody>
      </p:sp>
      <p:sp>
        <p:nvSpPr>
          <p:cNvPr id="35" name="Line 33"/>
          <p:cNvSpPr>
            <a:spLocks noChangeShapeType="1"/>
          </p:cNvSpPr>
          <p:nvPr/>
        </p:nvSpPr>
        <p:spPr bwMode="auto">
          <a:xfrm>
            <a:off x="7451725" y="2472690"/>
            <a:ext cx="287338" cy="0"/>
          </a:xfrm>
          <a:prstGeom prst="line">
            <a:avLst/>
          </a:prstGeom>
          <a:noFill/>
          <a:ln w="3175">
            <a:noFill/>
            <a:round/>
            <a:headEnd type="none" w="sm" len="sm"/>
            <a:tailEnd type="triangle" w="med" len="med"/>
          </a:ln>
        </p:spPr>
        <p:txBody>
          <a:bodyPr/>
          <a:lstStyle/>
          <a:p>
            <a:endParaRPr lang="en-GB">
              <a:solidFill>
                <a:schemeClr val="bg2"/>
              </a:solidFill>
            </a:endParaRPr>
          </a:p>
        </p:txBody>
      </p:sp>
      <p:sp>
        <p:nvSpPr>
          <p:cNvPr id="36" name="Line 34"/>
          <p:cNvSpPr>
            <a:spLocks noChangeShapeType="1"/>
          </p:cNvSpPr>
          <p:nvPr/>
        </p:nvSpPr>
        <p:spPr bwMode="auto">
          <a:xfrm>
            <a:off x="7451725" y="2977515"/>
            <a:ext cx="287338"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37" name="Line 35"/>
          <p:cNvSpPr>
            <a:spLocks noChangeShapeType="1"/>
          </p:cNvSpPr>
          <p:nvPr/>
        </p:nvSpPr>
        <p:spPr bwMode="auto">
          <a:xfrm>
            <a:off x="7451725" y="3625215"/>
            <a:ext cx="287338"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38" name="Line 36"/>
          <p:cNvSpPr>
            <a:spLocks noChangeShapeType="1"/>
          </p:cNvSpPr>
          <p:nvPr/>
        </p:nvSpPr>
        <p:spPr bwMode="auto">
          <a:xfrm>
            <a:off x="6156325" y="4344352"/>
            <a:ext cx="1582738"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39" name="Text Box 37"/>
          <p:cNvSpPr txBox="1">
            <a:spLocks noChangeArrowheads="1"/>
          </p:cNvSpPr>
          <p:nvPr/>
        </p:nvSpPr>
        <p:spPr bwMode="auto">
          <a:xfrm rot="-2700000">
            <a:off x="5856288" y="2177415"/>
            <a:ext cx="1106487" cy="27463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solidFill>
                  <a:schemeClr val="bg2"/>
                </a:solidFill>
              </a:rPr>
              <a:t>Electricity MV</a:t>
            </a:r>
          </a:p>
        </p:txBody>
      </p:sp>
      <p:sp>
        <p:nvSpPr>
          <p:cNvPr id="40" name="Text Box 38"/>
          <p:cNvSpPr txBox="1">
            <a:spLocks noChangeArrowheads="1"/>
          </p:cNvSpPr>
          <p:nvPr/>
        </p:nvSpPr>
        <p:spPr bwMode="auto">
          <a:xfrm rot="-2700000">
            <a:off x="7167563" y="1629727"/>
            <a:ext cx="1063625" cy="274638"/>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dirty="0">
                <a:solidFill>
                  <a:schemeClr val="bg2"/>
                </a:solidFill>
              </a:rPr>
              <a:t>Electricity LV</a:t>
            </a:r>
          </a:p>
        </p:txBody>
      </p:sp>
      <p:pic>
        <p:nvPicPr>
          <p:cNvPr id="41" name="Picture 39" descr="simple_eqns"/>
          <p:cNvPicPr>
            <a:picLocks noChangeAspect="1" noChangeArrowheads="1"/>
          </p:cNvPicPr>
          <p:nvPr/>
        </p:nvPicPr>
        <p:blipFill>
          <a:blip r:embed="rId3" cstate="print"/>
          <a:srcRect/>
          <a:stretch>
            <a:fillRect/>
          </a:stretch>
        </p:blipFill>
        <p:spPr bwMode="auto">
          <a:xfrm>
            <a:off x="34925" y="5428615"/>
            <a:ext cx="1243013" cy="869950"/>
          </a:xfrm>
          <a:prstGeom prst="rect">
            <a:avLst/>
          </a:prstGeom>
          <a:solidFill>
            <a:srgbClr val="FFFFFF"/>
          </a:solidFill>
          <a:ln w="9525">
            <a:solidFill>
              <a:schemeClr val="tx1"/>
            </a:solidFill>
            <a:miter lim="800000"/>
            <a:headEnd/>
            <a:tailEnd/>
          </a:ln>
        </p:spPr>
      </p:pic>
      <p:pic>
        <p:nvPicPr>
          <p:cNvPr id="42" name="Picture 40" descr="simple_eqns"/>
          <p:cNvPicPr>
            <a:picLocks noChangeAspect="1" noChangeArrowheads="1"/>
          </p:cNvPicPr>
          <p:nvPr/>
        </p:nvPicPr>
        <p:blipFill>
          <a:blip r:embed="rId3" cstate="print"/>
          <a:srcRect/>
          <a:stretch>
            <a:fillRect/>
          </a:stretch>
        </p:blipFill>
        <p:spPr bwMode="auto">
          <a:xfrm>
            <a:off x="3203575" y="5493702"/>
            <a:ext cx="1243013" cy="869950"/>
          </a:xfrm>
          <a:prstGeom prst="rect">
            <a:avLst/>
          </a:prstGeom>
          <a:solidFill>
            <a:srgbClr val="FFFFFF"/>
          </a:solidFill>
          <a:ln w="9525">
            <a:solidFill>
              <a:schemeClr val="tx1"/>
            </a:solidFill>
            <a:miter lim="800000"/>
            <a:headEnd/>
            <a:tailEnd/>
          </a:ln>
        </p:spPr>
      </p:pic>
      <p:pic>
        <p:nvPicPr>
          <p:cNvPr id="43" name="Picture 41" descr="simple_eqns"/>
          <p:cNvPicPr>
            <a:picLocks noChangeAspect="1" noChangeArrowheads="1"/>
          </p:cNvPicPr>
          <p:nvPr/>
        </p:nvPicPr>
        <p:blipFill>
          <a:blip r:embed="rId3" cstate="print"/>
          <a:srcRect/>
          <a:stretch>
            <a:fillRect/>
          </a:stretch>
        </p:blipFill>
        <p:spPr bwMode="auto">
          <a:xfrm>
            <a:off x="4787900" y="5500052"/>
            <a:ext cx="1243013" cy="869950"/>
          </a:xfrm>
          <a:prstGeom prst="rect">
            <a:avLst/>
          </a:prstGeom>
          <a:solidFill>
            <a:srgbClr val="FFFFFF"/>
          </a:solidFill>
          <a:ln w="9525">
            <a:solidFill>
              <a:schemeClr val="tx1"/>
            </a:solidFill>
            <a:miter lim="800000"/>
            <a:headEnd/>
            <a:tailEnd/>
          </a:ln>
        </p:spPr>
      </p:pic>
      <p:pic>
        <p:nvPicPr>
          <p:cNvPr id="44" name="Picture 42" descr="simple_eqns"/>
          <p:cNvPicPr>
            <a:picLocks noChangeAspect="1" noChangeArrowheads="1"/>
          </p:cNvPicPr>
          <p:nvPr/>
        </p:nvPicPr>
        <p:blipFill>
          <a:blip r:embed="rId3" cstate="print"/>
          <a:srcRect/>
          <a:stretch>
            <a:fillRect/>
          </a:stretch>
        </p:blipFill>
        <p:spPr bwMode="auto">
          <a:xfrm>
            <a:off x="6227763" y="5493702"/>
            <a:ext cx="1243012" cy="869950"/>
          </a:xfrm>
          <a:prstGeom prst="rect">
            <a:avLst/>
          </a:prstGeom>
          <a:solidFill>
            <a:srgbClr val="FFFFFF"/>
          </a:solidFill>
          <a:ln w="9525">
            <a:solidFill>
              <a:schemeClr val="tx1"/>
            </a:solidFill>
            <a:miter lim="800000"/>
            <a:headEnd/>
            <a:tailEnd/>
          </a:ln>
        </p:spPr>
      </p:pic>
      <p:pic>
        <p:nvPicPr>
          <p:cNvPr id="45" name="Picture 43" descr="simple_eqns"/>
          <p:cNvPicPr>
            <a:picLocks noChangeAspect="1" noChangeArrowheads="1"/>
          </p:cNvPicPr>
          <p:nvPr/>
        </p:nvPicPr>
        <p:blipFill>
          <a:blip r:embed="rId3" cstate="print"/>
          <a:srcRect/>
          <a:stretch>
            <a:fillRect/>
          </a:stretch>
        </p:blipFill>
        <p:spPr bwMode="auto">
          <a:xfrm>
            <a:off x="7596188" y="5280977"/>
            <a:ext cx="1243012" cy="869950"/>
          </a:xfrm>
          <a:prstGeom prst="rect">
            <a:avLst/>
          </a:prstGeom>
          <a:solidFill>
            <a:srgbClr val="FFFFFF"/>
          </a:solidFill>
          <a:ln w="9525">
            <a:solidFill>
              <a:schemeClr val="tx1"/>
            </a:solidFill>
            <a:miter lim="800000"/>
            <a:headEnd/>
            <a:tailEnd/>
          </a:ln>
        </p:spPr>
      </p:pic>
      <p:pic>
        <p:nvPicPr>
          <p:cNvPr id="46" name="Picture 44" descr="simple_eqns"/>
          <p:cNvPicPr>
            <a:picLocks noChangeAspect="1" noChangeArrowheads="1"/>
          </p:cNvPicPr>
          <p:nvPr/>
        </p:nvPicPr>
        <p:blipFill>
          <a:blip r:embed="rId3" cstate="print"/>
          <a:srcRect/>
          <a:stretch>
            <a:fillRect/>
          </a:stretch>
        </p:blipFill>
        <p:spPr bwMode="auto">
          <a:xfrm>
            <a:off x="7685088" y="5423852"/>
            <a:ext cx="1243012" cy="869950"/>
          </a:xfrm>
          <a:prstGeom prst="rect">
            <a:avLst/>
          </a:prstGeom>
          <a:solidFill>
            <a:srgbClr val="FFFFFF"/>
          </a:solidFill>
          <a:ln w="9525">
            <a:solidFill>
              <a:schemeClr val="tx1"/>
            </a:solidFill>
            <a:miter lim="800000"/>
            <a:headEnd/>
            <a:tailEnd/>
          </a:ln>
        </p:spPr>
      </p:pic>
      <p:pic>
        <p:nvPicPr>
          <p:cNvPr id="47" name="Picture 45" descr="simple_eqns"/>
          <p:cNvPicPr>
            <a:picLocks noChangeAspect="1" noChangeArrowheads="1"/>
          </p:cNvPicPr>
          <p:nvPr/>
        </p:nvPicPr>
        <p:blipFill>
          <a:blip r:embed="rId3" cstate="print"/>
          <a:srcRect/>
          <a:stretch>
            <a:fillRect/>
          </a:stretch>
        </p:blipFill>
        <p:spPr bwMode="auto">
          <a:xfrm>
            <a:off x="7773988" y="5566727"/>
            <a:ext cx="1243012" cy="869950"/>
          </a:xfrm>
          <a:prstGeom prst="rect">
            <a:avLst/>
          </a:prstGeom>
          <a:solidFill>
            <a:srgbClr val="FFFFFF"/>
          </a:solidFill>
          <a:ln w="9525">
            <a:solidFill>
              <a:schemeClr val="tx1"/>
            </a:solidFill>
            <a:miter lim="800000"/>
            <a:headEnd/>
            <a:tailEnd/>
          </a:ln>
        </p:spPr>
      </p:pic>
      <p:pic>
        <p:nvPicPr>
          <p:cNvPr id="48" name="Picture 46" descr="simple_eqns"/>
          <p:cNvPicPr>
            <a:picLocks noChangeAspect="1" noChangeArrowheads="1"/>
          </p:cNvPicPr>
          <p:nvPr/>
        </p:nvPicPr>
        <p:blipFill>
          <a:blip r:embed="rId3" cstate="print"/>
          <a:srcRect/>
          <a:stretch>
            <a:fillRect/>
          </a:stretch>
        </p:blipFill>
        <p:spPr bwMode="auto">
          <a:xfrm>
            <a:off x="7862888" y="5709602"/>
            <a:ext cx="1243012" cy="869950"/>
          </a:xfrm>
          <a:prstGeom prst="rect">
            <a:avLst/>
          </a:prstGeom>
          <a:solidFill>
            <a:srgbClr val="FFFFFF"/>
          </a:solidFill>
          <a:ln w="9525">
            <a:solidFill>
              <a:schemeClr val="tx1"/>
            </a:solidFill>
            <a:miter lim="800000"/>
            <a:headEnd/>
            <a:tailEnd/>
          </a:ln>
        </p:spPr>
      </p:pic>
      <p:pic>
        <p:nvPicPr>
          <p:cNvPr id="49" name="Picture 47" descr="simple_eqns"/>
          <p:cNvPicPr>
            <a:picLocks noChangeAspect="1" noChangeArrowheads="1"/>
          </p:cNvPicPr>
          <p:nvPr/>
        </p:nvPicPr>
        <p:blipFill>
          <a:blip r:embed="rId3" cstate="print"/>
          <a:srcRect/>
          <a:stretch>
            <a:fillRect/>
          </a:stretch>
        </p:blipFill>
        <p:spPr bwMode="auto">
          <a:xfrm>
            <a:off x="1476375" y="5500052"/>
            <a:ext cx="1243013" cy="869950"/>
          </a:xfrm>
          <a:prstGeom prst="rect">
            <a:avLst/>
          </a:prstGeom>
          <a:solidFill>
            <a:srgbClr val="FFFFFF"/>
          </a:solidFill>
          <a:ln w="9525">
            <a:solidFill>
              <a:schemeClr val="tx1"/>
            </a:solidFill>
            <a:miter lim="800000"/>
            <a:headEnd/>
            <a:tailEnd/>
          </a:ln>
        </p:spPr>
      </p:pic>
      <p:pic>
        <p:nvPicPr>
          <p:cNvPr id="50" name="Picture 48" descr="simple_eqns"/>
          <p:cNvPicPr>
            <a:picLocks noChangeAspect="1" noChangeArrowheads="1"/>
          </p:cNvPicPr>
          <p:nvPr/>
        </p:nvPicPr>
        <p:blipFill>
          <a:blip r:embed="rId3" cstate="print"/>
          <a:srcRect/>
          <a:stretch>
            <a:fillRect/>
          </a:stretch>
        </p:blipFill>
        <p:spPr bwMode="auto">
          <a:xfrm>
            <a:off x="107950" y="5566727"/>
            <a:ext cx="1243013" cy="869950"/>
          </a:xfrm>
          <a:prstGeom prst="rect">
            <a:avLst/>
          </a:prstGeom>
          <a:solidFill>
            <a:srgbClr val="FFFFFF"/>
          </a:solidFill>
          <a:ln w="9525">
            <a:solidFill>
              <a:schemeClr val="tx1"/>
            </a:solidFill>
            <a:miter lim="800000"/>
            <a:headEnd/>
            <a:tailEnd/>
          </a:ln>
        </p:spPr>
      </p:pic>
      <p:sp>
        <p:nvSpPr>
          <p:cNvPr id="51" name="Line 49"/>
          <p:cNvSpPr>
            <a:spLocks noChangeShapeType="1"/>
          </p:cNvSpPr>
          <p:nvPr/>
        </p:nvSpPr>
        <p:spPr bwMode="auto">
          <a:xfrm flipV="1">
            <a:off x="2124075" y="3552190"/>
            <a:ext cx="0" cy="1008062"/>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
        <p:nvSpPr>
          <p:cNvPr id="52" name="Line 50"/>
          <p:cNvSpPr>
            <a:spLocks noChangeShapeType="1"/>
          </p:cNvSpPr>
          <p:nvPr/>
        </p:nvSpPr>
        <p:spPr bwMode="auto">
          <a:xfrm>
            <a:off x="539750" y="4560252"/>
            <a:ext cx="5616575" cy="0"/>
          </a:xfrm>
          <a:prstGeom prst="line">
            <a:avLst/>
          </a:prstGeom>
          <a:noFill/>
          <a:ln w="9525">
            <a:solidFill>
              <a:schemeClr val="bg2"/>
            </a:solidFill>
            <a:round/>
            <a:headEnd/>
            <a:tailEnd/>
          </a:ln>
        </p:spPr>
        <p:txBody>
          <a:bodyPr>
            <a:spAutoFit/>
          </a:bodyPr>
          <a:lstStyle/>
          <a:p>
            <a:endParaRPr lang="en-GB">
              <a:solidFill>
                <a:schemeClr val="bg2"/>
              </a:solidFill>
            </a:endParaRPr>
          </a:p>
        </p:txBody>
      </p:sp>
      <p:sp>
        <p:nvSpPr>
          <p:cNvPr id="53" name="Rectangle 51"/>
          <p:cNvSpPr>
            <a:spLocks noChangeArrowheads="1"/>
          </p:cNvSpPr>
          <p:nvPr/>
        </p:nvSpPr>
        <p:spPr bwMode="auto">
          <a:xfrm>
            <a:off x="7740650" y="2328227"/>
            <a:ext cx="1079500" cy="288925"/>
          </a:xfrm>
          <a:prstGeom prst="rect">
            <a:avLst/>
          </a:prstGeom>
          <a:noFill/>
          <a:ln w="3175">
            <a:solidFill>
              <a:schemeClr val="bg2"/>
            </a:solidFill>
            <a:miter lim="800000"/>
            <a:headEnd type="none" w="sm" len="sm"/>
            <a:tailEnd type="none" w="sm" len="sm"/>
          </a:ln>
        </p:spPr>
        <p:txBody>
          <a:bodyPr wrap="none" anchor="ctr"/>
          <a:lstStyle/>
          <a:p>
            <a:pPr algn="ctr">
              <a:spcBef>
                <a:spcPct val="0"/>
              </a:spcBef>
            </a:pPr>
            <a:r>
              <a:rPr lang="de-DE" sz="1200">
                <a:solidFill>
                  <a:schemeClr val="bg2"/>
                </a:solidFill>
              </a:rPr>
              <a:t>Appliances</a:t>
            </a:r>
          </a:p>
        </p:txBody>
      </p:sp>
      <p:sp>
        <p:nvSpPr>
          <p:cNvPr id="54" name="Line 52"/>
          <p:cNvSpPr>
            <a:spLocks noChangeShapeType="1"/>
          </p:cNvSpPr>
          <p:nvPr/>
        </p:nvSpPr>
        <p:spPr bwMode="auto">
          <a:xfrm>
            <a:off x="7451725" y="4199890"/>
            <a:ext cx="287338" cy="0"/>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grpSp>
        <p:nvGrpSpPr>
          <p:cNvPr id="55" name="Group 53"/>
          <p:cNvGrpSpPr>
            <a:grpSpLocks/>
          </p:cNvGrpSpPr>
          <p:nvPr/>
        </p:nvGrpSpPr>
        <p:grpSpPr bwMode="auto">
          <a:xfrm>
            <a:off x="755650" y="6289040"/>
            <a:ext cx="1296988" cy="431800"/>
            <a:chOff x="521" y="3793"/>
            <a:chExt cx="817" cy="272"/>
          </a:xfrm>
        </p:grpSpPr>
        <p:sp>
          <p:nvSpPr>
            <p:cNvPr id="56" name="Oval 54"/>
            <p:cNvSpPr>
              <a:spLocks noChangeArrowheads="1"/>
            </p:cNvSpPr>
            <p:nvPr/>
          </p:nvSpPr>
          <p:spPr bwMode="auto">
            <a:xfrm>
              <a:off x="521" y="3793"/>
              <a:ext cx="817" cy="272"/>
            </a:xfrm>
            <a:prstGeom prst="ellipse">
              <a:avLst/>
            </a:prstGeom>
            <a:solidFill>
              <a:schemeClr val="bg1"/>
            </a:solidFill>
            <a:ln w="9525" algn="ctr">
              <a:solidFill>
                <a:schemeClr val="tx1"/>
              </a:solidFill>
              <a:round/>
              <a:headEnd/>
              <a:tailEnd/>
            </a:ln>
          </p:spPr>
          <p:txBody>
            <a:bodyPr anchor="ctr">
              <a:spAutoFit/>
            </a:bodyPr>
            <a:lstStyle/>
            <a:p>
              <a:endParaRPr lang="en-GB"/>
            </a:p>
          </p:txBody>
        </p:sp>
        <p:pic>
          <p:nvPicPr>
            <p:cNvPr id="57" name="Picture 55" descr="single_eqn"/>
            <p:cNvPicPr>
              <a:picLocks noChangeAspect="1" noChangeArrowheads="1"/>
            </p:cNvPicPr>
            <p:nvPr/>
          </p:nvPicPr>
          <p:blipFill>
            <a:blip r:embed="rId4" cstate="print"/>
            <a:srcRect/>
            <a:stretch>
              <a:fillRect/>
            </a:stretch>
          </p:blipFill>
          <p:spPr bwMode="auto">
            <a:xfrm>
              <a:off x="567" y="3865"/>
              <a:ext cx="708" cy="109"/>
            </a:xfrm>
            <a:prstGeom prst="rect">
              <a:avLst/>
            </a:prstGeom>
            <a:solidFill>
              <a:schemeClr val="bg1"/>
            </a:solidFill>
            <a:ln w="9525">
              <a:noFill/>
              <a:miter lim="800000"/>
              <a:headEnd/>
              <a:tailEnd/>
            </a:ln>
          </p:spPr>
        </p:pic>
      </p:grpSp>
      <p:grpSp>
        <p:nvGrpSpPr>
          <p:cNvPr id="58" name="Group 56"/>
          <p:cNvGrpSpPr>
            <a:grpSpLocks/>
          </p:cNvGrpSpPr>
          <p:nvPr/>
        </p:nvGrpSpPr>
        <p:grpSpPr bwMode="auto">
          <a:xfrm>
            <a:off x="2338388" y="6289040"/>
            <a:ext cx="1296987" cy="431800"/>
            <a:chOff x="521" y="3793"/>
            <a:chExt cx="817" cy="272"/>
          </a:xfrm>
        </p:grpSpPr>
        <p:sp>
          <p:nvSpPr>
            <p:cNvPr id="59" name="Oval 57"/>
            <p:cNvSpPr>
              <a:spLocks noChangeArrowheads="1"/>
            </p:cNvSpPr>
            <p:nvPr/>
          </p:nvSpPr>
          <p:spPr bwMode="auto">
            <a:xfrm>
              <a:off x="521" y="3793"/>
              <a:ext cx="817" cy="272"/>
            </a:xfrm>
            <a:prstGeom prst="ellipse">
              <a:avLst/>
            </a:prstGeom>
            <a:solidFill>
              <a:schemeClr val="bg1"/>
            </a:solidFill>
            <a:ln w="9525" algn="ctr">
              <a:solidFill>
                <a:schemeClr val="tx1"/>
              </a:solidFill>
              <a:round/>
              <a:headEnd/>
              <a:tailEnd/>
            </a:ln>
          </p:spPr>
          <p:txBody>
            <a:bodyPr anchor="ctr">
              <a:spAutoFit/>
            </a:bodyPr>
            <a:lstStyle/>
            <a:p>
              <a:endParaRPr lang="en-GB"/>
            </a:p>
          </p:txBody>
        </p:sp>
        <p:pic>
          <p:nvPicPr>
            <p:cNvPr id="60" name="Picture 58" descr="single_eqn"/>
            <p:cNvPicPr>
              <a:picLocks noChangeAspect="1" noChangeArrowheads="1"/>
            </p:cNvPicPr>
            <p:nvPr/>
          </p:nvPicPr>
          <p:blipFill>
            <a:blip r:embed="rId4" cstate="print"/>
            <a:srcRect/>
            <a:stretch>
              <a:fillRect/>
            </a:stretch>
          </p:blipFill>
          <p:spPr bwMode="auto">
            <a:xfrm>
              <a:off x="567" y="3865"/>
              <a:ext cx="708" cy="109"/>
            </a:xfrm>
            <a:prstGeom prst="rect">
              <a:avLst/>
            </a:prstGeom>
            <a:solidFill>
              <a:schemeClr val="bg1"/>
            </a:solidFill>
            <a:ln w="9525">
              <a:noFill/>
              <a:miter lim="800000"/>
              <a:headEnd/>
              <a:tailEnd/>
            </a:ln>
          </p:spPr>
        </p:pic>
      </p:grpSp>
      <p:grpSp>
        <p:nvGrpSpPr>
          <p:cNvPr id="61" name="Group 59"/>
          <p:cNvGrpSpPr>
            <a:grpSpLocks/>
          </p:cNvGrpSpPr>
          <p:nvPr/>
        </p:nvGrpSpPr>
        <p:grpSpPr bwMode="auto">
          <a:xfrm>
            <a:off x="3995738" y="6289040"/>
            <a:ext cx="1296987" cy="431800"/>
            <a:chOff x="521" y="3793"/>
            <a:chExt cx="817" cy="272"/>
          </a:xfrm>
        </p:grpSpPr>
        <p:sp>
          <p:nvSpPr>
            <p:cNvPr id="62" name="Oval 60"/>
            <p:cNvSpPr>
              <a:spLocks noChangeArrowheads="1"/>
            </p:cNvSpPr>
            <p:nvPr/>
          </p:nvSpPr>
          <p:spPr bwMode="auto">
            <a:xfrm>
              <a:off x="521" y="3793"/>
              <a:ext cx="817" cy="272"/>
            </a:xfrm>
            <a:prstGeom prst="ellipse">
              <a:avLst/>
            </a:prstGeom>
            <a:solidFill>
              <a:schemeClr val="bg1"/>
            </a:solidFill>
            <a:ln w="9525" algn="ctr">
              <a:solidFill>
                <a:schemeClr val="tx1"/>
              </a:solidFill>
              <a:round/>
              <a:headEnd/>
              <a:tailEnd/>
            </a:ln>
          </p:spPr>
          <p:txBody>
            <a:bodyPr anchor="ctr">
              <a:spAutoFit/>
            </a:bodyPr>
            <a:lstStyle/>
            <a:p>
              <a:endParaRPr lang="en-GB"/>
            </a:p>
          </p:txBody>
        </p:sp>
        <p:pic>
          <p:nvPicPr>
            <p:cNvPr id="63" name="Picture 61" descr="single_eqn"/>
            <p:cNvPicPr>
              <a:picLocks noChangeAspect="1" noChangeArrowheads="1"/>
            </p:cNvPicPr>
            <p:nvPr/>
          </p:nvPicPr>
          <p:blipFill>
            <a:blip r:embed="rId4" cstate="print"/>
            <a:srcRect/>
            <a:stretch>
              <a:fillRect/>
            </a:stretch>
          </p:blipFill>
          <p:spPr bwMode="auto">
            <a:xfrm>
              <a:off x="567" y="3865"/>
              <a:ext cx="708" cy="109"/>
            </a:xfrm>
            <a:prstGeom prst="rect">
              <a:avLst/>
            </a:prstGeom>
            <a:solidFill>
              <a:schemeClr val="bg1"/>
            </a:solidFill>
            <a:ln w="9525">
              <a:noFill/>
              <a:miter lim="800000"/>
              <a:headEnd/>
              <a:tailEnd/>
            </a:ln>
          </p:spPr>
        </p:pic>
      </p:grpSp>
      <p:grpSp>
        <p:nvGrpSpPr>
          <p:cNvPr id="64" name="Group 62"/>
          <p:cNvGrpSpPr>
            <a:grpSpLocks/>
          </p:cNvGrpSpPr>
          <p:nvPr/>
        </p:nvGrpSpPr>
        <p:grpSpPr bwMode="auto">
          <a:xfrm>
            <a:off x="5507038" y="6289040"/>
            <a:ext cx="1296987" cy="431800"/>
            <a:chOff x="521" y="3793"/>
            <a:chExt cx="817" cy="272"/>
          </a:xfrm>
        </p:grpSpPr>
        <p:sp>
          <p:nvSpPr>
            <p:cNvPr id="65" name="Oval 63"/>
            <p:cNvSpPr>
              <a:spLocks noChangeArrowheads="1"/>
            </p:cNvSpPr>
            <p:nvPr/>
          </p:nvSpPr>
          <p:spPr bwMode="auto">
            <a:xfrm>
              <a:off x="521" y="3793"/>
              <a:ext cx="817" cy="272"/>
            </a:xfrm>
            <a:prstGeom prst="ellipse">
              <a:avLst/>
            </a:prstGeom>
            <a:solidFill>
              <a:schemeClr val="bg1"/>
            </a:solidFill>
            <a:ln w="9525" algn="ctr">
              <a:solidFill>
                <a:schemeClr val="tx1"/>
              </a:solidFill>
              <a:round/>
              <a:headEnd/>
              <a:tailEnd/>
            </a:ln>
          </p:spPr>
          <p:txBody>
            <a:bodyPr anchor="ctr">
              <a:spAutoFit/>
            </a:bodyPr>
            <a:lstStyle/>
            <a:p>
              <a:endParaRPr lang="en-GB"/>
            </a:p>
          </p:txBody>
        </p:sp>
        <p:pic>
          <p:nvPicPr>
            <p:cNvPr id="66" name="Picture 64" descr="single_eqn"/>
            <p:cNvPicPr>
              <a:picLocks noChangeAspect="1" noChangeArrowheads="1"/>
            </p:cNvPicPr>
            <p:nvPr/>
          </p:nvPicPr>
          <p:blipFill>
            <a:blip r:embed="rId4" cstate="print"/>
            <a:srcRect/>
            <a:stretch>
              <a:fillRect/>
            </a:stretch>
          </p:blipFill>
          <p:spPr bwMode="auto">
            <a:xfrm>
              <a:off x="567" y="3865"/>
              <a:ext cx="708" cy="109"/>
            </a:xfrm>
            <a:prstGeom prst="rect">
              <a:avLst/>
            </a:prstGeom>
            <a:solidFill>
              <a:schemeClr val="bg1"/>
            </a:solidFill>
            <a:ln w="9525">
              <a:noFill/>
              <a:miter lim="800000"/>
              <a:headEnd/>
              <a:tailEnd/>
            </a:ln>
          </p:spPr>
        </p:pic>
      </p:grpSp>
      <p:grpSp>
        <p:nvGrpSpPr>
          <p:cNvPr id="67" name="Group 65"/>
          <p:cNvGrpSpPr>
            <a:grpSpLocks/>
          </p:cNvGrpSpPr>
          <p:nvPr/>
        </p:nvGrpSpPr>
        <p:grpSpPr bwMode="auto">
          <a:xfrm>
            <a:off x="6948488" y="6289040"/>
            <a:ext cx="1296987" cy="431800"/>
            <a:chOff x="521" y="3793"/>
            <a:chExt cx="817" cy="272"/>
          </a:xfrm>
        </p:grpSpPr>
        <p:sp>
          <p:nvSpPr>
            <p:cNvPr id="68" name="Oval 66"/>
            <p:cNvSpPr>
              <a:spLocks noChangeArrowheads="1"/>
            </p:cNvSpPr>
            <p:nvPr/>
          </p:nvSpPr>
          <p:spPr bwMode="auto">
            <a:xfrm>
              <a:off x="521" y="3793"/>
              <a:ext cx="817" cy="272"/>
            </a:xfrm>
            <a:prstGeom prst="ellipse">
              <a:avLst/>
            </a:prstGeom>
            <a:solidFill>
              <a:schemeClr val="bg1"/>
            </a:solidFill>
            <a:ln w="9525" algn="ctr">
              <a:solidFill>
                <a:schemeClr val="tx1"/>
              </a:solidFill>
              <a:round/>
              <a:headEnd/>
              <a:tailEnd/>
            </a:ln>
          </p:spPr>
          <p:txBody>
            <a:bodyPr anchor="ctr">
              <a:spAutoFit/>
            </a:bodyPr>
            <a:lstStyle/>
            <a:p>
              <a:endParaRPr lang="en-GB"/>
            </a:p>
          </p:txBody>
        </p:sp>
        <p:pic>
          <p:nvPicPr>
            <p:cNvPr id="69" name="Picture 67" descr="single_eqn"/>
            <p:cNvPicPr>
              <a:picLocks noChangeAspect="1" noChangeArrowheads="1"/>
            </p:cNvPicPr>
            <p:nvPr/>
          </p:nvPicPr>
          <p:blipFill>
            <a:blip r:embed="rId4" cstate="print"/>
            <a:srcRect/>
            <a:stretch>
              <a:fillRect/>
            </a:stretch>
          </p:blipFill>
          <p:spPr bwMode="auto">
            <a:xfrm>
              <a:off x="567" y="3865"/>
              <a:ext cx="708" cy="109"/>
            </a:xfrm>
            <a:prstGeom prst="rect">
              <a:avLst/>
            </a:prstGeom>
            <a:solidFill>
              <a:schemeClr val="bg1"/>
            </a:solidFill>
            <a:ln w="9525">
              <a:noFill/>
              <a:miter lim="800000"/>
              <a:headEnd/>
              <a:tailEnd/>
            </a:ln>
          </p:spPr>
        </p:pic>
      </p:grpSp>
      <p:sp>
        <p:nvSpPr>
          <p:cNvPr id="70" name="Text Box 68"/>
          <p:cNvSpPr txBox="1">
            <a:spLocks noChangeArrowheads="1"/>
          </p:cNvSpPr>
          <p:nvPr/>
        </p:nvSpPr>
        <p:spPr bwMode="auto">
          <a:xfrm>
            <a:off x="3419475" y="4285615"/>
            <a:ext cx="1306513" cy="274637"/>
          </a:xfrm>
          <a:prstGeom prst="rect">
            <a:avLst/>
          </a:prstGeom>
          <a:noFill/>
          <a:ln w="9525" algn="ctr">
            <a:noFill/>
            <a:miter lim="800000"/>
            <a:headEnd/>
            <a:tailEnd/>
          </a:ln>
        </p:spPr>
        <p:txBody>
          <a:bodyPr wrap="none">
            <a:spAutoFit/>
          </a:bodyPr>
          <a:lstStyle/>
          <a:p>
            <a:r>
              <a:rPr lang="de-DE" sz="1200" i="1">
                <a:solidFill>
                  <a:schemeClr val="bg2"/>
                </a:solidFill>
              </a:rPr>
              <a:t>Backward Loops</a:t>
            </a:r>
          </a:p>
        </p:txBody>
      </p:sp>
      <p:sp>
        <p:nvSpPr>
          <p:cNvPr id="71" name="Line 69"/>
          <p:cNvSpPr>
            <a:spLocks noChangeShapeType="1"/>
          </p:cNvSpPr>
          <p:nvPr/>
        </p:nvSpPr>
        <p:spPr bwMode="auto">
          <a:xfrm flipV="1">
            <a:off x="539750" y="4057015"/>
            <a:ext cx="0" cy="522287"/>
          </a:xfrm>
          <a:prstGeom prst="line">
            <a:avLst/>
          </a:prstGeom>
          <a:noFill/>
          <a:ln w="3175">
            <a:solidFill>
              <a:schemeClr val="bg2"/>
            </a:solidFill>
            <a:round/>
            <a:headEnd type="none" w="sm" len="sm"/>
            <a:tailEnd type="triangle" w="med" len="med"/>
          </a:ln>
        </p:spPr>
        <p:txBody>
          <a:bodyPr/>
          <a:lstStyle/>
          <a:p>
            <a:endParaRPr lang="en-GB">
              <a:solidFill>
                <a:schemeClr val="bg2"/>
              </a:solidFill>
            </a:endParaRPr>
          </a:p>
        </p:txBody>
      </p:sp>
    </p:spTree>
    <p:extLst>
      <p:ext uri="{BB962C8B-B14F-4D97-AF65-F5344CB8AC3E}">
        <p14:creationId xmlns:p14="http://schemas.microsoft.com/office/powerpoint/2010/main" val="315012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136525" y="15557"/>
            <a:ext cx="8897938" cy="944563"/>
          </a:xfrm>
          <a:noFill/>
          <a:ln/>
        </p:spPr>
        <p:txBody>
          <a:bodyPr/>
          <a:lstStyle/>
          <a:p>
            <a:r>
              <a:rPr lang="de-DE" dirty="0"/>
              <a:t>Vertical dimension of the RES: competition</a:t>
            </a:r>
          </a:p>
        </p:txBody>
      </p:sp>
      <p:sp>
        <p:nvSpPr>
          <p:cNvPr id="5" name="Line 3"/>
          <p:cNvSpPr>
            <a:spLocks noChangeShapeType="1"/>
          </p:cNvSpPr>
          <p:nvPr/>
        </p:nvSpPr>
        <p:spPr bwMode="auto">
          <a:xfrm>
            <a:off x="3075623" y="2622843"/>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6" name="Text Box 4"/>
          <p:cNvSpPr txBox="1">
            <a:spLocks noChangeArrowheads="1"/>
          </p:cNvSpPr>
          <p:nvPr/>
        </p:nvSpPr>
        <p:spPr bwMode="auto">
          <a:xfrm rot="-2700000">
            <a:off x="4528185" y="1794168"/>
            <a:ext cx="1089025" cy="27463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t>Electricity HV</a:t>
            </a:r>
          </a:p>
        </p:txBody>
      </p:sp>
      <p:sp>
        <p:nvSpPr>
          <p:cNvPr id="7" name="Text Box 5"/>
          <p:cNvSpPr txBox="1">
            <a:spLocks noChangeArrowheads="1"/>
          </p:cNvSpPr>
          <p:nvPr/>
        </p:nvSpPr>
        <p:spPr bwMode="auto">
          <a:xfrm rot="-2700000">
            <a:off x="2859723" y="1851318"/>
            <a:ext cx="993775" cy="27463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t>Coal, power</a:t>
            </a:r>
          </a:p>
        </p:txBody>
      </p:sp>
      <p:sp>
        <p:nvSpPr>
          <p:cNvPr id="8" name="Line 6"/>
          <p:cNvSpPr>
            <a:spLocks noChangeShapeType="1"/>
          </p:cNvSpPr>
          <p:nvPr/>
        </p:nvSpPr>
        <p:spPr bwMode="auto">
          <a:xfrm>
            <a:off x="4517073" y="2694280"/>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9" name="Line 7"/>
          <p:cNvSpPr>
            <a:spLocks noChangeShapeType="1"/>
          </p:cNvSpPr>
          <p:nvPr/>
        </p:nvSpPr>
        <p:spPr bwMode="auto">
          <a:xfrm>
            <a:off x="4517073" y="2549818"/>
            <a:ext cx="574675" cy="0"/>
          </a:xfrm>
          <a:prstGeom prst="line">
            <a:avLst/>
          </a:prstGeom>
          <a:noFill/>
          <a:ln w="3175">
            <a:solidFill>
              <a:srgbClr val="000000"/>
            </a:solidFill>
            <a:round/>
            <a:headEnd type="none" w="sm" len="sm"/>
            <a:tailEnd type="triangle" w="med" len="med"/>
          </a:ln>
        </p:spPr>
        <p:txBody>
          <a:bodyPr/>
          <a:lstStyle/>
          <a:p>
            <a:endParaRPr lang="en-GB"/>
          </a:p>
        </p:txBody>
      </p:sp>
      <p:sp>
        <p:nvSpPr>
          <p:cNvPr id="10" name="Text Box 8"/>
          <p:cNvSpPr txBox="1">
            <a:spLocks noChangeArrowheads="1"/>
          </p:cNvSpPr>
          <p:nvPr/>
        </p:nvSpPr>
        <p:spPr bwMode="auto">
          <a:xfrm rot="-2700000">
            <a:off x="4948873" y="2030705"/>
            <a:ext cx="469900" cy="274638"/>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dirty="0"/>
              <a:t>CO</a:t>
            </a:r>
            <a:r>
              <a:rPr lang="de-DE" sz="1200" baseline="-25000" dirty="0"/>
              <a:t>2</a:t>
            </a:r>
          </a:p>
        </p:txBody>
      </p:sp>
      <p:sp>
        <p:nvSpPr>
          <p:cNvPr id="11" name="Line 9"/>
          <p:cNvSpPr>
            <a:spLocks noChangeShapeType="1"/>
          </p:cNvSpPr>
          <p:nvPr/>
        </p:nvSpPr>
        <p:spPr bwMode="auto">
          <a:xfrm flipH="1">
            <a:off x="3075623" y="2383130"/>
            <a:ext cx="0" cy="1030288"/>
          </a:xfrm>
          <a:prstGeom prst="line">
            <a:avLst/>
          </a:prstGeom>
          <a:noFill/>
          <a:ln w="3175">
            <a:solidFill>
              <a:srgbClr val="339966"/>
            </a:solidFill>
            <a:round/>
            <a:headEnd type="none" w="sm" len="sm"/>
            <a:tailEnd type="none" w="sm" len="sm"/>
          </a:ln>
        </p:spPr>
        <p:txBody>
          <a:bodyPr/>
          <a:lstStyle/>
          <a:p>
            <a:endParaRPr lang="en-GB"/>
          </a:p>
        </p:txBody>
      </p:sp>
      <p:sp>
        <p:nvSpPr>
          <p:cNvPr id="12" name="Rectangle 10"/>
          <p:cNvSpPr>
            <a:spLocks noChangeArrowheads="1"/>
          </p:cNvSpPr>
          <p:nvPr/>
        </p:nvSpPr>
        <p:spPr bwMode="auto">
          <a:xfrm>
            <a:off x="3364548" y="2405355"/>
            <a:ext cx="1150937" cy="433388"/>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Supercritical</a:t>
            </a:r>
          </a:p>
          <a:p>
            <a:pPr algn="ctr">
              <a:spcBef>
                <a:spcPct val="0"/>
              </a:spcBef>
            </a:pPr>
            <a:r>
              <a:rPr lang="de-DE" sz="1200"/>
              <a:t> coal plant (exst)</a:t>
            </a:r>
          </a:p>
        </p:txBody>
      </p:sp>
      <p:sp>
        <p:nvSpPr>
          <p:cNvPr id="13" name="Line 11"/>
          <p:cNvSpPr>
            <a:spLocks noChangeShapeType="1"/>
          </p:cNvSpPr>
          <p:nvPr/>
        </p:nvSpPr>
        <p:spPr bwMode="auto">
          <a:xfrm flipH="1">
            <a:off x="4804410" y="2372018"/>
            <a:ext cx="0" cy="3971925"/>
          </a:xfrm>
          <a:prstGeom prst="line">
            <a:avLst/>
          </a:prstGeom>
          <a:noFill/>
          <a:ln w="3175">
            <a:solidFill>
              <a:srgbClr val="339966"/>
            </a:solidFill>
            <a:round/>
            <a:headEnd type="none" w="sm" len="sm"/>
            <a:tailEnd type="none" w="sm" len="sm"/>
          </a:ln>
        </p:spPr>
        <p:txBody>
          <a:bodyPr/>
          <a:lstStyle/>
          <a:p>
            <a:endParaRPr lang="en-GB"/>
          </a:p>
        </p:txBody>
      </p:sp>
      <p:sp>
        <p:nvSpPr>
          <p:cNvPr id="14" name="Line 12"/>
          <p:cNvSpPr>
            <a:spLocks noChangeShapeType="1"/>
          </p:cNvSpPr>
          <p:nvPr/>
        </p:nvSpPr>
        <p:spPr bwMode="auto">
          <a:xfrm flipH="1">
            <a:off x="5091748" y="2372018"/>
            <a:ext cx="0" cy="3971925"/>
          </a:xfrm>
          <a:prstGeom prst="line">
            <a:avLst/>
          </a:prstGeom>
          <a:noFill/>
          <a:ln w="3175">
            <a:solidFill>
              <a:srgbClr val="339966"/>
            </a:solidFill>
            <a:round/>
            <a:headEnd type="none" w="sm" len="sm"/>
            <a:tailEnd type="none" w="sm" len="sm"/>
          </a:ln>
        </p:spPr>
        <p:txBody>
          <a:bodyPr/>
          <a:lstStyle/>
          <a:p>
            <a:endParaRPr lang="en-GB"/>
          </a:p>
        </p:txBody>
      </p:sp>
      <p:sp>
        <p:nvSpPr>
          <p:cNvPr id="15" name="Rectangle 13"/>
          <p:cNvSpPr>
            <a:spLocks noChangeArrowheads="1"/>
          </p:cNvSpPr>
          <p:nvPr/>
        </p:nvSpPr>
        <p:spPr bwMode="auto">
          <a:xfrm>
            <a:off x="1707198" y="2743493"/>
            <a:ext cx="1079500" cy="431800"/>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Coal </a:t>
            </a:r>
          </a:p>
          <a:p>
            <a:pPr algn="ctr">
              <a:spcBef>
                <a:spcPct val="0"/>
              </a:spcBef>
            </a:pPr>
            <a:r>
              <a:rPr lang="de-DE" sz="1200"/>
              <a:t>transport</a:t>
            </a:r>
          </a:p>
        </p:txBody>
      </p:sp>
      <p:sp>
        <p:nvSpPr>
          <p:cNvPr id="16" name="Rectangle 14"/>
          <p:cNvSpPr>
            <a:spLocks noChangeArrowheads="1"/>
          </p:cNvSpPr>
          <p:nvPr/>
        </p:nvSpPr>
        <p:spPr bwMode="auto">
          <a:xfrm>
            <a:off x="5379085" y="3248318"/>
            <a:ext cx="720725" cy="574675"/>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Grid HV &amp;</a:t>
            </a:r>
          </a:p>
          <a:p>
            <a:pPr algn="ctr">
              <a:spcBef>
                <a:spcPct val="0"/>
              </a:spcBef>
            </a:pPr>
            <a:r>
              <a:rPr lang="de-DE" sz="1200"/>
              <a:t>Transf.</a:t>
            </a:r>
          </a:p>
        </p:txBody>
      </p:sp>
      <p:sp>
        <p:nvSpPr>
          <p:cNvPr id="17" name="Rectangle 15"/>
          <p:cNvSpPr>
            <a:spLocks noChangeArrowheads="1"/>
          </p:cNvSpPr>
          <p:nvPr/>
        </p:nvSpPr>
        <p:spPr bwMode="auto">
          <a:xfrm>
            <a:off x="7973060" y="2456155"/>
            <a:ext cx="1079500" cy="288925"/>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Lighting</a:t>
            </a:r>
          </a:p>
        </p:txBody>
      </p:sp>
      <p:sp>
        <p:nvSpPr>
          <p:cNvPr id="18" name="Rectangle 16"/>
          <p:cNvSpPr>
            <a:spLocks noChangeArrowheads="1"/>
          </p:cNvSpPr>
          <p:nvPr/>
        </p:nvSpPr>
        <p:spPr bwMode="auto">
          <a:xfrm>
            <a:off x="7973060" y="3103855"/>
            <a:ext cx="1079500" cy="288925"/>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Urban trains</a:t>
            </a:r>
          </a:p>
        </p:txBody>
      </p:sp>
      <p:sp>
        <p:nvSpPr>
          <p:cNvPr id="19" name="Rectangle 17"/>
          <p:cNvSpPr>
            <a:spLocks noChangeArrowheads="1"/>
          </p:cNvSpPr>
          <p:nvPr/>
        </p:nvSpPr>
        <p:spPr bwMode="auto">
          <a:xfrm>
            <a:off x="7973060" y="3678530"/>
            <a:ext cx="1079500" cy="433388"/>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Industry</a:t>
            </a:r>
          </a:p>
        </p:txBody>
      </p:sp>
      <p:sp>
        <p:nvSpPr>
          <p:cNvPr id="20" name="Rectangle 18"/>
          <p:cNvSpPr>
            <a:spLocks noChangeArrowheads="1"/>
          </p:cNvSpPr>
          <p:nvPr/>
        </p:nvSpPr>
        <p:spPr bwMode="auto">
          <a:xfrm>
            <a:off x="267335" y="2527593"/>
            <a:ext cx="863600" cy="433387"/>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Domestic </a:t>
            </a:r>
          </a:p>
          <a:p>
            <a:pPr algn="ctr">
              <a:spcBef>
                <a:spcPct val="0"/>
              </a:spcBef>
            </a:pPr>
            <a:r>
              <a:rPr lang="de-DE" sz="1200"/>
              <a:t>mining</a:t>
            </a:r>
          </a:p>
        </p:txBody>
      </p:sp>
      <p:sp>
        <p:nvSpPr>
          <p:cNvPr id="21" name="Rectangle 19"/>
          <p:cNvSpPr>
            <a:spLocks noChangeArrowheads="1"/>
          </p:cNvSpPr>
          <p:nvPr/>
        </p:nvSpPr>
        <p:spPr bwMode="auto">
          <a:xfrm>
            <a:off x="410210" y="3245143"/>
            <a:ext cx="720725" cy="577850"/>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Coal </a:t>
            </a:r>
          </a:p>
          <a:p>
            <a:pPr algn="ctr">
              <a:spcBef>
                <a:spcPct val="0"/>
              </a:spcBef>
            </a:pPr>
            <a:r>
              <a:rPr lang="de-DE" sz="1200"/>
              <a:t>imports</a:t>
            </a:r>
          </a:p>
        </p:txBody>
      </p:sp>
      <p:sp>
        <p:nvSpPr>
          <p:cNvPr id="22" name="Line 20"/>
          <p:cNvSpPr>
            <a:spLocks noChangeShapeType="1"/>
          </p:cNvSpPr>
          <p:nvPr/>
        </p:nvSpPr>
        <p:spPr bwMode="auto">
          <a:xfrm flipH="1">
            <a:off x="1418273" y="2394243"/>
            <a:ext cx="0" cy="1357312"/>
          </a:xfrm>
          <a:prstGeom prst="line">
            <a:avLst/>
          </a:prstGeom>
          <a:noFill/>
          <a:ln w="3175">
            <a:solidFill>
              <a:srgbClr val="339966"/>
            </a:solidFill>
            <a:round/>
            <a:headEnd type="none" w="sm" len="sm"/>
            <a:tailEnd type="none" w="sm" len="sm"/>
          </a:ln>
        </p:spPr>
        <p:txBody>
          <a:bodyPr/>
          <a:lstStyle/>
          <a:p>
            <a:endParaRPr lang="en-GB"/>
          </a:p>
        </p:txBody>
      </p:sp>
      <p:sp>
        <p:nvSpPr>
          <p:cNvPr id="23" name="Line 21"/>
          <p:cNvSpPr>
            <a:spLocks noChangeShapeType="1"/>
          </p:cNvSpPr>
          <p:nvPr/>
        </p:nvSpPr>
        <p:spPr bwMode="auto">
          <a:xfrm>
            <a:off x="2788285" y="2959393"/>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24" name="Line 22"/>
          <p:cNvSpPr>
            <a:spLocks noChangeShapeType="1"/>
          </p:cNvSpPr>
          <p:nvPr/>
        </p:nvSpPr>
        <p:spPr bwMode="auto">
          <a:xfrm>
            <a:off x="1418273" y="2959393"/>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25" name="Line 23"/>
          <p:cNvSpPr>
            <a:spLocks noChangeShapeType="1"/>
          </p:cNvSpPr>
          <p:nvPr/>
        </p:nvSpPr>
        <p:spPr bwMode="auto">
          <a:xfrm>
            <a:off x="4804410" y="3535655"/>
            <a:ext cx="574675" cy="0"/>
          </a:xfrm>
          <a:prstGeom prst="line">
            <a:avLst/>
          </a:prstGeom>
          <a:noFill/>
          <a:ln w="3175">
            <a:solidFill>
              <a:srgbClr val="000000"/>
            </a:solidFill>
            <a:round/>
            <a:headEnd type="none" w="sm" len="sm"/>
            <a:tailEnd type="triangle" w="med" len="med"/>
          </a:ln>
        </p:spPr>
        <p:txBody>
          <a:bodyPr/>
          <a:lstStyle/>
          <a:p>
            <a:endParaRPr lang="en-GB"/>
          </a:p>
        </p:txBody>
      </p:sp>
      <p:sp>
        <p:nvSpPr>
          <p:cNvPr id="26" name="Line 24"/>
          <p:cNvSpPr>
            <a:spLocks noChangeShapeType="1"/>
          </p:cNvSpPr>
          <p:nvPr/>
        </p:nvSpPr>
        <p:spPr bwMode="auto">
          <a:xfrm>
            <a:off x="6101398" y="3535655"/>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27" name="Line 25"/>
          <p:cNvSpPr>
            <a:spLocks noChangeShapeType="1"/>
          </p:cNvSpPr>
          <p:nvPr/>
        </p:nvSpPr>
        <p:spPr bwMode="auto">
          <a:xfrm flipH="1">
            <a:off x="6388735" y="2383130"/>
            <a:ext cx="0" cy="2016125"/>
          </a:xfrm>
          <a:prstGeom prst="line">
            <a:avLst/>
          </a:prstGeom>
          <a:noFill/>
          <a:ln w="3175">
            <a:solidFill>
              <a:srgbClr val="339966"/>
            </a:solidFill>
            <a:round/>
            <a:headEnd type="none" w="sm" len="sm"/>
            <a:tailEnd type="none" w="sm" len="sm"/>
          </a:ln>
        </p:spPr>
        <p:txBody>
          <a:bodyPr/>
          <a:lstStyle/>
          <a:p>
            <a:endParaRPr lang="en-GB"/>
          </a:p>
        </p:txBody>
      </p:sp>
      <p:sp>
        <p:nvSpPr>
          <p:cNvPr id="28" name="Rectangle 26"/>
          <p:cNvSpPr>
            <a:spLocks noChangeArrowheads="1"/>
          </p:cNvSpPr>
          <p:nvPr/>
        </p:nvSpPr>
        <p:spPr bwMode="auto">
          <a:xfrm>
            <a:off x="6676073" y="2745080"/>
            <a:ext cx="720725" cy="574675"/>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Grid MV &amp;</a:t>
            </a:r>
          </a:p>
          <a:p>
            <a:pPr algn="ctr">
              <a:spcBef>
                <a:spcPct val="0"/>
              </a:spcBef>
            </a:pPr>
            <a:r>
              <a:rPr lang="de-DE" sz="1200"/>
              <a:t>Transf.</a:t>
            </a:r>
          </a:p>
        </p:txBody>
      </p:sp>
      <p:sp>
        <p:nvSpPr>
          <p:cNvPr id="29" name="Line 27"/>
          <p:cNvSpPr>
            <a:spLocks noChangeShapeType="1"/>
          </p:cNvSpPr>
          <p:nvPr/>
        </p:nvSpPr>
        <p:spPr bwMode="auto">
          <a:xfrm>
            <a:off x="6388735" y="3030830"/>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30" name="Line 28"/>
          <p:cNvSpPr>
            <a:spLocks noChangeShapeType="1"/>
          </p:cNvSpPr>
          <p:nvPr/>
        </p:nvSpPr>
        <p:spPr bwMode="auto">
          <a:xfrm flipH="1">
            <a:off x="7684135" y="1806868"/>
            <a:ext cx="0" cy="2592387"/>
          </a:xfrm>
          <a:prstGeom prst="line">
            <a:avLst/>
          </a:prstGeom>
          <a:noFill/>
          <a:ln w="3175">
            <a:solidFill>
              <a:srgbClr val="339966"/>
            </a:solidFill>
            <a:round/>
            <a:headEnd type="none" w="sm" len="sm"/>
            <a:tailEnd type="none" w="sm" len="sm"/>
          </a:ln>
        </p:spPr>
        <p:txBody>
          <a:bodyPr/>
          <a:lstStyle/>
          <a:p>
            <a:endParaRPr lang="en-GB"/>
          </a:p>
        </p:txBody>
      </p:sp>
      <p:sp>
        <p:nvSpPr>
          <p:cNvPr id="31" name="Line 29"/>
          <p:cNvSpPr>
            <a:spLocks noChangeShapeType="1"/>
          </p:cNvSpPr>
          <p:nvPr/>
        </p:nvSpPr>
        <p:spPr bwMode="auto">
          <a:xfrm>
            <a:off x="7396798" y="3030830"/>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32" name="Line 30"/>
          <p:cNvSpPr>
            <a:spLocks noChangeShapeType="1"/>
          </p:cNvSpPr>
          <p:nvPr/>
        </p:nvSpPr>
        <p:spPr bwMode="auto">
          <a:xfrm>
            <a:off x="1130935" y="2745080"/>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33" name="Line 31"/>
          <p:cNvSpPr>
            <a:spLocks noChangeShapeType="1"/>
          </p:cNvSpPr>
          <p:nvPr/>
        </p:nvSpPr>
        <p:spPr bwMode="auto">
          <a:xfrm>
            <a:off x="1130935" y="3535655"/>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34" name="Text Box 32"/>
          <p:cNvSpPr txBox="1">
            <a:spLocks noChangeArrowheads="1"/>
          </p:cNvSpPr>
          <p:nvPr/>
        </p:nvSpPr>
        <p:spPr bwMode="auto">
          <a:xfrm rot="-2700000">
            <a:off x="1129348" y="1767180"/>
            <a:ext cx="1103312" cy="274638"/>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t>Coal, washed</a:t>
            </a:r>
          </a:p>
        </p:txBody>
      </p:sp>
      <p:sp>
        <p:nvSpPr>
          <p:cNvPr id="35" name="Line 33"/>
          <p:cNvSpPr>
            <a:spLocks noChangeShapeType="1"/>
          </p:cNvSpPr>
          <p:nvPr/>
        </p:nvSpPr>
        <p:spPr bwMode="auto">
          <a:xfrm>
            <a:off x="7684135" y="2095793"/>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36" name="Line 34"/>
          <p:cNvSpPr>
            <a:spLocks noChangeShapeType="1"/>
          </p:cNvSpPr>
          <p:nvPr/>
        </p:nvSpPr>
        <p:spPr bwMode="auto">
          <a:xfrm>
            <a:off x="7684135" y="2600618"/>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37" name="Line 35"/>
          <p:cNvSpPr>
            <a:spLocks noChangeShapeType="1"/>
          </p:cNvSpPr>
          <p:nvPr/>
        </p:nvSpPr>
        <p:spPr bwMode="auto">
          <a:xfrm>
            <a:off x="7684135" y="3248318"/>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38" name="Line 36"/>
          <p:cNvSpPr>
            <a:spLocks noChangeShapeType="1"/>
          </p:cNvSpPr>
          <p:nvPr/>
        </p:nvSpPr>
        <p:spPr bwMode="auto">
          <a:xfrm>
            <a:off x="6388735" y="3967455"/>
            <a:ext cx="1582738" cy="0"/>
          </a:xfrm>
          <a:prstGeom prst="line">
            <a:avLst/>
          </a:prstGeom>
          <a:noFill/>
          <a:ln w="3175">
            <a:solidFill>
              <a:srgbClr val="000000"/>
            </a:solidFill>
            <a:round/>
            <a:headEnd type="none" w="sm" len="sm"/>
            <a:tailEnd type="triangle" w="med" len="med"/>
          </a:ln>
        </p:spPr>
        <p:txBody>
          <a:bodyPr/>
          <a:lstStyle/>
          <a:p>
            <a:endParaRPr lang="en-GB"/>
          </a:p>
        </p:txBody>
      </p:sp>
      <p:sp>
        <p:nvSpPr>
          <p:cNvPr id="39" name="Text Box 37"/>
          <p:cNvSpPr txBox="1">
            <a:spLocks noChangeArrowheads="1"/>
          </p:cNvSpPr>
          <p:nvPr/>
        </p:nvSpPr>
        <p:spPr bwMode="auto">
          <a:xfrm rot="-2700000">
            <a:off x="6088698" y="1800518"/>
            <a:ext cx="1106487" cy="27463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t>Electricity MV</a:t>
            </a:r>
          </a:p>
        </p:txBody>
      </p:sp>
      <p:sp>
        <p:nvSpPr>
          <p:cNvPr id="40" name="Rectangle 39"/>
          <p:cNvSpPr>
            <a:spLocks noChangeArrowheads="1"/>
          </p:cNvSpPr>
          <p:nvPr/>
        </p:nvSpPr>
        <p:spPr bwMode="auto">
          <a:xfrm>
            <a:off x="7973060" y="1951330"/>
            <a:ext cx="1079500" cy="288925"/>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Appliances</a:t>
            </a:r>
          </a:p>
        </p:txBody>
      </p:sp>
      <p:sp>
        <p:nvSpPr>
          <p:cNvPr id="41" name="Line 40"/>
          <p:cNvSpPr>
            <a:spLocks noChangeShapeType="1"/>
          </p:cNvSpPr>
          <p:nvPr/>
        </p:nvSpPr>
        <p:spPr bwMode="auto">
          <a:xfrm>
            <a:off x="7684135" y="3822993"/>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42" name="Line 41"/>
          <p:cNvSpPr>
            <a:spLocks noChangeShapeType="1"/>
          </p:cNvSpPr>
          <p:nvPr/>
        </p:nvSpPr>
        <p:spPr bwMode="auto">
          <a:xfrm>
            <a:off x="4517073" y="3268955"/>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43" name="Line 42"/>
          <p:cNvSpPr>
            <a:spLocks noChangeShapeType="1"/>
          </p:cNvSpPr>
          <p:nvPr/>
        </p:nvSpPr>
        <p:spPr bwMode="auto">
          <a:xfrm>
            <a:off x="4517073" y="4710405"/>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44" name="Line 43"/>
          <p:cNvSpPr>
            <a:spLocks noChangeShapeType="1"/>
          </p:cNvSpPr>
          <p:nvPr/>
        </p:nvSpPr>
        <p:spPr bwMode="auto">
          <a:xfrm>
            <a:off x="3075623" y="3199105"/>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45" name="Rectangle 44"/>
          <p:cNvSpPr>
            <a:spLocks noChangeArrowheads="1"/>
          </p:cNvSpPr>
          <p:nvPr/>
        </p:nvSpPr>
        <p:spPr bwMode="auto">
          <a:xfrm>
            <a:off x="3364548" y="2981618"/>
            <a:ext cx="1150937" cy="433387"/>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Ultrasupercritical</a:t>
            </a:r>
          </a:p>
          <a:p>
            <a:pPr algn="ctr">
              <a:spcBef>
                <a:spcPct val="0"/>
              </a:spcBef>
            </a:pPr>
            <a:r>
              <a:rPr lang="de-DE" sz="1200"/>
              <a:t> coal plant (new)</a:t>
            </a:r>
          </a:p>
        </p:txBody>
      </p:sp>
      <p:sp>
        <p:nvSpPr>
          <p:cNvPr id="46" name="Line 45"/>
          <p:cNvSpPr>
            <a:spLocks noChangeShapeType="1"/>
          </p:cNvSpPr>
          <p:nvPr/>
        </p:nvSpPr>
        <p:spPr bwMode="auto">
          <a:xfrm>
            <a:off x="2859723" y="4134143"/>
            <a:ext cx="503237" cy="0"/>
          </a:xfrm>
          <a:prstGeom prst="line">
            <a:avLst/>
          </a:prstGeom>
          <a:noFill/>
          <a:ln w="3175">
            <a:solidFill>
              <a:srgbClr val="000000"/>
            </a:solidFill>
            <a:round/>
            <a:headEnd type="none" w="sm" len="sm"/>
            <a:tailEnd type="triangle" w="med" len="med"/>
          </a:ln>
        </p:spPr>
        <p:txBody>
          <a:bodyPr/>
          <a:lstStyle/>
          <a:p>
            <a:endParaRPr lang="en-GB"/>
          </a:p>
        </p:txBody>
      </p:sp>
      <p:sp>
        <p:nvSpPr>
          <p:cNvPr id="47" name="Rectangle 46"/>
          <p:cNvSpPr>
            <a:spLocks noChangeArrowheads="1"/>
          </p:cNvSpPr>
          <p:nvPr/>
        </p:nvSpPr>
        <p:spPr bwMode="auto">
          <a:xfrm>
            <a:off x="3364548" y="3918243"/>
            <a:ext cx="1150937" cy="433387"/>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Natural gas</a:t>
            </a:r>
          </a:p>
          <a:p>
            <a:pPr algn="ctr">
              <a:spcBef>
                <a:spcPct val="0"/>
              </a:spcBef>
            </a:pPr>
            <a:r>
              <a:rPr lang="de-DE" sz="1200"/>
              <a:t> GT (exist)</a:t>
            </a:r>
          </a:p>
        </p:txBody>
      </p:sp>
      <p:sp>
        <p:nvSpPr>
          <p:cNvPr id="48" name="Line 47"/>
          <p:cNvSpPr>
            <a:spLocks noChangeShapeType="1"/>
          </p:cNvSpPr>
          <p:nvPr/>
        </p:nvSpPr>
        <p:spPr bwMode="auto">
          <a:xfrm>
            <a:off x="4517073" y="4205580"/>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49" name="Rectangle 48"/>
          <p:cNvSpPr>
            <a:spLocks noChangeArrowheads="1"/>
          </p:cNvSpPr>
          <p:nvPr/>
        </p:nvSpPr>
        <p:spPr bwMode="auto">
          <a:xfrm>
            <a:off x="3364548" y="4421480"/>
            <a:ext cx="1150937" cy="433388"/>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Natural gas</a:t>
            </a:r>
          </a:p>
          <a:p>
            <a:pPr algn="ctr">
              <a:spcBef>
                <a:spcPct val="0"/>
              </a:spcBef>
            </a:pPr>
            <a:r>
              <a:rPr lang="de-DE" sz="1200"/>
              <a:t> CC (new)</a:t>
            </a:r>
          </a:p>
        </p:txBody>
      </p:sp>
      <p:sp>
        <p:nvSpPr>
          <p:cNvPr id="50" name="Line 49"/>
          <p:cNvSpPr>
            <a:spLocks noChangeShapeType="1"/>
          </p:cNvSpPr>
          <p:nvPr/>
        </p:nvSpPr>
        <p:spPr bwMode="auto">
          <a:xfrm>
            <a:off x="2859723" y="4637380"/>
            <a:ext cx="503237" cy="1588"/>
          </a:xfrm>
          <a:prstGeom prst="line">
            <a:avLst/>
          </a:prstGeom>
          <a:noFill/>
          <a:ln w="3175">
            <a:solidFill>
              <a:srgbClr val="000000"/>
            </a:solidFill>
            <a:round/>
            <a:headEnd type="none" w="sm" len="sm"/>
            <a:tailEnd type="triangle" w="med" len="med"/>
          </a:ln>
        </p:spPr>
        <p:txBody>
          <a:bodyPr/>
          <a:lstStyle/>
          <a:p>
            <a:endParaRPr lang="en-GB"/>
          </a:p>
        </p:txBody>
      </p:sp>
      <p:sp>
        <p:nvSpPr>
          <p:cNvPr id="51" name="Line 50"/>
          <p:cNvSpPr>
            <a:spLocks noChangeShapeType="1"/>
          </p:cNvSpPr>
          <p:nvPr/>
        </p:nvSpPr>
        <p:spPr bwMode="auto">
          <a:xfrm flipH="1">
            <a:off x="2859723" y="3896018"/>
            <a:ext cx="0" cy="1030287"/>
          </a:xfrm>
          <a:prstGeom prst="line">
            <a:avLst/>
          </a:prstGeom>
          <a:noFill/>
          <a:ln w="3175">
            <a:solidFill>
              <a:srgbClr val="339966"/>
            </a:solidFill>
            <a:round/>
            <a:headEnd type="none" w="sm" len="sm"/>
            <a:tailEnd type="none" w="sm" len="sm"/>
          </a:ln>
        </p:spPr>
        <p:txBody>
          <a:bodyPr/>
          <a:lstStyle/>
          <a:p>
            <a:endParaRPr lang="en-GB"/>
          </a:p>
        </p:txBody>
      </p:sp>
      <p:sp>
        <p:nvSpPr>
          <p:cNvPr id="52" name="Text Box 51"/>
          <p:cNvSpPr txBox="1">
            <a:spLocks noChangeArrowheads="1"/>
          </p:cNvSpPr>
          <p:nvPr/>
        </p:nvSpPr>
        <p:spPr bwMode="auto">
          <a:xfrm rot="-2700000">
            <a:off x="2288223" y="3654718"/>
            <a:ext cx="960437" cy="27463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t>Natural gas</a:t>
            </a:r>
          </a:p>
        </p:txBody>
      </p:sp>
      <p:sp>
        <p:nvSpPr>
          <p:cNvPr id="53" name="Line 52"/>
          <p:cNvSpPr>
            <a:spLocks noChangeShapeType="1"/>
          </p:cNvSpPr>
          <p:nvPr/>
        </p:nvSpPr>
        <p:spPr bwMode="auto">
          <a:xfrm>
            <a:off x="2931160" y="5640680"/>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54" name="Text Box 53"/>
          <p:cNvSpPr txBox="1">
            <a:spLocks noChangeArrowheads="1"/>
          </p:cNvSpPr>
          <p:nvPr/>
        </p:nvSpPr>
        <p:spPr bwMode="auto">
          <a:xfrm rot="-2700000">
            <a:off x="2716848" y="4997743"/>
            <a:ext cx="630237" cy="27463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200"/>
              <a:t>Lignite</a:t>
            </a:r>
          </a:p>
        </p:txBody>
      </p:sp>
      <p:sp>
        <p:nvSpPr>
          <p:cNvPr id="55" name="Line 54"/>
          <p:cNvSpPr>
            <a:spLocks noChangeShapeType="1"/>
          </p:cNvSpPr>
          <p:nvPr/>
        </p:nvSpPr>
        <p:spPr bwMode="auto">
          <a:xfrm>
            <a:off x="4517073" y="5718468"/>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56" name="Line 55"/>
          <p:cNvSpPr>
            <a:spLocks noChangeShapeType="1"/>
          </p:cNvSpPr>
          <p:nvPr/>
        </p:nvSpPr>
        <p:spPr bwMode="auto">
          <a:xfrm flipH="1">
            <a:off x="2931160" y="5400968"/>
            <a:ext cx="0" cy="1030287"/>
          </a:xfrm>
          <a:prstGeom prst="line">
            <a:avLst/>
          </a:prstGeom>
          <a:noFill/>
          <a:ln w="3175">
            <a:solidFill>
              <a:srgbClr val="339966"/>
            </a:solidFill>
            <a:round/>
            <a:headEnd type="none" w="sm" len="sm"/>
            <a:tailEnd type="none" w="sm" len="sm"/>
          </a:ln>
        </p:spPr>
        <p:txBody>
          <a:bodyPr/>
          <a:lstStyle/>
          <a:p>
            <a:endParaRPr lang="en-GB"/>
          </a:p>
        </p:txBody>
      </p:sp>
      <p:sp>
        <p:nvSpPr>
          <p:cNvPr id="57" name="Rectangle 56"/>
          <p:cNvSpPr>
            <a:spLocks noChangeArrowheads="1"/>
          </p:cNvSpPr>
          <p:nvPr/>
        </p:nvSpPr>
        <p:spPr bwMode="auto">
          <a:xfrm>
            <a:off x="3220085" y="5423193"/>
            <a:ext cx="1296988" cy="433387"/>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Supercritical</a:t>
            </a:r>
          </a:p>
          <a:p>
            <a:pPr algn="ctr">
              <a:spcBef>
                <a:spcPct val="0"/>
              </a:spcBef>
            </a:pPr>
            <a:r>
              <a:rPr lang="de-DE" sz="1200"/>
              <a:t> lignite plant (exst)</a:t>
            </a:r>
          </a:p>
        </p:txBody>
      </p:sp>
      <p:sp>
        <p:nvSpPr>
          <p:cNvPr id="58" name="Line 57"/>
          <p:cNvSpPr>
            <a:spLocks noChangeShapeType="1"/>
          </p:cNvSpPr>
          <p:nvPr/>
        </p:nvSpPr>
        <p:spPr bwMode="auto">
          <a:xfrm flipV="1">
            <a:off x="2572385" y="6005805"/>
            <a:ext cx="360363" cy="0"/>
          </a:xfrm>
          <a:prstGeom prst="line">
            <a:avLst/>
          </a:prstGeom>
          <a:noFill/>
          <a:ln w="3175">
            <a:solidFill>
              <a:srgbClr val="000000"/>
            </a:solidFill>
            <a:prstDash val="dash"/>
            <a:round/>
            <a:headEnd type="none" w="sm" len="sm"/>
            <a:tailEnd type="triangle" w="med" len="med"/>
          </a:ln>
        </p:spPr>
        <p:txBody>
          <a:bodyPr/>
          <a:lstStyle/>
          <a:p>
            <a:endParaRPr lang="en-GB"/>
          </a:p>
        </p:txBody>
      </p:sp>
      <p:sp>
        <p:nvSpPr>
          <p:cNvPr id="59" name="Line 58"/>
          <p:cNvSpPr>
            <a:spLocks noChangeShapeType="1"/>
          </p:cNvSpPr>
          <p:nvPr/>
        </p:nvSpPr>
        <p:spPr bwMode="auto">
          <a:xfrm>
            <a:off x="2931160" y="6216943"/>
            <a:ext cx="287338" cy="0"/>
          </a:xfrm>
          <a:prstGeom prst="line">
            <a:avLst/>
          </a:prstGeom>
          <a:noFill/>
          <a:ln w="3175">
            <a:solidFill>
              <a:srgbClr val="000000"/>
            </a:solidFill>
            <a:round/>
            <a:headEnd type="none" w="sm" len="sm"/>
            <a:tailEnd type="triangle" w="med" len="med"/>
          </a:ln>
        </p:spPr>
        <p:txBody>
          <a:bodyPr/>
          <a:lstStyle/>
          <a:p>
            <a:endParaRPr lang="en-GB"/>
          </a:p>
        </p:txBody>
      </p:sp>
      <p:sp>
        <p:nvSpPr>
          <p:cNvPr id="60" name="Line 59"/>
          <p:cNvSpPr>
            <a:spLocks noChangeShapeType="1"/>
          </p:cNvSpPr>
          <p:nvPr/>
        </p:nvSpPr>
        <p:spPr bwMode="auto">
          <a:xfrm>
            <a:off x="4517073" y="6294730"/>
            <a:ext cx="287337" cy="0"/>
          </a:xfrm>
          <a:prstGeom prst="line">
            <a:avLst/>
          </a:prstGeom>
          <a:noFill/>
          <a:ln w="3175">
            <a:solidFill>
              <a:srgbClr val="000000"/>
            </a:solidFill>
            <a:round/>
            <a:headEnd type="none" w="sm" len="sm"/>
            <a:tailEnd type="triangle" w="med" len="med"/>
          </a:ln>
        </p:spPr>
        <p:txBody>
          <a:bodyPr/>
          <a:lstStyle/>
          <a:p>
            <a:endParaRPr lang="en-GB"/>
          </a:p>
        </p:txBody>
      </p:sp>
      <p:sp>
        <p:nvSpPr>
          <p:cNvPr id="61" name="Rectangle 60"/>
          <p:cNvSpPr>
            <a:spLocks noChangeArrowheads="1"/>
          </p:cNvSpPr>
          <p:nvPr/>
        </p:nvSpPr>
        <p:spPr bwMode="auto">
          <a:xfrm>
            <a:off x="3220085" y="5999455"/>
            <a:ext cx="1296988" cy="433388"/>
          </a:xfrm>
          <a:prstGeom prst="rect">
            <a:avLst/>
          </a:prstGeom>
          <a:noFill/>
          <a:ln w="3175">
            <a:solidFill>
              <a:srgbClr val="0000FF"/>
            </a:solidFill>
            <a:miter lim="800000"/>
            <a:headEnd type="none" w="sm" len="sm"/>
            <a:tailEnd type="none" w="sm" len="sm"/>
          </a:ln>
        </p:spPr>
        <p:txBody>
          <a:bodyPr wrap="none" anchor="ctr"/>
          <a:lstStyle/>
          <a:p>
            <a:pPr algn="ctr">
              <a:spcBef>
                <a:spcPct val="0"/>
              </a:spcBef>
            </a:pPr>
            <a:r>
              <a:rPr lang="de-DE" sz="1200"/>
              <a:t>Supercritical</a:t>
            </a:r>
          </a:p>
          <a:p>
            <a:pPr algn="ctr">
              <a:spcBef>
                <a:spcPct val="0"/>
              </a:spcBef>
            </a:pPr>
            <a:r>
              <a:rPr lang="de-DE" sz="1200"/>
              <a:t> lignite plant (new)</a:t>
            </a:r>
          </a:p>
        </p:txBody>
      </p:sp>
      <p:sp>
        <p:nvSpPr>
          <p:cNvPr id="62" name="Line 61"/>
          <p:cNvSpPr>
            <a:spLocks noChangeShapeType="1"/>
          </p:cNvSpPr>
          <p:nvPr/>
        </p:nvSpPr>
        <p:spPr bwMode="auto">
          <a:xfrm>
            <a:off x="2572385" y="4421480"/>
            <a:ext cx="287338" cy="0"/>
          </a:xfrm>
          <a:prstGeom prst="line">
            <a:avLst/>
          </a:prstGeom>
          <a:noFill/>
          <a:ln w="3175">
            <a:solidFill>
              <a:srgbClr val="000000"/>
            </a:solidFill>
            <a:prstDash val="dash"/>
            <a:round/>
            <a:headEnd type="none" w="sm" len="sm"/>
            <a:tailEnd type="triangle" w="med" len="med"/>
          </a:ln>
        </p:spPr>
        <p:txBody>
          <a:bodyPr/>
          <a:lstStyle/>
          <a:p>
            <a:endParaRPr lang="en-GB"/>
          </a:p>
        </p:txBody>
      </p:sp>
      <p:sp>
        <p:nvSpPr>
          <p:cNvPr id="63" name="Rectangle 62"/>
          <p:cNvSpPr>
            <a:spLocks noChangeArrowheads="1"/>
          </p:cNvSpPr>
          <p:nvPr/>
        </p:nvSpPr>
        <p:spPr bwMode="auto">
          <a:xfrm>
            <a:off x="1491298" y="4207168"/>
            <a:ext cx="1079500" cy="430212"/>
          </a:xfrm>
          <a:prstGeom prst="rect">
            <a:avLst/>
          </a:prstGeom>
          <a:noFill/>
          <a:ln w="3175">
            <a:solidFill>
              <a:srgbClr val="0000FF"/>
            </a:solidFill>
            <a:prstDash val="dash"/>
            <a:miter lim="800000"/>
            <a:headEnd type="none" w="sm" len="sm"/>
            <a:tailEnd type="none" w="sm" len="sm"/>
          </a:ln>
        </p:spPr>
        <p:txBody>
          <a:bodyPr wrap="none" anchor="ctr"/>
          <a:lstStyle/>
          <a:p>
            <a:pPr algn="ctr">
              <a:spcBef>
                <a:spcPct val="0"/>
              </a:spcBef>
            </a:pPr>
            <a:endParaRPr lang="en-US" sz="1200"/>
          </a:p>
        </p:txBody>
      </p:sp>
      <p:sp>
        <p:nvSpPr>
          <p:cNvPr id="64" name="Rectangle 63"/>
          <p:cNvSpPr>
            <a:spLocks noChangeArrowheads="1"/>
          </p:cNvSpPr>
          <p:nvPr/>
        </p:nvSpPr>
        <p:spPr bwMode="auto">
          <a:xfrm>
            <a:off x="1491298" y="5791493"/>
            <a:ext cx="1079500" cy="430212"/>
          </a:xfrm>
          <a:prstGeom prst="rect">
            <a:avLst/>
          </a:prstGeom>
          <a:noFill/>
          <a:ln w="3175">
            <a:solidFill>
              <a:srgbClr val="0000FF"/>
            </a:solidFill>
            <a:prstDash val="dash"/>
            <a:miter lim="800000"/>
            <a:headEnd type="none" w="sm" len="sm"/>
            <a:tailEnd type="none" w="sm" len="sm"/>
          </a:ln>
        </p:spPr>
        <p:txBody>
          <a:bodyPr wrap="none" anchor="ctr"/>
          <a:lstStyle/>
          <a:p>
            <a:pPr algn="ctr">
              <a:spcBef>
                <a:spcPct val="0"/>
              </a:spcBef>
            </a:pPr>
            <a:endParaRPr lang="en-US" sz="1200"/>
          </a:p>
        </p:txBody>
      </p:sp>
      <p:sp>
        <p:nvSpPr>
          <p:cNvPr id="65" name="AutoShape 64"/>
          <p:cNvSpPr>
            <a:spLocks noChangeArrowheads="1"/>
          </p:cNvSpPr>
          <p:nvPr/>
        </p:nvSpPr>
        <p:spPr bwMode="auto">
          <a:xfrm>
            <a:off x="5236210" y="4423068"/>
            <a:ext cx="431800" cy="1943100"/>
          </a:xfrm>
          <a:prstGeom prst="upDownArrow">
            <a:avLst>
              <a:gd name="adj1" fmla="val 50000"/>
              <a:gd name="adj2" fmla="val 90000"/>
            </a:avLst>
          </a:prstGeom>
          <a:solidFill>
            <a:srgbClr val="99CCFF"/>
          </a:solidFill>
          <a:ln w="9525" algn="ctr">
            <a:solidFill>
              <a:schemeClr val="tx1"/>
            </a:solidFill>
            <a:miter lim="800000"/>
            <a:headEnd/>
            <a:tailEnd/>
          </a:ln>
        </p:spPr>
        <p:txBody>
          <a:bodyPr wrap="none" anchor="ctr">
            <a:spAutoFit/>
          </a:bodyPr>
          <a:lstStyle/>
          <a:p>
            <a:endParaRPr lang="en-GB"/>
          </a:p>
        </p:txBody>
      </p:sp>
      <p:sp>
        <p:nvSpPr>
          <p:cNvPr id="66" name="Line 65"/>
          <p:cNvSpPr>
            <a:spLocks noChangeShapeType="1"/>
          </p:cNvSpPr>
          <p:nvPr/>
        </p:nvSpPr>
        <p:spPr bwMode="auto">
          <a:xfrm>
            <a:off x="4517073" y="3053055"/>
            <a:ext cx="574675" cy="0"/>
          </a:xfrm>
          <a:prstGeom prst="line">
            <a:avLst/>
          </a:prstGeom>
          <a:noFill/>
          <a:ln w="3175">
            <a:solidFill>
              <a:srgbClr val="000000"/>
            </a:solidFill>
            <a:round/>
            <a:headEnd type="none" w="sm" len="sm"/>
            <a:tailEnd type="triangle" w="med" len="med"/>
          </a:ln>
        </p:spPr>
        <p:txBody>
          <a:bodyPr/>
          <a:lstStyle/>
          <a:p>
            <a:endParaRPr lang="en-GB"/>
          </a:p>
        </p:txBody>
      </p:sp>
      <p:sp>
        <p:nvSpPr>
          <p:cNvPr id="67" name="Line 66"/>
          <p:cNvSpPr>
            <a:spLocks noChangeShapeType="1"/>
          </p:cNvSpPr>
          <p:nvPr/>
        </p:nvSpPr>
        <p:spPr bwMode="auto">
          <a:xfrm>
            <a:off x="4517073" y="4061118"/>
            <a:ext cx="574675" cy="0"/>
          </a:xfrm>
          <a:prstGeom prst="line">
            <a:avLst/>
          </a:prstGeom>
          <a:noFill/>
          <a:ln w="3175">
            <a:solidFill>
              <a:srgbClr val="000000"/>
            </a:solidFill>
            <a:round/>
            <a:headEnd type="none" w="sm" len="sm"/>
            <a:tailEnd type="triangle" w="med" len="med"/>
          </a:ln>
        </p:spPr>
        <p:txBody>
          <a:bodyPr/>
          <a:lstStyle/>
          <a:p>
            <a:endParaRPr lang="en-GB"/>
          </a:p>
        </p:txBody>
      </p:sp>
      <p:sp>
        <p:nvSpPr>
          <p:cNvPr id="68" name="Line 67"/>
          <p:cNvSpPr>
            <a:spLocks noChangeShapeType="1"/>
          </p:cNvSpPr>
          <p:nvPr/>
        </p:nvSpPr>
        <p:spPr bwMode="auto">
          <a:xfrm>
            <a:off x="4517073" y="4565943"/>
            <a:ext cx="574675" cy="0"/>
          </a:xfrm>
          <a:prstGeom prst="line">
            <a:avLst/>
          </a:prstGeom>
          <a:noFill/>
          <a:ln w="3175">
            <a:solidFill>
              <a:srgbClr val="000000"/>
            </a:solidFill>
            <a:round/>
            <a:headEnd type="none" w="sm" len="sm"/>
            <a:tailEnd type="triangle" w="med" len="med"/>
          </a:ln>
        </p:spPr>
        <p:txBody>
          <a:bodyPr/>
          <a:lstStyle/>
          <a:p>
            <a:endParaRPr lang="en-GB"/>
          </a:p>
        </p:txBody>
      </p:sp>
      <p:sp>
        <p:nvSpPr>
          <p:cNvPr id="69" name="Line 68"/>
          <p:cNvSpPr>
            <a:spLocks noChangeShapeType="1"/>
          </p:cNvSpPr>
          <p:nvPr/>
        </p:nvSpPr>
        <p:spPr bwMode="auto">
          <a:xfrm>
            <a:off x="4517073" y="5574005"/>
            <a:ext cx="574675" cy="0"/>
          </a:xfrm>
          <a:prstGeom prst="line">
            <a:avLst/>
          </a:prstGeom>
          <a:noFill/>
          <a:ln w="3175">
            <a:solidFill>
              <a:srgbClr val="000000"/>
            </a:solidFill>
            <a:round/>
            <a:headEnd type="none" w="sm" len="sm"/>
            <a:tailEnd type="triangle" w="med" len="med"/>
          </a:ln>
        </p:spPr>
        <p:txBody>
          <a:bodyPr/>
          <a:lstStyle/>
          <a:p>
            <a:endParaRPr lang="en-GB"/>
          </a:p>
        </p:txBody>
      </p:sp>
      <p:sp>
        <p:nvSpPr>
          <p:cNvPr id="70" name="Line 69"/>
          <p:cNvSpPr>
            <a:spLocks noChangeShapeType="1"/>
          </p:cNvSpPr>
          <p:nvPr/>
        </p:nvSpPr>
        <p:spPr bwMode="auto">
          <a:xfrm>
            <a:off x="4517073" y="6150268"/>
            <a:ext cx="574675" cy="0"/>
          </a:xfrm>
          <a:prstGeom prst="line">
            <a:avLst/>
          </a:prstGeom>
          <a:noFill/>
          <a:ln w="3175">
            <a:solidFill>
              <a:srgbClr val="000000"/>
            </a:solidFill>
            <a:round/>
            <a:headEnd type="none" w="sm" len="sm"/>
            <a:tailEnd type="triangle" w="med" len="med"/>
          </a:ln>
        </p:spPr>
        <p:txBody>
          <a:bodyPr/>
          <a:lstStyle/>
          <a:p>
            <a:endParaRPr lang="en-GB"/>
          </a:p>
        </p:txBody>
      </p:sp>
      <p:sp>
        <p:nvSpPr>
          <p:cNvPr id="71" name="Text Box 70"/>
          <p:cNvSpPr txBox="1">
            <a:spLocks noChangeArrowheads="1"/>
          </p:cNvSpPr>
          <p:nvPr/>
        </p:nvSpPr>
        <p:spPr bwMode="auto">
          <a:xfrm>
            <a:off x="5883910" y="4421480"/>
            <a:ext cx="2408238" cy="2379663"/>
          </a:xfrm>
          <a:prstGeom prst="rect">
            <a:avLst/>
          </a:prstGeom>
          <a:noFill/>
          <a:ln w="9525" algn="ctr">
            <a:noFill/>
            <a:miter lim="800000"/>
            <a:headEnd/>
            <a:tailEnd/>
          </a:ln>
        </p:spPr>
        <p:txBody>
          <a:bodyPr wrap="none">
            <a:spAutoFit/>
          </a:bodyPr>
          <a:lstStyle/>
          <a:p>
            <a:pPr>
              <a:spcBef>
                <a:spcPct val="0"/>
              </a:spcBef>
            </a:pPr>
            <a:r>
              <a:rPr lang="de-DE" sz="1200" b="1"/>
              <a:t>Competing options to produce</a:t>
            </a:r>
          </a:p>
          <a:p>
            <a:pPr>
              <a:spcBef>
                <a:spcPct val="0"/>
              </a:spcBef>
            </a:pPr>
            <a:r>
              <a:rPr lang="de-DE" sz="1200" b="1"/>
              <a:t>electricity: </a:t>
            </a:r>
          </a:p>
          <a:p>
            <a:pPr>
              <a:buFontTx/>
              <a:buChar char="•"/>
            </a:pPr>
            <a:r>
              <a:rPr lang="de-DE" sz="1200"/>
              <a:t>  between technologies</a:t>
            </a:r>
          </a:p>
          <a:p>
            <a:pPr>
              <a:buFontTx/>
              <a:buChar char="•"/>
            </a:pPr>
            <a:r>
              <a:rPr lang="de-DE" sz="1200"/>
              <a:t>  between old and new plants</a:t>
            </a:r>
          </a:p>
          <a:p>
            <a:r>
              <a:rPr lang="de-DE" sz="1200" b="1"/>
              <a:t>Influenced by:</a:t>
            </a:r>
          </a:p>
          <a:p>
            <a:pPr>
              <a:buFontTx/>
              <a:buChar char="•"/>
            </a:pPr>
            <a:r>
              <a:rPr lang="de-DE" sz="1200"/>
              <a:t>  Technology costs</a:t>
            </a:r>
          </a:p>
          <a:p>
            <a:pPr>
              <a:buFontTx/>
              <a:buChar char="•"/>
            </a:pPr>
            <a:r>
              <a:rPr lang="de-DE" sz="1200"/>
              <a:t>  Efficiencies</a:t>
            </a:r>
          </a:p>
          <a:p>
            <a:pPr>
              <a:buFontTx/>
              <a:buChar char="•"/>
            </a:pPr>
            <a:r>
              <a:rPr lang="de-DE" sz="1200"/>
              <a:t>  Emission factors</a:t>
            </a:r>
          </a:p>
          <a:p>
            <a:pPr>
              <a:buFontTx/>
              <a:buChar char="•"/>
            </a:pPr>
            <a:r>
              <a:rPr lang="de-DE" sz="1200"/>
              <a:t>  Fuel prices…</a:t>
            </a:r>
          </a:p>
        </p:txBody>
      </p:sp>
    </p:spTree>
    <p:extLst>
      <p:ext uri="{BB962C8B-B14F-4D97-AF65-F5344CB8AC3E}">
        <p14:creationId xmlns:p14="http://schemas.microsoft.com/office/powerpoint/2010/main" val="3115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Solving the TIMES model</a:t>
            </a:r>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250785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noFill/>
          <a:ln/>
        </p:spPr>
        <p:txBody>
          <a:bodyPr/>
          <a:lstStyle/>
          <a:p>
            <a:r>
              <a:rPr lang="de-DE" dirty="0"/>
              <a:t>Content</a:t>
            </a:r>
          </a:p>
        </p:txBody>
      </p:sp>
      <p:sp>
        <p:nvSpPr>
          <p:cNvPr id="304131" name="Rectangle 3"/>
          <p:cNvSpPr>
            <a:spLocks noGrp="1" noChangeArrowheads="1"/>
          </p:cNvSpPr>
          <p:nvPr>
            <p:ph idx="1"/>
          </p:nvPr>
        </p:nvSpPr>
        <p:spPr>
          <a:noFill/>
          <a:ln/>
        </p:spPr>
        <p:txBody>
          <a:bodyPr/>
          <a:lstStyle/>
          <a:p>
            <a:pPr>
              <a:lnSpc>
                <a:spcPct val="110000"/>
              </a:lnSpc>
            </a:pPr>
            <a:r>
              <a:rPr lang="fr-FR" sz="2400" dirty="0" err="1"/>
              <a:t>Overview</a:t>
            </a:r>
            <a:r>
              <a:rPr lang="fr-FR" sz="2400" dirty="0"/>
              <a:t> of TIMES</a:t>
            </a:r>
          </a:p>
          <a:p>
            <a:pPr>
              <a:lnSpc>
                <a:spcPct val="110000"/>
              </a:lnSpc>
            </a:pPr>
            <a:r>
              <a:rPr lang="en-ZA" sz="2400" dirty="0"/>
              <a:t>The Core equations</a:t>
            </a:r>
          </a:p>
          <a:p>
            <a:pPr>
              <a:lnSpc>
                <a:spcPct val="110000"/>
              </a:lnSpc>
            </a:pPr>
            <a:r>
              <a:rPr lang="en-ZA" sz="2400" dirty="0"/>
              <a:t>Building blocks of a TIMES model</a:t>
            </a:r>
          </a:p>
          <a:p>
            <a:pPr>
              <a:lnSpc>
                <a:spcPct val="110000"/>
              </a:lnSpc>
            </a:pPr>
            <a:r>
              <a:rPr lang="en-ZA" sz="2400" dirty="0"/>
              <a:t>Solving the TIMES model using LP/MIP</a:t>
            </a:r>
          </a:p>
          <a:p>
            <a:pPr>
              <a:lnSpc>
                <a:spcPct val="110000"/>
              </a:lnSpc>
            </a:pPr>
            <a:endParaRPr lang="en-ZA" sz="2400" dirty="0"/>
          </a:p>
          <a:p>
            <a:pPr>
              <a:lnSpc>
                <a:spcPct val="110000"/>
              </a:lnSpc>
            </a:pPr>
            <a:endParaRPr lang="fr-FR" sz="2400" dirty="0"/>
          </a:p>
          <a:p>
            <a:pPr>
              <a:lnSpc>
                <a:spcPct val="110000"/>
              </a:lnSpc>
            </a:pPr>
            <a:endParaRPr lang="fr-FR" sz="2400" dirty="0"/>
          </a:p>
        </p:txBody>
      </p:sp>
    </p:spTree>
    <p:extLst>
      <p:ext uri="{BB962C8B-B14F-4D97-AF65-F5344CB8AC3E}">
        <p14:creationId xmlns:p14="http://schemas.microsoft.com/office/powerpoint/2010/main" val="3014096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3"/>
          <p:cNvSpPr>
            <a:spLocks noGrp="1" noChangeArrowheads="1"/>
          </p:cNvSpPr>
          <p:nvPr>
            <p:ph type="title"/>
          </p:nvPr>
        </p:nvSpPr>
        <p:spPr>
          <a:xfrm>
            <a:off x="0" y="114264"/>
            <a:ext cx="8424863" cy="720725"/>
          </a:xfrm>
          <a:noFill/>
          <a:ln w="9525">
            <a:noFill/>
            <a:miter lim="800000"/>
            <a:headEnd/>
            <a:tailEnd/>
          </a:ln>
        </p:spPr>
        <p:txBody>
          <a:bodyPr vert="horz" wrap="square" lIns="92075" tIns="46038" rIns="92075" bIns="46038" numCol="1" anchor="ctr" anchorCtr="0" compatLnSpc="1">
            <a:prstTxWarp prst="textNoShape">
              <a:avLst/>
            </a:prstTxWarp>
          </a:bodyPr>
          <a:lstStyle/>
          <a:p>
            <a:r>
              <a:rPr lang="de-DE" dirty="0"/>
              <a:t>Linear programming (LP) model</a:t>
            </a:r>
          </a:p>
        </p:txBody>
      </p:sp>
      <p:sp>
        <p:nvSpPr>
          <p:cNvPr id="1029" name="AutoShape 2"/>
          <p:cNvSpPr>
            <a:spLocks noChangeArrowheads="1"/>
          </p:cNvSpPr>
          <p:nvPr/>
        </p:nvSpPr>
        <p:spPr bwMode="auto">
          <a:xfrm>
            <a:off x="3214688" y="2133600"/>
            <a:ext cx="4391025" cy="2879725"/>
          </a:xfrm>
          <a:prstGeom prst="roundRect">
            <a:avLst>
              <a:gd name="adj" fmla="val 16667"/>
            </a:avLst>
          </a:prstGeom>
          <a:solidFill>
            <a:srgbClr val="EAEAEA"/>
          </a:solidFill>
          <a:ln w="9525" algn="ctr">
            <a:solidFill>
              <a:schemeClr val="tx1"/>
            </a:solidFill>
            <a:round/>
            <a:headEnd/>
            <a:tailEnd/>
          </a:ln>
        </p:spPr>
        <p:txBody>
          <a:bodyPr anchor="ctr">
            <a:spAutoFit/>
          </a:bodyPr>
          <a:lstStyle/>
          <a:p>
            <a:endParaRPr lang="de-DE"/>
          </a:p>
        </p:txBody>
      </p:sp>
      <p:graphicFrame>
        <p:nvGraphicFramePr>
          <p:cNvPr id="1026" name="Object 2"/>
          <p:cNvGraphicFramePr>
            <a:graphicFrameLocks noChangeAspect="1"/>
          </p:cNvGraphicFramePr>
          <p:nvPr/>
        </p:nvGraphicFramePr>
        <p:xfrm>
          <a:off x="4027488" y="2852738"/>
          <a:ext cx="3482975" cy="2089150"/>
        </p:xfrm>
        <a:graphic>
          <a:graphicData uri="http://schemas.openxmlformats.org/presentationml/2006/ole">
            <mc:AlternateContent xmlns:mc="http://schemas.openxmlformats.org/markup-compatibility/2006">
              <mc:Choice xmlns:v="urn:schemas-microsoft-com:vml" Requires="v">
                <p:oleObj spid="_x0000_s398340" name="Formel" r:id="rId4" imgW="2794000" imgH="2057400" progId="Equation.3">
                  <p:embed/>
                </p:oleObj>
              </mc:Choice>
              <mc:Fallback>
                <p:oleObj name="Formel" r:id="rId4" imgW="2794000" imgH="2057400" progId="Equation.3">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t="18614"/>
                      <a:stretch>
                        <a:fillRect/>
                      </a:stretch>
                    </p:blipFill>
                    <p:spPr bwMode="auto">
                      <a:xfrm>
                        <a:off x="4027488" y="2852738"/>
                        <a:ext cx="3482975" cy="208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Text Box 5"/>
          <p:cNvSpPr txBox="1">
            <a:spLocks noChangeArrowheads="1"/>
          </p:cNvSpPr>
          <p:nvPr/>
        </p:nvSpPr>
        <p:spPr bwMode="auto">
          <a:xfrm>
            <a:off x="650875" y="1406525"/>
            <a:ext cx="2597150" cy="366713"/>
          </a:xfrm>
          <a:prstGeom prst="rect">
            <a:avLst/>
          </a:prstGeom>
          <a:noFill/>
          <a:ln w="12700">
            <a:noFill/>
            <a:miter lim="800000"/>
            <a:headEnd type="none" w="sm" len="sm"/>
            <a:tailEnd type="none" w="sm" len="sm"/>
          </a:ln>
        </p:spPr>
        <p:txBody>
          <a:bodyPr wrap="none">
            <a:spAutoFit/>
          </a:bodyPr>
          <a:lstStyle/>
          <a:p>
            <a:pPr defTabSz="762000">
              <a:spcBef>
                <a:spcPct val="0"/>
              </a:spcBef>
            </a:pPr>
            <a:r>
              <a:rPr lang="de-DE" b="1" dirty="0">
                <a:solidFill>
                  <a:schemeClr val="bg2"/>
                </a:solidFill>
              </a:rPr>
              <a:t>Optimization problem </a:t>
            </a:r>
          </a:p>
        </p:txBody>
      </p:sp>
      <p:sp>
        <p:nvSpPr>
          <p:cNvPr id="1032" name="Text Box 6"/>
          <p:cNvSpPr txBox="1">
            <a:spLocks noChangeArrowheads="1"/>
          </p:cNvSpPr>
          <p:nvPr/>
        </p:nvSpPr>
        <p:spPr bwMode="auto">
          <a:xfrm>
            <a:off x="4756150" y="1125538"/>
            <a:ext cx="3992563" cy="830262"/>
          </a:xfrm>
          <a:prstGeom prst="rect">
            <a:avLst/>
          </a:prstGeom>
          <a:noFill/>
          <a:ln w="12700">
            <a:noFill/>
            <a:miter lim="800000"/>
            <a:headEnd type="none" w="sm" len="sm"/>
            <a:tailEnd type="none" w="sm" len="sm"/>
          </a:ln>
        </p:spPr>
        <p:txBody>
          <a:bodyPr>
            <a:spAutoFit/>
          </a:bodyPr>
          <a:lstStyle/>
          <a:p>
            <a:pPr marL="173038" indent="-173038" defTabSz="762000">
              <a:spcBef>
                <a:spcPct val="0"/>
              </a:spcBef>
            </a:pPr>
            <a:r>
              <a:rPr lang="de-DE" sz="1200" b="1">
                <a:solidFill>
                  <a:schemeClr val="bg2"/>
                </a:solidFill>
              </a:rPr>
              <a:t>Decision variables (positve, continuous):</a:t>
            </a:r>
          </a:p>
          <a:p>
            <a:pPr marL="173038" indent="-173038" defTabSz="762000">
              <a:spcBef>
                <a:spcPct val="0"/>
              </a:spcBef>
              <a:buFontTx/>
              <a:buChar char="•"/>
            </a:pPr>
            <a:r>
              <a:rPr lang="de-DE" sz="1200">
                <a:solidFill>
                  <a:schemeClr val="bg2"/>
                </a:solidFill>
              </a:rPr>
              <a:t>Activity variables (Production level of technologies)</a:t>
            </a:r>
          </a:p>
          <a:p>
            <a:pPr marL="173038" indent="-173038" defTabSz="762000">
              <a:spcBef>
                <a:spcPct val="0"/>
              </a:spcBef>
              <a:buFontTx/>
              <a:buChar char="•"/>
            </a:pPr>
            <a:r>
              <a:rPr lang="de-DE" sz="1200">
                <a:solidFill>
                  <a:schemeClr val="bg2"/>
                </a:solidFill>
              </a:rPr>
              <a:t>Energy flows</a:t>
            </a:r>
          </a:p>
          <a:p>
            <a:pPr marL="173038" indent="-173038" defTabSz="762000">
              <a:spcBef>
                <a:spcPct val="0"/>
              </a:spcBef>
              <a:buFontTx/>
              <a:buChar char="•"/>
            </a:pPr>
            <a:r>
              <a:rPr lang="de-DE" sz="1200">
                <a:solidFill>
                  <a:schemeClr val="bg2"/>
                </a:solidFill>
              </a:rPr>
              <a:t>Investment decisions</a:t>
            </a:r>
          </a:p>
        </p:txBody>
      </p:sp>
      <p:sp>
        <p:nvSpPr>
          <p:cNvPr id="1033" name="Text Box 7"/>
          <p:cNvSpPr txBox="1">
            <a:spLocks noChangeArrowheads="1"/>
          </p:cNvSpPr>
          <p:nvPr/>
        </p:nvSpPr>
        <p:spPr bwMode="auto">
          <a:xfrm>
            <a:off x="539750" y="2881313"/>
            <a:ext cx="2808288" cy="1754326"/>
          </a:xfrm>
          <a:prstGeom prst="rect">
            <a:avLst/>
          </a:prstGeom>
          <a:noFill/>
          <a:ln w="12700">
            <a:noFill/>
            <a:miter lim="800000"/>
            <a:headEnd type="none" w="sm" len="sm"/>
            <a:tailEnd type="none" w="sm" len="sm"/>
          </a:ln>
        </p:spPr>
        <p:txBody>
          <a:bodyPr>
            <a:spAutoFit/>
          </a:bodyPr>
          <a:lstStyle/>
          <a:p>
            <a:pPr marL="173038" indent="-173038" defTabSz="762000">
              <a:spcBef>
                <a:spcPct val="0"/>
              </a:spcBef>
            </a:pPr>
            <a:r>
              <a:rPr lang="de-DE" sz="1200" b="1">
                <a:solidFill>
                  <a:schemeClr val="bg2"/>
                </a:solidFill>
              </a:rPr>
              <a:t>Model constraints</a:t>
            </a:r>
          </a:p>
          <a:p>
            <a:pPr marL="173038" indent="-173038" defTabSz="762000">
              <a:spcBef>
                <a:spcPct val="0"/>
              </a:spcBef>
            </a:pPr>
            <a:r>
              <a:rPr lang="de-DE" sz="1200" b="1">
                <a:solidFill>
                  <a:schemeClr val="bg2"/>
                </a:solidFill>
              </a:rPr>
              <a:t>(linear constraints):</a:t>
            </a:r>
          </a:p>
          <a:p>
            <a:pPr marL="173038" indent="-173038" defTabSz="762000">
              <a:spcBef>
                <a:spcPct val="0"/>
              </a:spcBef>
            </a:pPr>
            <a:endParaRPr lang="de-DE" sz="1200" b="1">
              <a:solidFill>
                <a:schemeClr val="bg2"/>
              </a:solidFill>
            </a:endParaRPr>
          </a:p>
          <a:p>
            <a:pPr marL="173038" indent="-173038" defTabSz="762000">
              <a:spcBef>
                <a:spcPct val="0"/>
              </a:spcBef>
              <a:buFontTx/>
              <a:buChar char="•"/>
            </a:pPr>
            <a:r>
              <a:rPr lang="de-DE" sz="1200">
                <a:solidFill>
                  <a:schemeClr val="bg2"/>
                </a:solidFill>
              </a:rPr>
              <a:t>Energy/ emission balances</a:t>
            </a:r>
          </a:p>
          <a:p>
            <a:pPr marL="173038" indent="-173038" defTabSz="762000">
              <a:spcBef>
                <a:spcPct val="0"/>
              </a:spcBef>
              <a:buFontTx/>
              <a:buChar char="•"/>
            </a:pPr>
            <a:r>
              <a:rPr lang="de-DE" sz="1200">
                <a:solidFill>
                  <a:schemeClr val="bg2"/>
                </a:solidFill>
              </a:rPr>
              <a:t>Efficiency relationships</a:t>
            </a:r>
          </a:p>
          <a:p>
            <a:pPr marL="173038" indent="-173038" defTabSz="762000">
              <a:spcBef>
                <a:spcPct val="0"/>
              </a:spcBef>
              <a:buFontTx/>
              <a:buChar char="•"/>
            </a:pPr>
            <a:r>
              <a:rPr lang="de-DE" sz="1200">
                <a:solidFill>
                  <a:schemeClr val="bg2"/>
                </a:solidFill>
              </a:rPr>
              <a:t>Utilization constraints</a:t>
            </a:r>
          </a:p>
          <a:p>
            <a:pPr marL="173038" indent="-173038" defTabSz="762000">
              <a:spcBef>
                <a:spcPct val="0"/>
              </a:spcBef>
              <a:buFontTx/>
              <a:buChar char="•"/>
            </a:pPr>
            <a:r>
              <a:rPr lang="de-DE" sz="1200">
                <a:solidFill>
                  <a:schemeClr val="bg2"/>
                </a:solidFill>
              </a:rPr>
              <a:t>Peaking eqn (reserve capacity)</a:t>
            </a:r>
          </a:p>
          <a:p>
            <a:pPr marL="173038" indent="-173038" defTabSz="762000">
              <a:spcBef>
                <a:spcPct val="0"/>
              </a:spcBef>
              <a:buFontTx/>
              <a:buChar char="•"/>
            </a:pPr>
            <a:r>
              <a:rPr lang="de-DE" sz="1200">
                <a:solidFill>
                  <a:schemeClr val="bg2"/>
                </a:solidFill>
              </a:rPr>
              <a:t>GHG mitigation targets, quota for renewables,…</a:t>
            </a:r>
          </a:p>
        </p:txBody>
      </p:sp>
      <p:sp>
        <p:nvSpPr>
          <p:cNvPr id="1034" name="Rectangle 8"/>
          <p:cNvSpPr>
            <a:spLocks noChangeArrowheads="1"/>
          </p:cNvSpPr>
          <p:nvPr/>
        </p:nvSpPr>
        <p:spPr bwMode="auto">
          <a:xfrm>
            <a:off x="1211263" y="2205038"/>
            <a:ext cx="1529586" cy="276999"/>
          </a:xfrm>
          <a:prstGeom prst="rect">
            <a:avLst/>
          </a:prstGeom>
          <a:noFill/>
          <a:ln w="9525" algn="ctr">
            <a:noFill/>
            <a:miter lim="800000"/>
            <a:headEnd/>
            <a:tailEnd/>
          </a:ln>
        </p:spPr>
        <p:txBody>
          <a:bodyPr wrap="none">
            <a:spAutoFit/>
          </a:bodyPr>
          <a:lstStyle/>
          <a:p>
            <a:pPr>
              <a:spcBef>
                <a:spcPct val="0"/>
              </a:spcBef>
            </a:pPr>
            <a:r>
              <a:rPr lang="de-DE" sz="1200" b="1" dirty="0">
                <a:solidFill>
                  <a:schemeClr val="bg2"/>
                </a:solidFill>
              </a:rPr>
              <a:t>Objective function</a:t>
            </a:r>
          </a:p>
        </p:txBody>
      </p:sp>
      <p:sp>
        <p:nvSpPr>
          <p:cNvPr id="1035" name="Line 9"/>
          <p:cNvSpPr>
            <a:spLocks noChangeShapeType="1"/>
          </p:cNvSpPr>
          <p:nvPr/>
        </p:nvSpPr>
        <p:spPr bwMode="auto">
          <a:xfrm>
            <a:off x="3532188" y="3141663"/>
            <a:ext cx="0" cy="1296987"/>
          </a:xfrm>
          <a:prstGeom prst="line">
            <a:avLst/>
          </a:prstGeom>
          <a:noFill/>
          <a:ln w="25400">
            <a:solidFill>
              <a:schemeClr val="tx1"/>
            </a:solidFill>
            <a:round/>
            <a:headEnd type="triangle" w="med" len="lg"/>
            <a:tailEnd type="triangle" w="med" len="lg"/>
          </a:ln>
        </p:spPr>
        <p:txBody>
          <a:bodyPr>
            <a:spAutoFit/>
          </a:bodyPr>
          <a:lstStyle/>
          <a:p>
            <a:endParaRPr lang="de-DE"/>
          </a:p>
        </p:txBody>
      </p:sp>
      <p:sp>
        <p:nvSpPr>
          <p:cNvPr id="1036" name="Line 10"/>
          <p:cNvSpPr>
            <a:spLocks noChangeShapeType="1"/>
          </p:cNvSpPr>
          <p:nvPr/>
        </p:nvSpPr>
        <p:spPr bwMode="auto">
          <a:xfrm>
            <a:off x="4222750" y="1989138"/>
            <a:ext cx="2305050" cy="0"/>
          </a:xfrm>
          <a:prstGeom prst="line">
            <a:avLst/>
          </a:prstGeom>
          <a:noFill/>
          <a:ln w="25400">
            <a:solidFill>
              <a:schemeClr val="tx1"/>
            </a:solidFill>
            <a:round/>
            <a:headEnd type="triangle" w="med" len="lg"/>
            <a:tailEnd type="triangle" w="med" len="lg"/>
          </a:ln>
        </p:spPr>
        <p:txBody>
          <a:bodyPr>
            <a:spAutoFit/>
          </a:bodyPr>
          <a:lstStyle/>
          <a:p>
            <a:endParaRPr lang="de-DE"/>
          </a:p>
        </p:txBody>
      </p:sp>
      <p:grpSp>
        <p:nvGrpSpPr>
          <p:cNvPr id="1037" name="Group 11"/>
          <p:cNvGrpSpPr>
            <a:grpSpLocks/>
          </p:cNvGrpSpPr>
          <p:nvPr/>
        </p:nvGrpSpPr>
        <p:grpSpPr bwMode="auto">
          <a:xfrm>
            <a:off x="3581400" y="2205038"/>
            <a:ext cx="3695700" cy="576262"/>
            <a:chOff x="2245" y="1434"/>
            <a:chExt cx="2328" cy="363"/>
          </a:xfrm>
        </p:grpSpPr>
        <p:sp>
          <p:nvSpPr>
            <p:cNvPr id="1040" name="AutoShape 12"/>
            <p:cNvSpPr>
              <a:spLocks noChangeArrowheads="1"/>
            </p:cNvSpPr>
            <p:nvPr/>
          </p:nvSpPr>
          <p:spPr bwMode="auto">
            <a:xfrm>
              <a:off x="2245" y="1434"/>
              <a:ext cx="2132" cy="363"/>
            </a:xfrm>
            <a:prstGeom prst="roundRect">
              <a:avLst>
                <a:gd name="adj" fmla="val 16667"/>
              </a:avLst>
            </a:prstGeom>
            <a:solidFill>
              <a:srgbClr val="CCFFCC"/>
            </a:solidFill>
            <a:ln w="9525" algn="ctr">
              <a:solidFill>
                <a:schemeClr val="tx1"/>
              </a:solidFill>
              <a:round/>
              <a:headEnd/>
              <a:tailEnd/>
            </a:ln>
          </p:spPr>
          <p:txBody>
            <a:bodyPr wrap="none" anchor="ctr">
              <a:spAutoFit/>
            </a:bodyPr>
            <a:lstStyle/>
            <a:p>
              <a:endParaRPr lang="de-DE"/>
            </a:p>
          </p:txBody>
        </p:sp>
        <p:graphicFrame>
          <p:nvGraphicFramePr>
            <p:cNvPr id="1027" name="Object 3"/>
            <p:cNvGraphicFramePr>
              <a:graphicFrameLocks noChangeAspect="1"/>
            </p:cNvGraphicFramePr>
            <p:nvPr/>
          </p:nvGraphicFramePr>
          <p:xfrm>
            <a:off x="2558" y="1525"/>
            <a:ext cx="2015" cy="179"/>
          </p:xfrm>
          <a:graphic>
            <a:graphicData uri="http://schemas.openxmlformats.org/presentationml/2006/ole">
              <mc:AlternateContent xmlns:mc="http://schemas.openxmlformats.org/markup-compatibility/2006">
                <mc:Choice xmlns:v="urn:schemas-microsoft-com:vml" Requires="v">
                  <p:oleObj spid="_x0000_s398341" name="Formel" r:id="rId6" imgW="2565400" imgH="228600" progId="Equation.3">
                    <p:embed/>
                  </p:oleObj>
                </mc:Choice>
                <mc:Fallback>
                  <p:oleObj name="Formel" r:id="rId6" imgW="2565400" imgH="228600" progId="Equation.3">
                    <p:embed/>
                    <p:pic>
                      <p:nvPicPr>
                        <p:cNvPr id="102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8" y="1525"/>
                          <a:ext cx="2015"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1" name="Text Box 14"/>
            <p:cNvSpPr txBox="1">
              <a:spLocks noChangeArrowheads="1"/>
            </p:cNvSpPr>
            <p:nvPr/>
          </p:nvSpPr>
          <p:spPr bwMode="auto">
            <a:xfrm>
              <a:off x="2246" y="1493"/>
              <a:ext cx="330" cy="212"/>
            </a:xfrm>
            <a:prstGeom prst="rect">
              <a:avLst/>
            </a:prstGeom>
            <a:noFill/>
            <a:ln w="12700">
              <a:noFill/>
              <a:miter lim="800000"/>
              <a:headEnd type="none" w="sm" len="sm"/>
              <a:tailEnd type="none" w="sm" len="sm"/>
            </a:ln>
          </p:spPr>
          <p:txBody>
            <a:bodyPr wrap="none">
              <a:spAutoFit/>
            </a:bodyPr>
            <a:lstStyle/>
            <a:p>
              <a:pPr defTabSz="762000">
                <a:spcBef>
                  <a:spcPct val="0"/>
                </a:spcBef>
              </a:pPr>
              <a:r>
                <a:rPr lang="de-DE" sz="1600">
                  <a:latin typeface="Times New Roman" pitchFamily="18" charset="0"/>
                </a:rPr>
                <a:t>Min</a:t>
              </a:r>
            </a:p>
          </p:txBody>
        </p:sp>
      </p:grpSp>
      <p:sp>
        <p:nvSpPr>
          <p:cNvPr id="1038" name="Freeform 15"/>
          <p:cNvSpPr>
            <a:spLocks/>
          </p:cNvSpPr>
          <p:nvPr/>
        </p:nvSpPr>
        <p:spPr bwMode="auto">
          <a:xfrm>
            <a:off x="2638425" y="2254250"/>
            <a:ext cx="792163" cy="276225"/>
          </a:xfrm>
          <a:custGeom>
            <a:avLst/>
            <a:gdLst>
              <a:gd name="T0" fmla="*/ 0 w 499"/>
              <a:gd name="T1" fmla="*/ 95250 h 174"/>
              <a:gd name="T2" fmla="*/ 431800 w 499"/>
              <a:gd name="T3" fmla="*/ 23812 h 174"/>
              <a:gd name="T4" fmla="*/ 358775 w 499"/>
              <a:gd name="T5" fmla="*/ 239713 h 174"/>
              <a:gd name="T6" fmla="*/ 792163 w 499"/>
              <a:gd name="T7" fmla="*/ 239713 h 174"/>
              <a:gd name="T8" fmla="*/ 0 60000 65536"/>
              <a:gd name="T9" fmla="*/ 0 60000 65536"/>
              <a:gd name="T10" fmla="*/ 0 60000 65536"/>
              <a:gd name="T11" fmla="*/ 0 60000 65536"/>
              <a:gd name="T12" fmla="*/ 0 w 499"/>
              <a:gd name="T13" fmla="*/ 0 h 174"/>
              <a:gd name="T14" fmla="*/ 499 w 499"/>
              <a:gd name="T15" fmla="*/ 174 h 174"/>
            </a:gdLst>
            <a:ahLst/>
            <a:cxnLst>
              <a:cxn ang="T8">
                <a:pos x="T0" y="T1"/>
              </a:cxn>
              <a:cxn ang="T9">
                <a:pos x="T2" y="T3"/>
              </a:cxn>
              <a:cxn ang="T10">
                <a:pos x="T4" y="T5"/>
              </a:cxn>
              <a:cxn ang="T11">
                <a:pos x="T6" y="T7"/>
              </a:cxn>
            </a:cxnLst>
            <a:rect l="T12" t="T13" r="T14" b="T15"/>
            <a:pathLst>
              <a:path w="499" h="174">
                <a:moveTo>
                  <a:pt x="0" y="60"/>
                </a:moveTo>
                <a:cubicBezTo>
                  <a:pt x="117" y="30"/>
                  <a:pt x="234" y="0"/>
                  <a:pt x="272" y="15"/>
                </a:cubicBezTo>
                <a:cubicBezTo>
                  <a:pt x="310" y="30"/>
                  <a:pt x="188" y="128"/>
                  <a:pt x="226" y="151"/>
                </a:cubicBezTo>
                <a:cubicBezTo>
                  <a:pt x="264" y="174"/>
                  <a:pt x="454" y="151"/>
                  <a:pt x="499" y="151"/>
                </a:cubicBezTo>
              </a:path>
            </a:pathLst>
          </a:custGeom>
          <a:noFill/>
          <a:ln w="9525" cap="flat" cmpd="sng">
            <a:solidFill>
              <a:schemeClr val="tx1"/>
            </a:solidFill>
            <a:prstDash val="solid"/>
            <a:round/>
            <a:headEnd type="none" w="med" len="med"/>
            <a:tailEnd type="triangle" w="med" len="med"/>
          </a:ln>
        </p:spPr>
        <p:txBody>
          <a:bodyPr>
            <a:spAutoFit/>
          </a:bodyPr>
          <a:lstStyle/>
          <a:p>
            <a:endParaRPr lang="de-DE"/>
          </a:p>
        </p:txBody>
      </p:sp>
      <p:sp>
        <p:nvSpPr>
          <p:cNvPr id="1039" name="Rectangle 16"/>
          <p:cNvSpPr>
            <a:spLocks noChangeArrowheads="1"/>
          </p:cNvSpPr>
          <p:nvPr/>
        </p:nvSpPr>
        <p:spPr bwMode="auto">
          <a:xfrm>
            <a:off x="250825" y="5008563"/>
            <a:ext cx="8893175" cy="1606594"/>
          </a:xfrm>
          <a:prstGeom prst="rect">
            <a:avLst/>
          </a:prstGeom>
          <a:noFill/>
          <a:ln w="9525">
            <a:noFill/>
            <a:miter lim="800000"/>
            <a:headEnd/>
            <a:tailEnd/>
          </a:ln>
        </p:spPr>
        <p:txBody>
          <a:bodyPr>
            <a:spAutoFit/>
          </a:bodyPr>
          <a:lstStyle/>
          <a:p>
            <a:pPr marL="412750" indent="-412750" eaLnBrk="1" hangingPunct="1">
              <a:lnSpc>
                <a:spcPct val="120000"/>
              </a:lnSpc>
              <a:spcBef>
                <a:spcPct val="20000"/>
              </a:spcBef>
              <a:buClr>
                <a:srgbClr val="0066CC"/>
              </a:buClr>
              <a:buFont typeface="Arial" charset="0"/>
              <a:buChar char="●"/>
              <a:tabLst>
                <a:tab pos="3200400" algn="l"/>
                <a:tab pos="4800600" algn="l"/>
              </a:tabLst>
            </a:pPr>
            <a:r>
              <a:rPr lang="en-US" sz="1200">
                <a:solidFill>
                  <a:schemeClr val="bg2"/>
                </a:solidFill>
              </a:rPr>
              <a:t>Standard TIMES model: Linear programming</a:t>
            </a:r>
          </a:p>
          <a:p>
            <a:pPr marL="412750" indent="-412750" eaLnBrk="1" hangingPunct="1">
              <a:lnSpc>
                <a:spcPct val="120000"/>
              </a:lnSpc>
              <a:spcBef>
                <a:spcPct val="20000"/>
              </a:spcBef>
              <a:buClr>
                <a:srgbClr val="0066CC"/>
              </a:buClr>
              <a:buFont typeface="Arial" charset="0"/>
              <a:buChar char="●"/>
              <a:tabLst>
                <a:tab pos="3200400" algn="l"/>
                <a:tab pos="4800600" algn="l"/>
              </a:tabLst>
            </a:pPr>
            <a:r>
              <a:rPr lang="en-US" sz="1200">
                <a:solidFill>
                  <a:schemeClr val="bg2"/>
                </a:solidFill>
              </a:rPr>
              <a:t>Implemented in modeling environment GAMS (General Algebraic Modeling System) for optimization/equilibrium problems</a:t>
            </a:r>
          </a:p>
          <a:p>
            <a:pPr marL="412750" indent="-412750" eaLnBrk="1" hangingPunct="1">
              <a:lnSpc>
                <a:spcPct val="120000"/>
              </a:lnSpc>
              <a:spcBef>
                <a:spcPct val="20000"/>
              </a:spcBef>
              <a:buClr>
                <a:srgbClr val="0066CC"/>
              </a:buClr>
              <a:buFont typeface="Arial" charset="0"/>
              <a:buChar char="●"/>
              <a:tabLst>
                <a:tab pos="3200400" algn="l"/>
                <a:tab pos="4800600" algn="l"/>
              </a:tabLst>
            </a:pPr>
            <a:r>
              <a:rPr lang="en-US" sz="1200">
                <a:solidFill>
                  <a:schemeClr val="bg2"/>
                </a:solidFill>
              </a:rPr>
              <a:t>Solution by interior point solvers (CPLEX, XPRESS)</a:t>
            </a:r>
          </a:p>
          <a:p>
            <a:pPr marL="412750" indent="-412750" eaLnBrk="1" hangingPunct="1">
              <a:lnSpc>
                <a:spcPct val="120000"/>
              </a:lnSpc>
              <a:spcBef>
                <a:spcPct val="20000"/>
              </a:spcBef>
              <a:buClr>
                <a:srgbClr val="0066CC"/>
              </a:buClr>
              <a:buFont typeface="Arial" charset="0"/>
              <a:buChar char="●"/>
              <a:tabLst>
                <a:tab pos="3200400" algn="l"/>
                <a:tab pos="4800600" algn="l"/>
              </a:tabLst>
            </a:pPr>
            <a:r>
              <a:rPr lang="en-US" sz="1200">
                <a:solidFill>
                  <a:schemeClr val="bg2"/>
                </a:solidFill>
              </a:rPr>
              <a:t>Variants of TIMES: </a:t>
            </a:r>
          </a:p>
          <a:p>
            <a:pPr marL="825500" lvl="1" indent="-371475" eaLnBrk="1" hangingPunct="1">
              <a:lnSpc>
                <a:spcPct val="120000"/>
              </a:lnSpc>
              <a:spcBef>
                <a:spcPct val="20000"/>
              </a:spcBef>
              <a:buClr>
                <a:srgbClr val="0066CC"/>
              </a:buClr>
              <a:buFont typeface="Wingdings" pitchFamily="2" charset="2"/>
              <a:buAutoNum type="romanLcPeriod"/>
              <a:tabLst>
                <a:tab pos="3200400" algn="l"/>
                <a:tab pos="4800600" algn="l"/>
              </a:tabLst>
            </a:pPr>
            <a:r>
              <a:rPr lang="en-US" sz="1200">
                <a:solidFill>
                  <a:schemeClr val="bg2"/>
                </a:solidFill>
              </a:rPr>
              <a:t>Macro economic module 	-&gt; Non-linear eqns 	-&gt; Non-linear programming</a:t>
            </a:r>
          </a:p>
          <a:p>
            <a:pPr marL="825500" lvl="1" indent="-371475" eaLnBrk="1" hangingPunct="1">
              <a:lnSpc>
                <a:spcPct val="120000"/>
              </a:lnSpc>
              <a:spcBef>
                <a:spcPct val="20000"/>
              </a:spcBef>
              <a:buClr>
                <a:srgbClr val="0066CC"/>
              </a:buClr>
              <a:buFont typeface="Wingdings" pitchFamily="2" charset="2"/>
              <a:buAutoNum type="romanLcPeriod"/>
              <a:tabLst>
                <a:tab pos="3200400" algn="l"/>
                <a:tab pos="4800600" algn="l"/>
              </a:tabLst>
            </a:pPr>
            <a:r>
              <a:rPr lang="en-US" sz="1200">
                <a:solidFill>
                  <a:schemeClr val="bg2"/>
                </a:solidFill>
              </a:rPr>
              <a:t>Block-wise capacity expansion 	-&gt; Binary variables 	-&gt; Mixed-integer programming</a:t>
            </a:r>
          </a:p>
        </p:txBody>
      </p:sp>
    </p:spTree>
    <p:extLst>
      <p:ext uri="{BB962C8B-B14F-4D97-AF65-F5344CB8AC3E}">
        <p14:creationId xmlns:p14="http://schemas.microsoft.com/office/powerpoint/2010/main" val="2372699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ANSWER interface</a:t>
            </a:r>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263750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00" y="15233"/>
            <a:ext cx="8897938" cy="944563"/>
          </a:xfrm>
          <a:noFill/>
          <a:ln/>
        </p:spPr>
        <p:txBody>
          <a:bodyPr/>
          <a:lstStyle/>
          <a:p>
            <a:r>
              <a:rPr lang="de-DE" dirty="0"/>
              <a:t>ANSWER-TIMES: </a:t>
            </a:r>
            <a:br>
              <a:rPr lang="de-DE" dirty="0"/>
            </a:br>
            <a:r>
              <a:rPr lang="de-DE" dirty="0"/>
              <a:t>Model interface</a:t>
            </a:r>
          </a:p>
        </p:txBody>
      </p:sp>
      <p:pic>
        <p:nvPicPr>
          <p:cNvPr id="522242" name="Picture 2"/>
          <p:cNvPicPr>
            <a:picLocks noChangeAspect="1" noChangeArrowheads="1"/>
          </p:cNvPicPr>
          <p:nvPr/>
        </p:nvPicPr>
        <p:blipFill>
          <a:blip r:embed="rId3" cstate="print"/>
          <a:srcRect r="2173"/>
          <a:stretch>
            <a:fillRect/>
          </a:stretch>
        </p:blipFill>
        <p:spPr bwMode="auto">
          <a:xfrm>
            <a:off x="136577" y="1051248"/>
            <a:ext cx="8675895" cy="5556554"/>
          </a:xfrm>
          <a:prstGeom prst="rect">
            <a:avLst/>
          </a:prstGeom>
          <a:noFill/>
          <a:ln w="9525">
            <a:noFill/>
            <a:miter lim="800000"/>
            <a:headEnd/>
            <a:tailEnd/>
          </a:ln>
        </p:spPr>
      </p:pic>
    </p:spTree>
    <p:extLst>
      <p:ext uri="{BB962C8B-B14F-4D97-AF65-F5344CB8AC3E}">
        <p14:creationId xmlns:p14="http://schemas.microsoft.com/office/powerpoint/2010/main" val="2748828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00" y="15233"/>
            <a:ext cx="8897938" cy="944563"/>
          </a:xfrm>
          <a:noFill/>
          <a:ln/>
        </p:spPr>
        <p:txBody>
          <a:bodyPr/>
          <a:lstStyle/>
          <a:p>
            <a:r>
              <a:rPr lang="de-DE" dirty="0"/>
              <a:t>ANSWER-TIMES: </a:t>
            </a:r>
            <a:br>
              <a:rPr lang="de-DE" dirty="0"/>
            </a:br>
            <a:r>
              <a:rPr lang="de-DE" dirty="0"/>
              <a:t>Data and results screen</a:t>
            </a:r>
          </a:p>
        </p:txBody>
      </p:sp>
      <p:pic>
        <p:nvPicPr>
          <p:cNvPr id="521218" name="Picture 2"/>
          <p:cNvPicPr>
            <a:picLocks noChangeAspect="1" noChangeArrowheads="1"/>
          </p:cNvPicPr>
          <p:nvPr/>
        </p:nvPicPr>
        <p:blipFill>
          <a:blip r:embed="rId3" cstate="print"/>
          <a:srcRect l="2303" r="1734" b="2778"/>
          <a:stretch>
            <a:fillRect/>
          </a:stretch>
        </p:blipFill>
        <p:spPr bwMode="auto">
          <a:xfrm>
            <a:off x="502386" y="1051248"/>
            <a:ext cx="7590516" cy="5670024"/>
          </a:xfrm>
          <a:prstGeom prst="rect">
            <a:avLst/>
          </a:prstGeom>
          <a:noFill/>
          <a:ln w="9525">
            <a:noFill/>
            <a:miter lim="800000"/>
            <a:headEnd/>
            <a:tailEnd/>
          </a:ln>
        </p:spPr>
      </p:pic>
    </p:spTree>
    <p:extLst>
      <p:ext uri="{BB962C8B-B14F-4D97-AF65-F5344CB8AC3E}">
        <p14:creationId xmlns:p14="http://schemas.microsoft.com/office/powerpoint/2010/main" val="2068419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600" y="15233"/>
            <a:ext cx="8897938" cy="944563"/>
          </a:xfrm>
          <a:noFill/>
          <a:ln/>
        </p:spPr>
        <p:txBody>
          <a:bodyPr/>
          <a:lstStyle/>
          <a:p>
            <a:r>
              <a:rPr lang="de-DE" dirty="0"/>
              <a:t>ANSWER-TIMES: </a:t>
            </a:r>
            <a:br>
              <a:rPr lang="de-DE" dirty="0"/>
            </a:br>
            <a:r>
              <a:rPr lang="de-DE" dirty="0"/>
              <a:t>RES navigation</a:t>
            </a:r>
          </a:p>
        </p:txBody>
      </p:sp>
      <p:pic>
        <p:nvPicPr>
          <p:cNvPr id="523268" name="Picture 4"/>
          <p:cNvPicPr>
            <a:picLocks noChangeAspect="1" noChangeArrowheads="1"/>
          </p:cNvPicPr>
          <p:nvPr/>
        </p:nvPicPr>
        <p:blipFill>
          <a:blip r:embed="rId3" cstate="print"/>
          <a:srcRect b="40668"/>
          <a:stretch>
            <a:fillRect/>
          </a:stretch>
        </p:blipFill>
        <p:spPr bwMode="auto">
          <a:xfrm>
            <a:off x="45126" y="1691412"/>
            <a:ext cx="9023021" cy="4161066"/>
          </a:xfrm>
          <a:prstGeom prst="rect">
            <a:avLst/>
          </a:prstGeom>
          <a:noFill/>
          <a:ln w="9525">
            <a:noFill/>
            <a:miter lim="800000"/>
            <a:headEnd/>
            <a:tailEnd/>
          </a:ln>
        </p:spPr>
      </p:pic>
    </p:spTree>
    <p:extLst>
      <p:ext uri="{BB962C8B-B14F-4D97-AF65-F5344CB8AC3E}">
        <p14:creationId xmlns:p14="http://schemas.microsoft.com/office/powerpoint/2010/main" val="711756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78" y="-8288"/>
            <a:ext cx="8897938" cy="944563"/>
          </a:xfrm>
        </p:spPr>
        <p:txBody>
          <a:bodyPr/>
          <a:lstStyle/>
          <a:p>
            <a:r>
              <a:rPr lang="en-ZA" dirty="0"/>
              <a:t>TIMES Installation: 4 Steps</a:t>
            </a:r>
          </a:p>
        </p:txBody>
      </p:sp>
      <p:sp>
        <p:nvSpPr>
          <p:cNvPr id="3" name="Content Placeholder 2"/>
          <p:cNvSpPr>
            <a:spLocks noGrp="1"/>
          </p:cNvSpPr>
          <p:nvPr>
            <p:ph idx="1"/>
          </p:nvPr>
        </p:nvSpPr>
        <p:spPr>
          <a:xfrm>
            <a:off x="136578" y="1188426"/>
            <a:ext cx="8870950" cy="5304216"/>
          </a:xfrm>
        </p:spPr>
        <p:txBody>
          <a:bodyPr/>
          <a:lstStyle/>
          <a:p>
            <a:pPr marL="0" indent="0">
              <a:buNone/>
            </a:pPr>
            <a:r>
              <a:rPr lang="en-ZA" sz="2000" dirty="0" err="1"/>
              <a:t>Vula</a:t>
            </a:r>
            <a:r>
              <a:rPr lang="en-ZA" sz="2000" dirty="0"/>
              <a:t> Resources: TIMES – GAMS folder</a:t>
            </a:r>
          </a:p>
          <a:p>
            <a:pPr marL="457200" indent="-457200">
              <a:buFont typeface="+mj-lt"/>
              <a:buAutoNum type="arabicPeriod"/>
            </a:pPr>
            <a:r>
              <a:rPr lang="en-ZA" sz="2000" b="1" dirty="0"/>
              <a:t>Install </a:t>
            </a:r>
            <a:r>
              <a:rPr lang="en-ZA" sz="2000" b="1" dirty="0" err="1"/>
              <a:t>TIMES</a:t>
            </a:r>
            <a:r>
              <a:rPr lang="en-ZA" sz="2000" dirty="0" err="1"/>
              <a:t>:in</a:t>
            </a:r>
            <a:r>
              <a:rPr lang="en-ZA" sz="2000" dirty="0"/>
              <a:t> the Answer_TimesSetup_6.7.8 folder:</a:t>
            </a:r>
          </a:p>
          <a:p>
            <a:pPr lvl="1"/>
            <a:r>
              <a:rPr lang="en-ZA" sz="1800" dirty="0"/>
              <a:t>Run “setupAnswerTimes6.7.8.exe”</a:t>
            </a:r>
          </a:p>
          <a:p>
            <a:pPr marL="457200" indent="-457200">
              <a:buFont typeface="+mj-lt"/>
              <a:buAutoNum type="arabicPeriod"/>
            </a:pPr>
            <a:r>
              <a:rPr lang="en-ZA" sz="2000" b="1" dirty="0"/>
              <a:t>Install </a:t>
            </a:r>
            <a:r>
              <a:rPr lang="en-ZA" sz="2000" b="1" dirty="0" err="1"/>
              <a:t>GAMS</a:t>
            </a:r>
            <a:r>
              <a:rPr lang="en-ZA" sz="2000" dirty="0" err="1"/>
              <a:t>:in</a:t>
            </a:r>
            <a:r>
              <a:rPr lang="en-ZA" sz="2000" dirty="0"/>
              <a:t> the TIMES – GAMS folder</a:t>
            </a:r>
          </a:p>
          <a:p>
            <a:pPr lvl="1"/>
            <a:r>
              <a:rPr lang="en-ZA" sz="1800" dirty="0"/>
              <a:t>Run either: GAMS_windows_x86_32 or GAMSsetupWinx64_64.exe</a:t>
            </a:r>
          </a:p>
          <a:p>
            <a:pPr marL="457200" indent="-457200">
              <a:buFont typeface="+mj-lt"/>
              <a:buAutoNum type="arabicPeriod"/>
            </a:pPr>
            <a:r>
              <a:rPr lang="en-ZA" sz="2000" b="1" dirty="0"/>
              <a:t>Copy Licenses</a:t>
            </a:r>
            <a:r>
              <a:rPr lang="en-ZA" sz="2000" dirty="0"/>
              <a:t>: in the Licenses folder</a:t>
            </a:r>
          </a:p>
          <a:p>
            <a:pPr lvl="1"/>
            <a:r>
              <a:rPr lang="en-ZA" sz="1800" dirty="0"/>
              <a:t>TIMES: unzip answerTIMESv6_Course2014Aug.zm9 into C:\AnswerTIMESv6</a:t>
            </a:r>
          </a:p>
          <a:p>
            <a:pPr lvl="1"/>
            <a:r>
              <a:rPr lang="en-ZA" sz="1800" dirty="0"/>
              <a:t>GAMS: copy gamslice.txt file into GAMS folder</a:t>
            </a:r>
          </a:p>
          <a:p>
            <a:pPr marL="457200" indent="-457200">
              <a:buFont typeface="+mj-lt"/>
              <a:buAutoNum type="arabicPeriod"/>
            </a:pPr>
            <a:r>
              <a:rPr lang="en-ZA" sz="2000" b="1" dirty="0"/>
              <a:t>Add GAMS folder to path</a:t>
            </a:r>
            <a:r>
              <a:rPr lang="en-ZA" sz="2000" dirty="0"/>
              <a:t>:</a:t>
            </a:r>
          </a:p>
          <a:p>
            <a:pPr marL="358775" indent="0">
              <a:buNone/>
            </a:pPr>
            <a:r>
              <a:rPr lang="en-US" sz="1050" dirty="0"/>
              <a:t>Choose Start, Control Panel, and then choose System and Security. Click on the “System” option and then click on the “Advanced system settings” option. This will bring up the System dialogue box, with the Advanced tab selected. Click on the Environment Variables button at the lower right. Scroll down in the System variables list until you find Path, select Path and then click on the Edit button to bring up the Edit System Variable form. (If you find that the Edit button is disabled, ask your system administrator to change the Path for you.) Then if your GAMS installation directory is say C:\Program Files\GAMS23.3, add the following to the end of what is currently displayed as the Value of Path: </a:t>
            </a:r>
            <a:endParaRPr lang="en-ZA" sz="1200" dirty="0"/>
          </a:p>
          <a:p>
            <a:pPr marL="358775" indent="0">
              <a:buNone/>
            </a:pPr>
            <a:r>
              <a:rPr lang="en-GB" sz="1050" dirty="0"/>
              <a:t>	;C:\”Program Files\GAMS23.3”</a:t>
            </a:r>
            <a:endParaRPr lang="en-ZA" sz="1200" dirty="0"/>
          </a:p>
          <a:p>
            <a:pPr marL="358775" indent="0">
              <a:buNone/>
            </a:pPr>
            <a:r>
              <a:rPr lang="en-US" sz="1050" dirty="0"/>
              <a:t>Note that there must not be any intervening space between the last character of the current Path and the semicolon, and also the drive letter (C) must be capital. Click on the OK button to confirm the new Path. Reboot the PC so that the new Path takes effect.</a:t>
            </a:r>
            <a:endParaRPr lang="en-ZA" sz="2000" dirty="0"/>
          </a:p>
        </p:txBody>
      </p:sp>
    </p:spTree>
    <p:extLst>
      <p:ext uri="{BB962C8B-B14F-4D97-AF65-F5344CB8AC3E}">
        <p14:creationId xmlns:p14="http://schemas.microsoft.com/office/powerpoint/2010/main" val="2535759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sz="2400" b="0" dirty="0"/>
              <a:t>Tiny TIMES model: pdf file in TIMES – GAMS folder</a:t>
            </a:r>
          </a:p>
        </p:txBody>
      </p:sp>
      <p:pic>
        <p:nvPicPr>
          <p:cNvPr id="397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2038" y="2634456"/>
            <a:ext cx="4483100" cy="343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282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p:cNvSpPr>
          <p:nvPr/>
        </p:nvSpPr>
        <p:spPr bwMode="auto">
          <a:xfrm>
            <a:off x="4526274" y="3840534"/>
            <a:ext cx="3768725" cy="2789286"/>
          </a:xfrm>
          <a:prstGeom prst="rect">
            <a:avLst/>
          </a:prstGeom>
          <a:gradFill rotWithShape="0">
            <a:gsLst>
              <a:gs pos="0">
                <a:srgbClr val="33CCFF"/>
              </a:gs>
              <a:gs pos="100000">
                <a:srgbClr val="33CCFF">
                  <a:gamma/>
                  <a:shade val="66667"/>
                  <a:invGamma/>
                </a:srgbClr>
              </a:gs>
            </a:gsLst>
            <a:path path="rect">
              <a:fillToRect r="100000" b="100000"/>
            </a:path>
          </a:gradFill>
          <a:ln w="9525">
            <a:solidFill>
              <a:srgbClr val="000000"/>
            </a:solidFill>
            <a:miter lim="800000"/>
            <a:headEnd/>
            <a:tailEnd/>
          </a:ln>
        </p:spPr>
        <p:txBody>
          <a:bodyPr/>
          <a:lstStyle/>
          <a:p>
            <a:pPr marL="412750" indent="-412750" eaLnBrk="1" hangingPunct="1">
              <a:lnSpc>
                <a:spcPct val="90000"/>
              </a:lnSpc>
              <a:spcBef>
                <a:spcPct val="0"/>
              </a:spcBef>
              <a:buClr>
                <a:srgbClr val="0066CC"/>
              </a:buClr>
              <a:buFont typeface="Arial" charset="0"/>
              <a:buNone/>
            </a:pPr>
            <a:r>
              <a:rPr lang="en-US" sz="1200" b="1" i="1" dirty="0">
                <a:solidFill>
                  <a:schemeClr val="bg2"/>
                </a:solidFill>
                <a:latin typeface="Verdana" pitchFamily="34" charset="0"/>
              </a:rPr>
              <a:t>Advanced Features/Variants</a:t>
            </a:r>
            <a:endParaRPr lang="en-US" sz="1200" b="1" dirty="0">
              <a:solidFill>
                <a:schemeClr val="bg2"/>
              </a:solidFill>
              <a:latin typeface="Verdana" pitchFamily="34" charset="0"/>
            </a:endParaRPr>
          </a:p>
          <a:p>
            <a:pPr marL="412750" indent="-412750" eaLnBrk="1" hangingPunct="1">
              <a:lnSpc>
                <a:spcPct val="90000"/>
              </a:lnSpc>
              <a:spcBef>
                <a:spcPct val="20000"/>
              </a:spcBef>
              <a:buClr>
                <a:srgbClr val="0066CC"/>
              </a:buClr>
              <a:buFont typeface="Arial" charset="0"/>
              <a:buChar char="●"/>
            </a:pPr>
            <a:r>
              <a:rPr lang="de-DE" sz="1200" b="1" dirty="0">
                <a:solidFill>
                  <a:schemeClr val="bg2"/>
                </a:solidFill>
                <a:latin typeface="Verdana" pitchFamily="34" charset="0"/>
              </a:rPr>
              <a:t>Multi-regional</a:t>
            </a:r>
          </a:p>
          <a:p>
            <a:pPr marL="412750" indent="-412750" eaLnBrk="1" hangingPunct="1">
              <a:lnSpc>
                <a:spcPct val="90000"/>
              </a:lnSpc>
              <a:spcBef>
                <a:spcPct val="20000"/>
              </a:spcBef>
              <a:buClr>
                <a:srgbClr val="0066CC"/>
              </a:buClr>
              <a:buFont typeface="Arial" charset="0"/>
              <a:buChar char="●"/>
            </a:pPr>
            <a:r>
              <a:rPr lang="de-DE" sz="1200" b="1" dirty="0">
                <a:solidFill>
                  <a:schemeClr val="bg2"/>
                </a:solidFill>
                <a:latin typeface="Verdana" pitchFamily="34" charset="0"/>
              </a:rPr>
              <a:t>Vintaging</a:t>
            </a:r>
            <a:endParaRPr lang="en-US" sz="1200" b="1" dirty="0">
              <a:solidFill>
                <a:schemeClr val="bg2"/>
              </a:solidFill>
              <a:latin typeface="Verdana" pitchFamily="34" charset="0"/>
            </a:endParaRPr>
          </a:p>
          <a:p>
            <a:pPr marL="412750" indent="-412750" eaLnBrk="1" hangingPunct="1">
              <a:lnSpc>
                <a:spcPct val="90000"/>
              </a:lnSpc>
              <a:spcBef>
                <a:spcPct val="20000"/>
              </a:spcBef>
              <a:buClr>
                <a:srgbClr val="0066CC"/>
              </a:buClr>
              <a:buFont typeface="Arial" charset="0"/>
              <a:buChar char="●"/>
            </a:pPr>
            <a:r>
              <a:rPr lang="en-US" sz="1200" b="1" dirty="0">
                <a:solidFill>
                  <a:schemeClr val="bg2"/>
                </a:solidFill>
                <a:latin typeface="Verdana" pitchFamily="34" charset="0"/>
              </a:rPr>
              <a:t>Elastic demands</a:t>
            </a:r>
          </a:p>
          <a:p>
            <a:pPr marL="412750" indent="-412750" eaLnBrk="1" hangingPunct="1">
              <a:lnSpc>
                <a:spcPct val="90000"/>
              </a:lnSpc>
              <a:spcBef>
                <a:spcPct val="20000"/>
              </a:spcBef>
              <a:buClr>
                <a:srgbClr val="0066CC"/>
              </a:buClr>
              <a:buFont typeface="Arial" charset="0"/>
              <a:buChar char="●"/>
            </a:pPr>
            <a:r>
              <a:rPr lang="en-US" sz="1200" b="1" dirty="0" err="1">
                <a:solidFill>
                  <a:schemeClr val="bg2"/>
                </a:solidFill>
                <a:latin typeface="Verdana" pitchFamily="34" charset="0"/>
              </a:rPr>
              <a:t>Endogeneous</a:t>
            </a:r>
            <a:r>
              <a:rPr lang="en-US" sz="1200" b="1" dirty="0">
                <a:solidFill>
                  <a:schemeClr val="bg2"/>
                </a:solidFill>
                <a:latin typeface="Verdana" pitchFamily="34" charset="0"/>
              </a:rPr>
              <a:t> learning</a:t>
            </a:r>
          </a:p>
          <a:p>
            <a:pPr marL="412750" indent="-412750" eaLnBrk="1" hangingPunct="1">
              <a:lnSpc>
                <a:spcPct val="90000"/>
              </a:lnSpc>
              <a:spcBef>
                <a:spcPct val="20000"/>
              </a:spcBef>
              <a:buClr>
                <a:srgbClr val="0066CC"/>
              </a:buClr>
              <a:buFont typeface="Arial" charset="0"/>
              <a:buChar char="●"/>
            </a:pPr>
            <a:r>
              <a:rPr lang="en-US" sz="1200" b="1" dirty="0">
                <a:solidFill>
                  <a:schemeClr val="bg2"/>
                </a:solidFill>
                <a:latin typeface="Verdana" pitchFamily="34" charset="0"/>
              </a:rPr>
              <a:t>Discrete capacity expansion</a:t>
            </a:r>
          </a:p>
          <a:p>
            <a:pPr marL="412750" indent="-412750" eaLnBrk="1" hangingPunct="1">
              <a:lnSpc>
                <a:spcPct val="90000"/>
              </a:lnSpc>
              <a:spcBef>
                <a:spcPct val="20000"/>
              </a:spcBef>
              <a:buClr>
                <a:srgbClr val="0066CC"/>
              </a:buClr>
              <a:buFont typeface="Arial" charset="0"/>
              <a:buChar char="●"/>
            </a:pPr>
            <a:r>
              <a:rPr lang="en-US" sz="1200" b="1" dirty="0">
                <a:solidFill>
                  <a:schemeClr val="bg2"/>
                </a:solidFill>
                <a:latin typeface="Verdana" pitchFamily="34" charset="0"/>
              </a:rPr>
              <a:t>Early retirement of capacity</a:t>
            </a:r>
          </a:p>
          <a:p>
            <a:pPr marL="412750" indent="-412750" eaLnBrk="1" hangingPunct="1">
              <a:lnSpc>
                <a:spcPct val="90000"/>
              </a:lnSpc>
              <a:spcBef>
                <a:spcPct val="20000"/>
              </a:spcBef>
              <a:buClr>
                <a:srgbClr val="0066CC"/>
              </a:buClr>
              <a:buFont typeface="Arial" charset="0"/>
              <a:buChar char="●"/>
            </a:pPr>
            <a:r>
              <a:rPr lang="en-US" sz="1200" b="1" dirty="0">
                <a:solidFill>
                  <a:schemeClr val="bg2"/>
                </a:solidFill>
                <a:latin typeface="Verdana" pitchFamily="34" charset="0"/>
              </a:rPr>
              <a:t>Macroeconomic linkage</a:t>
            </a:r>
          </a:p>
          <a:p>
            <a:pPr marL="412750" indent="-412750" eaLnBrk="1" hangingPunct="1">
              <a:lnSpc>
                <a:spcPct val="90000"/>
              </a:lnSpc>
              <a:spcBef>
                <a:spcPct val="20000"/>
              </a:spcBef>
              <a:buClr>
                <a:srgbClr val="0066CC"/>
              </a:buClr>
              <a:buFont typeface="Arial" charset="0"/>
              <a:buChar char="●"/>
            </a:pPr>
            <a:r>
              <a:rPr lang="en-US" sz="1200" b="1" dirty="0">
                <a:solidFill>
                  <a:schemeClr val="bg2"/>
                </a:solidFill>
                <a:latin typeface="Verdana" pitchFamily="34" charset="0"/>
              </a:rPr>
              <a:t>Climate extension</a:t>
            </a:r>
          </a:p>
          <a:p>
            <a:pPr marL="412750" indent="-412750" eaLnBrk="1" hangingPunct="1">
              <a:lnSpc>
                <a:spcPct val="90000"/>
              </a:lnSpc>
              <a:spcBef>
                <a:spcPct val="20000"/>
              </a:spcBef>
              <a:buClr>
                <a:srgbClr val="0066CC"/>
              </a:buClr>
              <a:buFont typeface="Arial" charset="0"/>
              <a:buChar char="●"/>
            </a:pPr>
            <a:r>
              <a:rPr lang="en-US" sz="1200" b="1" dirty="0">
                <a:solidFill>
                  <a:schemeClr val="bg2"/>
                </a:solidFill>
                <a:latin typeface="Verdana" pitchFamily="34" charset="0"/>
              </a:rPr>
              <a:t>Stochastic programming</a:t>
            </a:r>
          </a:p>
          <a:p>
            <a:pPr marL="412750" indent="-412750" eaLnBrk="1" hangingPunct="1">
              <a:lnSpc>
                <a:spcPct val="90000"/>
              </a:lnSpc>
              <a:spcBef>
                <a:spcPct val="20000"/>
              </a:spcBef>
              <a:buClr>
                <a:srgbClr val="0066CC"/>
              </a:buClr>
              <a:buFont typeface="Arial" charset="0"/>
              <a:buChar char="●"/>
            </a:pPr>
            <a:r>
              <a:rPr lang="en-US" sz="1200" b="1" dirty="0">
                <a:solidFill>
                  <a:schemeClr val="bg2"/>
                </a:solidFill>
                <a:latin typeface="Verdana" pitchFamily="34" charset="0"/>
              </a:rPr>
              <a:t>Alternative objective functions</a:t>
            </a:r>
          </a:p>
          <a:p>
            <a:pPr marL="412750" indent="-412750" eaLnBrk="1" hangingPunct="1">
              <a:lnSpc>
                <a:spcPct val="90000"/>
              </a:lnSpc>
              <a:spcBef>
                <a:spcPct val="20000"/>
              </a:spcBef>
              <a:buClr>
                <a:srgbClr val="0066CC"/>
              </a:buClr>
              <a:buFont typeface="Arial" charset="0"/>
              <a:buChar char="●"/>
            </a:pPr>
            <a:r>
              <a:rPr lang="en-US" sz="1200" b="1" dirty="0">
                <a:solidFill>
                  <a:schemeClr val="bg2"/>
                </a:solidFill>
                <a:latin typeface="Verdana" pitchFamily="34" charset="0"/>
              </a:rPr>
              <a:t>Multi-criteria optimization</a:t>
            </a:r>
          </a:p>
        </p:txBody>
      </p:sp>
      <p:grpSp>
        <p:nvGrpSpPr>
          <p:cNvPr id="2" name="Group 3"/>
          <p:cNvGrpSpPr>
            <a:grpSpLocks/>
          </p:cNvGrpSpPr>
          <p:nvPr/>
        </p:nvGrpSpPr>
        <p:grpSpPr bwMode="auto">
          <a:xfrm>
            <a:off x="5029260" y="1096974"/>
            <a:ext cx="3879850" cy="2212975"/>
            <a:chOff x="96" y="1488"/>
            <a:chExt cx="2256" cy="1440"/>
          </a:xfrm>
        </p:grpSpPr>
        <p:sp>
          <p:nvSpPr>
            <p:cNvPr id="345092" name="Rectangle 4"/>
            <p:cNvSpPr>
              <a:spLocks noChangeArrowheads="1"/>
            </p:cNvSpPr>
            <p:nvPr/>
          </p:nvSpPr>
          <p:spPr bwMode="auto">
            <a:xfrm>
              <a:off x="96" y="1488"/>
              <a:ext cx="2256" cy="1440"/>
            </a:xfrm>
            <a:prstGeom prst="rect">
              <a:avLst/>
            </a:prstGeom>
            <a:gradFill rotWithShape="0">
              <a:gsLst>
                <a:gs pos="0">
                  <a:srgbClr val="33CCFF"/>
                </a:gs>
                <a:gs pos="100000">
                  <a:srgbClr val="33CCFF">
                    <a:gamma/>
                    <a:shade val="78824"/>
                    <a:invGamma/>
                  </a:srgbClr>
                </a:gs>
              </a:gsLst>
              <a:path path="rect">
                <a:fillToRect r="100000" b="100000"/>
              </a:path>
            </a:gradFill>
            <a:ln w="9525">
              <a:solidFill>
                <a:srgbClr val="000000"/>
              </a:solidFill>
              <a:miter lim="800000"/>
              <a:headEnd/>
              <a:tailEnd/>
            </a:ln>
          </p:spPr>
          <p:txBody>
            <a:bodyPr/>
            <a:lstStyle/>
            <a:p>
              <a:pPr marL="342900" indent="-342900">
                <a:spcBef>
                  <a:spcPct val="0"/>
                </a:spcBef>
              </a:pPr>
              <a:r>
                <a:rPr lang="en-US" sz="1400" b="1" i="1" dirty="0">
                  <a:solidFill>
                    <a:schemeClr val="bg2"/>
                  </a:solidFill>
                  <a:latin typeface="Verdana" pitchFamily="34" charset="0"/>
                </a:rPr>
                <a:t>Methodology</a:t>
              </a:r>
              <a:endParaRPr lang="en-US" sz="1400" b="1" dirty="0">
                <a:solidFill>
                  <a:schemeClr val="bg2"/>
                </a:solidFill>
                <a:latin typeface="Verdana" pitchFamily="34" charset="0"/>
              </a:endParaRPr>
            </a:p>
            <a:p>
              <a:pPr marL="342900" indent="-342900">
                <a:lnSpc>
                  <a:spcPct val="90000"/>
                </a:lnSpc>
                <a:spcBef>
                  <a:spcPct val="20000"/>
                </a:spcBef>
                <a:buFontTx/>
                <a:buChar char="•"/>
              </a:pPr>
              <a:r>
                <a:rPr lang="en-US" sz="1200" b="1" dirty="0">
                  <a:solidFill>
                    <a:schemeClr val="bg2"/>
                  </a:solidFill>
                  <a:latin typeface="Verdana" pitchFamily="34" charset="0"/>
                </a:rPr>
                <a:t>Bottom-up Model</a:t>
              </a:r>
            </a:p>
            <a:p>
              <a:pPr marL="342900" indent="-342900">
                <a:lnSpc>
                  <a:spcPct val="90000"/>
                </a:lnSpc>
                <a:spcBef>
                  <a:spcPct val="20000"/>
                </a:spcBef>
                <a:buFontTx/>
                <a:buChar char="•"/>
              </a:pPr>
              <a:r>
                <a:rPr lang="en-US" sz="1200" b="1" dirty="0">
                  <a:solidFill>
                    <a:schemeClr val="bg2"/>
                  </a:solidFill>
                  <a:latin typeface="Verdana" pitchFamily="34" charset="0"/>
                </a:rPr>
                <a:t>Perfect competition</a:t>
              </a:r>
            </a:p>
            <a:p>
              <a:pPr marL="342900" indent="-342900">
                <a:lnSpc>
                  <a:spcPct val="90000"/>
                </a:lnSpc>
                <a:spcBef>
                  <a:spcPct val="20000"/>
                </a:spcBef>
                <a:buFontTx/>
                <a:buChar char="•"/>
              </a:pPr>
              <a:r>
                <a:rPr lang="en-US" sz="1200" b="1" dirty="0">
                  <a:solidFill>
                    <a:schemeClr val="bg2"/>
                  </a:solidFill>
                  <a:latin typeface="Verdana" pitchFamily="34" charset="0"/>
                </a:rPr>
                <a:t>Perfect foresight (or myopic)</a:t>
              </a:r>
            </a:p>
            <a:p>
              <a:pPr marL="342900" indent="-342900">
                <a:lnSpc>
                  <a:spcPct val="90000"/>
                </a:lnSpc>
                <a:spcBef>
                  <a:spcPct val="20000"/>
                </a:spcBef>
                <a:buFontTx/>
                <a:buChar char="•"/>
              </a:pPr>
              <a:r>
                <a:rPr lang="en-US" sz="1200" b="1" dirty="0">
                  <a:solidFill>
                    <a:schemeClr val="bg2"/>
                  </a:solidFill>
                  <a:latin typeface="Verdana" pitchFamily="34" charset="0"/>
                </a:rPr>
                <a:t>Optimization  (LP/MIP/NLP)</a:t>
              </a:r>
            </a:p>
          </p:txBody>
        </p:sp>
        <p:sp>
          <p:nvSpPr>
            <p:cNvPr id="345093" name="Text Box 5"/>
            <p:cNvSpPr txBox="1">
              <a:spLocks noChangeArrowheads="1"/>
            </p:cNvSpPr>
            <p:nvPr/>
          </p:nvSpPr>
          <p:spPr bwMode="auto">
            <a:xfrm>
              <a:off x="192" y="2208"/>
              <a:ext cx="2112" cy="660"/>
            </a:xfrm>
            <a:prstGeom prst="rect">
              <a:avLst/>
            </a:prstGeom>
            <a:solidFill>
              <a:schemeClr val="bg1"/>
            </a:solidFill>
            <a:ln w="9525">
              <a:solidFill>
                <a:srgbClr val="000000"/>
              </a:solidFill>
              <a:miter lim="800000"/>
              <a:headEnd/>
              <a:tailEnd/>
            </a:ln>
            <a:effectLst/>
          </p:spPr>
          <p:txBody>
            <a:bodyPr>
              <a:spAutoFit/>
            </a:bodyPr>
            <a:lstStyle/>
            <a:p>
              <a:pPr>
                <a:spcBef>
                  <a:spcPct val="0"/>
                </a:spcBef>
              </a:pPr>
              <a:r>
                <a:rPr lang="en-US" sz="1200" b="1">
                  <a:solidFill>
                    <a:schemeClr val="bg2"/>
                  </a:solidFill>
                  <a:latin typeface="Verdana" pitchFamily="34" charset="0"/>
                </a:rPr>
                <a:t>Min/Max Objective function</a:t>
              </a:r>
            </a:p>
            <a:p>
              <a:pPr>
                <a:spcBef>
                  <a:spcPct val="0"/>
                </a:spcBef>
              </a:pPr>
              <a:r>
                <a:rPr lang="en-US" sz="1200" b="1">
                  <a:solidFill>
                    <a:schemeClr val="bg2"/>
                  </a:solidFill>
                  <a:latin typeface="Verdana" pitchFamily="34" charset="0"/>
                </a:rPr>
                <a:t>s.t.</a:t>
              </a:r>
            </a:p>
            <a:p>
              <a:pPr>
                <a:spcBef>
                  <a:spcPct val="0"/>
                </a:spcBef>
              </a:pPr>
              <a:r>
                <a:rPr lang="en-US" sz="1200" b="1">
                  <a:solidFill>
                    <a:schemeClr val="bg2"/>
                  </a:solidFill>
                  <a:latin typeface="Verdana" pitchFamily="34" charset="0"/>
                </a:rPr>
                <a:t>Equations, Constraints</a:t>
              </a:r>
            </a:p>
            <a:p>
              <a:pPr>
                <a:spcBef>
                  <a:spcPct val="0"/>
                </a:spcBef>
              </a:pPr>
              <a:r>
                <a:rPr lang="en-US" sz="1200" b="1">
                  <a:solidFill>
                    <a:schemeClr val="bg2"/>
                  </a:solidFill>
                  <a:latin typeface="Verdana" pitchFamily="34" charset="0"/>
                </a:rPr>
                <a:t>Decision Variables &lt;=&gt; Solution</a:t>
              </a:r>
            </a:p>
            <a:p>
              <a:pPr>
                <a:spcBef>
                  <a:spcPct val="0"/>
                </a:spcBef>
              </a:pPr>
              <a:r>
                <a:rPr lang="en-US" sz="1200" b="1">
                  <a:solidFill>
                    <a:schemeClr val="bg2"/>
                  </a:solidFill>
                  <a:latin typeface="Verdana" pitchFamily="34" charset="0"/>
                </a:rPr>
                <a:t>Input parameters</a:t>
              </a:r>
            </a:p>
          </p:txBody>
        </p:sp>
      </p:grpSp>
      <p:sp>
        <p:nvSpPr>
          <p:cNvPr id="345094" name="Rectangle 6"/>
          <p:cNvSpPr>
            <a:spLocks noChangeArrowheads="1"/>
          </p:cNvSpPr>
          <p:nvPr/>
        </p:nvSpPr>
        <p:spPr bwMode="auto">
          <a:xfrm>
            <a:off x="228030" y="2057220"/>
            <a:ext cx="3797300" cy="1691862"/>
          </a:xfrm>
          <a:prstGeom prst="rect">
            <a:avLst/>
          </a:prstGeom>
          <a:gradFill rotWithShape="0">
            <a:gsLst>
              <a:gs pos="0">
                <a:srgbClr val="66CCFF"/>
              </a:gs>
              <a:gs pos="100000">
                <a:srgbClr val="66CCFF">
                  <a:gamma/>
                  <a:shade val="84706"/>
                  <a:invGamma/>
                </a:srgbClr>
              </a:gs>
            </a:gsLst>
            <a:path path="rect">
              <a:fillToRect r="100000" b="100000"/>
            </a:path>
          </a:gradFill>
          <a:ln w="9525">
            <a:solidFill>
              <a:srgbClr val="000000"/>
            </a:solidFill>
            <a:miter lim="800000"/>
            <a:headEnd/>
            <a:tailEnd/>
          </a:ln>
        </p:spPr>
        <p:txBody>
          <a:bodyPr/>
          <a:lstStyle/>
          <a:p>
            <a:pPr marL="342900" indent="-342900">
              <a:spcBef>
                <a:spcPct val="0"/>
              </a:spcBef>
            </a:pPr>
            <a:r>
              <a:rPr lang="en-US" sz="1400" b="1" i="1" dirty="0">
                <a:solidFill>
                  <a:schemeClr val="bg2"/>
                </a:solidFill>
                <a:latin typeface="Verdana" pitchFamily="34" charset="0"/>
              </a:rPr>
              <a:t>Development</a:t>
            </a:r>
            <a:endParaRPr lang="en-US" sz="1400" b="1" dirty="0">
              <a:solidFill>
                <a:schemeClr val="bg2"/>
              </a:solidFill>
              <a:latin typeface="Verdana" pitchFamily="34" charset="0"/>
            </a:endParaRPr>
          </a:p>
          <a:p>
            <a:pPr marL="342900" indent="-342900">
              <a:lnSpc>
                <a:spcPct val="90000"/>
              </a:lnSpc>
              <a:spcBef>
                <a:spcPct val="20000"/>
              </a:spcBef>
              <a:buFontTx/>
              <a:buChar char="•"/>
            </a:pPr>
            <a:r>
              <a:rPr lang="en-US" sz="1200" b="1" dirty="0">
                <a:solidFill>
                  <a:schemeClr val="bg2"/>
                </a:solidFill>
                <a:latin typeface="Verdana" pitchFamily="34" charset="0"/>
              </a:rPr>
              <a:t>By ETSAP (Energy Technology Systems Analysis Program;            www.iea-etsap.org)</a:t>
            </a:r>
          </a:p>
          <a:p>
            <a:pPr marL="342900" indent="-342900">
              <a:lnSpc>
                <a:spcPct val="90000"/>
              </a:lnSpc>
              <a:spcBef>
                <a:spcPct val="20000"/>
              </a:spcBef>
              <a:buFontTx/>
              <a:buChar char="•"/>
            </a:pPr>
            <a:r>
              <a:rPr lang="en-US" sz="1200" b="1" dirty="0">
                <a:solidFill>
                  <a:schemeClr val="bg2"/>
                </a:solidFill>
                <a:latin typeface="Verdana" pitchFamily="34" charset="0"/>
              </a:rPr>
              <a:t>Implementation in GAMS</a:t>
            </a:r>
          </a:p>
          <a:p>
            <a:pPr marL="342900" indent="-342900">
              <a:lnSpc>
                <a:spcPct val="90000"/>
              </a:lnSpc>
              <a:spcBef>
                <a:spcPct val="20000"/>
              </a:spcBef>
              <a:buFontTx/>
              <a:buChar char="•"/>
            </a:pPr>
            <a:r>
              <a:rPr lang="en-US" sz="1200" b="1" dirty="0">
                <a:solidFill>
                  <a:schemeClr val="bg2"/>
                </a:solidFill>
                <a:latin typeface="Verdana" pitchFamily="34" charset="0"/>
              </a:rPr>
              <a:t>Model generator</a:t>
            </a:r>
          </a:p>
          <a:p>
            <a:pPr marL="342900" indent="-342900">
              <a:lnSpc>
                <a:spcPct val="90000"/>
              </a:lnSpc>
              <a:spcBef>
                <a:spcPct val="20000"/>
              </a:spcBef>
              <a:buFontTx/>
              <a:buChar char="•"/>
            </a:pPr>
            <a:r>
              <a:rPr lang="fr-FR" sz="1200" b="1" dirty="0" err="1">
                <a:solidFill>
                  <a:schemeClr val="bg2"/>
                </a:solidFill>
                <a:latin typeface="Verdana" pitchFamily="34" charset="0"/>
              </a:rPr>
              <a:t>Two</a:t>
            </a:r>
            <a:r>
              <a:rPr lang="fr-FR" sz="1200" b="1" dirty="0">
                <a:solidFill>
                  <a:schemeClr val="bg2"/>
                </a:solidFill>
                <a:latin typeface="Verdana" pitchFamily="34" charset="0"/>
              </a:rPr>
              <a:t> software interfaces </a:t>
            </a:r>
            <a:r>
              <a:rPr lang="fr-FR" sz="1200" b="1" dirty="0" err="1">
                <a:solidFill>
                  <a:schemeClr val="bg2"/>
                </a:solidFill>
                <a:latin typeface="Verdana" pitchFamily="34" charset="0"/>
              </a:rPr>
              <a:t>available</a:t>
            </a:r>
            <a:r>
              <a:rPr lang="fr-FR" sz="1200" b="1" dirty="0">
                <a:solidFill>
                  <a:schemeClr val="bg2"/>
                </a:solidFill>
                <a:latin typeface="Verdana" pitchFamily="34" charset="0"/>
              </a:rPr>
              <a:t>: ANSWER-TIMES and VEDA-FE</a:t>
            </a:r>
            <a:endParaRPr lang="en-US" sz="1200" b="1" dirty="0">
              <a:solidFill>
                <a:schemeClr val="bg2"/>
              </a:solidFill>
              <a:latin typeface="Verdana" pitchFamily="34" charset="0"/>
            </a:endParaRPr>
          </a:p>
        </p:txBody>
      </p:sp>
      <p:sp>
        <p:nvSpPr>
          <p:cNvPr id="345095" name="Text Box 7"/>
          <p:cNvSpPr txBox="1">
            <a:spLocks noChangeArrowheads="1"/>
          </p:cNvSpPr>
          <p:nvPr/>
        </p:nvSpPr>
        <p:spPr bwMode="auto">
          <a:xfrm>
            <a:off x="548112" y="4206342"/>
            <a:ext cx="3108325" cy="946150"/>
          </a:xfrm>
          <a:prstGeom prst="rect">
            <a:avLst/>
          </a:prstGeom>
          <a:noFill/>
          <a:ln w="9525">
            <a:noFill/>
            <a:miter lim="800000"/>
            <a:headEnd/>
            <a:tailEnd/>
          </a:ln>
          <a:effectLst/>
        </p:spPr>
        <p:txBody>
          <a:bodyPr wrap="none">
            <a:spAutoFit/>
          </a:bodyPr>
          <a:lstStyle/>
          <a:p>
            <a:pPr algn="ctr">
              <a:spcBef>
                <a:spcPct val="0"/>
              </a:spcBef>
            </a:pPr>
            <a:r>
              <a:rPr lang="en-US" sz="2400" b="1" i="1" dirty="0">
                <a:effectLst>
                  <a:outerShdw blurRad="38100" dist="38100" dir="2700000" algn="tl">
                    <a:srgbClr val="C0C0C0"/>
                  </a:outerShdw>
                </a:effectLst>
                <a:latin typeface="Verdana" pitchFamily="34" charset="0"/>
              </a:rPr>
              <a:t>TIMES</a:t>
            </a:r>
          </a:p>
          <a:p>
            <a:pPr algn="ctr">
              <a:spcBef>
                <a:spcPct val="0"/>
              </a:spcBef>
            </a:pPr>
            <a:r>
              <a:rPr lang="en-US" sz="1600" b="1" i="1" dirty="0">
                <a:effectLst>
                  <a:outerShdw blurRad="38100" dist="38100" dir="2700000" algn="tl">
                    <a:srgbClr val="C0C0C0"/>
                  </a:outerShdw>
                </a:effectLst>
                <a:latin typeface="Verdana" pitchFamily="34" charset="0"/>
              </a:rPr>
              <a:t>(The Integrated MARKAL </a:t>
            </a:r>
          </a:p>
          <a:p>
            <a:pPr algn="ctr">
              <a:spcBef>
                <a:spcPct val="0"/>
              </a:spcBef>
            </a:pPr>
            <a:r>
              <a:rPr lang="en-US" sz="1600" b="1" i="1" dirty="0">
                <a:effectLst>
                  <a:outerShdw blurRad="38100" dist="38100" dir="2700000" algn="tl">
                    <a:srgbClr val="C0C0C0"/>
                  </a:outerShdw>
                </a:effectLst>
                <a:latin typeface="Verdana" pitchFamily="34" charset="0"/>
              </a:rPr>
              <a:t>EFOM System)</a:t>
            </a:r>
          </a:p>
        </p:txBody>
      </p:sp>
      <p:sp>
        <p:nvSpPr>
          <p:cNvPr id="9" name="Rectangle 2"/>
          <p:cNvSpPr>
            <a:spLocks noGrp="1" noChangeArrowheads="1"/>
          </p:cNvSpPr>
          <p:nvPr>
            <p:ph type="title"/>
          </p:nvPr>
        </p:nvSpPr>
        <p:spPr>
          <a:xfrm>
            <a:off x="45126" y="15233"/>
            <a:ext cx="7087530" cy="944563"/>
          </a:xfrm>
          <a:noFill/>
          <a:ln/>
        </p:spPr>
        <p:txBody>
          <a:bodyPr/>
          <a:lstStyle/>
          <a:p>
            <a:r>
              <a:rPr lang="de-DE" dirty="0"/>
              <a:t>TIMES</a:t>
            </a:r>
          </a:p>
        </p:txBody>
      </p:sp>
    </p:spTree>
    <p:extLst>
      <p:ext uri="{BB962C8B-B14F-4D97-AF65-F5344CB8AC3E}">
        <p14:creationId xmlns:p14="http://schemas.microsoft.com/office/powerpoint/2010/main" val="2043889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45094"/>
                                        </p:tgtEl>
                                        <p:attrNameLst>
                                          <p:attrName>style.visibility</p:attrName>
                                        </p:attrNameLst>
                                      </p:cBhvr>
                                      <p:to>
                                        <p:strVal val="visible"/>
                                      </p:to>
                                    </p:set>
                                    <p:anim calcmode="lin" valueType="num">
                                      <p:cBhvr>
                                        <p:cTn id="7" dur="500" fill="hold"/>
                                        <p:tgtEl>
                                          <p:spTgt spid="345094"/>
                                        </p:tgtEl>
                                        <p:attrNameLst>
                                          <p:attrName>ppt_w</p:attrName>
                                        </p:attrNameLst>
                                      </p:cBhvr>
                                      <p:tavLst>
                                        <p:tav tm="0">
                                          <p:val>
                                            <p:fltVal val="0"/>
                                          </p:val>
                                        </p:tav>
                                        <p:tav tm="100000">
                                          <p:val>
                                            <p:strVal val="#ppt_w"/>
                                          </p:val>
                                        </p:tav>
                                      </p:tavLst>
                                    </p:anim>
                                    <p:anim calcmode="lin" valueType="num">
                                      <p:cBhvr>
                                        <p:cTn id="8" dur="500" fill="hold"/>
                                        <p:tgtEl>
                                          <p:spTgt spid="34509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45090"/>
                                        </p:tgtEl>
                                        <p:attrNameLst>
                                          <p:attrName>style.visibility</p:attrName>
                                        </p:attrNameLst>
                                      </p:cBhvr>
                                      <p:to>
                                        <p:strVal val="visible"/>
                                      </p:to>
                                    </p:set>
                                    <p:anim calcmode="lin" valueType="num">
                                      <p:cBhvr>
                                        <p:cTn id="19" dur="500" fill="hold"/>
                                        <p:tgtEl>
                                          <p:spTgt spid="345090"/>
                                        </p:tgtEl>
                                        <p:attrNameLst>
                                          <p:attrName>ppt_w</p:attrName>
                                        </p:attrNameLst>
                                      </p:cBhvr>
                                      <p:tavLst>
                                        <p:tav tm="0">
                                          <p:val>
                                            <p:fltVal val="0"/>
                                          </p:val>
                                        </p:tav>
                                        <p:tav tm="100000">
                                          <p:val>
                                            <p:strVal val="#ppt_w"/>
                                          </p:val>
                                        </p:tav>
                                      </p:tavLst>
                                    </p:anim>
                                    <p:anim calcmode="lin" valueType="num">
                                      <p:cBhvr>
                                        <p:cTn id="20" dur="500" fill="hold"/>
                                        <p:tgtEl>
                                          <p:spTgt spid="3450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nimBg="1" autoUpdateAnimBg="0"/>
      <p:bldP spid="34509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97938" cy="944563"/>
          </a:xfrm>
        </p:spPr>
        <p:txBody>
          <a:bodyPr/>
          <a:lstStyle/>
          <a:p>
            <a:r>
              <a:rPr lang="en-US" dirty="0"/>
              <a:t>Applications of MARKAL/TIMES </a:t>
            </a:r>
            <a:br>
              <a:rPr lang="en-US" dirty="0"/>
            </a:br>
            <a:r>
              <a:rPr lang="en-US" dirty="0"/>
              <a:t>around the world</a:t>
            </a:r>
            <a:endParaRPr lang="en-GB" dirty="0"/>
          </a:p>
        </p:txBody>
      </p:sp>
      <p:pic>
        <p:nvPicPr>
          <p:cNvPr id="1026" name="Picture 2"/>
          <p:cNvPicPr>
            <a:picLocks noChangeAspect="1" noChangeArrowheads="1"/>
          </p:cNvPicPr>
          <p:nvPr/>
        </p:nvPicPr>
        <p:blipFill>
          <a:blip r:embed="rId3" cstate="email"/>
          <a:srcRect/>
          <a:stretch>
            <a:fillRect/>
          </a:stretch>
        </p:blipFill>
        <p:spPr bwMode="auto">
          <a:xfrm>
            <a:off x="1" y="1869699"/>
            <a:ext cx="9144000" cy="3717765"/>
          </a:xfrm>
          <a:prstGeom prst="rect">
            <a:avLst/>
          </a:prstGeom>
          <a:noFill/>
          <a:ln w="9525">
            <a:noFill/>
            <a:miter lim="800000"/>
            <a:headEnd/>
            <a:tailEnd/>
          </a:ln>
        </p:spPr>
      </p:pic>
      <p:sp>
        <p:nvSpPr>
          <p:cNvPr id="7" name="Content Placeholder 2"/>
          <p:cNvSpPr>
            <a:spLocks noGrp="1"/>
          </p:cNvSpPr>
          <p:nvPr>
            <p:ph idx="1"/>
          </p:nvPr>
        </p:nvSpPr>
        <p:spPr>
          <a:xfrm>
            <a:off x="155820" y="5877588"/>
            <a:ext cx="8592643" cy="468636"/>
          </a:xfrm>
        </p:spPr>
        <p:txBody>
          <a:bodyPr/>
          <a:lstStyle/>
          <a:p>
            <a:pPr>
              <a:buNone/>
            </a:pPr>
            <a:r>
              <a:rPr lang="en-US" sz="2000" dirty="0"/>
              <a:t>Used by more than 150 institutions in 63 countries</a:t>
            </a:r>
          </a:p>
        </p:txBody>
      </p:sp>
      <p:sp>
        <p:nvSpPr>
          <p:cNvPr id="8" name="TextBox 7"/>
          <p:cNvSpPr txBox="1"/>
          <p:nvPr/>
        </p:nvSpPr>
        <p:spPr>
          <a:xfrm>
            <a:off x="574430" y="4721623"/>
            <a:ext cx="1471878" cy="276999"/>
          </a:xfrm>
          <a:prstGeom prst="rect">
            <a:avLst/>
          </a:prstGeom>
          <a:noFill/>
        </p:spPr>
        <p:txBody>
          <a:bodyPr wrap="none" rtlCol="0">
            <a:spAutoFit/>
          </a:bodyPr>
          <a:lstStyle/>
          <a:p>
            <a:r>
              <a:rPr lang="en-US" sz="1200" dirty="0">
                <a:solidFill>
                  <a:schemeClr val="bg2"/>
                </a:solidFill>
                <a:latin typeface="+mn-lt"/>
              </a:rPr>
              <a:t>Contracting parties</a:t>
            </a:r>
            <a:endParaRPr lang="en-GB" sz="1200" dirty="0">
              <a:solidFill>
                <a:schemeClr val="bg2"/>
              </a:solidFill>
              <a:latin typeface="+mn-lt"/>
            </a:endParaRPr>
          </a:p>
        </p:txBody>
      </p:sp>
      <p:sp>
        <p:nvSpPr>
          <p:cNvPr id="9" name="TextBox 8"/>
          <p:cNvSpPr txBox="1"/>
          <p:nvPr/>
        </p:nvSpPr>
        <p:spPr>
          <a:xfrm>
            <a:off x="586152" y="4967808"/>
            <a:ext cx="1019831" cy="276999"/>
          </a:xfrm>
          <a:prstGeom prst="rect">
            <a:avLst/>
          </a:prstGeom>
          <a:noFill/>
        </p:spPr>
        <p:txBody>
          <a:bodyPr wrap="none" rtlCol="0">
            <a:spAutoFit/>
          </a:bodyPr>
          <a:lstStyle/>
          <a:p>
            <a:r>
              <a:rPr lang="en-US" sz="1200" dirty="0">
                <a:solidFill>
                  <a:schemeClr val="bg2"/>
                </a:solidFill>
                <a:latin typeface="+mn-lt"/>
              </a:rPr>
              <a:t>Model users</a:t>
            </a:r>
            <a:endParaRPr lang="en-GB" sz="1200" dirty="0">
              <a:solidFill>
                <a:schemeClr val="bg2"/>
              </a:solidFill>
              <a:latin typeface="+mn-lt"/>
            </a:endParaRPr>
          </a:p>
        </p:txBody>
      </p:sp>
      <p:sp>
        <p:nvSpPr>
          <p:cNvPr id="10" name="Rectangle 9"/>
          <p:cNvSpPr/>
          <p:nvPr/>
        </p:nvSpPr>
        <p:spPr bwMode="auto">
          <a:xfrm>
            <a:off x="236422" y="4803686"/>
            <a:ext cx="375138" cy="105507"/>
          </a:xfrm>
          <a:prstGeom prst="rect">
            <a:avLst/>
          </a:prstGeom>
          <a:solidFill>
            <a:srgbClr val="6287C2"/>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a:endParaRPr>
          </a:p>
        </p:txBody>
      </p:sp>
      <p:sp>
        <p:nvSpPr>
          <p:cNvPr id="11" name="Rectangle 10"/>
          <p:cNvSpPr/>
          <p:nvPr/>
        </p:nvSpPr>
        <p:spPr bwMode="auto">
          <a:xfrm>
            <a:off x="236422" y="5065749"/>
            <a:ext cx="375138" cy="105507"/>
          </a:xfrm>
          <a:prstGeom prst="rect">
            <a:avLst/>
          </a:prstGeom>
          <a:solidFill>
            <a:srgbClr val="7DF3C3"/>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a:endParaRPr>
          </a:p>
        </p:txBody>
      </p:sp>
    </p:spTree>
    <p:extLst>
      <p:ext uri="{BB962C8B-B14F-4D97-AF65-F5344CB8AC3E}">
        <p14:creationId xmlns:p14="http://schemas.microsoft.com/office/powerpoint/2010/main" val="165534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Core Equations of a TIMES model</a:t>
            </a:r>
          </a:p>
        </p:txBody>
      </p:sp>
      <p:sp>
        <p:nvSpPr>
          <p:cNvPr id="3" name="Content Placeholder 2"/>
          <p:cNvSpPr>
            <a:spLocks noGrp="1"/>
          </p:cNvSpPr>
          <p:nvPr>
            <p:ph idx="1"/>
          </p:nvPr>
        </p:nvSpPr>
        <p:spPr/>
        <p:txBody>
          <a:bodyPr/>
          <a:lstStyle/>
          <a:p>
            <a:endParaRPr lang="en-ZA"/>
          </a:p>
        </p:txBody>
      </p:sp>
    </p:spTree>
    <p:extLst>
      <p:ext uri="{BB962C8B-B14F-4D97-AF65-F5344CB8AC3E}">
        <p14:creationId xmlns:p14="http://schemas.microsoft.com/office/powerpoint/2010/main" val="361634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136525" y="15233"/>
            <a:ext cx="7361939" cy="944563"/>
          </a:xfrm>
          <a:noFill/>
          <a:ln/>
        </p:spPr>
        <p:txBody>
          <a:bodyPr/>
          <a:lstStyle/>
          <a:p>
            <a:r>
              <a:rPr lang="de-DE" sz="2800" dirty="0"/>
              <a:t>TIMES Basic model constraints based on fundamental principles</a:t>
            </a:r>
          </a:p>
        </p:txBody>
      </p:sp>
      <p:grpSp>
        <p:nvGrpSpPr>
          <p:cNvPr id="5" name="Group 4"/>
          <p:cNvGrpSpPr/>
          <p:nvPr/>
        </p:nvGrpSpPr>
        <p:grpSpPr>
          <a:xfrm>
            <a:off x="228030" y="2697384"/>
            <a:ext cx="6173010" cy="777342"/>
            <a:chOff x="228030" y="2697384"/>
            <a:chExt cx="6173010" cy="777342"/>
          </a:xfrm>
        </p:grpSpPr>
        <p:sp>
          <p:nvSpPr>
            <p:cNvPr id="7" name="Rounded Rectangle 6"/>
            <p:cNvSpPr/>
            <p:nvPr/>
          </p:nvSpPr>
          <p:spPr bwMode="auto">
            <a:xfrm>
              <a:off x="228030" y="2697384"/>
              <a:ext cx="2423478" cy="731616"/>
            </a:xfrm>
            <a:prstGeom prst="roundRect">
              <a:avLst/>
            </a:prstGeom>
            <a:solidFill>
              <a:schemeClr val="tx1">
                <a:lumMod val="40000"/>
                <a:lumOff val="60000"/>
              </a:schemeClr>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err="1">
                  <a:ln>
                    <a:noFill/>
                  </a:ln>
                  <a:solidFill>
                    <a:schemeClr val="bg2"/>
                  </a:solidFill>
                  <a:effectLst/>
                  <a:latin typeface="Calibri" pitchFamily="34" charset="0"/>
                  <a:cs typeface="Calibri" pitchFamily="34" charset="0"/>
                </a:rPr>
                <a:t>Energy</a:t>
              </a:r>
              <a:r>
                <a:rPr kumimoji="0" lang="fr-FR" sz="2000" b="0" i="0" u="none" strike="noStrike" cap="none" normalizeH="0" baseline="0" dirty="0">
                  <a:ln>
                    <a:noFill/>
                  </a:ln>
                  <a:solidFill>
                    <a:schemeClr val="bg2"/>
                  </a:solidFill>
                  <a:effectLst/>
                  <a:latin typeface="Calibri" pitchFamily="34" charset="0"/>
                  <a:cs typeface="Calibri" pitchFamily="34" charset="0"/>
                </a:rPr>
                <a:t> conversion</a:t>
              </a:r>
            </a:p>
          </p:txBody>
        </p:sp>
        <p:sp>
          <p:nvSpPr>
            <p:cNvPr id="8" name="Right Arrow 7"/>
            <p:cNvSpPr/>
            <p:nvPr/>
          </p:nvSpPr>
          <p:spPr bwMode="auto">
            <a:xfrm>
              <a:off x="2880138" y="2788836"/>
              <a:ext cx="868794" cy="548712"/>
            </a:xfrm>
            <a:prstGeom prst="rightArrow">
              <a:avLst/>
            </a:prstGeom>
            <a:solidFill>
              <a:schemeClr val="bg2"/>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a:endParaRPr>
            </a:p>
          </p:txBody>
        </p:sp>
        <p:sp>
          <p:nvSpPr>
            <p:cNvPr id="9" name="Rounded Rectangle 8"/>
            <p:cNvSpPr/>
            <p:nvPr/>
          </p:nvSpPr>
          <p:spPr bwMode="auto">
            <a:xfrm>
              <a:off x="3977562" y="2743110"/>
              <a:ext cx="2423478" cy="731616"/>
            </a:xfrm>
            <a:prstGeom prst="roundRect">
              <a:avLst/>
            </a:prstGeom>
            <a:solidFill>
              <a:srgbClr val="92D050"/>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dirty="0">
                  <a:solidFill>
                    <a:schemeClr val="bg2"/>
                  </a:solidFill>
                  <a:latin typeface="Calibri" pitchFamily="34" charset="0"/>
                  <a:cs typeface="Calibri" pitchFamily="34" charset="0"/>
                </a:rPr>
                <a:t>Transformation </a:t>
              </a:r>
              <a:r>
                <a:rPr lang="fr-FR" sz="2000" dirty="0" err="1">
                  <a:solidFill>
                    <a:schemeClr val="bg2"/>
                  </a:solidFill>
                  <a:latin typeface="Calibri" pitchFamily="34" charset="0"/>
                  <a:cs typeface="Calibri" pitchFamily="34" charset="0"/>
                </a:rPr>
                <a:t>equation</a:t>
              </a:r>
              <a:endParaRPr kumimoji="0" lang="fr-FR" sz="2000" b="0" i="0" u="none" strike="noStrike" cap="none" normalizeH="0" baseline="0" dirty="0">
                <a:ln>
                  <a:noFill/>
                </a:ln>
                <a:solidFill>
                  <a:schemeClr val="bg2"/>
                </a:solidFill>
                <a:effectLst/>
                <a:latin typeface="Calibri" pitchFamily="34" charset="0"/>
                <a:cs typeface="Calibri" pitchFamily="34" charset="0"/>
              </a:endParaRPr>
            </a:p>
          </p:txBody>
        </p:sp>
      </p:grpSp>
      <p:grpSp>
        <p:nvGrpSpPr>
          <p:cNvPr id="14" name="Group 13"/>
          <p:cNvGrpSpPr/>
          <p:nvPr/>
        </p:nvGrpSpPr>
        <p:grpSpPr>
          <a:xfrm>
            <a:off x="228030" y="3657630"/>
            <a:ext cx="6173010" cy="960246"/>
            <a:chOff x="228030" y="3657630"/>
            <a:chExt cx="6173010" cy="960246"/>
          </a:xfrm>
        </p:grpSpPr>
        <p:sp>
          <p:nvSpPr>
            <p:cNvPr id="11" name="Rounded Rectangle 10"/>
            <p:cNvSpPr/>
            <p:nvPr/>
          </p:nvSpPr>
          <p:spPr bwMode="auto">
            <a:xfrm>
              <a:off x="228030" y="3657630"/>
              <a:ext cx="2423478" cy="960246"/>
            </a:xfrm>
            <a:prstGeom prst="roundRect">
              <a:avLst/>
            </a:prstGeom>
            <a:solidFill>
              <a:schemeClr val="tx1">
                <a:lumMod val="40000"/>
                <a:lumOff val="60000"/>
              </a:schemeClr>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dirty="0" err="1">
                  <a:solidFill>
                    <a:schemeClr val="bg2"/>
                  </a:solidFill>
                  <a:latin typeface="Calibri" pitchFamily="34" charset="0"/>
                  <a:cs typeface="Calibri" pitchFamily="34" charset="0"/>
                </a:rPr>
                <a:t>Flows</a:t>
              </a:r>
              <a:r>
                <a:rPr lang="fr-FR" sz="2000" dirty="0">
                  <a:solidFill>
                    <a:schemeClr val="bg2"/>
                  </a:solidFill>
                  <a:latin typeface="Calibri" pitchFamily="34" charset="0"/>
                  <a:cs typeface="Calibri" pitchFamily="34" charset="0"/>
                </a:rPr>
                <a:t> </a:t>
              </a:r>
              <a:r>
                <a:rPr lang="fr-FR" sz="2000" dirty="0" err="1">
                  <a:solidFill>
                    <a:schemeClr val="bg2"/>
                  </a:solidFill>
                  <a:latin typeface="Calibri" pitchFamily="34" charset="0"/>
                  <a:cs typeface="Calibri" pitchFamily="34" charset="0"/>
                </a:rPr>
                <a:t>through</a:t>
              </a:r>
              <a:r>
                <a:rPr lang="fr-FR" sz="2000" dirty="0">
                  <a:solidFill>
                    <a:schemeClr val="bg2"/>
                  </a:solidFill>
                  <a:latin typeface="Calibri" pitchFamily="34" charset="0"/>
                  <a:cs typeface="Calibri" pitchFamily="34" charset="0"/>
                </a:rPr>
                <a:t> </a:t>
              </a:r>
              <a:r>
                <a:rPr lang="fr-FR" sz="2000" dirty="0" err="1">
                  <a:solidFill>
                    <a:schemeClr val="bg2"/>
                  </a:solidFill>
                  <a:latin typeface="Calibri" pitchFamily="34" charset="0"/>
                  <a:cs typeface="Calibri" pitchFamily="34" charset="0"/>
                </a:rPr>
                <a:t>technology</a:t>
              </a:r>
              <a:r>
                <a:rPr lang="fr-FR" sz="2000" dirty="0">
                  <a:solidFill>
                    <a:schemeClr val="bg2"/>
                  </a:solidFill>
                  <a:latin typeface="Calibri" pitchFamily="34" charset="0"/>
                  <a:cs typeface="Calibri" pitchFamily="34" charset="0"/>
                </a:rPr>
                <a:t>  </a:t>
              </a:r>
              <a:r>
                <a:rPr lang="fr-FR" sz="2000" dirty="0" err="1">
                  <a:solidFill>
                    <a:schemeClr val="bg2"/>
                  </a:solidFill>
                  <a:latin typeface="Calibri" pitchFamily="34" charset="0"/>
                  <a:cs typeface="Calibri" pitchFamily="34" charset="0"/>
                </a:rPr>
                <a:t>limited</a:t>
              </a:r>
              <a:r>
                <a:rPr lang="fr-FR" sz="2000" dirty="0">
                  <a:solidFill>
                    <a:schemeClr val="bg2"/>
                  </a:solidFill>
                  <a:latin typeface="Calibri" pitchFamily="34" charset="0"/>
                  <a:cs typeface="Calibri" pitchFamily="34" charset="0"/>
                </a:rPr>
                <a:t> by </a:t>
              </a:r>
              <a:r>
                <a:rPr lang="fr-FR" sz="2000" dirty="0" err="1">
                  <a:solidFill>
                    <a:schemeClr val="bg2"/>
                  </a:solidFill>
                  <a:latin typeface="Calibri" pitchFamily="34" charset="0"/>
                  <a:cs typeface="Calibri" pitchFamily="34" charset="0"/>
                </a:rPr>
                <a:t>available</a:t>
              </a:r>
              <a:r>
                <a:rPr lang="fr-FR" sz="2000" dirty="0">
                  <a:solidFill>
                    <a:schemeClr val="bg2"/>
                  </a:solidFill>
                  <a:latin typeface="Calibri" pitchFamily="34" charset="0"/>
                  <a:cs typeface="Calibri" pitchFamily="34" charset="0"/>
                </a:rPr>
                <a:t> </a:t>
              </a:r>
              <a:r>
                <a:rPr lang="fr-FR" sz="2000" dirty="0" err="1">
                  <a:solidFill>
                    <a:schemeClr val="bg2"/>
                  </a:solidFill>
                  <a:latin typeface="Calibri" pitchFamily="34" charset="0"/>
                  <a:cs typeface="Calibri" pitchFamily="34" charset="0"/>
                </a:rPr>
                <a:t>capacity</a:t>
              </a:r>
              <a:endParaRPr kumimoji="0" lang="fr-FR" sz="2000" b="0" i="0" u="none" strike="noStrike" cap="none" normalizeH="0" baseline="0" dirty="0">
                <a:ln>
                  <a:noFill/>
                </a:ln>
                <a:solidFill>
                  <a:schemeClr val="bg2"/>
                </a:solidFill>
                <a:effectLst/>
                <a:latin typeface="Calibri" pitchFamily="34" charset="0"/>
                <a:cs typeface="Calibri" pitchFamily="34" charset="0"/>
              </a:endParaRPr>
            </a:p>
          </p:txBody>
        </p:sp>
        <p:sp>
          <p:nvSpPr>
            <p:cNvPr id="12" name="Right Arrow 11"/>
            <p:cNvSpPr/>
            <p:nvPr/>
          </p:nvSpPr>
          <p:spPr bwMode="auto">
            <a:xfrm>
              <a:off x="2880138" y="3840534"/>
              <a:ext cx="868794" cy="548712"/>
            </a:xfrm>
            <a:prstGeom prst="rightArrow">
              <a:avLst/>
            </a:prstGeom>
            <a:solidFill>
              <a:schemeClr val="bg2"/>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a:endParaRPr>
            </a:p>
          </p:txBody>
        </p:sp>
        <p:sp>
          <p:nvSpPr>
            <p:cNvPr id="13" name="Rounded Rectangle 12"/>
            <p:cNvSpPr/>
            <p:nvPr/>
          </p:nvSpPr>
          <p:spPr bwMode="auto">
            <a:xfrm>
              <a:off x="3977562" y="3794808"/>
              <a:ext cx="2423478" cy="731616"/>
            </a:xfrm>
            <a:prstGeom prst="roundRect">
              <a:avLst/>
            </a:prstGeom>
            <a:solidFill>
              <a:srgbClr val="92D050"/>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dirty="0" err="1">
                  <a:solidFill>
                    <a:schemeClr val="bg2"/>
                  </a:solidFill>
                  <a:latin typeface="Calibri" pitchFamily="34" charset="0"/>
                  <a:cs typeface="Calibri" pitchFamily="34" charset="0"/>
                </a:rPr>
                <a:t>Capacity</a:t>
              </a:r>
              <a:r>
                <a:rPr lang="fr-FR" sz="2000" dirty="0">
                  <a:solidFill>
                    <a:schemeClr val="bg2"/>
                  </a:solidFill>
                  <a:latin typeface="Calibri" pitchFamily="34" charset="0"/>
                  <a:cs typeface="Calibri" pitchFamily="34" charset="0"/>
                </a:rPr>
                <a:t>-utilisation </a:t>
              </a:r>
              <a:r>
                <a:rPr lang="fr-FR" sz="2000" dirty="0" err="1">
                  <a:solidFill>
                    <a:schemeClr val="bg2"/>
                  </a:solidFill>
                  <a:latin typeface="Calibri" pitchFamily="34" charset="0"/>
                  <a:cs typeface="Calibri" pitchFamily="34" charset="0"/>
                </a:rPr>
                <a:t>constraint</a:t>
              </a:r>
              <a:endParaRPr kumimoji="0" lang="fr-FR" sz="2000" b="0" i="0" u="none" strike="noStrike" cap="none" normalizeH="0" baseline="0" dirty="0">
                <a:ln>
                  <a:noFill/>
                </a:ln>
                <a:solidFill>
                  <a:schemeClr val="bg2"/>
                </a:solidFill>
                <a:effectLst/>
                <a:latin typeface="Calibri" pitchFamily="34" charset="0"/>
                <a:cs typeface="Calibri" pitchFamily="34" charset="0"/>
              </a:endParaRPr>
            </a:p>
          </p:txBody>
        </p:sp>
      </p:grpSp>
      <p:grpSp>
        <p:nvGrpSpPr>
          <p:cNvPr id="4" name="Group 3"/>
          <p:cNvGrpSpPr/>
          <p:nvPr/>
        </p:nvGrpSpPr>
        <p:grpSpPr>
          <a:xfrm>
            <a:off x="228030" y="1276354"/>
            <a:ext cx="6173010" cy="1146674"/>
            <a:chOff x="228030" y="1276354"/>
            <a:chExt cx="6173010" cy="1146674"/>
          </a:xfrm>
        </p:grpSpPr>
        <p:sp>
          <p:nvSpPr>
            <p:cNvPr id="2" name="Rounded Rectangle 1"/>
            <p:cNvSpPr/>
            <p:nvPr/>
          </p:nvSpPr>
          <p:spPr bwMode="auto">
            <a:xfrm>
              <a:off x="228030" y="1691412"/>
              <a:ext cx="2423478" cy="731616"/>
            </a:xfrm>
            <a:prstGeom prst="roundRect">
              <a:avLst/>
            </a:prstGeom>
            <a:solidFill>
              <a:schemeClr val="tx1">
                <a:lumMod val="40000"/>
                <a:lumOff val="60000"/>
              </a:schemeClr>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err="1">
                  <a:ln>
                    <a:noFill/>
                  </a:ln>
                  <a:solidFill>
                    <a:schemeClr val="bg2"/>
                  </a:solidFill>
                  <a:effectLst/>
                  <a:latin typeface="Calibri" pitchFamily="34" charset="0"/>
                  <a:cs typeface="Calibri" pitchFamily="34" charset="0"/>
                </a:rPr>
                <a:t>Energy</a:t>
              </a:r>
              <a:r>
                <a:rPr kumimoji="0" lang="fr-FR" sz="2000" b="0" i="0" u="none" strike="noStrike" cap="none" normalizeH="0" baseline="0" dirty="0">
                  <a:ln>
                    <a:noFill/>
                  </a:ln>
                  <a:solidFill>
                    <a:schemeClr val="bg2"/>
                  </a:solidFill>
                  <a:effectLst/>
                  <a:latin typeface="Calibri" pitchFamily="34" charset="0"/>
                  <a:cs typeface="Calibri" pitchFamily="34" charset="0"/>
                </a:rPr>
                <a:t> conservation</a:t>
              </a:r>
            </a:p>
          </p:txBody>
        </p:sp>
        <p:sp>
          <p:nvSpPr>
            <p:cNvPr id="3" name="Right Arrow 2"/>
            <p:cNvSpPr/>
            <p:nvPr/>
          </p:nvSpPr>
          <p:spPr bwMode="auto">
            <a:xfrm>
              <a:off x="2880138" y="1782864"/>
              <a:ext cx="868794" cy="548712"/>
            </a:xfrm>
            <a:prstGeom prst="rightArrow">
              <a:avLst/>
            </a:prstGeom>
            <a:solidFill>
              <a:schemeClr val="bg2"/>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Times New Roman"/>
              </a:endParaRPr>
            </a:p>
          </p:txBody>
        </p:sp>
        <p:sp>
          <p:nvSpPr>
            <p:cNvPr id="6" name="Rounded Rectangle 5"/>
            <p:cNvSpPr/>
            <p:nvPr/>
          </p:nvSpPr>
          <p:spPr bwMode="auto">
            <a:xfrm>
              <a:off x="3977562" y="1691412"/>
              <a:ext cx="2423478" cy="731616"/>
            </a:xfrm>
            <a:prstGeom prst="roundRect">
              <a:avLst/>
            </a:prstGeom>
            <a:solidFill>
              <a:srgbClr val="92D050"/>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dirty="0" err="1">
                  <a:solidFill>
                    <a:schemeClr val="bg2"/>
                  </a:solidFill>
                  <a:latin typeface="Calibri" pitchFamily="34" charset="0"/>
                  <a:cs typeface="Calibri" pitchFamily="34" charset="0"/>
                </a:rPr>
                <a:t>Commodity</a:t>
              </a:r>
              <a:r>
                <a:rPr lang="fr-FR" sz="2000" dirty="0">
                  <a:solidFill>
                    <a:schemeClr val="bg2"/>
                  </a:solidFill>
                  <a:latin typeface="Calibri" pitchFamily="34" charset="0"/>
                  <a:cs typeface="Calibri" pitchFamily="34" charset="0"/>
                </a:rPr>
                <a:t> balance</a:t>
              </a:r>
              <a:endParaRPr kumimoji="0" lang="fr-FR" sz="2000" b="0" i="0" u="none" strike="noStrike" cap="none" normalizeH="0" baseline="0" dirty="0">
                <a:ln>
                  <a:noFill/>
                </a:ln>
                <a:solidFill>
                  <a:schemeClr val="bg2"/>
                </a:solidFill>
                <a:effectLst/>
                <a:latin typeface="Calibri" pitchFamily="34" charset="0"/>
                <a:cs typeface="Calibri" pitchFamily="34" charset="0"/>
              </a:endParaRPr>
            </a:p>
          </p:txBody>
        </p:sp>
        <p:sp>
          <p:nvSpPr>
            <p:cNvPr id="15" name="TextBox 14"/>
            <p:cNvSpPr txBox="1"/>
            <p:nvPr/>
          </p:nvSpPr>
          <p:spPr>
            <a:xfrm>
              <a:off x="4160466" y="1276354"/>
              <a:ext cx="2005677" cy="369332"/>
            </a:xfrm>
            <a:prstGeom prst="rect">
              <a:avLst/>
            </a:prstGeom>
            <a:noFill/>
          </p:spPr>
          <p:txBody>
            <a:bodyPr wrap="none" rtlCol="0">
              <a:spAutoFit/>
            </a:bodyPr>
            <a:lstStyle/>
            <a:p>
              <a:r>
                <a:rPr lang="en-US" i="1" dirty="0">
                  <a:solidFill>
                    <a:schemeClr val="bg2"/>
                  </a:solidFill>
                </a:rPr>
                <a:t>TIMES equivalent</a:t>
              </a:r>
              <a:endParaRPr lang="en-GB" i="1" dirty="0">
                <a:solidFill>
                  <a:schemeClr val="bg2"/>
                </a:solidFill>
              </a:endParaRPr>
            </a:p>
          </p:txBody>
        </p:sp>
        <p:sp>
          <p:nvSpPr>
            <p:cNvPr id="16" name="TextBox 15"/>
            <p:cNvSpPr txBox="1"/>
            <p:nvPr/>
          </p:nvSpPr>
          <p:spPr>
            <a:xfrm>
              <a:off x="850368" y="1276354"/>
              <a:ext cx="1069524" cy="369332"/>
            </a:xfrm>
            <a:prstGeom prst="rect">
              <a:avLst/>
            </a:prstGeom>
            <a:noFill/>
          </p:spPr>
          <p:txBody>
            <a:bodyPr wrap="none" rtlCol="0">
              <a:spAutoFit/>
            </a:bodyPr>
            <a:lstStyle/>
            <a:p>
              <a:r>
                <a:rPr lang="en-US" i="1" dirty="0">
                  <a:solidFill>
                    <a:schemeClr val="bg2"/>
                  </a:solidFill>
                </a:rPr>
                <a:t>Principle</a:t>
              </a:r>
              <a:endParaRPr lang="en-GB" i="1" dirty="0">
                <a:solidFill>
                  <a:schemeClr val="bg2"/>
                </a:solidFill>
              </a:endParaRPr>
            </a:p>
          </p:txBody>
        </p:sp>
      </p:grpSp>
      <p:grpSp>
        <p:nvGrpSpPr>
          <p:cNvPr id="17" name="Group 16"/>
          <p:cNvGrpSpPr/>
          <p:nvPr/>
        </p:nvGrpSpPr>
        <p:grpSpPr>
          <a:xfrm>
            <a:off x="6376675" y="1279878"/>
            <a:ext cx="2492872" cy="3840984"/>
            <a:chOff x="6376675" y="1279878"/>
            <a:chExt cx="2492872" cy="3840984"/>
          </a:xfrm>
        </p:grpSpPr>
        <p:sp>
          <p:nvSpPr>
            <p:cNvPr id="10" name="Oval 9"/>
            <p:cNvSpPr/>
            <p:nvPr/>
          </p:nvSpPr>
          <p:spPr bwMode="auto">
            <a:xfrm>
              <a:off x="7132656" y="2240124"/>
              <a:ext cx="1463232" cy="640164"/>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bg2"/>
                  </a:solidFill>
                  <a:effectLst/>
                  <a:latin typeface="Calibri" pitchFamily="34" charset="0"/>
                  <a:cs typeface="Calibri" pitchFamily="34" charset="0"/>
                </a:rPr>
                <a:t>Flow variables</a:t>
              </a:r>
            </a:p>
          </p:txBody>
        </p:sp>
        <p:sp>
          <p:nvSpPr>
            <p:cNvPr id="20" name="TextBox 19"/>
            <p:cNvSpPr txBox="1"/>
            <p:nvPr/>
          </p:nvSpPr>
          <p:spPr>
            <a:xfrm>
              <a:off x="6812574" y="1279878"/>
              <a:ext cx="2056973" cy="369332"/>
            </a:xfrm>
            <a:prstGeom prst="rect">
              <a:avLst/>
            </a:prstGeom>
            <a:noFill/>
          </p:spPr>
          <p:txBody>
            <a:bodyPr wrap="none" rtlCol="0">
              <a:spAutoFit/>
            </a:bodyPr>
            <a:lstStyle/>
            <a:p>
              <a:r>
                <a:rPr lang="en-US" i="1" dirty="0">
                  <a:solidFill>
                    <a:schemeClr val="bg2"/>
                  </a:solidFill>
                </a:rPr>
                <a:t>Decision variables</a:t>
              </a:r>
              <a:endParaRPr lang="en-GB" i="1" dirty="0">
                <a:solidFill>
                  <a:schemeClr val="bg2"/>
                </a:solidFill>
              </a:endParaRPr>
            </a:p>
          </p:txBody>
        </p:sp>
        <p:sp>
          <p:nvSpPr>
            <p:cNvPr id="21" name="Oval 20"/>
            <p:cNvSpPr/>
            <p:nvPr/>
          </p:nvSpPr>
          <p:spPr bwMode="auto">
            <a:xfrm>
              <a:off x="7132656" y="4160616"/>
              <a:ext cx="1463232" cy="960246"/>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a:solidFill>
                    <a:schemeClr val="bg2"/>
                  </a:solidFill>
                  <a:latin typeface="Calibri" pitchFamily="34" charset="0"/>
                  <a:cs typeface="Calibri" pitchFamily="34" charset="0"/>
                </a:rPr>
                <a:t>New </a:t>
              </a:r>
              <a:r>
                <a:rPr lang="fr-FR" dirty="0" err="1">
                  <a:solidFill>
                    <a:schemeClr val="bg2"/>
                  </a:solidFill>
                  <a:latin typeface="Calibri" pitchFamily="34" charset="0"/>
                  <a:cs typeface="Calibri" pitchFamily="34" charset="0"/>
                </a:rPr>
                <a:t>capacity</a:t>
              </a:r>
              <a:r>
                <a:rPr lang="fr-FR" dirty="0">
                  <a:solidFill>
                    <a:schemeClr val="bg2"/>
                  </a:solidFill>
                  <a:latin typeface="Calibri" pitchFamily="34" charset="0"/>
                  <a:cs typeface="Calibri" pitchFamily="34" charset="0"/>
                </a:rPr>
                <a:t> variables</a:t>
              </a:r>
              <a:endParaRPr kumimoji="0" lang="fr-FR" b="0" i="0" u="none" strike="noStrike" cap="none" normalizeH="0" baseline="0" dirty="0">
                <a:ln>
                  <a:noFill/>
                </a:ln>
                <a:solidFill>
                  <a:schemeClr val="bg2"/>
                </a:solidFill>
                <a:effectLst/>
                <a:latin typeface="Calibri" pitchFamily="34" charset="0"/>
                <a:cs typeface="Calibri" pitchFamily="34" charset="0"/>
              </a:endParaRPr>
            </a:p>
          </p:txBody>
        </p:sp>
        <p:sp>
          <p:nvSpPr>
            <p:cNvPr id="22" name="Oval 21"/>
            <p:cNvSpPr/>
            <p:nvPr/>
          </p:nvSpPr>
          <p:spPr bwMode="auto">
            <a:xfrm>
              <a:off x="7132656" y="3291822"/>
              <a:ext cx="1463232" cy="640164"/>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dirty="0" err="1">
                  <a:solidFill>
                    <a:schemeClr val="bg2"/>
                  </a:solidFill>
                  <a:latin typeface="Calibri" pitchFamily="34" charset="0"/>
                  <a:cs typeface="Calibri" pitchFamily="34" charset="0"/>
                </a:rPr>
                <a:t>Activity</a:t>
              </a:r>
              <a:r>
                <a:rPr kumimoji="0" lang="fr-FR" b="0" i="0" u="none" strike="noStrike" cap="none" normalizeH="0" baseline="0" dirty="0">
                  <a:ln>
                    <a:noFill/>
                  </a:ln>
                  <a:solidFill>
                    <a:schemeClr val="bg2"/>
                  </a:solidFill>
                  <a:effectLst/>
                  <a:latin typeface="Calibri" pitchFamily="34" charset="0"/>
                  <a:cs typeface="Calibri" pitchFamily="34" charset="0"/>
                </a:rPr>
                <a:t> variables</a:t>
              </a:r>
            </a:p>
          </p:txBody>
        </p:sp>
        <p:cxnSp>
          <p:nvCxnSpPr>
            <p:cNvPr id="23" name="Straight Arrow Connector 22"/>
            <p:cNvCxnSpPr>
              <a:endCxn id="6" idx="3"/>
            </p:cNvCxnSpPr>
            <p:nvPr/>
          </p:nvCxnSpPr>
          <p:spPr bwMode="auto">
            <a:xfrm flipH="1">
              <a:off x="6401040" y="2057220"/>
              <a:ext cx="411534" cy="0"/>
            </a:xfrm>
            <a:prstGeom prst="straightConnector1">
              <a:avLst/>
            </a:prstGeom>
            <a:solidFill>
              <a:schemeClr val="accent1"/>
            </a:solidFill>
            <a:ln w="12700" cap="sq" cmpd="sng" algn="ctr">
              <a:solidFill>
                <a:schemeClr val="bg2"/>
              </a:solidFill>
              <a:prstDash val="solid"/>
              <a:round/>
              <a:headEnd type="none" w="sm" len="sm"/>
              <a:tailEnd type="triangle" w="med" len="lg"/>
            </a:ln>
            <a:effectLst/>
          </p:spPr>
        </p:cxnSp>
        <p:cxnSp>
          <p:nvCxnSpPr>
            <p:cNvPr id="25" name="Straight Connector 24"/>
            <p:cNvCxnSpPr/>
            <p:nvPr/>
          </p:nvCxnSpPr>
          <p:spPr bwMode="auto">
            <a:xfrm>
              <a:off x="6812574" y="2057220"/>
              <a:ext cx="0" cy="1051698"/>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9" name="Straight Arrow Connector 28"/>
            <p:cNvCxnSpPr>
              <a:endCxn id="9" idx="3"/>
            </p:cNvCxnSpPr>
            <p:nvPr/>
          </p:nvCxnSpPr>
          <p:spPr bwMode="auto">
            <a:xfrm flipH="1">
              <a:off x="6401040" y="3108918"/>
              <a:ext cx="411534" cy="0"/>
            </a:xfrm>
            <a:prstGeom prst="straightConnector1">
              <a:avLst/>
            </a:prstGeom>
            <a:solidFill>
              <a:schemeClr val="accent1"/>
            </a:solidFill>
            <a:ln w="12700" cap="sq" cmpd="sng" algn="ctr">
              <a:solidFill>
                <a:schemeClr val="bg2"/>
              </a:solidFill>
              <a:prstDash val="solid"/>
              <a:round/>
              <a:headEnd type="none" w="sm" len="sm"/>
              <a:tailEnd type="triangle" w="med" len="lg"/>
            </a:ln>
            <a:effectLst/>
          </p:spPr>
        </p:cxnSp>
        <p:cxnSp>
          <p:nvCxnSpPr>
            <p:cNvPr id="31" name="Straight Connector 30"/>
            <p:cNvCxnSpPr>
              <a:stCxn id="10" idx="2"/>
            </p:cNvCxnSpPr>
            <p:nvPr/>
          </p:nvCxnSpPr>
          <p:spPr bwMode="auto">
            <a:xfrm flipH="1">
              <a:off x="6812574" y="2560206"/>
              <a:ext cx="320082" cy="0"/>
            </a:xfrm>
            <a:prstGeom prst="line">
              <a:avLst/>
            </a:prstGeom>
            <a:solidFill>
              <a:schemeClr val="accent1"/>
            </a:solidFill>
            <a:ln w="12700" cap="sq" cmpd="sng" algn="ctr">
              <a:solidFill>
                <a:schemeClr val="bg2"/>
              </a:solidFill>
              <a:prstDash val="solid"/>
              <a:round/>
              <a:headEnd type="none" w="sm" len="sm"/>
              <a:tailEnd type="none" w="sm" len="sm"/>
            </a:ln>
            <a:effectLst/>
          </p:spPr>
        </p:cxnSp>
        <p:cxnSp>
          <p:nvCxnSpPr>
            <p:cNvPr id="35" name="Straight Arrow Connector 34"/>
            <p:cNvCxnSpPr>
              <a:stCxn id="22" idx="2"/>
            </p:cNvCxnSpPr>
            <p:nvPr/>
          </p:nvCxnSpPr>
          <p:spPr bwMode="auto">
            <a:xfrm flipH="1">
              <a:off x="6376675" y="3611904"/>
              <a:ext cx="755981" cy="534529"/>
            </a:xfrm>
            <a:prstGeom prst="straightConnector1">
              <a:avLst/>
            </a:prstGeom>
            <a:solidFill>
              <a:schemeClr val="accent1"/>
            </a:solidFill>
            <a:ln w="12700" cap="sq" cmpd="sng" algn="ctr">
              <a:solidFill>
                <a:schemeClr val="bg2"/>
              </a:solidFill>
              <a:prstDash val="solid"/>
              <a:round/>
              <a:headEnd type="none" w="sm" len="sm"/>
              <a:tailEnd type="triangle" w="med" len="lg"/>
            </a:ln>
            <a:effectLst/>
          </p:spPr>
        </p:cxnSp>
        <p:cxnSp>
          <p:nvCxnSpPr>
            <p:cNvPr id="37" name="Straight Arrow Connector 36"/>
            <p:cNvCxnSpPr>
              <a:stCxn id="21" idx="2"/>
              <a:endCxn id="13" idx="3"/>
            </p:cNvCxnSpPr>
            <p:nvPr/>
          </p:nvCxnSpPr>
          <p:spPr bwMode="auto">
            <a:xfrm flipH="1" flipV="1">
              <a:off x="6401040" y="4160616"/>
              <a:ext cx="731616" cy="480123"/>
            </a:xfrm>
            <a:prstGeom prst="straightConnector1">
              <a:avLst/>
            </a:prstGeom>
            <a:solidFill>
              <a:schemeClr val="accent1"/>
            </a:solidFill>
            <a:ln w="12700" cap="sq" cmpd="sng" algn="ctr">
              <a:solidFill>
                <a:schemeClr val="bg2"/>
              </a:solidFill>
              <a:prstDash val="solid"/>
              <a:round/>
              <a:headEnd type="none" w="sm" len="sm"/>
              <a:tailEnd type="triangle" w="med" len="lg"/>
            </a:ln>
            <a:effectLst/>
          </p:spPr>
        </p:cxnSp>
      </p:grpSp>
      <p:grpSp>
        <p:nvGrpSpPr>
          <p:cNvPr id="18" name="Group 17"/>
          <p:cNvGrpSpPr/>
          <p:nvPr/>
        </p:nvGrpSpPr>
        <p:grpSpPr>
          <a:xfrm>
            <a:off x="3977562" y="5075136"/>
            <a:ext cx="5087169" cy="1240769"/>
            <a:chOff x="3977562" y="5075136"/>
            <a:chExt cx="5087169" cy="1240769"/>
          </a:xfrm>
        </p:grpSpPr>
        <p:sp>
          <p:nvSpPr>
            <p:cNvPr id="40" name="Rounded Rectangle 39"/>
            <p:cNvSpPr/>
            <p:nvPr/>
          </p:nvSpPr>
          <p:spPr bwMode="auto">
            <a:xfrm>
              <a:off x="3977562" y="5120862"/>
              <a:ext cx="2423478" cy="960246"/>
            </a:xfrm>
            <a:prstGeom prst="roundRect">
              <a:avLst/>
            </a:prstGeom>
            <a:solidFill>
              <a:srgbClr val="92D050"/>
            </a:solidFill>
            <a:ln w="12700" cap="sq" cmpd="sng" algn="ctr">
              <a:solidFill>
                <a:schemeClr val="bg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dirty="0">
                  <a:solidFill>
                    <a:schemeClr val="bg2"/>
                  </a:solidFill>
                  <a:latin typeface="Calibri" pitchFamily="34" charset="0"/>
                  <a:cs typeface="Calibri" pitchFamily="34" charset="0"/>
                </a:rPr>
                <a:t>Objective </a:t>
              </a:r>
              <a:r>
                <a:rPr lang="fr-FR" sz="2000" dirty="0" err="1">
                  <a:solidFill>
                    <a:schemeClr val="bg2"/>
                  </a:solidFill>
                  <a:latin typeface="Calibri" pitchFamily="34" charset="0"/>
                  <a:cs typeface="Calibri" pitchFamily="34" charset="0"/>
                </a:rPr>
                <a:t>function</a:t>
              </a:r>
              <a:r>
                <a:rPr lang="fr-FR" sz="2000" dirty="0">
                  <a:solidFill>
                    <a:schemeClr val="bg2"/>
                  </a:solidFill>
                  <a:latin typeface="Calibri" pitchFamily="34" charset="0"/>
                  <a:cs typeface="Calibri" pitchFamily="34" charset="0"/>
                </a:rPr>
                <a:t>:</a:t>
              </a:r>
            </a:p>
            <a:p>
              <a:pPr marL="0" marR="0" indent="0" algn="ctr"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bg2"/>
                  </a:solidFill>
                  <a:effectLst/>
                  <a:latin typeface="Calibri" pitchFamily="34" charset="0"/>
                  <a:cs typeface="Calibri" pitchFamily="34" charset="0"/>
                </a:rPr>
                <a:t>Minimise</a:t>
              </a:r>
              <a:r>
                <a:rPr kumimoji="0" lang="fr-FR" sz="2000" b="0" i="0" u="none" strike="noStrike" cap="none" normalizeH="0" dirty="0">
                  <a:ln>
                    <a:noFill/>
                  </a:ln>
                  <a:solidFill>
                    <a:schemeClr val="bg2"/>
                  </a:solidFill>
                  <a:effectLst/>
                  <a:latin typeface="Calibri" pitchFamily="34" charset="0"/>
                  <a:cs typeface="Calibri" pitchFamily="34" charset="0"/>
                </a:rPr>
                <a:t> system </a:t>
              </a:r>
              <a:r>
                <a:rPr kumimoji="0" lang="fr-FR" sz="2000" b="0" i="0" u="none" strike="noStrike" cap="none" normalizeH="0" dirty="0" err="1">
                  <a:ln>
                    <a:noFill/>
                  </a:ln>
                  <a:solidFill>
                    <a:schemeClr val="bg2"/>
                  </a:solidFill>
                  <a:effectLst/>
                  <a:latin typeface="Calibri" pitchFamily="34" charset="0"/>
                  <a:cs typeface="Calibri" pitchFamily="34" charset="0"/>
                </a:rPr>
                <a:t>costs</a:t>
              </a:r>
              <a:endParaRPr kumimoji="0" lang="fr-FR" sz="2000" b="0" i="0" u="none" strike="noStrike" cap="none" normalizeH="0" baseline="0" dirty="0">
                <a:ln>
                  <a:noFill/>
                </a:ln>
                <a:solidFill>
                  <a:schemeClr val="bg2"/>
                </a:solidFill>
                <a:effectLst/>
                <a:latin typeface="Calibri" pitchFamily="34" charset="0"/>
                <a:cs typeface="Calibri" pitchFamily="34" charset="0"/>
              </a:endParaRPr>
            </a:p>
          </p:txBody>
        </p:sp>
        <p:cxnSp>
          <p:nvCxnSpPr>
            <p:cNvPr id="41" name="Straight Connector 40"/>
            <p:cNvCxnSpPr/>
            <p:nvPr/>
          </p:nvCxnSpPr>
          <p:spPr bwMode="auto">
            <a:xfrm rot="16200000" flipH="1">
              <a:off x="7852841" y="5543827"/>
              <a:ext cx="114312" cy="1"/>
            </a:xfrm>
            <a:prstGeom prst="line">
              <a:avLst/>
            </a:prstGeom>
            <a:solidFill>
              <a:schemeClr val="accent1"/>
            </a:solidFill>
            <a:ln w="12700" cap="sq" cmpd="sng" algn="ctr">
              <a:solidFill>
                <a:schemeClr val="bg2"/>
              </a:solidFill>
              <a:prstDash val="solid"/>
              <a:round/>
              <a:headEnd type="none" w="sm" len="sm"/>
              <a:tailEnd type="none" w="sm" len="sm"/>
            </a:ln>
            <a:effectLst/>
          </p:spPr>
        </p:cxnSp>
        <p:cxnSp>
          <p:nvCxnSpPr>
            <p:cNvPr id="45" name="Straight Arrow Connector 44"/>
            <p:cNvCxnSpPr/>
            <p:nvPr/>
          </p:nvCxnSpPr>
          <p:spPr bwMode="auto">
            <a:xfrm rot="10800000" flipV="1">
              <a:off x="6387308" y="5578121"/>
              <a:ext cx="1522690" cy="22863"/>
            </a:xfrm>
            <a:prstGeom prst="straightConnector1">
              <a:avLst/>
            </a:prstGeom>
            <a:solidFill>
              <a:schemeClr val="accent1"/>
            </a:solidFill>
            <a:ln w="12700" cap="sq" cmpd="sng" algn="ctr">
              <a:solidFill>
                <a:schemeClr val="bg2"/>
              </a:solidFill>
              <a:prstDash val="solid"/>
              <a:round/>
              <a:headEnd type="none" w="sm" len="sm"/>
              <a:tailEnd type="triangle" w="med" len="lg"/>
            </a:ln>
            <a:effectLst/>
          </p:spPr>
        </p:cxnSp>
        <p:sp>
          <p:nvSpPr>
            <p:cNvPr id="47" name="TextBox 46"/>
            <p:cNvSpPr txBox="1"/>
            <p:nvPr/>
          </p:nvSpPr>
          <p:spPr>
            <a:xfrm>
              <a:off x="6675396" y="5669574"/>
              <a:ext cx="2389335" cy="646331"/>
            </a:xfrm>
            <a:prstGeom prst="rect">
              <a:avLst/>
            </a:prstGeom>
            <a:noFill/>
          </p:spPr>
          <p:txBody>
            <a:bodyPr wrap="square" rtlCol="0">
              <a:spAutoFit/>
            </a:bodyPr>
            <a:lstStyle/>
            <a:p>
              <a:r>
                <a:rPr lang="en-US" i="1" dirty="0">
                  <a:solidFill>
                    <a:schemeClr val="bg2"/>
                  </a:solidFill>
                </a:rPr>
                <a:t>Cost coefficients of decision variables</a:t>
              </a:r>
              <a:endParaRPr lang="en-GB" i="1" dirty="0">
                <a:solidFill>
                  <a:schemeClr val="bg2"/>
                </a:solidFill>
              </a:endParaRPr>
            </a:p>
          </p:txBody>
        </p:sp>
        <p:sp>
          <p:nvSpPr>
            <p:cNvPr id="30" name="Left Brace 29"/>
            <p:cNvSpPr/>
            <p:nvPr/>
          </p:nvSpPr>
          <p:spPr bwMode="auto">
            <a:xfrm rot="16200000">
              <a:off x="7727094" y="4434972"/>
              <a:ext cx="365808" cy="1646136"/>
            </a:xfrm>
            <a:prstGeom prst="leftBrace">
              <a:avLst/>
            </a:prstGeom>
            <a:noFill/>
            <a:ln w="12700" cap="sq"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a:endParaRPr>
            </a:p>
          </p:txBody>
        </p:sp>
      </p:grpSp>
    </p:spTree>
    <p:extLst>
      <p:ext uri="{BB962C8B-B14F-4D97-AF65-F5344CB8AC3E}">
        <p14:creationId xmlns:p14="http://schemas.microsoft.com/office/powerpoint/2010/main" val="131027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90852" y="12453"/>
            <a:ext cx="8897938" cy="944563"/>
          </a:xfrm>
          <a:noFill/>
        </p:spPr>
        <p:txBody>
          <a:bodyPr/>
          <a:lstStyle/>
          <a:p>
            <a:pPr eaLnBrk="1" hangingPunct="1"/>
            <a:r>
              <a:rPr lang="de-DE" dirty="0"/>
              <a:t>Basic equations</a:t>
            </a:r>
          </a:p>
        </p:txBody>
      </p:sp>
      <p:sp>
        <p:nvSpPr>
          <p:cNvPr id="22532" name="Rectangle 3"/>
          <p:cNvSpPr>
            <a:spLocks noChangeArrowheads="1"/>
          </p:cNvSpPr>
          <p:nvPr/>
        </p:nvSpPr>
        <p:spPr bwMode="auto">
          <a:xfrm>
            <a:off x="457200" y="685800"/>
            <a:ext cx="8382000" cy="1143000"/>
          </a:xfrm>
          <a:prstGeom prst="rect">
            <a:avLst/>
          </a:prstGeom>
          <a:noFill/>
          <a:ln w="12700">
            <a:noFill/>
            <a:miter lim="800000"/>
            <a:headEnd type="none" w="sm" len="sm"/>
            <a:tailEnd type="none" w="sm" len="sm"/>
          </a:ln>
        </p:spPr>
        <p:txBody>
          <a:bodyPr/>
          <a:lstStyle/>
          <a:p>
            <a:pPr eaLnBrk="1" hangingPunct="1">
              <a:spcBef>
                <a:spcPct val="0"/>
              </a:spcBef>
            </a:pPr>
            <a:endParaRPr lang="en-US" b="1">
              <a:solidFill>
                <a:srgbClr val="0066CC"/>
              </a:solidFill>
            </a:endParaRPr>
          </a:p>
        </p:txBody>
      </p:sp>
      <p:sp>
        <p:nvSpPr>
          <p:cNvPr id="22533" name="Text Box 4"/>
          <p:cNvSpPr txBox="1">
            <a:spLocks noChangeArrowheads="1"/>
          </p:cNvSpPr>
          <p:nvPr/>
        </p:nvSpPr>
        <p:spPr bwMode="auto">
          <a:xfrm>
            <a:off x="539750" y="2011494"/>
            <a:ext cx="8056138" cy="2456057"/>
          </a:xfrm>
          <a:prstGeom prst="rect">
            <a:avLst/>
          </a:prstGeom>
          <a:noFill/>
          <a:ln w="9525" algn="ctr">
            <a:noFill/>
            <a:miter lim="800000"/>
            <a:headEnd type="none" w="sm" len="sm"/>
            <a:tailEnd type="none" w="sm" len="sm"/>
          </a:ln>
        </p:spPr>
        <p:txBody>
          <a:bodyPr wrap="square">
            <a:spAutoFit/>
          </a:bodyPr>
          <a:lstStyle/>
          <a:p>
            <a:pPr marL="412750" indent="-412750" eaLnBrk="1" hangingPunct="1">
              <a:lnSpc>
                <a:spcPct val="120000"/>
              </a:lnSpc>
              <a:spcBef>
                <a:spcPct val="20000"/>
              </a:spcBef>
              <a:buClr>
                <a:srgbClr val="0066CC"/>
              </a:buClr>
              <a:buFont typeface="Arial" charset="0"/>
              <a:buChar char="●"/>
            </a:pPr>
            <a:r>
              <a:rPr lang="de-DE" sz="1600" i="1" dirty="0">
                <a:solidFill>
                  <a:schemeClr val="bg2"/>
                </a:solidFill>
              </a:rPr>
              <a:t>EQ(l)_COMBAL </a:t>
            </a:r>
            <a:r>
              <a:rPr lang="de-DE" sz="1600" i="1" baseline="-25000" dirty="0">
                <a:solidFill>
                  <a:schemeClr val="bg2"/>
                </a:solidFill>
              </a:rPr>
              <a:t>r,t,c,s</a:t>
            </a:r>
            <a:r>
              <a:rPr lang="de-DE" sz="1600" dirty="0">
                <a:solidFill>
                  <a:schemeClr val="bg2"/>
                </a:solidFill>
              </a:rPr>
              <a:t>		Commodity balance</a:t>
            </a:r>
          </a:p>
          <a:p>
            <a:pPr marL="412750" indent="-412750" eaLnBrk="1" hangingPunct="1">
              <a:lnSpc>
                <a:spcPct val="120000"/>
              </a:lnSpc>
              <a:spcBef>
                <a:spcPct val="20000"/>
              </a:spcBef>
              <a:buClr>
                <a:srgbClr val="0066CC"/>
              </a:buClr>
              <a:buFont typeface="Arial" charset="0"/>
              <a:buChar char="●"/>
            </a:pPr>
            <a:endParaRPr lang="de-DE" sz="800" dirty="0">
              <a:solidFill>
                <a:schemeClr val="bg2"/>
              </a:solidFill>
            </a:endParaRPr>
          </a:p>
          <a:p>
            <a:pPr marL="412750" indent="-412750" eaLnBrk="1" hangingPunct="1">
              <a:lnSpc>
                <a:spcPct val="120000"/>
              </a:lnSpc>
              <a:spcBef>
                <a:spcPct val="20000"/>
              </a:spcBef>
              <a:buClr>
                <a:srgbClr val="0066CC"/>
              </a:buClr>
              <a:buFont typeface="Arial" charset="0"/>
              <a:buChar char="●"/>
            </a:pPr>
            <a:r>
              <a:rPr lang="de-DE" sz="1600" i="1" dirty="0">
                <a:solidFill>
                  <a:schemeClr val="bg2"/>
                </a:solidFill>
              </a:rPr>
              <a:t>EQ_ACTFLO </a:t>
            </a:r>
            <a:r>
              <a:rPr lang="de-DE" sz="1600" i="1" baseline="-25000" dirty="0">
                <a:solidFill>
                  <a:schemeClr val="bg2"/>
                </a:solidFill>
              </a:rPr>
              <a:t>r,v,t,p,s</a:t>
            </a:r>
            <a:r>
              <a:rPr lang="de-DE" sz="1600" dirty="0">
                <a:solidFill>
                  <a:schemeClr val="bg2"/>
                </a:solidFill>
              </a:rPr>
              <a:t>		Definition of activity variable</a:t>
            </a:r>
          </a:p>
          <a:p>
            <a:pPr marL="412750" indent="-412750" eaLnBrk="1" hangingPunct="1">
              <a:lnSpc>
                <a:spcPct val="120000"/>
              </a:lnSpc>
              <a:spcBef>
                <a:spcPct val="20000"/>
              </a:spcBef>
              <a:buClr>
                <a:srgbClr val="0066CC"/>
              </a:buClr>
              <a:buFont typeface="Arial" charset="0"/>
              <a:buChar char="●"/>
            </a:pPr>
            <a:endParaRPr lang="de-DE" sz="800" dirty="0">
              <a:solidFill>
                <a:schemeClr val="bg2"/>
              </a:solidFill>
            </a:endParaRPr>
          </a:p>
          <a:p>
            <a:pPr marL="412750" indent="-412750" eaLnBrk="1" hangingPunct="1">
              <a:lnSpc>
                <a:spcPct val="120000"/>
              </a:lnSpc>
              <a:spcBef>
                <a:spcPct val="20000"/>
              </a:spcBef>
              <a:buClr>
                <a:srgbClr val="0066CC"/>
              </a:buClr>
              <a:buFont typeface="Arial" charset="0"/>
              <a:buChar char="●"/>
            </a:pPr>
            <a:r>
              <a:rPr lang="de-DE" sz="1600" i="1" dirty="0">
                <a:solidFill>
                  <a:schemeClr val="bg2"/>
                </a:solidFill>
              </a:rPr>
              <a:t>EQ_CAPACT </a:t>
            </a:r>
            <a:r>
              <a:rPr lang="de-DE" sz="1600" i="1" baseline="-25000" dirty="0">
                <a:solidFill>
                  <a:schemeClr val="bg2"/>
                </a:solidFill>
              </a:rPr>
              <a:t>r,v,t,p,s</a:t>
            </a:r>
            <a:r>
              <a:rPr lang="de-DE" sz="1600" i="1" dirty="0">
                <a:solidFill>
                  <a:schemeClr val="bg2"/>
                </a:solidFill>
              </a:rPr>
              <a:t> 	</a:t>
            </a:r>
            <a:r>
              <a:rPr lang="de-DE" sz="1600" dirty="0">
                <a:solidFill>
                  <a:schemeClr val="bg2"/>
                </a:solidFill>
              </a:rPr>
              <a:t>	Utilization constraint</a:t>
            </a:r>
          </a:p>
          <a:p>
            <a:pPr marL="412750" indent="-412750" eaLnBrk="1" hangingPunct="1">
              <a:lnSpc>
                <a:spcPct val="120000"/>
              </a:lnSpc>
              <a:spcBef>
                <a:spcPct val="20000"/>
              </a:spcBef>
              <a:buClr>
                <a:srgbClr val="0066CC"/>
              </a:buClr>
              <a:buFont typeface="Arial" charset="0"/>
              <a:buChar char="●"/>
            </a:pPr>
            <a:endParaRPr lang="de-DE" sz="800" dirty="0">
              <a:solidFill>
                <a:schemeClr val="bg2"/>
              </a:solidFill>
            </a:endParaRPr>
          </a:p>
          <a:p>
            <a:pPr marL="412750" indent="-412750" eaLnBrk="1" hangingPunct="1">
              <a:lnSpc>
                <a:spcPct val="120000"/>
              </a:lnSpc>
              <a:spcBef>
                <a:spcPct val="20000"/>
              </a:spcBef>
              <a:buClr>
                <a:srgbClr val="0066CC"/>
              </a:buClr>
              <a:buFont typeface="Arial" charset="0"/>
              <a:buChar char="●"/>
            </a:pPr>
            <a:r>
              <a:rPr lang="de-DE" sz="1600" i="1" dirty="0">
                <a:solidFill>
                  <a:schemeClr val="bg2"/>
                </a:solidFill>
              </a:rPr>
              <a:t>EQ_PTRANS </a:t>
            </a:r>
            <a:r>
              <a:rPr lang="de-DE" sz="1600" i="1" baseline="-25000" dirty="0">
                <a:solidFill>
                  <a:schemeClr val="bg2"/>
                </a:solidFill>
              </a:rPr>
              <a:t>r,v,t,p,cg1,cg2,s</a:t>
            </a:r>
            <a:r>
              <a:rPr lang="de-DE" sz="1600" dirty="0">
                <a:solidFill>
                  <a:schemeClr val="bg2"/>
                </a:solidFill>
              </a:rPr>
              <a:t> 		Transformation equation</a:t>
            </a:r>
          </a:p>
          <a:p>
            <a:pPr marL="412750" indent="-412750" eaLnBrk="1" hangingPunct="1">
              <a:lnSpc>
                <a:spcPct val="120000"/>
              </a:lnSpc>
              <a:spcBef>
                <a:spcPct val="20000"/>
              </a:spcBef>
              <a:buClr>
                <a:srgbClr val="0066CC"/>
              </a:buClr>
            </a:pPr>
            <a:endParaRPr lang="de-DE" sz="800" dirty="0">
              <a:solidFill>
                <a:schemeClr val="bg2"/>
              </a:solidFill>
            </a:endParaRPr>
          </a:p>
          <a:p>
            <a:pPr marL="412750" indent="-412750" eaLnBrk="1" hangingPunct="1">
              <a:lnSpc>
                <a:spcPct val="120000"/>
              </a:lnSpc>
              <a:spcBef>
                <a:spcPct val="20000"/>
              </a:spcBef>
              <a:buClr>
                <a:srgbClr val="0066CC"/>
              </a:buClr>
              <a:buFont typeface="Arial" charset="0"/>
              <a:buChar char="●"/>
            </a:pPr>
            <a:r>
              <a:rPr lang="de-DE" sz="1600" i="1" dirty="0">
                <a:solidFill>
                  <a:schemeClr val="bg2"/>
                </a:solidFill>
              </a:rPr>
              <a:t>EQ_OBJ 	</a:t>
            </a:r>
            <a:r>
              <a:rPr lang="de-DE" sz="1600" dirty="0">
                <a:solidFill>
                  <a:schemeClr val="bg2"/>
                </a:solidFill>
              </a:rPr>
              <a:t>		Objective function</a:t>
            </a:r>
          </a:p>
        </p:txBody>
      </p:sp>
    </p:spTree>
    <p:extLst>
      <p:ext uri="{BB962C8B-B14F-4D97-AF65-F5344CB8AC3E}">
        <p14:creationId xmlns:p14="http://schemas.microsoft.com/office/powerpoint/2010/main" val="88640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0" y="160302"/>
            <a:ext cx="8424862" cy="720725"/>
          </a:xfrm>
          <a:noFill/>
        </p:spPr>
        <p:txBody>
          <a:bodyPr/>
          <a:lstStyle/>
          <a:p>
            <a:pPr eaLnBrk="1" hangingPunct="1"/>
            <a:r>
              <a:rPr lang="de-DE" dirty="0"/>
              <a:t>Commodity balance equation</a:t>
            </a:r>
          </a:p>
        </p:txBody>
      </p:sp>
      <p:sp>
        <p:nvSpPr>
          <p:cNvPr id="23556" name="Rectangle 3"/>
          <p:cNvSpPr>
            <a:spLocks noChangeArrowheads="1"/>
          </p:cNvSpPr>
          <p:nvPr/>
        </p:nvSpPr>
        <p:spPr bwMode="auto">
          <a:xfrm>
            <a:off x="457200" y="685800"/>
            <a:ext cx="8382000" cy="1143000"/>
          </a:xfrm>
          <a:prstGeom prst="rect">
            <a:avLst/>
          </a:prstGeom>
          <a:noFill/>
          <a:ln w="12700">
            <a:noFill/>
            <a:miter lim="800000"/>
            <a:headEnd type="none" w="sm" len="sm"/>
            <a:tailEnd type="none" w="sm" len="sm"/>
          </a:ln>
        </p:spPr>
        <p:txBody>
          <a:bodyPr/>
          <a:lstStyle/>
          <a:p>
            <a:pPr eaLnBrk="1" hangingPunct="1">
              <a:spcBef>
                <a:spcPct val="0"/>
              </a:spcBef>
            </a:pPr>
            <a:endParaRPr lang="en-US" b="1">
              <a:solidFill>
                <a:srgbClr val="0066CC"/>
              </a:solidFill>
            </a:endParaRPr>
          </a:p>
        </p:txBody>
      </p:sp>
      <p:grpSp>
        <p:nvGrpSpPr>
          <p:cNvPr id="2" name="Group 4"/>
          <p:cNvGrpSpPr>
            <a:grpSpLocks/>
          </p:cNvGrpSpPr>
          <p:nvPr/>
        </p:nvGrpSpPr>
        <p:grpSpPr bwMode="auto">
          <a:xfrm>
            <a:off x="2647951" y="1828800"/>
            <a:ext cx="3765550" cy="600075"/>
            <a:chOff x="1837" y="1152"/>
            <a:chExt cx="2372" cy="378"/>
          </a:xfrm>
        </p:grpSpPr>
        <p:sp>
          <p:nvSpPr>
            <p:cNvPr id="23594" name="AutoShape 5"/>
            <p:cNvSpPr>
              <a:spLocks noChangeArrowheads="1"/>
            </p:cNvSpPr>
            <p:nvPr/>
          </p:nvSpPr>
          <p:spPr bwMode="auto">
            <a:xfrm>
              <a:off x="2458" y="1248"/>
              <a:ext cx="528" cy="144"/>
            </a:xfrm>
            <a:prstGeom prst="rightArrow">
              <a:avLst>
                <a:gd name="adj1" fmla="val 50000"/>
                <a:gd name="adj2" fmla="val 91667"/>
              </a:avLst>
            </a:prstGeom>
            <a:solidFill>
              <a:srgbClr val="3366FF"/>
            </a:solidFill>
            <a:ln w="12700">
              <a:solidFill>
                <a:schemeClr val="tx1"/>
              </a:solidFill>
              <a:miter lim="800000"/>
              <a:headEnd type="none" w="sm" len="sm"/>
              <a:tailEnd type="none" w="sm" len="sm"/>
            </a:ln>
          </p:spPr>
          <p:txBody>
            <a:bodyPr wrap="none" anchor="ctr"/>
            <a:lstStyle/>
            <a:p>
              <a:endParaRPr lang="de-DE">
                <a:solidFill>
                  <a:schemeClr val="bg2"/>
                </a:solidFill>
              </a:endParaRPr>
            </a:p>
          </p:txBody>
        </p:sp>
        <p:sp>
          <p:nvSpPr>
            <p:cNvPr id="23595" name="AutoShape 6"/>
            <p:cNvSpPr>
              <a:spLocks noChangeArrowheads="1"/>
            </p:cNvSpPr>
            <p:nvPr/>
          </p:nvSpPr>
          <p:spPr bwMode="auto">
            <a:xfrm>
              <a:off x="3072" y="1248"/>
              <a:ext cx="528" cy="144"/>
            </a:xfrm>
            <a:prstGeom prst="rightArrow">
              <a:avLst>
                <a:gd name="adj1" fmla="val 50000"/>
                <a:gd name="adj2" fmla="val 91667"/>
              </a:avLst>
            </a:prstGeom>
            <a:solidFill>
              <a:srgbClr val="FF0000"/>
            </a:solidFill>
            <a:ln w="12700">
              <a:solidFill>
                <a:schemeClr val="tx1"/>
              </a:solidFill>
              <a:miter lim="800000"/>
              <a:headEnd type="none" w="sm" len="sm"/>
              <a:tailEnd type="none" w="sm" len="sm"/>
            </a:ln>
          </p:spPr>
          <p:txBody>
            <a:bodyPr wrap="none" anchor="ctr"/>
            <a:lstStyle/>
            <a:p>
              <a:endParaRPr lang="de-DE">
                <a:solidFill>
                  <a:schemeClr val="bg2"/>
                </a:solidFill>
              </a:endParaRPr>
            </a:p>
          </p:txBody>
        </p:sp>
        <p:sp>
          <p:nvSpPr>
            <p:cNvPr id="23596" name="Text Box 7"/>
            <p:cNvSpPr txBox="1">
              <a:spLocks noChangeArrowheads="1"/>
            </p:cNvSpPr>
            <p:nvPr/>
          </p:nvSpPr>
          <p:spPr bwMode="auto">
            <a:xfrm>
              <a:off x="1837" y="1152"/>
              <a:ext cx="599" cy="330"/>
            </a:xfrm>
            <a:prstGeom prst="rect">
              <a:avLst/>
            </a:prstGeom>
            <a:noFill/>
            <a:ln w="12700">
              <a:noFill/>
              <a:miter lim="800000"/>
              <a:headEnd type="none" w="sm" len="sm"/>
              <a:tailEnd type="none" w="sm" len="sm"/>
            </a:ln>
          </p:spPr>
          <p:txBody>
            <a:bodyPr wrap="none">
              <a:spAutoFit/>
            </a:bodyPr>
            <a:lstStyle/>
            <a:p>
              <a:pPr algn="r" defTabSz="762000" eaLnBrk="1" hangingPunct="1">
                <a:spcBef>
                  <a:spcPct val="0"/>
                </a:spcBef>
              </a:pPr>
              <a:r>
                <a:rPr lang="de-DE" sz="1400" b="1">
                  <a:solidFill>
                    <a:schemeClr val="bg2"/>
                  </a:solidFill>
                </a:rPr>
                <a:t>Imports</a:t>
              </a:r>
            </a:p>
            <a:p>
              <a:pPr algn="r" defTabSz="762000" eaLnBrk="1" hangingPunct="1">
                <a:spcBef>
                  <a:spcPct val="0"/>
                </a:spcBef>
              </a:pPr>
              <a:r>
                <a:rPr lang="de-DE" sz="1400" b="1">
                  <a:solidFill>
                    <a:schemeClr val="bg2"/>
                  </a:solidFill>
                </a:rPr>
                <a:t>VAR_IRE</a:t>
              </a:r>
            </a:p>
          </p:txBody>
        </p:sp>
        <p:sp>
          <p:nvSpPr>
            <p:cNvPr id="23597" name="Text Box 8"/>
            <p:cNvSpPr txBox="1">
              <a:spLocks noChangeArrowheads="1"/>
            </p:cNvSpPr>
            <p:nvPr/>
          </p:nvSpPr>
          <p:spPr bwMode="auto">
            <a:xfrm>
              <a:off x="3610" y="1200"/>
              <a:ext cx="599" cy="330"/>
            </a:xfrm>
            <a:prstGeom prst="rect">
              <a:avLst/>
            </a:prstGeom>
            <a:noFill/>
            <a:ln w="12700">
              <a:noFill/>
              <a:miter lim="800000"/>
              <a:headEnd type="none" w="sm" len="sm"/>
              <a:tailEnd type="none" w="sm" len="sm"/>
            </a:ln>
          </p:spPr>
          <p:txBody>
            <a:bodyPr wrap="none">
              <a:spAutoFit/>
            </a:bodyPr>
            <a:lstStyle/>
            <a:p>
              <a:pPr defTabSz="762000" eaLnBrk="1" hangingPunct="1">
                <a:spcBef>
                  <a:spcPct val="0"/>
                </a:spcBef>
              </a:pPr>
              <a:r>
                <a:rPr lang="de-DE" sz="1400" b="1">
                  <a:solidFill>
                    <a:schemeClr val="bg2"/>
                  </a:solidFill>
                </a:rPr>
                <a:t>Exports</a:t>
              </a:r>
            </a:p>
            <a:p>
              <a:pPr defTabSz="762000" eaLnBrk="1" hangingPunct="1">
                <a:spcBef>
                  <a:spcPct val="0"/>
                </a:spcBef>
              </a:pPr>
              <a:r>
                <a:rPr lang="de-DE" sz="1400" b="1">
                  <a:solidFill>
                    <a:schemeClr val="bg2"/>
                  </a:solidFill>
                </a:rPr>
                <a:t>VAR_IRE</a:t>
              </a:r>
            </a:p>
          </p:txBody>
        </p:sp>
      </p:grpSp>
      <p:grpSp>
        <p:nvGrpSpPr>
          <p:cNvPr id="3" name="Group 9"/>
          <p:cNvGrpSpPr>
            <a:grpSpLocks/>
          </p:cNvGrpSpPr>
          <p:nvPr/>
        </p:nvGrpSpPr>
        <p:grpSpPr bwMode="auto">
          <a:xfrm>
            <a:off x="2481263" y="2513013"/>
            <a:ext cx="4317999" cy="600075"/>
            <a:chOff x="1732" y="1498"/>
            <a:chExt cx="2720" cy="378"/>
          </a:xfrm>
        </p:grpSpPr>
        <p:sp>
          <p:nvSpPr>
            <p:cNvPr id="23590" name="AutoShape 10"/>
            <p:cNvSpPr>
              <a:spLocks noChangeArrowheads="1"/>
            </p:cNvSpPr>
            <p:nvPr/>
          </p:nvSpPr>
          <p:spPr bwMode="auto">
            <a:xfrm>
              <a:off x="2458" y="1584"/>
              <a:ext cx="528" cy="144"/>
            </a:xfrm>
            <a:prstGeom prst="rightArrow">
              <a:avLst>
                <a:gd name="adj1" fmla="val 50000"/>
                <a:gd name="adj2" fmla="val 91667"/>
              </a:avLst>
            </a:prstGeom>
            <a:solidFill>
              <a:srgbClr val="3366FF"/>
            </a:solidFill>
            <a:ln w="12700">
              <a:solidFill>
                <a:schemeClr val="tx1"/>
              </a:solidFill>
              <a:miter lim="800000"/>
              <a:headEnd type="none" w="sm" len="sm"/>
              <a:tailEnd type="none" w="sm" len="sm"/>
            </a:ln>
          </p:spPr>
          <p:txBody>
            <a:bodyPr wrap="none" anchor="ctr"/>
            <a:lstStyle/>
            <a:p>
              <a:endParaRPr lang="de-DE">
                <a:solidFill>
                  <a:schemeClr val="bg2"/>
                </a:solidFill>
              </a:endParaRPr>
            </a:p>
          </p:txBody>
        </p:sp>
        <p:sp>
          <p:nvSpPr>
            <p:cNvPr id="23591" name="AutoShape 11"/>
            <p:cNvSpPr>
              <a:spLocks noChangeArrowheads="1"/>
            </p:cNvSpPr>
            <p:nvPr/>
          </p:nvSpPr>
          <p:spPr bwMode="auto">
            <a:xfrm>
              <a:off x="3072" y="1584"/>
              <a:ext cx="528" cy="144"/>
            </a:xfrm>
            <a:prstGeom prst="rightArrow">
              <a:avLst>
                <a:gd name="adj1" fmla="val 50000"/>
                <a:gd name="adj2" fmla="val 91667"/>
              </a:avLst>
            </a:prstGeom>
            <a:solidFill>
              <a:srgbClr val="FF0000"/>
            </a:solidFill>
            <a:ln w="12700">
              <a:solidFill>
                <a:schemeClr val="tx1"/>
              </a:solidFill>
              <a:miter lim="800000"/>
              <a:headEnd type="none" w="sm" len="sm"/>
              <a:tailEnd type="none" w="sm" len="sm"/>
            </a:ln>
          </p:spPr>
          <p:txBody>
            <a:bodyPr wrap="none" anchor="ctr"/>
            <a:lstStyle/>
            <a:p>
              <a:endParaRPr lang="de-DE">
                <a:solidFill>
                  <a:schemeClr val="bg2"/>
                </a:solidFill>
              </a:endParaRPr>
            </a:p>
          </p:txBody>
        </p:sp>
        <p:sp>
          <p:nvSpPr>
            <p:cNvPr id="23592" name="Text Box 12"/>
            <p:cNvSpPr txBox="1">
              <a:spLocks noChangeArrowheads="1"/>
            </p:cNvSpPr>
            <p:nvPr/>
          </p:nvSpPr>
          <p:spPr bwMode="auto">
            <a:xfrm>
              <a:off x="1732" y="1546"/>
              <a:ext cx="711" cy="330"/>
            </a:xfrm>
            <a:prstGeom prst="rect">
              <a:avLst/>
            </a:prstGeom>
            <a:noFill/>
            <a:ln w="12700">
              <a:noFill/>
              <a:miter lim="800000"/>
              <a:headEnd type="none" w="sm" len="sm"/>
              <a:tailEnd type="none" w="sm" len="sm"/>
            </a:ln>
          </p:spPr>
          <p:txBody>
            <a:bodyPr wrap="none">
              <a:spAutoFit/>
            </a:bodyPr>
            <a:lstStyle/>
            <a:p>
              <a:pPr algn="r" defTabSz="762000" eaLnBrk="1" hangingPunct="1">
                <a:spcBef>
                  <a:spcPct val="0"/>
                </a:spcBef>
              </a:pPr>
              <a:r>
                <a:rPr lang="de-DE" sz="1400" b="1">
                  <a:solidFill>
                    <a:schemeClr val="bg2"/>
                  </a:solidFill>
                </a:rPr>
                <a:t>Production</a:t>
              </a:r>
            </a:p>
            <a:p>
              <a:pPr algn="r" defTabSz="762000" eaLnBrk="1" hangingPunct="1">
                <a:spcBef>
                  <a:spcPct val="0"/>
                </a:spcBef>
              </a:pPr>
              <a:r>
                <a:rPr lang="de-DE" sz="1400" b="1">
                  <a:solidFill>
                    <a:schemeClr val="bg2"/>
                  </a:solidFill>
                </a:rPr>
                <a:t>VAR_FLO</a:t>
              </a:r>
            </a:p>
          </p:txBody>
        </p:sp>
        <p:sp>
          <p:nvSpPr>
            <p:cNvPr id="23593" name="Text Box 13"/>
            <p:cNvSpPr txBox="1">
              <a:spLocks noChangeArrowheads="1"/>
            </p:cNvSpPr>
            <p:nvPr/>
          </p:nvSpPr>
          <p:spPr bwMode="auto">
            <a:xfrm>
              <a:off x="3610" y="1498"/>
              <a:ext cx="842" cy="330"/>
            </a:xfrm>
            <a:prstGeom prst="rect">
              <a:avLst/>
            </a:prstGeom>
            <a:noFill/>
            <a:ln w="12700">
              <a:noFill/>
              <a:miter lim="800000"/>
              <a:headEnd type="none" w="sm" len="sm"/>
              <a:tailEnd type="none" w="sm" len="sm"/>
            </a:ln>
          </p:spPr>
          <p:txBody>
            <a:bodyPr wrap="none">
              <a:spAutoFit/>
            </a:bodyPr>
            <a:lstStyle/>
            <a:p>
              <a:pPr defTabSz="762000" eaLnBrk="1" hangingPunct="1">
                <a:spcBef>
                  <a:spcPct val="0"/>
                </a:spcBef>
              </a:pPr>
              <a:r>
                <a:rPr lang="de-DE" sz="1400" b="1">
                  <a:solidFill>
                    <a:schemeClr val="bg2"/>
                  </a:solidFill>
                </a:rPr>
                <a:t>Consumption</a:t>
              </a:r>
            </a:p>
            <a:p>
              <a:pPr defTabSz="762000" eaLnBrk="1" hangingPunct="1">
                <a:spcBef>
                  <a:spcPct val="0"/>
                </a:spcBef>
              </a:pPr>
              <a:r>
                <a:rPr lang="de-DE" sz="1400" b="1">
                  <a:solidFill>
                    <a:schemeClr val="bg2"/>
                  </a:solidFill>
                </a:rPr>
                <a:t>VAR_FLO</a:t>
              </a:r>
            </a:p>
          </p:txBody>
        </p:sp>
      </p:grpSp>
      <p:grpSp>
        <p:nvGrpSpPr>
          <p:cNvPr id="4" name="Group 14"/>
          <p:cNvGrpSpPr>
            <a:grpSpLocks/>
          </p:cNvGrpSpPr>
          <p:nvPr/>
        </p:nvGrpSpPr>
        <p:grpSpPr bwMode="auto">
          <a:xfrm>
            <a:off x="2168525" y="3152775"/>
            <a:ext cx="4610101" cy="539750"/>
            <a:chOff x="1535" y="2352"/>
            <a:chExt cx="2904" cy="340"/>
          </a:xfrm>
        </p:grpSpPr>
        <p:sp>
          <p:nvSpPr>
            <p:cNvPr id="23586" name="AutoShape 15"/>
            <p:cNvSpPr>
              <a:spLocks noChangeArrowheads="1"/>
            </p:cNvSpPr>
            <p:nvPr/>
          </p:nvSpPr>
          <p:spPr bwMode="auto">
            <a:xfrm>
              <a:off x="2458" y="2448"/>
              <a:ext cx="528" cy="144"/>
            </a:xfrm>
            <a:prstGeom prst="rightArrow">
              <a:avLst>
                <a:gd name="adj1" fmla="val 50000"/>
                <a:gd name="adj2" fmla="val 91667"/>
              </a:avLst>
            </a:prstGeom>
            <a:solidFill>
              <a:srgbClr val="3366FF"/>
            </a:solidFill>
            <a:ln w="12700">
              <a:solidFill>
                <a:schemeClr val="tx1"/>
              </a:solidFill>
              <a:miter lim="800000"/>
              <a:headEnd type="none" w="sm" len="sm"/>
              <a:tailEnd type="none" w="sm" len="sm"/>
            </a:ln>
          </p:spPr>
          <p:txBody>
            <a:bodyPr wrap="none" anchor="ctr"/>
            <a:lstStyle/>
            <a:p>
              <a:endParaRPr lang="de-DE">
                <a:solidFill>
                  <a:schemeClr val="bg2"/>
                </a:solidFill>
              </a:endParaRPr>
            </a:p>
          </p:txBody>
        </p:sp>
        <p:sp>
          <p:nvSpPr>
            <p:cNvPr id="23587" name="AutoShape 16"/>
            <p:cNvSpPr>
              <a:spLocks noChangeArrowheads="1"/>
            </p:cNvSpPr>
            <p:nvPr/>
          </p:nvSpPr>
          <p:spPr bwMode="auto">
            <a:xfrm>
              <a:off x="3072" y="2448"/>
              <a:ext cx="528" cy="144"/>
            </a:xfrm>
            <a:prstGeom prst="rightArrow">
              <a:avLst>
                <a:gd name="adj1" fmla="val 50000"/>
                <a:gd name="adj2" fmla="val 91667"/>
              </a:avLst>
            </a:prstGeom>
            <a:solidFill>
              <a:srgbClr val="FF0000"/>
            </a:solidFill>
            <a:ln w="12700">
              <a:solidFill>
                <a:schemeClr val="tx1"/>
              </a:solidFill>
              <a:miter lim="800000"/>
              <a:headEnd type="none" w="sm" len="sm"/>
              <a:tailEnd type="none" w="sm" len="sm"/>
            </a:ln>
          </p:spPr>
          <p:txBody>
            <a:bodyPr wrap="none" anchor="ctr"/>
            <a:lstStyle/>
            <a:p>
              <a:endParaRPr lang="de-DE">
                <a:solidFill>
                  <a:schemeClr val="bg2"/>
                </a:solidFill>
              </a:endParaRPr>
            </a:p>
          </p:txBody>
        </p:sp>
        <p:sp>
          <p:nvSpPr>
            <p:cNvPr id="23588" name="Text Box 17"/>
            <p:cNvSpPr txBox="1">
              <a:spLocks noChangeArrowheads="1"/>
            </p:cNvSpPr>
            <p:nvPr/>
          </p:nvSpPr>
          <p:spPr bwMode="auto">
            <a:xfrm>
              <a:off x="1535" y="2352"/>
              <a:ext cx="923" cy="330"/>
            </a:xfrm>
            <a:prstGeom prst="rect">
              <a:avLst/>
            </a:prstGeom>
            <a:noFill/>
            <a:ln w="12700">
              <a:noFill/>
              <a:miter lim="800000"/>
              <a:headEnd type="none" w="sm" len="sm"/>
              <a:tailEnd type="none" w="sm" len="sm"/>
            </a:ln>
          </p:spPr>
          <p:txBody>
            <a:bodyPr wrap="none">
              <a:spAutoFit/>
            </a:bodyPr>
            <a:lstStyle/>
            <a:p>
              <a:pPr algn="r" defTabSz="762000" eaLnBrk="1" hangingPunct="1">
                <a:spcBef>
                  <a:spcPct val="0"/>
                </a:spcBef>
              </a:pPr>
              <a:r>
                <a:rPr lang="de-DE" sz="1400" b="1">
                  <a:solidFill>
                    <a:schemeClr val="bg2"/>
                  </a:solidFill>
                </a:rPr>
                <a:t>Output storage</a:t>
              </a:r>
            </a:p>
            <a:p>
              <a:pPr algn="r" defTabSz="762000" eaLnBrk="1" hangingPunct="1">
                <a:spcBef>
                  <a:spcPct val="0"/>
                </a:spcBef>
              </a:pPr>
              <a:r>
                <a:rPr lang="de-DE" sz="1400" b="1">
                  <a:solidFill>
                    <a:schemeClr val="bg2"/>
                  </a:solidFill>
                </a:rPr>
                <a:t>VAR_SOUT</a:t>
              </a:r>
            </a:p>
          </p:txBody>
        </p:sp>
        <p:sp>
          <p:nvSpPr>
            <p:cNvPr id="23589" name="Text Box 18"/>
            <p:cNvSpPr txBox="1">
              <a:spLocks noChangeArrowheads="1"/>
            </p:cNvSpPr>
            <p:nvPr/>
          </p:nvSpPr>
          <p:spPr bwMode="auto">
            <a:xfrm>
              <a:off x="3610" y="2362"/>
              <a:ext cx="829" cy="330"/>
            </a:xfrm>
            <a:prstGeom prst="rect">
              <a:avLst/>
            </a:prstGeom>
            <a:noFill/>
            <a:ln w="12700">
              <a:noFill/>
              <a:miter lim="800000"/>
              <a:headEnd type="none" w="sm" len="sm"/>
              <a:tailEnd type="none" w="sm" len="sm"/>
            </a:ln>
          </p:spPr>
          <p:txBody>
            <a:bodyPr wrap="none">
              <a:spAutoFit/>
            </a:bodyPr>
            <a:lstStyle/>
            <a:p>
              <a:pPr defTabSz="762000" eaLnBrk="1" hangingPunct="1">
                <a:spcBef>
                  <a:spcPct val="0"/>
                </a:spcBef>
              </a:pPr>
              <a:r>
                <a:rPr lang="de-DE" sz="1400" b="1">
                  <a:solidFill>
                    <a:schemeClr val="bg2"/>
                  </a:solidFill>
                </a:rPr>
                <a:t>Input storage</a:t>
              </a:r>
            </a:p>
            <a:p>
              <a:pPr defTabSz="762000" eaLnBrk="1" hangingPunct="1">
                <a:spcBef>
                  <a:spcPct val="0"/>
                </a:spcBef>
              </a:pPr>
              <a:r>
                <a:rPr lang="de-DE" sz="1400" b="1">
                  <a:solidFill>
                    <a:schemeClr val="bg2"/>
                  </a:solidFill>
                </a:rPr>
                <a:t>VAR_SIN</a:t>
              </a:r>
            </a:p>
          </p:txBody>
        </p:sp>
      </p:grpSp>
      <p:grpSp>
        <p:nvGrpSpPr>
          <p:cNvPr id="10" name="Group 9"/>
          <p:cNvGrpSpPr/>
          <p:nvPr/>
        </p:nvGrpSpPr>
        <p:grpSpPr>
          <a:xfrm>
            <a:off x="-111125" y="4533900"/>
            <a:ext cx="9326563" cy="1949450"/>
            <a:chOff x="-111125" y="4533900"/>
            <a:chExt cx="9326563" cy="1949450"/>
          </a:xfrm>
        </p:grpSpPr>
        <p:grpSp>
          <p:nvGrpSpPr>
            <p:cNvPr id="5" name="Group 19"/>
            <p:cNvGrpSpPr>
              <a:grpSpLocks/>
            </p:cNvGrpSpPr>
            <p:nvPr/>
          </p:nvGrpSpPr>
          <p:grpSpPr bwMode="auto">
            <a:xfrm>
              <a:off x="31750" y="4533900"/>
              <a:ext cx="8891588" cy="539750"/>
              <a:chOff x="189" y="2976"/>
              <a:chExt cx="5601" cy="340"/>
            </a:xfrm>
          </p:grpSpPr>
          <p:sp>
            <p:nvSpPr>
              <p:cNvPr id="23582" name="AutoShape 20"/>
              <p:cNvSpPr>
                <a:spLocks noChangeArrowheads="1"/>
              </p:cNvSpPr>
              <p:nvPr/>
            </p:nvSpPr>
            <p:spPr bwMode="auto">
              <a:xfrm>
                <a:off x="2458" y="3072"/>
                <a:ext cx="528" cy="144"/>
              </a:xfrm>
              <a:prstGeom prst="rightArrow">
                <a:avLst>
                  <a:gd name="adj1" fmla="val 50000"/>
                  <a:gd name="adj2" fmla="val 91667"/>
                </a:avLst>
              </a:prstGeom>
              <a:solidFill>
                <a:srgbClr val="3366FF"/>
              </a:solidFill>
              <a:ln w="12700">
                <a:solidFill>
                  <a:schemeClr val="tx1"/>
                </a:solidFill>
                <a:miter lim="800000"/>
                <a:headEnd type="none" w="sm" len="sm"/>
                <a:tailEnd type="none" w="sm" len="sm"/>
              </a:ln>
            </p:spPr>
            <p:txBody>
              <a:bodyPr wrap="none" anchor="ctr"/>
              <a:lstStyle/>
              <a:p>
                <a:endParaRPr lang="de-DE">
                  <a:solidFill>
                    <a:schemeClr val="bg1">
                      <a:lumMod val="65000"/>
                    </a:schemeClr>
                  </a:solidFill>
                </a:endParaRPr>
              </a:p>
            </p:txBody>
          </p:sp>
          <p:sp>
            <p:nvSpPr>
              <p:cNvPr id="23583" name="AutoShape 21"/>
              <p:cNvSpPr>
                <a:spLocks noChangeArrowheads="1"/>
              </p:cNvSpPr>
              <p:nvPr/>
            </p:nvSpPr>
            <p:spPr bwMode="auto">
              <a:xfrm>
                <a:off x="3072" y="3072"/>
                <a:ext cx="528" cy="144"/>
              </a:xfrm>
              <a:prstGeom prst="rightArrow">
                <a:avLst>
                  <a:gd name="adj1" fmla="val 50000"/>
                  <a:gd name="adj2" fmla="val 91667"/>
                </a:avLst>
              </a:prstGeom>
              <a:solidFill>
                <a:srgbClr val="FF0000"/>
              </a:solidFill>
              <a:ln w="12700">
                <a:solidFill>
                  <a:schemeClr val="tx1"/>
                </a:solidFill>
                <a:miter lim="800000"/>
                <a:headEnd type="none" w="sm" len="sm"/>
                <a:tailEnd type="none" w="sm" len="sm"/>
              </a:ln>
            </p:spPr>
            <p:txBody>
              <a:bodyPr wrap="none" anchor="ctr"/>
              <a:lstStyle/>
              <a:p>
                <a:endParaRPr lang="de-DE">
                  <a:solidFill>
                    <a:schemeClr val="bg1">
                      <a:lumMod val="65000"/>
                    </a:schemeClr>
                  </a:solidFill>
                </a:endParaRPr>
              </a:p>
            </p:txBody>
          </p:sp>
          <p:sp>
            <p:nvSpPr>
              <p:cNvPr id="23584" name="Text Box 22"/>
              <p:cNvSpPr txBox="1">
                <a:spLocks noChangeArrowheads="1"/>
              </p:cNvSpPr>
              <p:nvPr/>
            </p:nvSpPr>
            <p:spPr bwMode="auto">
              <a:xfrm>
                <a:off x="3610" y="2986"/>
                <a:ext cx="2180" cy="330"/>
              </a:xfrm>
              <a:prstGeom prst="rect">
                <a:avLst/>
              </a:prstGeom>
              <a:noFill/>
              <a:ln w="12700">
                <a:noFill/>
                <a:miter lim="800000"/>
                <a:headEnd type="none" w="sm" len="sm"/>
                <a:tailEnd type="none" w="sm" len="sm"/>
              </a:ln>
            </p:spPr>
            <p:txBody>
              <a:bodyPr wrap="none">
                <a:spAutoFit/>
              </a:bodyPr>
              <a:lstStyle/>
              <a:p>
                <a:pPr defTabSz="762000" eaLnBrk="1" hangingPunct="1">
                  <a:spcBef>
                    <a:spcPct val="0"/>
                  </a:spcBef>
                </a:pPr>
                <a:r>
                  <a:rPr lang="de-DE" sz="1400" b="1">
                    <a:solidFill>
                      <a:schemeClr val="bg1">
                        <a:lumMod val="65000"/>
                      </a:schemeClr>
                    </a:solidFill>
                  </a:rPr>
                  <a:t>Capacity related commodity flows</a:t>
                </a:r>
              </a:p>
              <a:p>
                <a:pPr defTabSz="762000" eaLnBrk="1" hangingPunct="1">
                  <a:spcBef>
                    <a:spcPct val="0"/>
                  </a:spcBef>
                </a:pPr>
                <a:r>
                  <a:rPr lang="de-DE" sz="1400" b="1" i="1">
                    <a:solidFill>
                      <a:schemeClr val="bg1">
                        <a:lumMod val="65000"/>
                      </a:schemeClr>
                    </a:solidFill>
                  </a:rPr>
                  <a:t>NCAP_COM(r,v,p,com,‘in‘) x VAR_CAP</a:t>
                </a:r>
              </a:p>
            </p:txBody>
          </p:sp>
          <p:sp>
            <p:nvSpPr>
              <p:cNvPr id="23585" name="Text Box 23"/>
              <p:cNvSpPr txBox="1">
                <a:spLocks noChangeArrowheads="1"/>
              </p:cNvSpPr>
              <p:nvPr/>
            </p:nvSpPr>
            <p:spPr bwMode="auto">
              <a:xfrm>
                <a:off x="189" y="2976"/>
                <a:ext cx="2267" cy="330"/>
              </a:xfrm>
              <a:prstGeom prst="rect">
                <a:avLst/>
              </a:prstGeom>
              <a:noFill/>
              <a:ln w="12700">
                <a:noFill/>
                <a:miter lim="800000"/>
                <a:headEnd type="none" w="sm" len="sm"/>
                <a:tailEnd type="none" w="sm" len="sm"/>
              </a:ln>
            </p:spPr>
            <p:txBody>
              <a:bodyPr wrap="none">
                <a:spAutoFit/>
              </a:bodyPr>
              <a:lstStyle/>
              <a:p>
                <a:pPr algn="r" defTabSz="762000" eaLnBrk="1" hangingPunct="1">
                  <a:spcBef>
                    <a:spcPct val="0"/>
                  </a:spcBef>
                </a:pPr>
                <a:r>
                  <a:rPr lang="de-DE" sz="1400" b="1" dirty="0">
                    <a:solidFill>
                      <a:schemeClr val="bg1">
                        <a:lumMod val="65000"/>
                      </a:schemeClr>
                    </a:solidFill>
                  </a:rPr>
                  <a:t>Capacity related commodity flows</a:t>
                </a:r>
              </a:p>
              <a:p>
                <a:pPr algn="r" defTabSz="762000" eaLnBrk="1" hangingPunct="1">
                  <a:spcBef>
                    <a:spcPct val="0"/>
                  </a:spcBef>
                </a:pPr>
                <a:r>
                  <a:rPr lang="de-DE" sz="1400" b="1" i="1" dirty="0">
                    <a:solidFill>
                      <a:schemeClr val="bg1">
                        <a:lumMod val="65000"/>
                      </a:schemeClr>
                    </a:solidFill>
                  </a:rPr>
                  <a:t>NCAP_COM(r,v,p,com,‘out‘) x VAR_CAP</a:t>
                </a:r>
              </a:p>
            </p:txBody>
          </p:sp>
        </p:grpSp>
        <p:grpSp>
          <p:nvGrpSpPr>
            <p:cNvPr id="6" name="Group 24"/>
            <p:cNvGrpSpPr>
              <a:grpSpLocks/>
            </p:cNvGrpSpPr>
            <p:nvPr/>
          </p:nvGrpSpPr>
          <p:grpSpPr bwMode="auto">
            <a:xfrm>
              <a:off x="42863" y="5270500"/>
              <a:ext cx="9172575" cy="539750"/>
              <a:chOff x="196" y="3360"/>
              <a:chExt cx="5778" cy="340"/>
            </a:xfrm>
          </p:grpSpPr>
          <p:sp>
            <p:nvSpPr>
              <p:cNvPr id="23578" name="AutoShape 25"/>
              <p:cNvSpPr>
                <a:spLocks noChangeArrowheads="1"/>
              </p:cNvSpPr>
              <p:nvPr/>
            </p:nvSpPr>
            <p:spPr bwMode="auto">
              <a:xfrm>
                <a:off x="2458" y="3456"/>
                <a:ext cx="528" cy="144"/>
              </a:xfrm>
              <a:prstGeom prst="rightArrow">
                <a:avLst>
                  <a:gd name="adj1" fmla="val 50000"/>
                  <a:gd name="adj2" fmla="val 91667"/>
                </a:avLst>
              </a:prstGeom>
              <a:solidFill>
                <a:srgbClr val="3366FF"/>
              </a:solidFill>
              <a:ln w="12700">
                <a:solidFill>
                  <a:schemeClr val="tx1"/>
                </a:solidFill>
                <a:miter lim="800000"/>
                <a:headEnd type="none" w="sm" len="sm"/>
                <a:tailEnd type="none" w="sm" len="sm"/>
              </a:ln>
            </p:spPr>
            <p:txBody>
              <a:bodyPr wrap="none" anchor="ctr"/>
              <a:lstStyle/>
              <a:p>
                <a:endParaRPr lang="de-DE">
                  <a:solidFill>
                    <a:schemeClr val="bg1">
                      <a:lumMod val="65000"/>
                    </a:schemeClr>
                  </a:solidFill>
                </a:endParaRPr>
              </a:p>
            </p:txBody>
          </p:sp>
          <p:sp>
            <p:nvSpPr>
              <p:cNvPr id="23579" name="Text Box 26"/>
              <p:cNvSpPr txBox="1">
                <a:spLocks noChangeArrowheads="1"/>
              </p:cNvSpPr>
              <p:nvPr/>
            </p:nvSpPr>
            <p:spPr bwMode="auto">
              <a:xfrm>
                <a:off x="196" y="3370"/>
                <a:ext cx="2264" cy="330"/>
              </a:xfrm>
              <a:prstGeom prst="rect">
                <a:avLst/>
              </a:prstGeom>
              <a:noFill/>
              <a:ln w="12700">
                <a:noFill/>
                <a:miter lim="800000"/>
                <a:headEnd type="none" w="sm" len="sm"/>
                <a:tailEnd type="none" w="sm" len="sm"/>
              </a:ln>
            </p:spPr>
            <p:txBody>
              <a:bodyPr wrap="none">
                <a:spAutoFit/>
              </a:bodyPr>
              <a:lstStyle/>
              <a:p>
                <a:pPr algn="r" defTabSz="762000" eaLnBrk="1" hangingPunct="1">
                  <a:spcBef>
                    <a:spcPct val="0"/>
                  </a:spcBef>
                </a:pPr>
                <a:r>
                  <a:rPr lang="de-DE" sz="1400" b="1">
                    <a:solidFill>
                      <a:schemeClr val="bg1">
                        <a:lumMod val="65000"/>
                      </a:schemeClr>
                    </a:solidFill>
                  </a:rPr>
                  <a:t>Auxiliary emission of exchange process</a:t>
                </a:r>
              </a:p>
              <a:p>
                <a:pPr algn="r" defTabSz="762000" eaLnBrk="1" hangingPunct="1">
                  <a:spcBef>
                    <a:spcPct val="0"/>
                  </a:spcBef>
                </a:pPr>
                <a:r>
                  <a:rPr lang="de-DE" sz="1400" b="1" i="1">
                    <a:solidFill>
                      <a:schemeClr val="bg1">
                        <a:lumMod val="65000"/>
                      </a:schemeClr>
                    </a:solidFill>
                  </a:rPr>
                  <a:t>IRE_FLOSUM x VAR_IRE</a:t>
                </a:r>
              </a:p>
            </p:txBody>
          </p:sp>
          <p:sp>
            <p:nvSpPr>
              <p:cNvPr id="23580" name="Text Box 27"/>
              <p:cNvSpPr txBox="1">
                <a:spLocks noChangeArrowheads="1"/>
              </p:cNvSpPr>
              <p:nvPr/>
            </p:nvSpPr>
            <p:spPr bwMode="auto">
              <a:xfrm>
                <a:off x="3611" y="3360"/>
                <a:ext cx="2363" cy="330"/>
              </a:xfrm>
              <a:prstGeom prst="rect">
                <a:avLst/>
              </a:prstGeom>
              <a:noFill/>
              <a:ln w="12700">
                <a:noFill/>
                <a:miter lim="800000"/>
                <a:headEnd type="none" w="sm" len="sm"/>
                <a:tailEnd type="none" w="sm" len="sm"/>
              </a:ln>
            </p:spPr>
            <p:txBody>
              <a:bodyPr wrap="none">
                <a:spAutoFit/>
              </a:bodyPr>
              <a:lstStyle/>
              <a:p>
                <a:pPr defTabSz="762000" eaLnBrk="1" hangingPunct="1">
                  <a:spcBef>
                    <a:spcPct val="0"/>
                  </a:spcBef>
                </a:pPr>
                <a:r>
                  <a:rPr lang="de-DE" sz="1400" b="1">
                    <a:solidFill>
                      <a:schemeClr val="bg1">
                        <a:lumMod val="65000"/>
                      </a:schemeClr>
                    </a:solidFill>
                  </a:rPr>
                  <a:t>Auxiliary production of exchange process</a:t>
                </a:r>
              </a:p>
              <a:p>
                <a:pPr defTabSz="762000" eaLnBrk="1" hangingPunct="1">
                  <a:spcBef>
                    <a:spcPct val="0"/>
                  </a:spcBef>
                </a:pPr>
                <a:r>
                  <a:rPr lang="de-DE" sz="1400" b="1" i="1">
                    <a:solidFill>
                      <a:schemeClr val="bg1">
                        <a:lumMod val="65000"/>
                      </a:schemeClr>
                    </a:solidFill>
                  </a:rPr>
                  <a:t>IRE_FLOSUM x VAR_IRE</a:t>
                </a:r>
              </a:p>
            </p:txBody>
          </p:sp>
          <p:sp>
            <p:nvSpPr>
              <p:cNvPr id="23581" name="AutoShape 28"/>
              <p:cNvSpPr>
                <a:spLocks noChangeArrowheads="1"/>
              </p:cNvSpPr>
              <p:nvPr/>
            </p:nvSpPr>
            <p:spPr bwMode="auto">
              <a:xfrm>
                <a:off x="3073" y="3456"/>
                <a:ext cx="528" cy="144"/>
              </a:xfrm>
              <a:prstGeom prst="rightArrow">
                <a:avLst>
                  <a:gd name="adj1" fmla="val 50000"/>
                  <a:gd name="adj2" fmla="val 91667"/>
                </a:avLst>
              </a:prstGeom>
              <a:solidFill>
                <a:srgbClr val="FF0000"/>
              </a:solidFill>
              <a:ln w="12700">
                <a:solidFill>
                  <a:schemeClr val="tx1"/>
                </a:solidFill>
                <a:miter lim="800000"/>
                <a:headEnd type="none" w="sm" len="sm"/>
                <a:tailEnd type="none" w="sm" len="sm"/>
              </a:ln>
            </p:spPr>
            <p:txBody>
              <a:bodyPr wrap="none" anchor="ctr"/>
              <a:lstStyle/>
              <a:p>
                <a:endParaRPr lang="de-DE">
                  <a:solidFill>
                    <a:schemeClr val="bg1">
                      <a:lumMod val="65000"/>
                    </a:schemeClr>
                  </a:solidFill>
                </a:endParaRPr>
              </a:p>
            </p:txBody>
          </p:sp>
        </p:grpSp>
        <p:grpSp>
          <p:nvGrpSpPr>
            <p:cNvPr id="7" name="Group 29"/>
            <p:cNvGrpSpPr>
              <a:grpSpLocks/>
            </p:cNvGrpSpPr>
            <p:nvPr/>
          </p:nvGrpSpPr>
          <p:grpSpPr bwMode="auto">
            <a:xfrm>
              <a:off x="-111125" y="5883275"/>
              <a:ext cx="8713788" cy="600075"/>
              <a:chOff x="99" y="3706"/>
              <a:chExt cx="5489" cy="378"/>
            </a:xfrm>
          </p:grpSpPr>
          <p:sp>
            <p:nvSpPr>
              <p:cNvPr id="23574" name="Text Box 30"/>
              <p:cNvSpPr txBox="1">
                <a:spLocks noChangeArrowheads="1"/>
              </p:cNvSpPr>
              <p:nvPr/>
            </p:nvSpPr>
            <p:spPr bwMode="auto">
              <a:xfrm>
                <a:off x="3611" y="3706"/>
                <a:ext cx="1977" cy="330"/>
              </a:xfrm>
              <a:prstGeom prst="rect">
                <a:avLst/>
              </a:prstGeom>
              <a:noFill/>
              <a:ln w="12700">
                <a:noFill/>
                <a:miter lim="800000"/>
                <a:headEnd type="none" w="sm" len="sm"/>
                <a:tailEnd type="none" w="sm" len="sm"/>
              </a:ln>
            </p:spPr>
            <p:txBody>
              <a:bodyPr wrap="none">
                <a:spAutoFit/>
              </a:bodyPr>
              <a:lstStyle/>
              <a:p>
                <a:pPr defTabSz="762000" eaLnBrk="1" hangingPunct="1">
                  <a:spcBef>
                    <a:spcPct val="0"/>
                  </a:spcBef>
                </a:pPr>
                <a:r>
                  <a:rPr lang="de-DE" sz="1400" b="1">
                    <a:solidFill>
                      <a:schemeClr val="bg1">
                        <a:lumMod val="65000"/>
                      </a:schemeClr>
                    </a:solidFill>
                  </a:rPr>
                  <a:t>Commodity required at investment</a:t>
                </a:r>
              </a:p>
              <a:p>
                <a:pPr defTabSz="762000" eaLnBrk="1" hangingPunct="1">
                  <a:spcBef>
                    <a:spcPct val="0"/>
                  </a:spcBef>
                </a:pPr>
                <a:r>
                  <a:rPr lang="de-DE" sz="1400" b="1" i="1">
                    <a:solidFill>
                      <a:schemeClr val="bg1">
                        <a:lumMod val="65000"/>
                      </a:schemeClr>
                    </a:solidFill>
                  </a:rPr>
                  <a:t>NCAP_ICOM(r,v,p,c) x VAR_NCAP</a:t>
                </a:r>
              </a:p>
            </p:txBody>
          </p:sp>
          <p:sp>
            <p:nvSpPr>
              <p:cNvPr id="23575" name="AutoShape 31"/>
              <p:cNvSpPr>
                <a:spLocks noChangeArrowheads="1"/>
              </p:cNvSpPr>
              <p:nvPr/>
            </p:nvSpPr>
            <p:spPr bwMode="auto">
              <a:xfrm>
                <a:off x="3073" y="3802"/>
                <a:ext cx="528" cy="144"/>
              </a:xfrm>
              <a:prstGeom prst="rightArrow">
                <a:avLst>
                  <a:gd name="adj1" fmla="val 50000"/>
                  <a:gd name="adj2" fmla="val 91667"/>
                </a:avLst>
              </a:prstGeom>
              <a:solidFill>
                <a:srgbClr val="FF0000"/>
              </a:solidFill>
              <a:ln w="12700">
                <a:solidFill>
                  <a:schemeClr val="tx1"/>
                </a:solidFill>
                <a:miter lim="800000"/>
                <a:headEnd type="none" w="sm" len="sm"/>
                <a:tailEnd type="none" w="sm" len="sm"/>
              </a:ln>
            </p:spPr>
            <p:txBody>
              <a:bodyPr wrap="none" anchor="ctr"/>
              <a:lstStyle/>
              <a:p>
                <a:endParaRPr lang="de-DE">
                  <a:solidFill>
                    <a:schemeClr val="bg1">
                      <a:lumMod val="65000"/>
                    </a:schemeClr>
                  </a:solidFill>
                </a:endParaRPr>
              </a:p>
            </p:txBody>
          </p:sp>
          <p:sp>
            <p:nvSpPr>
              <p:cNvPr id="23576" name="AutoShape 32"/>
              <p:cNvSpPr>
                <a:spLocks noChangeArrowheads="1"/>
              </p:cNvSpPr>
              <p:nvPr/>
            </p:nvSpPr>
            <p:spPr bwMode="auto">
              <a:xfrm>
                <a:off x="2448" y="3792"/>
                <a:ext cx="528" cy="144"/>
              </a:xfrm>
              <a:prstGeom prst="rightArrow">
                <a:avLst>
                  <a:gd name="adj1" fmla="val 50000"/>
                  <a:gd name="adj2" fmla="val 91667"/>
                </a:avLst>
              </a:prstGeom>
              <a:solidFill>
                <a:srgbClr val="3366FF"/>
              </a:solidFill>
              <a:ln w="12700">
                <a:solidFill>
                  <a:schemeClr val="tx1"/>
                </a:solidFill>
                <a:miter lim="800000"/>
                <a:headEnd type="none" w="sm" len="sm"/>
                <a:tailEnd type="none" w="sm" len="sm"/>
              </a:ln>
            </p:spPr>
            <p:txBody>
              <a:bodyPr wrap="none" anchor="ctr"/>
              <a:lstStyle/>
              <a:p>
                <a:endParaRPr lang="de-DE">
                  <a:solidFill>
                    <a:schemeClr val="bg1">
                      <a:lumMod val="65000"/>
                    </a:schemeClr>
                  </a:solidFill>
                </a:endParaRPr>
              </a:p>
            </p:txBody>
          </p:sp>
          <p:sp>
            <p:nvSpPr>
              <p:cNvPr id="23577" name="Text Box 33"/>
              <p:cNvSpPr txBox="1">
                <a:spLocks noChangeArrowheads="1"/>
              </p:cNvSpPr>
              <p:nvPr/>
            </p:nvSpPr>
            <p:spPr bwMode="auto">
              <a:xfrm>
                <a:off x="99" y="3754"/>
                <a:ext cx="2347" cy="330"/>
              </a:xfrm>
              <a:prstGeom prst="rect">
                <a:avLst/>
              </a:prstGeom>
              <a:noFill/>
              <a:ln w="12700">
                <a:noFill/>
                <a:miter lim="800000"/>
                <a:headEnd type="none" w="sm" len="sm"/>
                <a:tailEnd type="none" w="sm" len="sm"/>
              </a:ln>
            </p:spPr>
            <p:txBody>
              <a:bodyPr wrap="none">
                <a:spAutoFit/>
              </a:bodyPr>
              <a:lstStyle/>
              <a:p>
                <a:pPr algn="r" defTabSz="762000" eaLnBrk="1" hangingPunct="1">
                  <a:spcBef>
                    <a:spcPct val="0"/>
                  </a:spcBef>
                </a:pPr>
                <a:r>
                  <a:rPr lang="de-DE" sz="1400" b="1">
                    <a:solidFill>
                      <a:schemeClr val="bg1">
                        <a:lumMod val="65000"/>
                      </a:schemeClr>
                    </a:solidFill>
                  </a:rPr>
                  <a:t>Commodity released at decommissioning</a:t>
                </a:r>
              </a:p>
              <a:p>
                <a:pPr algn="r" defTabSz="762000" eaLnBrk="1" hangingPunct="1">
                  <a:spcBef>
                    <a:spcPct val="0"/>
                  </a:spcBef>
                </a:pPr>
                <a:r>
                  <a:rPr lang="de-DE" sz="1400" b="1" i="1">
                    <a:solidFill>
                      <a:schemeClr val="bg1">
                        <a:lumMod val="65000"/>
                      </a:schemeClr>
                    </a:solidFill>
                  </a:rPr>
                  <a:t>NCAP_OCOM(r,t,p,c) x VAR_NCAP</a:t>
                </a:r>
              </a:p>
            </p:txBody>
          </p:sp>
        </p:grpSp>
      </p:grpSp>
      <p:grpSp>
        <p:nvGrpSpPr>
          <p:cNvPr id="8" name="Group 39"/>
          <p:cNvGrpSpPr>
            <a:grpSpLocks/>
          </p:cNvGrpSpPr>
          <p:nvPr/>
        </p:nvGrpSpPr>
        <p:grpSpPr bwMode="auto">
          <a:xfrm>
            <a:off x="722313" y="1143000"/>
            <a:ext cx="7967662" cy="5257800"/>
            <a:chOff x="624" y="720"/>
            <a:chExt cx="5019" cy="3312"/>
          </a:xfrm>
        </p:grpSpPr>
        <p:sp>
          <p:nvSpPr>
            <p:cNvPr id="23567" name="Rectangle 40"/>
            <p:cNvSpPr>
              <a:spLocks noChangeArrowheads="1"/>
            </p:cNvSpPr>
            <p:nvPr/>
          </p:nvSpPr>
          <p:spPr bwMode="auto">
            <a:xfrm>
              <a:off x="2987" y="1152"/>
              <a:ext cx="85" cy="2880"/>
            </a:xfrm>
            <a:prstGeom prst="rect">
              <a:avLst/>
            </a:prstGeom>
            <a:solidFill>
              <a:srgbClr val="000000"/>
            </a:solidFill>
            <a:ln w="12700">
              <a:solidFill>
                <a:schemeClr val="tx1"/>
              </a:solidFill>
              <a:miter lim="800000"/>
              <a:headEnd type="none" w="sm" len="sm"/>
              <a:tailEnd type="none" w="sm" len="sm"/>
            </a:ln>
          </p:spPr>
          <p:txBody>
            <a:bodyPr wrap="none" anchor="ctr"/>
            <a:lstStyle/>
            <a:p>
              <a:endParaRPr lang="de-DE"/>
            </a:p>
          </p:txBody>
        </p:sp>
        <p:sp>
          <p:nvSpPr>
            <p:cNvPr id="23568" name="Text Box 41"/>
            <p:cNvSpPr txBox="1">
              <a:spLocks noChangeArrowheads="1"/>
            </p:cNvSpPr>
            <p:nvPr/>
          </p:nvSpPr>
          <p:spPr bwMode="auto">
            <a:xfrm>
              <a:off x="2842" y="720"/>
              <a:ext cx="377" cy="192"/>
            </a:xfrm>
            <a:prstGeom prst="rect">
              <a:avLst/>
            </a:prstGeom>
            <a:noFill/>
            <a:ln w="12700">
              <a:noFill/>
              <a:miter lim="800000"/>
              <a:headEnd type="none" w="sm" len="sm"/>
              <a:tailEnd type="none" w="sm" len="sm"/>
            </a:ln>
          </p:spPr>
          <p:txBody>
            <a:bodyPr wrap="none">
              <a:spAutoFit/>
            </a:bodyPr>
            <a:lstStyle/>
            <a:p>
              <a:pPr algn="ctr" defTabSz="762000" eaLnBrk="1" hangingPunct="1">
                <a:spcBef>
                  <a:spcPct val="0"/>
                </a:spcBef>
              </a:pPr>
              <a:r>
                <a:rPr lang="de-DE" sz="1400" b="1"/>
                <a:t>COM</a:t>
              </a:r>
            </a:p>
          </p:txBody>
        </p:sp>
        <p:sp>
          <p:nvSpPr>
            <p:cNvPr id="23569" name="Text Box 42"/>
            <p:cNvSpPr txBox="1">
              <a:spLocks noChangeArrowheads="1"/>
            </p:cNvSpPr>
            <p:nvPr/>
          </p:nvSpPr>
          <p:spPr bwMode="auto">
            <a:xfrm>
              <a:off x="2942" y="826"/>
              <a:ext cx="178" cy="326"/>
            </a:xfrm>
            <a:prstGeom prst="rect">
              <a:avLst/>
            </a:prstGeom>
            <a:noFill/>
            <a:ln w="12700">
              <a:noFill/>
              <a:miter lim="800000"/>
              <a:headEnd type="none" w="sm" len="sm"/>
              <a:tailEnd type="none" w="sm" len="sm"/>
            </a:ln>
          </p:spPr>
          <p:txBody>
            <a:bodyPr wrap="none">
              <a:spAutoFit/>
            </a:bodyPr>
            <a:lstStyle/>
            <a:p>
              <a:pPr algn="ctr" defTabSz="762000" eaLnBrk="1" hangingPunct="1">
                <a:spcBef>
                  <a:spcPct val="0"/>
                </a:spcBef>
              </a:pPr>
              <a:r>
                <a:rPr lang="de-DE" sz="1400" b="1">
                  <a:sym typeface="Symbol" pitchFamily="18" charset="2"/>
                </a:rPr>
                <a:t></a:t>
              </a:r>
              <a:endParaRPr lang="de-DE" sz="1400" b="1"/>
            </a:p>
            <a:p>
              <a:pPr algn="ctr" defTabSz="762000" eaLnBrk="1" hangingPunct="1">
                <a:spcBef>
                  <a:spcPct val="0"/>
                </a:spcBef>
              </a:pPr>
              <a:r>
                <a:rPr lang="de-DE" sz="1400" b="1">
                  <a:sym typeface="Symbol" pitchFamily="18" charset="2"/>
                </a:rPr>
                <a:t></a:t>
              </a:r>
              <a:endParaRPr lang="de-DE" sz="1400" b="1"/>
            </a:p>
          </p:txBody>
        </p:sp>
        <p:sp>
          <p:nvSpPr>
            <p:cNvPr id="23570" name="Rectangle 43"/>
            <p:cNvSpPr>
              <a:spLocks noChangeArrowheads="1"/>
            </p:cNvSpPr>
            <p:nvPr/>
          </p:nvSpPr>
          <p:spPr bwMode="auto">
            <a:xfrm>
              <a:off x="624" y="1728"/>
              <a:ext cx="713" cy="200"/>
            </a:xfrm>
            <a:prstGeom prst="rect">
              <a:avLst/>
            </a:prstGeom>
            <a:noFill/>
            <a:ln w="12700">
              <a:solidFill>
                <a:srgbClr val="000000"/>
              </a:solidFill>
              <a:miter lim="800000"/>
              <a:headEnd type="none" w="sm" len="sm"/>
              <a:tailEnd type="none" w="sm" len="sm"/>
            </a:ln>
          </p:spPr>
          <p:txBody>
            <a:bodyPr wrap="none">
              <a:spAutoFit/>
            </a:bodyPr>
            <a:lstStyle/>
            <a:p>
              <a:pPr algn="ctr" defTabSz="762000" eaLnBrk="1" hangingPunct="1">
                <a:spcBef>
                  <a:spcPct val="0"/>
                </a:spcBef>
              </a:pPr>
              <a:r>
                <a:rPr lang="de-DE" sz="1400" b="1" dirty="0">
                  <a:solidFill>
                    <a:schemeClr val="bg2"/>
                  </a:solidFill>
                </a:rPr>
                <a:t>Production</a:t>
              </a:r>
            </a:p>
          </p:txBody>
        </p:sp>
        <p:sp>
          <p:nvSpPr>
            <p:cNvPr id="23571" name="Rectangle 44"/>
            <p:cNvSpPr>
              <a:spLocks noChangeArrowheads="1"/>
            </p:cNvSpPr>
            <p:nvPr/>
          </p:nvSpPr>
          <p:spPr bwMode="auto">
            <a:xfrm>
              <a:off x="4800" y="1536"/>
              <a:ext cx="843" cy="200"/>
            </a:xfrm>
            <a:prstGeom prst="rect">
              <a:avLst/>
            </a:prstGeom>
            <a:noFill/>
            <a:ln w="12700">
              <a:solidFill>
                <a:srgbClr val="000000"/>
              </a:solidFill>
              <a:miter lim="800000"/>
              <a:headEnd type="none" w="sm" len="sm"/>
              <a:tailEnd type="none" w="sm" len="sm"/>
            </a:ln>
          </p:spPr>
          <p:txBody>
            <a:bodyPr wrap="none">
              <a:spAutoFit/>
            </a:bodyPr>
            <a:lstStyle/>
            <a:p>
              <a:pPr algn="ctr" defTabSz="762000" eaLnBrk="1" hangingPunct="1">
                <a:spcBef>
                  <a:spcPct val="0"/>
                </a:spcBef>
              </a:pPr>
              <a:r>
                <a:rPr lang="de-DE" sz="1400" b="1">
                  <a:solidFill>
                    <a:schemeClr val="bg2"/>
                  </a:solidFill>
                </a:rPr>
                <a:t>Consumption</a:t>
              </a:r>
            </a:p>
          </p:txBody>
        </p:sp>
        <p:sp>
          <p:nvSpPr>
            <p:cNvPr id="23572" name="Rectangle 45"/>
            <p:cNvSpPr>
              <a:spLocks noChangeArrowheads="1"/>
            </p:cNvSpPr>
            <p:nvPr/>
          </p:nvSpPr>
          <p:spPr bwMode="auto">
            <a:xfrm>
              <a:off x="3264" y="768"/>
              <a:ext cx="1935" cy="192"/>
            </a:xfrm>
            <a:prstGeom prst="rect">
              <a:avLst/>
            </a:prstGeom>
            <a:noFill/>
            <a:ln w="12700">
              <a:noFill/>
              <a:miter lim="800000"/>
              <a:headEnd type="none" w="sm" len="sm"/>
              <a:tailEnd type="none" w="sm" len="sm"/>
            </a:ln>
          </p:spPr>
          <p:txBody>
            <a:bodyPr wrap="none">
              <a:spAutoFit/>
            </a:bodyPr>
            <a:lstStyle/>
            <a:p>
              <a:pPr algn="ctr" defTabSz="762000" eaLnBrk="1" hangingPunct="1">
                <a:spcBef>
                  <a:spcPct val="0"/>
                </a:spcBef>
              </a:pPr>
              <a:r>
                <a:rPr lang="de-DE" sz="1400"/>
                <a:t>Commodity type MATerial, FINancial</a:t>
              </a:r>
            </a:p>
          </p:txBody>
        </p:sp>
        <p:sp>
          <p:nvSpPr>
            <p:cNvPr id="23573" name="Rectangle 46"/>
            <p:cNvSpPr>
              <a:spLocks noChangeArrowheads="1"/>
            </p:cNvSpPr>
            <p:nvPr/>
          </p:nvSpPr>
          <p:spPr bwMode="auto">
            <a:xfrm>
              <a:off x="3264" y="1008"/>
              <a:ext cx="1807" cy="192"/>
            </a:xfrm>
            <a:prstGeom prst="rect">
              <a:avLst/>
            </a:prstGeom>
            <a:noFill/>
            <a:ln w="12700">
              <a:noFill/>
              <a:miter lim="800000"/>
              <a:headEnd type="none" w="sm" len="sm"/>
              <a:tailEnd type="none" w="sm" len="sm"/>
            </a:ln>
          </p:spPr>
          <p:txBody>
            <a:bodyPr wrap="none">
              <a:spAutoFit/>
            </a:bodyPr>
            <a:lstStyle/>
            <a:p>
              <a:pPr algn="ctr" defTabSz="762000" eaLnBrk="1" hangingPunct="1">
                <a:spcBef>
                  <a:spcPct val="0"/>
                </a:spcBef>
              </a:pPr>
              <a:r>
                <a:rPr lang="de-DE" sz="1400"/>
                <a:t>Commodity type NRG, ENV, DEM</a:t>
              </a:r>
            </a:p>
          </p:txBody>
        </p:sp>
      </p:grpSp>
      <p:grpSp>
        <p:nvGrpSpPr>
          <p:cNvPr id="9" name="Group 47"/>
          <p:cNvGrpSpPr>
            <a:grpSpLocks/>
          </p:cNvGrpSpPr>
          <p:nvPr/>
        </p:nvGrpSpPr>
        <p:grpSpPr bwMode="auto">
          <a:xfrm>
            <a:off x="4608513" y="3889375"/>
            <a:ext cx="2574925" cy="523875"/>
            <a:chOff x="3072" y="2650"/>
            <a:chExt cx="1622" cy="330"/>
          </a:xfrm>
        </p:grpSpPr>
        <p:sp>
          <p:nvSpPr>
            <p:cNvPr id="23565" name="AutoShape 48"/>
            <p:cNvSpPr>
              <a:spLocks noChangeArrowheads="1"/>
            </p:cNvSpPr>
            <p:nvPr/>
          </p:nvSpPr>
          <p:spPr bwMode="auto">
            <a:xfrm>
              <a:off x="3072" y="2736"/>
              <a:ext cx="528" cy="144"/>
            </a:xfrm>
            <a:prstGeom prst="rightArrow">
              <a:avLst>
                <a:gd name="adj1" fmla="val 50000"/>
                <a:gd name="adj2" fmla="val 91667"/>
              </a:avLst>
            </a:prstGeom>
            <a:solidFill>
              <a:srgbClr val="FF0000"/>
            </a:solidFill>
            <a:ln w="12700">
              <a:solidFill>
                <a:schemeClr val="tx1"/>
              </a:solidFill>
              <a:miter lim="800000"/>
              <a:headEnd type="none" w="sm" len="sm"/>
              <a:tailEnd type="none" w="sm" len="sm"/>
            </a:ln>
          </p:spPr>
          <p:txBody>
            <a:bodyPr wrap="none" anchor="ctr"/>
            <a:lstStyle/>
            <a:p>
              <a:endParaRPr lang="de-DE">
                <a:solidFill>
                  <a:schemeClr val="bg2"/>
                </a:solidFill>
              </a:endParaRPr>
            </a:p>
          </p:txBody>
        </p:sp>
        <p:sp>
          <p:nvSpPr>
            <p:cNvPr id="23566" name="Text Box 49"/>
            <p:cNvSpPr txBox="1">
              <a:spLocks noChangeArrowheads="1"/>
            </p:cNvSpPr>
            <p:nvPr/>
          </p:nvSpPr>
          <p:spPr bwMode="auto">
            <a:xfrm>
              <a:off x="3600" y="2650"/>
              <a:ext cx="1094" cy="330"/>
            </a:xfrm>
            <a:prstGeom prst="rect">
              <a:avLst/>
            </a:prstGeom>
            <a:noFill/>
            <a:ln w="12700">
              <a:noFill/>
              <a:miter lim="800000"/>
              <a:headEnd type="none" w="sm" len="sm"/>
              <a:tailEnd type="none" w="sm" len="sm"/>
            </a:ln>
          </p:spPr>
          <p:txBody>
            <a:bodyPr wrap="none">
              <a:spAutoFit/>
            </a:bodyPr>
            <a:lstStyle/>
            <a:p>
              <a:pPr defTabSz="762000" eaLnBrk="1" hangingPunct="1">
                <a:spcBef>
                  <a:spcPct val="0"/>
                </a:spcBef>
              </a:pPr>
              <a:r>
                <a:rPr lang="de-DE" sz="1400" b="1">
                  <a:solidFill>
                    <a:schemeClr val="bg2"/>
                  </a:solidFill>
                </a:rPr>
                <a:t>Projected demand</a:t>
              </a:r>
            </a:p>
            <a:p>
              <a:pPr defTabSz="762000" eaLnBrk="1" hangingPunct="1">
                <a:spcBef>
                  <a:spcPct val="0"/>
                </a:spcBef>
              </a:pPr>
              <a:r>
                <a:rPr lang="de-DE" sz="1400" b="1" i="1">
                  <a:solidFill>
                    <a:schemeClr val="bg2"/>
                  </a:solidFill>
                </a:rPr>
                <a:t>COM_PROJ(r,t,c)</a:t>
              </a:r>
            </a:p>
          </p:txBody>
        </p:sp>
      </p:grpSp>
    </p:spTree>
    <p:extLst>
      <p:ext uri="{BB962C8B-B14F-4D97-AF65-F5344CB8AC3E}">
        <p14:creationId xmlns:p14="http://schemas.microsoft.com/office/powerpoint/2010/main" val="135692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0" y="0"/>
            <a:ext cx="8897938" cy="944563"/>
          </a:xfrm>
          <a:noFill/>
        </p:spPr>
        <p:txBody>
          <a:bodyPr/>
          <a:lstStyle/>
          <a:p>
            <a:pPr eaLnBrk="1" hangingPunct="1"/>
            <a:r>
              <a:rPr lang="de-DE" dirty="0"/>
              <a:t>Definition of activity variable</a:t>
            </a:r>
          </a:p>
        </p:txBody>
      </p:sp>
      <p:graphicFrame>
        <p:nvGraphicFramePr>
          <p:cNvPr id="3074" name="Object 19"/>
          <p:cNvGraphicFramePr>
            <a:graphicFrameLocks noGrp="1" noChangeAspect="1"/>
          </p:cNvGraphicFramePr>
          <p:nvPr>
            <p:ph idx="1"/>
            <p:extLst>
              <p:ext uri="{D42A27DB-BD31-4B8C-83A1-F6EECF244321}">
                <p14:modId xmlns:p14="http://schemas.microsoft.com/office/powerpoint/2010/main" val="3767174448"/>
              </p:ext>
            </p:extLst>
          </p:nvPr>
        </p:nvGraphicFramePr>
        <p:xfrm>
          <a:off x="2498384" y="5353397"/>
          <a:ext cx="3471862" cy="1004887"/>
        </p:xfrm>
        <a:graphic>
          <a:graphicData uri="http://schemas.openxmlformats.org/presentationml/2006/ole">
            <mc:AlternateContent xmlns:mc="http://schemas.openxmlformats.org/markup-compatibility/2006">
              <mc:Choice xmlns:v="urn:schemas-microsoft-com:vml" Requires="v">
                <p:oleObj spid="_x0000_s394261" name="Equation" r:id="rId4" imgW="2413000" imgH="698500" progId="Equation.3">
                  <p:embed/>
                </p:oleObj>
              </mc:Choice>
              <mc:Fallback>
                <p:oleObj name="Equation" r:id="rId4" imgW="2413000" imgH="6985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384" y="5353397"/>
                        <a:ext cx="3471862" cy="1004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3"/>
          <p:cNvSpPr>
            <a:spLocks noChangeArrowheads="1"/>
          </p:cNvSpPr>
          <p:nvPr/>
        </p:nvSpPr>
        <p:spPr bwMode="auto">
          <a:xfrm>
            <a:off x="457200" y="685800"/>
            <a:ext cx="8382000" cy="1143000"/>
          </a:xfrm>
          <a:prstGeom prst="rect">
            <a:avLst/>
          </a:prstGeom>
          <a:noFill/>
          <a:ln w="12700">
            <a:noFill/>
            <a:miter lim="800000"/>
            <a:headEnd type="none" w="sm" len="sm"/>
            <a:tailEnd type="none" w="sm" len="sm"/>
          </a:ln>
        </p:spPr>
        <p:txBody>
          <a:bodyPr/>
          <a:lstStyle/>
          <a:p>
            <a:pPr eaLnBrk="1" hangingPunct="1">
              <a:spcBef>
                <a:spcPct val="0"/>
              </a:spcBef>
            </a:pPr>
            <a:endParaRPr lang="en-US" b="1">
              <a:solidFill>
                <a:srgbClr val="0066CC"/>
              </a:solidFill>
            </a:endParaRPr>
          </a:p>
        </p:txBody>
      </p:sp>
      <p:sp>
        <p:nvSpPr>
          <p:cNvPr id="3078" name="Text Box 4"/>
          <p:cNvSpPr txBox="1">
            <a:spLocks noChangeArrowheads="1"/>
          </p:cNvSpPr>
          <p:nvPr/>
        </p:nvSpPr>
        <p:spPr bwMode="auto">
          <a:xfrm>
            <a:off x="250824" y="1531938"/>
            <a:ext cx="8527967" cy="1261884"/>
          </a:xfrm>
          <a:prstGeom prst="rect">
            <a:avLst/>
          </a:prstGeom>
          <a:noFill/>
          <a:ln w="9525" algn="ctr">
            <a:noFill/>
            <a:miter lim="800000"/>
            <a:headEnd type="none" w="sm" len="sm"/>
            <a:tailEnd type="none" w="sm" len="sm"/>
          </a:ln>
        </p:spPr>
        <p:txBody>
          <a:bodyPr wrap="square">
            <a:spAutoFit/>
          </a:bodyPr>
          <a:lstStyle/>
          <a:p>
            <a:pPr marL="412750" indent="-412750" eaLnBrk="1" hangingPunct="1">
              <a:lnSpc>
                <a:spcPct val="120000"/>
              </a:lnSpc>
              <a:spcBef>
                <a:spcPct val="20000"/>
              </a:spcBef>
              <a:buClr>
                <a:srgbClr val="0066CC"/>
              </a:buClr>
              <a:buFont typeface="Arial" charset="0"/>
              <a:buChar char="●"/>
            </a:pPr>
            <a:r>
              <a:rPr lang="de-DE" sz="2000" dirty="0">
                <a:solidFill>
                  <a:schemeClr val="bg2"/>
                </a:solidFill>
              </a:rPr>
              <a:t>Activity variable VAR_ACT measures generation of the technology.</a:t>
            </a:r>
          </a:p>
          <a:p>
            <a:pPr marL="412750" indent="-412750" eaLnBrk="1" hangingPunct="1">
              <a:lnSpc>
                <a:spcPct val="120000"/>
              </a:lnSpc>
              <a:spcBef>
                <a:spcPct val="20000"/>
              </a:spcBef>
              <a:buClr>
                <a:srgbClr val="0066CC"/>
              </a:buClr>
              <a:buFont typeface="Arial" charset="0"/>
              <a:buChar char="●"/>
            </a:pPr>
            <a:r>
              <a:rPr lang="de-DE" sz="2000" dirty="0">
                <a:solidFill>
                  <a:schemeClr val="bg2"/>
                </a:solidFill>
              </a:rPr>
              <a:t>In most cases one of the energy output flows; for power plants activity equals the electricity output flow</a:t>
            </a:r>
          </a:p>
        </p:txBody>
      </p:sp>
      <p:sp>
        <p:nvSpPr>
          <p:cNvPr id="20" name="Line 3"/>
          <p:cNvSpPr>
            <a:spLocks noChangeShapeType="1"/>
          </p:cNvSpPr>
          <p:nvPr/>
        </p:nvSpPr>
        <p:spPr bwMode="auto">
          <a:xfrm flipV="1">
            <a:off x="2289787" y="4310033"/>
            <a:ext cx="792162" cy="1587"/>
          </a:xfrm>
          <a:prstGeom prst="line">
            <a:avLst/>
          </a:prstGeom>
          <a:noFill/>
          <a:ln w="25400">
            <a:solidFill>
              <a:srgbClr val="FF9900"/>
            </a:solidFill>
            <a:round/>
            <a:headEnd type="none" w="sm" len="sm"/>
            <a:tailEnd type="triangle" w="lg" len="med"/>
          </a:ln>
        </p:spPr>
        <p:txBody>
          <a:bodyPr/>
          <a:lstStyle/>
          <a:p>
            <a:endParaRPr lang="en-GB"/>
          </a:p>
        </p:txBody>
      </p:sp>
      <p:sp>
        <p:nvSpPr>
          <p:cNvPr id="21" name="Text Box 4"/>
          <p:cNvSpPr txBox="1">
            <a:spLocks noChangeArrowheads="1"/>
          </p:cNvSpPr>
          <p:nvPr/>
        </p:nvSpPr>
        <p:spPr bwMode="auto">
          <a:xfrm>
            <a:off x="5455986" y="3257520"/>
            <a:ext cx="543739" cy="30777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400" b="1" dirty="0"/>
              <a:t>ELC</a:t>
            </a:r>
          </a:p>
        </p:txBody>
      </p:sp>
      <p:sp>
        <p:nvSpPr>
          <p:cNvPr id="22" name="Text Box 5"/>
          <p:cNvSpPr txBox="1">
            <a:spLocks noChangeArrowheads="1"/>
          </p:cNvSpPr>
          <p:nvPr/>
        </p:nvSpPr>
        <p:spPr bwMode="auto">
          <a:xfrm>
            <a:off x="2008799" y="3200370"/>
            <a:ext cx="562975" cy="307777"/>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400" b="1" dirty="0"/>
              <a:t>COL</a:t>
            </a:r>
          </a:p>
        </p:txBody>
      </p:sp>
      <p:sp>
        <p:nvSpPr>
          <p:cNvPr id="23" name="Text Box 6"/>
          <p:cNvSpPr txBox="1">
            <a:spLocks noChangeArrowheads="1"/>
          </p:cNvSpPr>
          <p:nvPr/>
        </p:nvSpPr>
        <p:spPr bwMode="auto">
          <a:xfrm>
            <a:off x="3156562" y="4152870"/>
            <a:ext cx="1476375" cy="517525"/>
          </a:xfrm>
          <a:prstGeom prst="rect">
            <a:avLst/>
          </a:prstGeom>
          <a:noFill/>
          <a:ln w="3175">
            <a:noFill/>
            <a:miter lim="800000"/>
            <a:headEnd type="none" w="sm" len="sm"/>
            <a:tailEnd type="none" w="sm" len="sm"/>
          </a:ln>
        </p:spPr>
        <p:txBody>
          <a:bodyPr wrap="none">
            <a:spAutoFit/>
          </a:bodyPr>
          <a:lstStyle/>
          <a:p>
            <a:pPr algn="ctr" defTabSz="762000" eaLnBrk="1" hangingPunct="1">
              <a:spcBef>
                <a:spcPct val="0"/>
              </a:spcBef>
            </a:pPr>
            <a:r>
              <a:rPr lang="de-DE" sz="1400" dirty="0"/>
              <a:t>Supercrititcal</a:t>
            </a:r>
          </a:p>
          <a:p>
            <a:pPr algn="ctr" defTabSz="762000" eaLnBrk="1" hangingPunct="1">
              <a:spcBef>
                <a:spcPct val="0"/>
              </a:spcBef>
            </a:pPr>
            <a:r>
              <a:rPr lang="de-DE" sz="1400" dirty="0"/>
              <a:t>coal plant (SCP)</a:t>
            </a:r>
          </a:p>
        </p:txBody>
      </p:sp>
      <p:sp>
        <p:nvSpPr>
          <p:cNvPr id="24" name="Line 7"/>
          <p:cNvSpPr>
            <a:spLocks noChangeShapeType="1"/>
          </p:cNvSpPr>
          <p:nvPr/>
        </p:nvSpPr>
        <p:spPr bwMode="auto">
          <a:xfrm>
            <a:off x="4666274" y="4598958"/>
            <a:ext cx="1079500" cy="0"/>
          </a:xfrm>
          <a:prstGeom prst="line">
            <a:avLst/>
          </a:prstGeom>
          <a:noFill/>
          <a:ln w="25400">
            <a:solidFill>
              <a:srgbClr val="FF9900"/>
            </a:solidFill>
            <a:round/>
            <a:headEnd type="none" w="sm" len="sm"/>
            <a:tailEnd type="triangle" w="lg" len="med"/>
          </a:ln>
        </p:spPr>
        <p:txBody>
          <a:bodyPr/>
          <a:lstStyle/>
          <a:p>
            <a:endParaRPr lang="en-GB"/>
          </a:p>
        </p:txBody>
      </p:sp>
      <p:sp>
        <p:nvSpPr>
          <p:cNvPr id="25" name="Line 8"/>
          <p:cNvSpPr>
            <a:spLocks noChangeShapeType="1"/>
          </p:cNvSpPr>
          <p:nvPr/>
        </p:nvSpPr>
        <p:spPr bwMode="auto">
          <a:xfrm>
            <a:off x="4666274" y="4167158"/>
            <a:ext cx="1871663" cy="0"/>
          </a:xfrm>
          <a:prstGeom prst="line">
            <a:avLst/>
          </a:prstGeom>
          <a:noFill/>
          <a:ln w="25400">
            <a:solidFill>
              <a:srgbClr val="FF9900"/>
            </a:solidFill>
            <a:round/>
            <a:headEnd type="none" w="sm" len="sm"/>
            <a:tailEnd type="triangle" w="lg" len="med"/>
          </a:ln>
        </p:spPr>
        <p:txBody>
          <a:bodyPr/>
          <a:lstStyle/>
          <a:p>
            <a:endParaRPr lang="en-GB"/>
          </a:p>
        </p:txBody>
      </p:sp>
      <p:sp>
        <p:nvSpPr>
          <p:cNvPr id="26" name="Text Box 9"/>
          <p:cNvSpPr txBox="1">
            <a:spLocks noChangeArrowheads="1"/>
          </p:cNvSpPr>
          <p:nvPr/>
        </p:nvSpPr>
        <p:spPr bwMode="auto">
          <a:xfrm>
            <a:off x="6298224" y="3276570"/>
            <a:ext cx="514350" cy="304800"/>
          </a:xfrm>
          <a:prstGeom prst="rect">
            <a:avLst/>
          </a:prstGeom>
          <a:noFill/>
          <a:ln w="3175">
            <a:noFill/>
            <a:miter lim="800000"/>
            <a:headEnd type="none" w="sm" len="sm"/>
            <a:tailEnd type="none" w="sm" len="sm"/>
          </a:ln>
        </p:spPr>
        <p:txBody>
          <a:bodyPr wrap="none">
            <a:spAutoFit/>
          </a:bodyPr>
          <a:lstStyle/>
          <a:p>
            <a:pPr defTabSz="762000" eaLnBrk="1" hangingPunct="1">
              <a:spcBef>
                <a:spcPct val="0"/>
              </a:spcBef>
            </a:pPr>
            <a:r>
              <a:rPr lang="de-DE" sz="1400" b="1" dirty="0"/>
              <a:t>CO</a:t>
            </a:r>
            <a:r>
              <a:rPr lang="de-DE" sz="1400" b="1" baseline="-25000" dirty="0"/>
              <a:t>2</a:t>
            </a:r>
          </a:p>
        </p:txBody>
      </p:sp>
      <p:sp>
        <p:nvSpPr>
          <p:cNvPr id="29" name="Line 12"/>
          <p:cNvSpPr>
            <a:spLocks noChangeShapeType="1"/>
          </p:cNvSpPr>
          <p:nvPr/>
        </p:nvSpPr>
        <p:spPr bwMode="auto">
          <a:xfrm flipH="1">
            <a:off x="2289787" y="3590895"/>
            <a:ext cx="0" cy="1368425"/>
          </a:xfrm>
          <a:prstGeom prst="line">
            <a:avLst/>
          </a:prstGeom>
          <a:noFill/>
          <a:ln w="25400">
            <a:solidFill>
              <a:srgbClr val="339966"/>
            </a:solidFill>
            <a:round/>
            <a:headEnd type="none" w="sm" len="sm"/>
            <a:tailEnd type="none" w="sm" len="sm"/>
          </a:ln>
        </p:spPr>
        <p:txBody>
          <a:bodyPr/>
          <a:lstStyle/>
          <a:p>
            <a:endParaRPr lang="en-GB"/>
          </a:p>
        </p:txBody>
      </p:sp>
      <p:sp>
        <p:nvSpPr>
          <p:cNvPr id="33" name="Text Box 16"/>
          <p:cNvSpPr txBox="1">
            <a:spLocks noChangeArrowheads="1"/>
          </p:cNvSpPr>
          <p:nvPr/>
        </p:nvSpPr>
        <p:spPr bwMode="auto">
          <a:xfrm>
            <a:off x="4858362" y="3735358"/>
            <a:ext cx="685800" cy="304800"/>
          </a:xfrm>
          <a:prstGeom prst="rect">
            <a:avLst/>
          </a:prstGeom>
          <a:noFill/>
          <a:ln w="3175">
            <a:noFill/>
            <a:miter lim="800000"/>
            <a:headEnd type="none" w="sm" len="sm"/>
            <a:tailEnd type="none" w="sm" len="sm"/>
          </a:ln>
        </p:spPr>
        <p:txBody>
          <a:bodyPr wrap="none">
            <a:spAutoFit/>
          </a:bodyPr>
          <a:lstStyle/>
          <a:p>
            <a:pPr>
              <a:spcBef>
                <a:spcPct val="0"/>
              </a:spcBef>
            </a:pPr>
            <a:r>
              <a:rPr lang="de-DE" sz="1400" b="1" i="1" dirty="0">
                <a:solidFill>
                  <a:srgbClr val="FF9933"/>
                </a:solidFill>
                <a:latin typeface="Helvetica" pitchFamily="34" charset="0"/>
              </a:rPr>
              <a:t>Flows</a:t>
            </a:r>
          </a:p>
        </p:txBody>
      </p:sp>
      <p:sp>
        <p:nvSpPr>
          <p:cNvPr id="35" name="Rectangle 18"/>
          <p:cNvSpPr>
            <a:spLocks noChangeArrowheads="1"/>
          </p:cNvSpPr>
          <p:nvPr/>
        </p:nvSpPr>
        <p:spPr bwMode="auto">
          <a:xfrm>
            <a:off x="3081949" y="3962370"/>
            <a:ext cx="1584325" cy="838200"/>
          </a:xfrm>
          <a:prstGeom prst="rect">
            <a:avLst/>
          </a:prstGeom>
          <a:noFill/>
          <a:ln w="25400">
            <a:solidFill>
              <a:srgbClr val="0000FF"/>
            </a:solidFill>
            <a:miter lim="800000"/>
            <a:headEnd type="none" w="sm" len="sm"/>
            <a:tailEnd type="none" w="sm" len="sm"/>
          </a:ln>
        </p:spPr>
        <p:txBody>
          <a:bodyPr wrap="none" anchor="ctr"/>
          <a:lstStyle/>
          <a:p>
            <a:endParaRPr lang="en-GB"/>
          </a:p>
        </p:txBody>
      </p:sp>
      <p:sp>
        <p:nvSpPr>
          <p:cNvPr id="36" name="Line 19"/>
          <p:cNvSpPr>
            <a:spLocks noChangeShapeType="1"/>
          </p:cNvSpPr>
          <p:nvPr/>
        </p:nvSpPr>
        <p:spPr bwMode="auto">
          <a:xfrm flipH="1">
            <a:off x="5745774" y="3590895"/>
            <a:ext cx="0" cy="1368425"/>
          </a:xfrm>
          <a:prstGeom prst="line">
            <a:avLst/>
          </a:prstGeom>
          <a:noFill/>
          <a:ln w="25400">
            <a:solidFill>
              <a:srgbClr val="339966"/>
            </a:solidFill>
            <a:round/>
            <a:headEnd type="none" w="sm" len="sm"/>
            <a:tailEnd type="none" w="sm" len="sm"/>
          </a:ln>
        </p:spPr>
        <p:txBody>
          <a:bodyPr/>
          <a:lstStyle/>
          <a:p>
            <a:endParaRPr lang="en-GB"/>
          </a:p>
        </p:txBody>
      </p:sp>
      <p:sp>
        <p:nvSpPr>
          <p:cNvPr id="37" name="Line 20"/>
          <p:cNvSpPr>
            <a:spLocks noChangeShapeType="1"/>
          </p:cNvSpPr>
          <p:nvPr/>
        </p:nvSpPr>
        <p:spPr bwMode="auto">
          <a:xfrm flipH="1">
            <a:off x="6537937" y="3590895"/>
            <a:ext cx="0" cy="1368425"/>
          </a:xfrm>
          <a:prstGeom prst="line">
            <a:avLst/>
          </a:prstGeom>
          <a:noFill/>
          <a:ln w="25400">
            <a:solidFill>
              <a:srgbClr val="339966"/>
            </a:solidFill>
            <a:round/>
            <a:headEnd type="none" w="sm" len="sm"/>
            <a:tailEnd type="none" w="sm" len="sm"/>
          </a:ln>
        </p:spPr>
        <p:txBody>
          <a:bodyPr/>
          <a:lstStyle/>
          <a:p>
            <a:endParaRPr lang="en-GB"/>
          </a:p>
        </p:txBody>
      </p:sp>
    </p:spTree>
    <p:extLst>
      <p:ext uri="{BB962C8B-B14F-4D97-AF65-F5344CB8AC3E}">
        <p14:creationId xmlns:p14="http://schemas.microsoft.com/office/powerpoint/2010/main" val="526476769"/>
      </p:ext>
    </p:extLst>
  </p:cSld>
  <p:clrMapOvr>
    <a:masterClrMapping/>
  </p:clrMapOvr>
</p:sld>
</file>

<file path=ppt/theme/theme1.xml><?xml version="1.0" encoding="utf-8"?>
<a:theme xmlns:a="http://schemas.openxmlformats.org/drawingml/2006/main" name="IEA_Basic_Template_01">
  <a:themeElements>
    <a:clrScheme name="">
      <a:dk1>
        <a:srgbClr val="336699"/>
      </a:dk1>
      <a:lt1>
        <a:srgbClr val="FFFFFF"/>
      </a:lt1>
      <a:dk2>
        <a:srgbClr val="017896"/>
      </a:dk2>
      <a:lt2>
        <a:srgbClr val="000000"/>
      </a:lt2>
      <a:accent1>
        <a:srgbClr val="FF9900"/>
      </a:accent1>
      <a:accent2>
        <a:srgbClr val="0099CC"/>
      </a:accent2>
      <a:accent3>
        <a:srgbClr val="FFFFFF"/>
      </a:accent3>
      <a:accent4>
        <a:srgbClr val="2A5682"/>
      </a:accent4>
      <a:accent5>
        <a:srgbClr val="FFCAAA"/>
      </a:accent5>
      <a:accent6>
        <a:srgbClr val="008AB9"/>
      </a:accent6>
      <a:hlink>
        <a:srgbClr val="330099"/>
      </a:hlink>
      <a:folHlink>
        <a:srgbClr val="CBCBCB"/>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a:defRPr>
        </a:defPPr>
      </a:lstStyle>
    </a:lnDef>
  </a:objectDefaults>
  <a:extraClrSchemeLst>
    <a:extraClrScheme>
      <a:clrScheme name="Default Design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themeOverride>
</file>

<file path=docProps/app.xml><?xml version="1.0" encoding="utf-8"?>
<Properties xmlns="http://schemas.openxmlformats.org/officeDocument/2006/extended-properties" xmlns:vt="http://schemas.openxmlformats.org/officeDocument/2006/docPropsVTypes">
  <Template/>
  <TotalTime>20231</TotalTime>
  <Words>1272</Words>
  <Application>Microsoft Office PowerPoint</Application>
  <PresentationFormat>On-screen Show (4:3)</PresentationFormat>
  <Paragraphs>383</Paragraphs>
  <Slides>26</Slides>
  <Notes>19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7" baseType="lpstr">
      <vt:lpstr>Arial</vt:lpstr>
      <vt:lpstr>Arial Black</vt:lpstr>
      <vt:lpstr>Calibri</vt:lpstr>
      <vt:lpstr>Helvetica</vt:lpstr>
      <vt:lpstr>Symbol</vt:lpstr>
      <vt:lpstr>Times New Roman</vt:lpstr>
      <vt:lpstr>Verdana</vt:lpstr>
      <vt:lpstr>Wingdings</vt:lpstr>
      <vt:lpstr>IEA_Basic_Template_01</vt:lpstr>
      <vt:lpstr>Equation</vt:lpstr>
      <vt:lpstr>Formel</vt:lpstr>
      <vt:lpstr>Energy modelling with TIMES</vt:lpstr>
      <vt:lpstr>Content</vt:lpstr>
      <vt:lpstr>TIMES</vt:lpstr>
      <vt:lpstr>Applications of MARKAL/TIMES  around the world</vt:lpstr>
      <vt:lpstr>Core Equations of a TIMES model</vt:lpstr>
      <vt:lpstr>TIMES Basic model constraints based on fundamental principles</vt:lpstr>
      <vt:lpstr>Basic equations</vt:lpstr>
      <vt:lpstr>Commodity balance equation</vt:lpstr>
      <vt:lpstr>Definition of activity variable</vt:lpstr>
      <vt:lpstr>Capacity utilization constraint</vt:lpstr>
      <vt:lpstr>Transformation equation</vt:lpstr>
      <vt:lpstr>Objective function</vt:lpstr>
      <vt:lpstr>Further model equations</vt:lpstr>
      <vt:lpstr>Building Blocks of TIMES model</vt:lpstr>
      <vt:lpstr>TIMES model components</vt:lpstr>
      <vt:lpstr>Technology representation</vt:lpstr>
      <vt:lpstr>Horizontal dimension of the RES:  technology chains</vt:lpstr>
      <vt:lpstr>Vertical dimension of the RES: competition</vt:lpstr>
      <vt:lpstr>Solving the TIMES model</vt:lpstr>
      <vt:lpstr>Linear programming (LP) model</vt:lpstr>
      <vt:lpstr>ANSWER interface</vt:lpstr>
      <vt:lpstr>ANSWER-TIMES:  Model interface</vt:lpstr>
      <vt:lpstr>ANSWER-TIMES:  Data and results screen</vt:lpstr>
      <vt:lpstr>ANSWER-TIMES:  RES navigation</vt:lpstr>
      <vt:lpstr>TIMES Installation: 4 Steps</vt:lpstr>
      <vt:lpstr>Tiny TIMES model: pdf file in TIMES – GAMS folder</vt:lpstr>
    </vt:vector>
  </TitlesOfParts>
  <Company>Universität Stuttgart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Universität Stuttgart                                                                                                                                                                                                                                                                                                                                                                                                                                             Institut für Energiewirtschaft und Rationelle Energieanwendung</dc:title>
  <dc:creator>xuk</dc:creator>
  <cp:lastModifiedBy>bruno merven</cp:lastModifiedBy>
  <cp:revision>979</cp:revision>
  <cp:lastPrinted>2014-06-09T10:43:54Z</cp:lastPrinted>
  <dcterms:created xsi:type="dcterms:W3CDTF">2006-06-13T12:23:47Z</dcterms:created>
  <dcterms:modified xsi:type="dcterms:W3CDTF">2016-09-21T13:14:57Z</dcterms:modified>
</cp:coreProperties>
</file>