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1"/>
  </p:notesMasterIdLst>
  <p:sldIdLst>
    <p:sldId id="289" r:id="rId2"/>
    <p:sldId id="351" r:id="rId3"/>
    <p:sldId id="352" r:id="rId4"/>
    <p:sldId id="353" r:id="rId5"/>
    <p:sldId id="354" r:id="rId6"/>
    <p:sldId id="355" r:id="rId7"/>
    <p:sldId id="358" r:id="rId8"/>
    <p:sldId id="359" r:id="rId9"/>
    <p:sldId id="326" r:id="rId10"/>
    <p:sldId id="303" r:id="rId11"/>
    <p:sldId id="311" r:id="rId12"/>
    <p:sldId id="339" r:id="rId13"/>
    <p:sldId id="346" r:id="rId14"/>
    <p:sldId id="347" r:id="rId15"/>
    <p:sldId id="348" r:id="rId16"/>
    <p:sldId id="360" r:id="rId17"/>
    <p:sldId id="343" r:id="rId18"/>
    <p:sldId id="344" r:id="rId19"/>
    <p:sldId id="345" r:id="rId20"/>
    <p:sldId id="330" r:id="rId21"/>
    <p:sldId id="361" r:id="rId22"/>
    <p:sldId id="362" r:id="rId23"/>
    <p:sldId id="320" r:id="rId24"/>
    <p:sldId id="317" r:id="rId25"/>
    <p:sldId id="318" r:id="rId26"/>
    <p:sldId id="324" r:id="rId27"/>
    <p:sldId id="335" r:id="rId28"/>
    <p:sldId id="315" r:id="rId29"/>
    <p:sldId id="270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4" autoAdjust="0"/>
    <p:restoredTop sz="91718" autoAdjust="0"/>
  </p:normalViewPr>
  <p:slideViewPr>
    <p:cSldViewPr snapToGrid="0" snapToObjects="1">
      <p:cViewPr varScale="1">
        <p:scale>
          <a:sx n="59" d="100"/>
          <a:sy n="59" d="100"/>
        </p:scale>
        <p:origin x="149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NULL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8858689363978601"/>
          <c:y val="5.6906363166063102E-2"/>
          <c:w val="0.77105279679630701"/>
          <c:h val="0.66183164259586102"/>
        </c:manualLayout>
      </c:layout>
      <c:lineChart>
        <c:grouping val="standard"/>
        <c:varyColors val="0"/>
        <c:ser>
          <c:idx val="1"/>
          <c:order val="0"/>
          <c:tx>
            <c:strRef>
              <c:f>Unemployment!$A$2</c:f>
              <c:strCache>
                <c:ptCount val="1"/>
                <c:pt idx="0">
                  <c:v>Scenario 1 Economic Structure</c:v>
                </c:pt>
              </c:strCache>
            </c:strRef>
          </c:tx>
          <c:spPr>
            <a:ln w="28575" cap="rnd" cmpd="sng" algn="ctr">
              <a:solidFill>
                <a:schemeClr val="dk1">
                  <a:tint val="55000"/>
                  <a:shade val="95000"/>
                  <a:satMod val="105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Unemployment!$B$1:$K$1</c:f>
              <c:numCache>
                <c:formatCode>General</c:formatCode>
                <c:ptCount val="10"/>
                <c:pt idx="0">
                  <c:v>2007</c:v>
                </c:pt>
                <c:pt idx="1">
                  <c:v>2010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  <c:pt idx="7">
                  <c:v>2040</c:v>
                </c:pt>
                <c:pt idx="8">
                  <c:v>2045</c:v>
                </c:pt>
                <c:pt idx="9">
                  <c:v>2050</c:v>
                </c:pt>
              </c:numCache>
            </c:numRef>
          </c:cat>
          <c:val>
            <c:numRef>
              <c:f>Unemployment!$B$2:$K$2</c:f>
              <c:numCache>
                <c:formatCode>0%</c:formatCode>
                <c:ptCount val="10"/>
                <c:pt idx="0">
                  <c:v>0.235999991520528</c:v>
                </c:pt>
                <c:pt idx="1">
                  <c:v>0.238746837912924</c:v>
                </c:pt>
                <c:pt idx="2">
                  <c:v>0.24193166698169299</c:v>
                </c:pt>
                <c:pt idx="3">
                  <c:v>0.27228036837380298</c:v>
                </c:pt>
                <c:pt idx="4">
                  <c:v>0.290098031996876</c:v>
                </c:pt>
                <c:pt idx="5">
                  <c:v>0.29789170951461702</c:v>
                </c:pt>
                <c:pt idx="6">
                  <c:v>0.26817143013643102</c:v>
                </c:pt>
                <c:pt idx="7">
                  <c:v>0.23021507634569699</c:v>
                </c:pt>
                <c:pt idx="8">
                  <c:v>0.18173762334652299</c:v>
                </c:pt>
                <c:pt idx="9">
                  <c:v>0.118146808804933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FC5-458F-B0FB-D64B23750F19}"/>
            </c:ext>
          </c:extLst>
        </c:ser>
        <c:ser>
          <c:idx val="0"/>
          <c:order val="1"/>
          <c:tx>
            <c:strRef>
              <c:f>Unemployment!$A$3</c:f>
              <c:strCache>
                <c:ptCount val="1"/>
                <c:pt idx="0">
                  <c:v>Scenario 2 High Skills</c:v>
                </c:pt>
              </c:strCache>
            </c:strRef>
          </c:tx>
          <c:spPr>
            <a:ln w="28575" cap="rnd" cmpd="sng" algn="ctr">
              <a:solidFill>
                <a:schemeClr val="dk1">
                  <a:tint val="88500"/>
                  <a:shade val="95000"/>
                  <a:satMod val="10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Unemployment!$B$1:$K$1</c:f>
              <c:numCache>
                <c:formatCode>General</c:formatCode>
                <c:ptCount val="10"/>
                <c:pt idx="0">
                  <c:v>2007</c:v>
                </c:pt>
                <c:pt idx="1">
                  <c:v>2010</c:v>
                </c:pt>
                <c:pt idx="2">
                  <c:v>2015</c:v>
                </c:pt>
                <c:pt idx="3">
                  <c:v>2020</c:v>
                </c:pt>
                <c:pt idx="4">
                  <c:v>2025</c:v>
                </c:pt>
                <c:pt idx="5">
                  <c:v>2030</c:v>
                </c:pt>
                <c:pt idx="6">
                  <c:v>2035</c:v>
                </c:pt>
                <c:pt idx="7">
                  <c:v>2040</c:v>
                </c:pt>
                <c:pt idx="8">
                  <c:v>2045</c:v>
                </c:pt>
                <c:pt idx="9">
                  <c:v>2050</c:v>
                </c:pt>
              </c:numCache>
            </c:numRef>
          </c:cat>
          <c:val>
            <c:numRef>
              <c:f>Unemployment!$B$3:$K$3</c:f>
              <c:numCache>
                <c:formatCode>0%</c:formatCode>
                <c:ptCount val="10"/>
                <c:pt idx="0">
                  <c:v>0.235999991520528</c:v>
                </c:pt>
                <c:pt idx="1">
                  <c:v>0.241080314119858</c:v>
                </c:pt>
                <c:pt idx="2" formatCode="0.00%">
                  <c:v>0.253165661156105</c:v>
                </c:pt>
                <c:pt idx="3">
                  <c:v>0.29577303689819601</c:v>
                </c:pt>
                <c:pt idx="4">
                  <c:v>0.322829187658287</c:v>
                </c:pt>
                <c:pt idx="5">
                  <c:v>0.33621092512648898</c:v>
                </c:pt>
                <c:pt idx="6">
                  <c:v>0.31181687223063798</c:v>
                </c:pt>
                <c:pt idx="7">
                  <c:v>0.27819770745093603</c:v>
                </c:pt>
                <c:pt idx="8">
                  <c:v>0.23409395643262201</c:v>
                </c:pt>
                <c:pt idx="9">
                  <c:v>0.17763738115123201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FC5-458F-B0FB-D64B23750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457152"/>
        <c:axId val="147458688"/>
      </c:lineChart>
      <c:catAx>
        <c:axId val="147457152"/>
        <c:scaling>
          <c:orientation val="minMax"/>
        </c:scaling>
        <c:delete val="0"/>
        <c:axPos val="b"/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58688"/>
        <c:crosses val="autoZero"/>
        <c:auto val="1"/>
        <c:lblAlgn val="ctr"/>
        <c:lblOffset val="100"/>
        <c:noMultiLvlLbl val="0"/>
      </c:catAx>
      <c:valAx>
        <c:axId val="147458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800"/>
                  <a:t>Unemployment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57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prstDash val="solid"/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800"/>
              <a:t>Energy Related CO</a:t>
            </a:r>
            <a:r>
              <a:rPr lang="en-ZA" sz="1800" baseline="-25000"/>
              <a:t>2</a:t>
            </a:r>
            <a:r>
              <a:rPr lang="en-ZA" sz="1800" baseline="0"/>
              <a:t>-eq</a:t>
            </a:r>
            <a:r>
              <a:rPr lang="en-ZA" sz="1800"/>
              <a:t> Emissions</a:t>
            </a:r>
          </a:p>
        </c:rich>
      </c:tx>
      <c:layout>
        <c:manualLayout>
          <c:xMode val="edge"/>
          <c:yMode val="edge"/>
          <c:x val="0.21782410806048999"/>
          <c:y val="1.6939582156973498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7442946075254401"/>
          <c:y val="0.10358196831147901"/>
          <c:w val="0.78210333594748205"/>
          <c:h val="0.52857191827423999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'Comparative Figures'!$A$36:$B$36</c:f>
              <c:strCache>
                <c:ptCount val="2"/>
                <c:pt idx="0">
                  <c:v>Electricity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Figures'!$C$36:$E$36</c:f>
              <c:numCache>
                <c:formatCode>0.00</c:formatCode>
                <c:ptCount val="3"/>
                <c:pt idx="0">
                  <c:v>225.7613445082967</c:v>
                </c:pt>
                <c:pt idx="1">
                  <c:v>11.11862788869249</c:v>
                </c:pt>
                <c:pt idx="2">
                  <c:v>11.415623026931369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8-42D5-9DF2-2C2680802010}"/>
            </c:ext>
          </c:extLst>
        </c:ser>
        <c:ser>
          <c:idx val="1"/>
          <c:order val="1"/>
          <c:tx>
            <c:strRef>
              <c:f>'Comparative Figures'!$A$37:$B$37</c:f>
              <c:strCache>
                <c:ptCount val="2"/>
                <c:pt idx="0">
                  <c:v>Industry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Figures'!$C$37:$E$37</c:f>
              <c:numCache>
                <c:formatCode>0.00</c:formatCode>
                <c:ptCount val="3"/>
                <c:pt idx="0">
                  <c:v>50.517540224800413</c:v>
                </c:pt>
                <c:pt idx="1">
                  <c:v>81.300009678962965</c:v>
                </c:pt>
                <c:pt idx="2">
                  <c:v>86.508015429678466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88-42D5-9DF2-2C2680802010}"/>
            </c:ext>
          </c:extLst>
        </c:ser>
        <c:ser>
          <c:idx val="2"/>
          <c:order val="2"/>
          <c:tx>
            <c:strRef>
              <c:f>'Comparative Figures'!$A$38:$B$38</c:f>
              <c:strCache>
                <c:ptCount val="2"/>
                <c:pt idx="0">
                  <c:v>Transportation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Figures'!$C$38:$E$38</c:f>
              <c:numCache>
                <c:formatCode>0.00</c:formatCode>
                <c:ptCount val="3"/>
                <c:pt idx="0">
                  <c:v>55.872626137620941</c:v>
                </c:pt>
                <c:pt idx="1">
                  <c:v>70.35224308674934</c:v>
                </c:pt>
                <c:pt idx="2">
                  <c:v>67.117115802523912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88-42D5-9DF2-2C2680802010}"/>
            </c:ext>
          </c:extLst>
        </c:ser>
        <c:ser>
          <c:idx val="3"/>
          <c:order val="3"/>
          <c:tx>
            <c:strRef>
              <c:f>'Comparative Figures'!$A$39:$B$39</c:f>
              <c:strCache>
                <c:ptCount val="2"/>
                <c:pt idx="0">
                  <c:v>Buildings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Figures'!$C$39:$E$39</c:f>
              <c:numCache>
                <c:formatCode>0.00</c:formatCode>
                <c:ptCount val="3"/>
                <c:pt idx="0">
                  <c:v>13.49802987652124</c:v>
                </c:pt>
                <c:pt idx="1">
                  <c:v>27.960946861300979</c:v>
                </c:pt>
                <c:pt idx="2">
                  <c:v>26.813304662068379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88-42D5-9DF2-2C2680802010}"/>
            </c:ext>
          </c:extLst>
        </c:ser>
        <c:ser>
          <c:idx val="4"/>
          <c:order val="4"/>
          <c:tx>
            <c:strRef>
              <c:f>'Comparative Figures'!$A$40:$B$40</c:f>
              <c:strCache>
                <c:ptCount val="2"/>
                <c:pt idx="0">
                  <c:v>Agriculture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Figures'!$C$40:$E$40</c:f>
              <c:numCache>
                <c:formatCode>#,##0</c:formatCode>
                <c:ptCount val="3"/>
                <c:pt idx="0">
                  <c:v>3.7299324273421042</c:v>
                </c:pt>
                <c:pt idx="1">
                  <c:v>16.158198782187089</c:v>
                </c:pt>
                <c:pt idx="2">
                  <c:v>7.4001743059171847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88-42D5-9DF2-2C2680802010}"/>
            </c:ext>
          </c:extLst>
        </c:ser>
        <c:ser>
          <c:idx val="5"/>
          <c:order val="5"/>
          <c:tx>
            <c:strRef>
              <c:f>'Comparative Figures'!$A$41:$B$41</c:f>
              <c:strCache>
                <c:ptCount val="2"/>
                <c:pt idx="0">
                  <c:v>CTL, GTL, Refineries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'Comparative Figures'!$C$34:$E$35</c:f>
              <c:multiLvlStrCache>
                <c:ptCount val="3"/>
                <c:lvl>
                  <c:pt idx="0">
                    <c:v>2010</c:v>
                  </c:pt>
                  <c:pt idx="1">
                    <c:v>2050</c:v>
                  </c:pt>
                  <c:pt idx="2">
                    <c:v>2050</c:v>
                  </c:pt>
                </c:lvl>
                <c:lvl>
                  <c:pt idx="1">
                    <c:v>Economic Structure Scenario 1</c:v>
                  </c:pt>
                  <c:pt idx="2">
                    <c:v>High Skills Scenario 2</c:v>
                  </c:pt>
                </c:lvl>
              </c:multiLvlStrCache>
            </c:multiLvlStrRef>
          </c:cat>
          <c:val>
            <c:numRef>
              <c:f>'Comparative Figures'!$C$41:$E$41</c:f>
              <c:numCache>
                <c:formatCode>0.00</c:formatCode>
                <c:ptCount val="3"/>
                <c:pt idx="0">
                  <c:v>48.392907320678148</c:v>
                </c:pt>
                <c:pt idx="1">
                  <c:v>34.438469873769343</c:v>
                </c:pt>
                <c:pt idx="2">
                  <c:v>42.29147660347914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088-42D5-9DF2-2C26808020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7495552"/>
        <c:axId val="147501440"/>
      </c:barChart>
      <c:catAx>
        <c:axId val="14749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01440"/>
        <c:crosses val="autoZero"/>
        <c:auto val="1"/>
        <c:lblAlgn val="ctr"/>
        <c:lblOffset val="100"/>
        <c:noMultiLvlLbl val="0"/>
      </c:catAx>
      <c:valAx>
        <c:axId val="147501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400"/>
                  <a:t>Mt CO</a:t>
                </a:r>
                <a:r>
                  <a:rPr lang="en-ZA" sz="1400" baseline="-25000"/>
                  <a:t>2</a:t>
                </a:r>
                <a:r>
                  <a:rPr lang="en-ZA" sz="1400"/>
                  <a:t>-eq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49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467862746293307E-4"/>
          <c:y val="0.87380616739021399"/>
          <c:w val="0.99901532137253701"/>
          <c:h val="0.12558806282409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BB8AC-0009-6F45-B0F5-6D8DBA993A0A}" type="datetimeFigureOut">
              <a:rPr lang="en-US" smtClean="0"/>
              <a:t>9/19/2016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36703-4FF2-E54C-A9FD-50D2666E8F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8C345-AD0D-4E55-A41A-CC9BC4C3ECD4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868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18C345-AD0D-4E55-A41A-CC9BC4C3ECD4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82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sz="1200" dirty="0"/>
              <a:t>Uncertainty analysis of GDP growth, technology costs, fuel costs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GHG unconstrained and constrained scenarios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1000 model runs to test the impact of uncertainty – which are the critical factors which make a difference?</a:t>
            </a:r>
          </a:p>
          <a:p>
            <a:pPr marL="285750" indent="-285750">
              <a:buFont typeface="Arial"/>
              <a:buChar char="•"/>
            </a:pPr>
            <a:r>
              <a:rPr lang="en-US" sz="1200" dirty="0"/>
              <a:t>Using a full systems model picks up on interesting systemic effects  - e.g. the use of natural gas as a transport fuel rather than GTL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36703-4FF2-E54C-A9FD-50D2666E8F0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137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7" name="Shape 31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</p:spPr>
        <p:txBody>
          <a:bodyPr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ZA"/>
              <a:t>27</a:t>
            </a:fld>
            <a:endParaRPr lang="en-Z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90BED-3C4D-DA45-8F9F-EE7CD813585B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7BC7F-AD31-F242-AC47-67B687ACF601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B9A2-0E90-6A44-9B70-461CCB41C094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46DD-055F-0D46-A652-379396E11D63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66C1-9227-594C-B94E-F594B138B264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F83B-2821-8949-8978-05E4583AB06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A7DF77-2E8F-4006-AECC-537397DEFF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616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1BE4A-8FA2-D543-9F58-8896101D783F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8260-D2DC-BD44-9363-5124EAEF91C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7BB7-7E96-B94D-8AE4-1F59BB42F9CB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E1D9-502F-CC4A-AF0C-2C85D6092A36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96F1F-DE25-5441-974D-3CB315A330E4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2D352-7A12-1946-AC58-AB302C03971F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06E9-4603-C44B-81B9-3CCF02744D1C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9BEC7-839D-CE44-96CB-0853996DD887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B43-A82B-F14B-9FDD-6E6C2A210F5B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8F6BC-42ED-4C47-B538-2E2FAEF521B7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E491-1EC5-9B42-A6E8-3ACA250DF35A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8DED1-7A87-5D42-B3F3-6DA37A85E024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9F7E9-937E-9E4F-9BDB-1E18E2D4D302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D6A2E-30F9-CD46-809B-AD1F235CCF59}" type="slidenum">
              <a:rPr lang="en-ZA" smtClean="0"/>
              <a:pPr/>
              <a:t>‹#›</a:t>
            </a:fld>
            <a:endParaRPr lang="en-Z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930C-5CC0-4748-AAF4-04359DB2CD11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BB9DD91-EF9A-FA41-A720-63A6D1F1AA8D}" type="slidenum">
              <a:rPr lang="en-ZA" smtClean="0"/>
              <a:pPr/>
              <a:t>‹#›</a:t>
            </a:fld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Drag picture to placeholder or click icon to add</a:t>
            </a:r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BC3CB33-D71E-8E4A-840B-D06DAE2C80A2}" type="datetimeFigureOut">
              <a:rPr lang="en-ZA" smtClean="0"/>
              <a:pPr/>
              <a:t>2016/09/19</a:t>
            </a:fld>
            <a:endParaRPr lang="en-Z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Z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903879-B02C-B241-B47F-327B4019CDC9}" type="slidenum">
              <a:rPr lang="en-ZA" smtClean="0"/>
              <a:pPr/>
              <a:t>‹#›</a:t>
            </a:fld>
            <a:endParaRPr lang="en-ZA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9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http://timrileylaw.com/LNG%20Tanker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" y="0"/>
            <a:ext cx="3279943" cy="203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916" y="2276872"/>
            <a:ext cx="9142084" cy="1357808"/>
          </a:xfrm>
        </p:spPr>
        <p:txBody>
          <a:bodyPr>
            <a:normAutofit/>
          </a:bodyPr>
          <a:lstStyle/>
          <a:p>
            <a:r>
              <a:rPr lang="en-ZA" sz="3600" dirty="0">
                <a:cs typeface="Aharoni" pitchFamily="2" charset="-79"/>
              </a:rPr>
              <a:t>An Overview of the SA TIMES Model SATIM</a:t>
            </a:r>
            <a:endParaRPr lang="en-GB" sz="4400" dirty="0">
              <a:solidFill>
                <a:schemeClr val="tx1"/>
              </a:solidFill>
              <a:latin typeface="Arial Black" pitchFamily="34" charset="0"/>
              <a:cs typeface="Aharoni" pitchFamily="2" charset="-79"/>
            </a:endParaRPr>
          </a:p>
        </p:txBody>
      </p:sp>
      <p:pic>
        <p:nvPicPr>
          <p:cNvPr id="26628" name="Picture 4" descr="http://us-cdn.creamermedia.co.za/assets/articles/images/resized/50558_resized_traffic_n12_10-06duanecrop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0"/>
            <a:ext cx="3264024" cy="2028826"/>
          </a:xfrm>
          <a:prstGeom prst="rect">
            <a:avLst/>
          </a:prstGeom>
          <a:noFill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629150" algn="l"/>
              </a:tabLst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http://www.solarplan.org/images/SolarCellArray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832" y="-1"/>
            <a:ext cx="3036168" cy="20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ydrogencar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" y="5013177"/>
            <a:ext cx="3344720" cy="184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MW Spartanburg Plant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209" y="5013177"/>
            <a:ext cx="3170791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://www.ailmadrid.com/beta/includes/images/shopping_center_madrid.jp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1366" y="5013177"/>
            <a:ext cx="2868946" cy="184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243" y="3817962"/>
            <a:ext cx="2699345" cy="935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8535" y="3777676"/>
            <a:ext cx="20794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2000" dirty="0"/>
              <a:t>Bruno Merven</a:t>
            </a:r>
          </a:p>
          <a:p>
            <a:r>
              <a:rPr lang="en-ZA" sz="2000" dirty="0"/>
              <a:t>September 2016</a:t>
            </a:r>
          </a:p>
        </p:txBody>
      </p:sp>
    </p:spTree>
    <p:extLst>
      <p:ext uri="{BB962C8B-B14F-4D97-AF65-F5344CB8AC3E}">
        <p14:creationId xmlns:p14="http://schemas.microsoft.com/office/powerpoint/2010/main" val="291533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185" y="1727270"/>
            <a:ext cx="8305800" cy="46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902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Transport Study Phase 2</a:t>
            </a:r>
            <a:br>
              <a:rPr lang="en-ZA" sz="2400" dirty="0"/>
            </a:br>
            <a:r>
              <a:rPr lang="en-ZA" sz="2400" dirty="0"/>
              <a:t>Scope: National E3 focus on transport (and upstream) policies</a:t>
            </a:r>
            <a:br>
              <a:rPr lang="en-ZA" sz="2400" dirty="0"/>
            </a:br>
            <a:r>
              <a:rPr lang="en-ZA" sz="2400" dirty="0"/>
              <a:t>Focus: Transport</a:t>
            </a:r>
            <a:br>
              <a:rPr lang="en-ZA" sz="2400" dirty="0"/>
            </a:br>
            <a:r>
              <a:rPr lang="en-ZA" sz="2400" dirty="0"/>
              <a:t>Funders: DST via SANEDI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727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2727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79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\\psf\Home\Documents\ERC\Modeling Group\Who we Are ppt\Map_Pop_Den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5" y="1098725"/>
            <a:ext cx="713105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400" dirty="0"/>
              <a:t>Project: Fuel Switching Project 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focus on transmission and distribution parameters and spatial aspects of demand</a:t>
            </a:r>
            <a:br>
              <a:rPr lang="en-ZA" sz="2400" dirty="0"/>
            </a:br>
            <a:r>
              <a:rPr lang="en-ZA" sz="2400" dirty="0"/>
              <a:t>Funders: DST via SANEDI</a:t>
            </a:r>
          </a:p>
        </p:txBody>
      </p:sp>
      <p:pic>
        <p:nvPicPr>
          <p:cNvPr id="1026" name="Picture 2" descr="\\psf\Home\Documents\ERC\Modeling Group\Who we Are ppt\Census_2011_Annual_Income_DC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5" y="1098725"/>
            <a:ext cx="7131051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sf\Home\Documents\ERC\Modeling Group\Who we Are ppt\Census_2011_Fuel_Lighting_DC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" y="1098725"/>
            <a:ext cx="713105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\\psf\Home\Documents\ERC\Modeling Group\Who we Are ppt\Map_Pop_Den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36" y="1098725"/>
            <a:ext cx="7131051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7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460" y="3637701"/>
            <a:ext cx="9154460" cy="273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Flexible Demand Project: Overall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00" y="908721"/>
            <a:ext cx="9148000" cy="2733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3848" y="908721"/>
            <a:ext cx="0" cy="511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24128" y="908721"/>
            <a:ext cx="0" cy="51125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403648" y="1419980"/>
            <a:ext cx="1214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Pre-Winter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65372" y="141998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Winter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60232" y="1419980"/>
            <a:ext cx="1302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/>
              <a:t>Post-Winter</a:t>
            </a:r>
          </a:p>
        </p:txBody>
      </p:sp>
      <p:pic>
        <p:nvPicPr>
          <p:cNvPr id="1032" name="Picture 8" descr="\\psf\Home\Documents\ERC\SANEDI\eskom-load-profile2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641857"/>
            <a:ext cx="3419872" cy="273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67266" y="0"/>
            <a:ext cx="8229600" cy="908721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ZA" sz="1600" dirty="0"/>
              <a:t>Project: Flexible Demand Project </a:t>
            </a:r>
            <a:br>
              <a:rPr lang="en-ZA" sz="1600" dirty="0"/>
            </a:br>
            <a:r>
              <a:rPr lang="en-ZA" sz="1600" dirty="0"/>
              <a:t>Scope: National E3</a:t>
            </a:r>
            <a:br>
              <a:rPr lang="en-ZA" sz="1600" dirty="0"/>
            </a:br>
            <a:r>
              <a:rPr lang="en-ZA" sz="1600" dirty="0"/>
              <a:t>Focus: focus on time of use of electricity</a:t>
            </a:r>
            <a:br>
              <a:rPr lang="en-ZA" sz="1600" dirty="0"/>
            </a:br>
            <a:r>
              <a:rPr lang="en-ZA" sz="1600" dirty="0"/>
              <a:t>Funders: DST via SANEDI</a:t>
            </a:r>
          </a:p>
        </p:txBody>
      </p:sp>
    </p:spTree>
    <p:extLst>
      <p:ext uri="{BB962C8B-B14F-4D97-AF65-F5344CB8AC3E}">
        <p14:creationId xmlns:p14="http://schemas.microsoft.com/office/powerpoint/2010/main" val="423399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526" y="-2342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/>
              <a:t>Flexible Demand Project: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5306934" cy="583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11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38" y="12119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ZA" dirty="0"/>
              <a:t>Flexible Demand Project: Residential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45224"/>
            <a:ext cx="8229600" cy="680939"/>
          </a:xfrm>
        </p:spPr>
        <p:txBody>
          <a:bodyPr/>
          <a:lstStyle/>
          <a:p>
            <a:endParaRPr lang="en-Z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692696"/>
            <a:ext cx="7395170" cy="6049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076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750" y="-166168"/>
            <a:ext cx="8229600" cy="1143000"/>
          </a:xfrm>
        </p:spPr>
        <p:txBody>
          <a:bodyPr/>
          <a:lstStyle/>
          <a:p>
            <a:r>
              <a:rPr lang="en-ZA" dirty="0"/>
              <a:t>Flexible Demand: Commerce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734472" cy="5870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27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713" y="-44056"/>
            <a:ext cx="8229600" cy="1143000"/>
          </a:xfrm>
        </p:spPr>
        <p:txBody>
          <a:bodyPr/>
          <a:lstStyle/>
          <a:p>
            <a:r>
              <a:rPr lang="en-ZA" dirty="0"/>
              <a:t>Link to Economy-wide model</a:t>
            </a:r>
          </a:p>
        </p:txBody>
      </p:sp>
      <p:sp>
        <p:nvSpPr>
          <p:cNvPr id="5" name="Right Arrow 4"/>
          <p:cNvSpPr/>
          <p:nvPr/>
        </p:nvSpPr>
        <p:spPr>
          <a:xfrm rot="5400000">
            <a:off x="2825585" y="3051437"/>
            <a:ext cx="1524325" cy="436671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6" name="Group 5"/>
          <p:cNvGrpSpPr/>
          <p:nvPr/>
        </p:nvGrpSpPr>
        <p:grpSpPr>
          <a:xfrm>
            <a:off x="3390119" y="3794760"/>
            <a:ext cx="2801112" cy="1298448"/>
            <a:chOff x="1252728" y="4114800"/>
            <a:chExt cx="2801112" cy="1298448"/>
          </a:xfrm>
        </p:grpSpPr>
        <p:sp>
          <p:nvSpPr>
            <p:cNvPr id="7" name="Oval 6"/>
            <p:cNvSpPr/>
            <p:nvPr/>
          </p:nvSpPr>
          <p:spPr>
            <a:xfrm>
              <a:off x="1252728" y="4114800"/>
              <a:ext cx="1472184" cy="12984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dirty="0"/>
                <a:t>EN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2581656" y="4114800"/>
              <a:ext cx="1472184" cy="1298448"/>
            </a:xfrm>
            <a:prstGeom prst="ellipse">
              <a:avLst/>
            </a:prstGeom>
            <a:solidFill>
              <a:schemeClr val="accent6">
                <a:alpha val="9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dirty="0"/>
                <a:t>EC</a:t>
              </a:r>
            </a:p>
          </p:txBody>
        </p:sp>
      </p:grpSp>
      <p:sp>
        <p:nvSpPr>
          <p:cNvPr id="9" name="Curved Right Arrow 8"/>
          <p:cNvSpPr/>
          <p:nvPr/>
        </p:nvSpPr>
        <p:spPr>
          <a:xfrm rot="16200000">
            <a:off x="4617722" y="4343401"/>
            <a:ext cx="420624" cy="19202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0" name="Curved Right Arrow 9"/>
          <p:cNvSpPr/>
          <p:nvPr/>
        </p:nvSpPr>
        <p:spPr>
          <a:xfrm rot="5400000">
            <a:off x="4580363" y="2624328"/>
            <a:ext cx="420624" cy="192023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 rot="1162744">
            <a:off x="6204349" y="4659694"/>
            <a:ext cx="1374736" cy="43667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2" name="Right Arrow 11"/>
          <p:cNvSpPr/>
          <p:nvPr/>
        </p:nvSpPr>
        <p:spPr>
          <a:xfrm rot="9609014">
            <a:off x="2002473" y="4646421"/>
            <a:ext cx="1374736" cy="43667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3" name="TextBox 12"/>
          <p:cNvSpPr txBox="1"/>
          <p:nvPr/>
        </p:nvSpPr>
        <p:spPr>
          <a:xfrm>
            <a:off x="405713" y="4980353"/>
            <a:ext cx="188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solidFill>
                  <a:schemeClr val="accent1"/>
                </a:solidFill>
              </a:rPr>
              <a:t>Technology</a:t>
            </a:r>
            <a:r>
              <a:rPr lang="en-ZA" dirty="0">
                <a:solidFill>
                  <a:schemeClr val="accent1"/>
                </a:solidFill>
              </a:rPr>
              <a:t> Mix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4021" y="5197005"/>
            <a:ext cx="52629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Electricity Price</a:t>
            </a:r>
          </a:p>
          <a:p>
            <a:r>
              <a:rPr lang="en-ZA" dirty="0">
                <a:solidFill>
                  <a:schemeClr val="accent1"/>
                </a:solidFill>
              </a:rPr>
              <a:t>Electricity Production function</a:t>
            </a:r>
          </a:p>
          <a:p>
            <a:r>
              <a:rPr lang="en-ZA" dirty="0">
                <a:solidFill>
                  <a:schemeClr val="accent1"/>
                </a:solidFill>
              </a:rPr>
              <a:t>Expenditure on expansion plan</a:t>
            </a:r>
          </a:p>
          <a:p>
            <a:r>
              <a:rPr lang="en-ZA" b="1" dirty="0">
                <a:solidFill>
                  <a:schemeClr val="accent1"/>
                </a:solidFill>
              </a:rPr>
              <a:t>Production function of all activities (energy)</a:t>
            </a:r>
          </a:p>
          <a:p>
            <a:r>
              <a:rPr lang="en-ZA" b="1" dirty="0">
                <a:solidFill>
                  <a:schemeClr val="accent1"/>
                </a:solidFill>
              </a:rPr>
              <a:t>Consumption function of households (energy)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464610" y="4980352"/>
            <a:ext cx="1467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GDP</a:t>
            </a:r>
          </a:p>
          <a:p>
            <a:r>
              <a:rPr lang="en-ZA" dirty="0">
                <a:solidFill>
                  <a:schemeClr val="accent1"/>
                </a:solidFill>
              </a:rPr>
              <a:t>Welfare</a:t>
            </a:r>
          </a:p>
          <a:p>
            <a:r>
              <a:rPr lang="en-ZA" dirty="0">
                <a:solidFill>
                  <a:schemeClr val="accent1"/>
                </a:solidFill>
              </a:rPr>
              <a:t>Employment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9501" y="2638561"/>
            <a:ext cx="2249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b="1" dirty="0">
                <a:solidFill>
                  <a:schemeClr val="accent1"/>
                </a:solidFill>
              </a:rPr>
              <a:t>GDP</a:t>
            </a:r>
          </a:p>
          <a:p>
            <a:r>
              <a:rPr lang="en-ZA" b="1" dirty="0">
                <a:solidFill>
                  <a:schemeClr val="accent1"/>
                </a:solidFill>
              </a:rPr>
              <a:t>Household income</a:t>
            </a:r>
          </a:p>
          <a:p>
            <a:r>
              <a:rPr lang="en-ZA" b="1" dirty="0">
                <a:solidFill>
                  <a:schemeClr val="accent1"/>
                </a:solidFill>
              </a:rPr>
              <a:t>Price indices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94170" y="213827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>
                <a:solidFill>
                  <a:schemeClr val="accent1"/>
                </a:solidFill>
              </a:rPr>
              <a:t>Energy/Climate Policy</a:t>
            </a:r>
          </a:p>
        </p:txBody>
      </p:sp>
    </p:spTree>
    <p:extLst>
      <p:ext uri="{BB962C8B-B14F-4D97-AF65-F5344CB8AC3E}">
        <p14:creationId xmlns:p14="http://schemas.microsoft.com/office/powerpoint/2010/main" val="163621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2"/>
          <p:cNvSpPr/>
          <p:nvPr/>
        </p:nvSpPr>
        <p:spPr>
          <a:xfrm>
            <a:off x="457200" y="1944000"/>
            <a:ext cx="8228880" cy="454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ZA" sz="2800" b="1" dirty="0">
                <a:solidFill>
                  <a:srgbClr val="000000"/>
                </a:solidFill>
                <a:latin typeface="Calibri"/>
              </a:rPr>
              <a:t>CKAN</a:t>
            </a:r>
            <a:r>
              <a:rPr lang="en-ZA" sz="2800" dirty="0">
                <a:solidFill>
                  <a:srgbClr val="000000"/>
                </a:solidFill>
                <a:latin typeface="Calibri"/>
              </a:rPr>
              <a:t> (Open Knowledge Foundation)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800" dirty="0">
                <a:solidFill>
                  <a:srgbClr val="000000"/>
                </a:solidFill>
                <a:latin typeface="Calibri"/>
              </a:rPr>
              <a:t>Free, open source and maintained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800" dirty="0">
                <a:solidFill>
                  <a:srgbClr val="000000"/>
                </a:solidFill>
                <a:latin typeface="Calibri"/>
              </a:rPr>
              <a:t>Community based and access controlled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800" dirty="0">
                <a:solidFill>
                  <a:srgbClr val="000000"/>
                </a:solidFill>
                <a:latin typeface="Calibri"/>
              </a:rPr>
              <a:t>International state of the art, including </a:t>
            </a:r>
            <a:r>
              <a:rPr lang="en-ZA" sz="2800" b="1" dirty="0">
                <a:solidFill>
                  <a:srgbClr val="000000"/>
                </a:solidFill>
                <a:latin typeface="Calibri"/>
              </a:rPr>
              <a:t>linked</a:t>
            </a:r>
            <a:r>
              <a:rPr lang="en-ZA" sz="2800" dirty="0">
                <a:solidFill>
                  <a:srgbClr val="000000"/>
                </a:solidFill>
                <a:latin typeface="Calibri"/>
              </a:rPr>
              <a:t> data and research </a:t>
            </a:r>
            <a:r>
              <a:rPr lang="en-ZA" sz="2800" b="1" dirty="0">
                <a:solidFill>
                  <a:srgbClr val="000000"/>
                </a:solidFill>
                <a:latin typeface="Calibri"/>
              </a:rPr>
              <a:t>citations </a:t>
            </a:r>
            <a:r>
              <a:rPr lang="en-ZA" sz="2800" dirty="0">
                <a:solidFill>
                  <a:srgbClr val="000000"/>
                </a:solidFill>
                <a:latin typeface="Calibri"/>
              </a:rPr>
              <a:t>(DOI referencing)</a:t>
            </a:r>
            <a:endParaRPr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800" dirty="0">
                <a:solidFill>
                  <a:srgbClr val="000000"/>
                </a:solidFill>
                <a:latin typeface="Calibri"/>
              </a:rPr>
              <a:t>Flexible and reproducible</a:t>
            </a:r>
            <a:endParaRPr dirty="0"/>
          </a:p>
          <a:p>
            <a:pPr>
              <a:lnSpc>
                <a:spcPct val="100000"/>
              </a:lnSpc>
            </a:pPr>
            <a:r>
              <a:rPr lang="en-ZA" sz="2800" u="sng" dirty="0">
                <a:solidFill>
                  <a:srgbClr val="0000FF"/>
                </a:solidFill>
                <a:latin typeface="Calibri"/>
              </a:rPr>
              <a:t>https://energydata.uct.ac.za, https://ercviz.shinyapps.io/gdxplore/ </a:t>
            </a:r>
            <a:r>
              <a:rPr lang="en-ZA" sz="2800" u="sng" dirty="0">
                <a:latin typeface="Calibri"/>
              </a:rPr>
              <a:t>(beta version)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ZA" sz="2400"/>
              <a:t>Project: Energy Data Portal</a:t>
            </a:r>
            <a:br>
              <a:rPr lang="en-ZA" sz="2400"/>
            </a:br>
            <a:r>
              <a:rPr lang="en-ZA" sz="2400"/>
              <a:t>Focus: Energy Data </a:t>
            </a:r>
            <a:br>
              <a:rPr lang="en-ZA" sz="2400"/>
            </a:br>
            <a:r>
              <a:rPr lang="en-ZA" sz="2400"/>
              <a:t>Funders: DST via SANEDI</a:t>
            </a:r>
            <a:endParaRPr lang="en-ZA" sz="2400" dirty="0"/>
          </a:p>
        </p:txBody>
      </p:sp>
    </p:spTree>
    <p:extLst>
      <p:ext uri="{BB962C8B-B14F-4D97-AF65-F5344CB8AC3E}">
        <p14:creationId xmlns:p14="http://schemas.microsoft.com/office/powerpoint/2010/main" val="15505531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/>
          <p:cNvPicPr/>
          <p:nvPr/>
        </p:nvPicPr>
        <p:blipFill>
          <a:blip r:embed="rId2"/>
          <a:stretch>
            <a:fillRect/>
          </a:stretch>
        </p:blipFill>
        <p:spPr>
          <a:xfrm>
            <a:off x="161640" y="-1800"/>
            <a:ext cx="8827200" cy="68576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8464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ZA" sz="6000" b="1">
                <a:solidFill>
                  <a:srgbClr val="000000"/>
                </a:solidFill>
                <a:latin typeface="Calibri"/>
              </a:rPr>
              <a:t>Data Objectives</a:t>
            </a:r>
            <a:endParaRPr/>
          </a:p>
        </p:txBody>
      </p:sp>
      <p:sp>
        <p:nvSpPr>
          <p:cNvPr id="141" name="CustomShape 2"/>
          <p:cNvSpPr/>
          <p:nvPr/>
        </p:nvSpPr>
        <p:spPr>
          <a:xfrm>
            <a:off x="224280" y="1848960"/>
            <a:ext cx="4255560" cy="50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ZA" sz="2400" b="1">
                <a:solidFill>
                  <a:srgbClr val="000000"/>
                </a:solidFill>
                <a:latin typeface="Calibri"/>
              </a:rPr>
              <a:t>Immediate / temporary</a:t>
            </a: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457200" y="2592000"/>
            <a:ext cx="4039560" cy="374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000000"/>
                </a:solidFill>
                <a:latin typeface="Calibri"/>
              </a:rPr>
              <a:t>Establish a data culture at the ERC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000000"/>
                </a:solidFill>
                <a:latin typeface="Calibri"/>
              </a:rPr>
              <a:t>Share input data and information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000000"/>
                </a:solidFill>
                <a:latin typeface="Calibri"/>
              </a:rPr>
              <a:t>Make ERC energy models easily accessible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000000"/>
                </a:solidFill>
                <a:latin typeface="Calibri"/>
              </a:rPr>
              <a:t>Improve version control and model reproducibility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000000"/>
                </a:solidFill>
                <a:latin typeface="Calibri"/>
              </a:rPr>
              <a:t>Pilot and feedback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4"/>
          <p:cNvSpPr/>
          <p:nvPr/>
        </p:nvSpPr>
        <p:spPr>
          <a:xfrm>
            <a:off x="4968000" y="1899360"/>
            <a:ext cx="3825000" cy="440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ZA" sz="2400" b="1">
                <a:solidFill>
                  <a:srgbClr val="333333"/>
                </a:solidFill>
                <a:latin typeface="Calibri"/>
              </a:rPr>
              <a:t>Future</a:t>
            </a:r>
            <a:endParaRPr/>
          </a:p>
        </p:txBody>
      </p:sp>
      <p:sp>
        <p:nvSpPr>
          <p:cNvPr id="144" name="CustomShape 5"/>
          <p:cNvSpPr/>
          <p:nvPr/>
        </p:nvSpPr>
        <p:spPr>
          <a:xfrm>
            <a:off x="4645080" y="2592000"/>
            <a:ext cx="4041000" cy="3743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333333"/>
                </a:solidFill>
                <a:latin typeface="Calibri"/>
              </a:rPr>
              <a:t>Create a data community around energy modeling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333333"/>
                </a:solidFill>
                <a:latin typeface="Calibri"/>
              </a:rPr>
              <a:t>Establish a model data archive to feed into future data portals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333333"/>
                </a:solidFill>
                <a:latin typeface="Calibri"/>
              </a:rPr>
              <a:t>Provide data visualisations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ZA" sz="2000">
                <a:solidFill>
                  <a:srgbClr val="333333"/>
                </a:solidFill>
                <a:latin typeface="Calibri"/>
              </a:rPr>
              <a:t>Close the gap from modeling to decision making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53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381000" y="300038"/>
            <a:ext cx="8439472" cy="715962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ZA" dirty="0"/>
              <a:t>SATIM – Key Points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313899" y="1201004"/>
            <a:ext cx="8372901" cy="492516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South African TIMES Model (SATIM)</a:t>
            </a:r>
          </a:p>
          <a:p>
            <a:r>
              <a:rPr lang="en-ZA" sz="2800" dirty="0"/>
              <a:t>P</a:t>
            </a:r>
            <a:r>
              <a:rPr lang="en-ZA" sz="2800" dirty="0">
                <a:solidFill>
                  <a:schemeClr val="tx1"/>
                </a:solidFill>
              </a:rPr>
              <a:t>artial equilibrium linear optimisation model capable of representing the whole energy system, including its economic costs and its emissions.</a:t>
            </a:r>
          </a:p>
          <a:p>
            <a:r>
              <a:rPr lang="en-ZA" sz="2800" dirty="0">
                <a:solidFill>
                  <a:schemeClr val="tx1"/>
                </a:solidFill>
              </a:rPr>
              <a:t>A number of years of development - 2003 IEP, 2007 LTMS, 2011 LEP -&gt; current version</a:t>
            </a:r>
          </a:p>
          <a:p>
            <a:r>
              <a:rPr lang="en-ZA" sz="2800" dirty="0">
                <a:solidFill>
                  <a:schemeClr val="tx1"/>
                </a:solidFill>
              </a:rPr>
              <a:t>Methodology, Assumptions and Models in the public domain: </a:t>
            </a:r>
            <a:r>
              <a:rPr lang="en-ZA" sz="2800" u="sng" dirty="0">
                <a:solidFill>
                  <a:srgbClr val="0000FF"/>
                </a:solidFill>
                <a:latin typeface="Calibri"/>
              </a:rPr>
              <a:t>http://energydata.uct.ac.za</a:t>
            </a:r>
          </a:p>
          <a:p>
            <a:r>
              <a:rPr lang="en-ZA" sz="2800" u="sng" dirty="0">
                <a:solidFill>
                  <a:srgbClr val="0000FF"/>
                </a:solidFill>
                <a:latin typeface="Calibri"/>
              </a:rPr>
              <a:t>https://ercviz.shinyapps.io/gdxplore/ </a:t>
            </a:r>
            <a:r>
              <a:rPr lang="en-ZA" sz="2800" u="sng" dirty="0">
                <a:latin typeface="Calibri"/>
              </a:rPr>
              <a:t>(beta version of results </a:t>
            </a:r>
            <a:r>
              <a:rPr lang="en-ZA" sz="2800" u="sng" dirty="0" err="1">
                <a:latin typeface="Calibri"/>
              </a:rPr>
              <a:t>vizualisation</a:t>
            </a:r>
            <a:r>
              <a:rPr lang="en-ZA" sz="2800" u="sng" dirty="0">
                <a:latin typeface="Calibri"/>
              </a:rPr>
              <a:t>)</a:t>
            </a:r>
            <a:endParaRPr lang="en-ZA" sz="2800" dirty="0">
              <a:solidFill>
                <a:schemeClr val="tx1"/>
              </a:solidFill>
            </a:endParaRPr>
          </a:p>
          <a:p>
            <a:r>
              <a:rPr lang="en-ZA" sz="2800" dirty="0"/>
              <a:t>TIMES code is Open Source and has an active development community (IEA-ETSAP)!</a:t>
            </a:r>
            <a:r>
              <a:rPr lang="en-ZA" sz="2800" dirty="0">
                <a:solidFill>
                  <a:schemeClr val="tx1"/>
                </a:solidFill>
              </a:rPr>
              <a:t> </a:t>
            </a:r>
          </a:p>
          <a:p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93663-16FD-4479-AED7-CEC02DC4D8C5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4886"/>
      </p:ext>
    </p:extLst>
  </p:cSld>
  <p:clrMapOvr>
    <a:masterClrMapping/>
  </p:clrMapOvr>
  <p:transition advTm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Recent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175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2774"/>
            <a:ext cx="8229600" cy="4179200"/>
          </a:xfrm>
        </p:spPr>
        <p:txBody>
          <a:bodyPr>
            <a:normAutofit/>
          </a:bodyPr>
          <a:lstStyle/>
          <a:p>
            <a:pPr lvl="2" indent="0">
              <a:buNone/>
            </a:pPr>
            <a:endParaRPr lang="en-US" sz="1800" dirty="0">
              <a:latin typeface="Calibri" charset="0"/>
            </a:endParaRPr>
          </a:p>
          <a:p>
            <a:pPr marL="457200"/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728603" y="4432039"/>
            <a:ext cx="3993909" cy="2445259"/>
            <a:chOff x="247734" y="3747372"/>
            <a:chExt cx="4480562" cy="2968907"/>
          </a:xfrm>
        </p:grpSpPr>
        <p:grpSp>
          <p:nvGrpSpPr>
            <p:cNvPr id="5" name="Group 4"/>
            <p:cNvGrpSpPr/>
            <p:nvPr/>
          </p:nvGrpSpPr>
          <p:grpSpPr>
            <a:xfrm>
              <a:off x="2364186" y="5400359"/>
              <a:ext cx="1629095" cy="1131254"/>
              <a:chOff x="2364186" y="5400359"/>
              <a:chExt cx="1629095" cy="1131254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364186" y="5400359"/>
                <a:ext cx="1629095" cy="1131254"/>
              </a:xfrm>
              <a:prstGeom prst="rect">
                <a:avLst/>
              </a:prstGeom>
              <a:pattFill prst="wdUpDiag">
                <a:fgClr>
                  <a:prstClr val="black"/>
                </a:fgClr>
                <a:bgClr>
                  <a:prstClr val="white"/>
                </a:bgClr>
              </a:patt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36624" y="5793924"/>
                <a:ext cx="505397" cy="553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437089" y="5977615"/>
                <a:ext cx="508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01112" y="4116705"/>
              <a:ext cx="1629095" cy="1131254"/>
            </a:xfrm>
            <a:prstGeom prst="rect">
              <a:avLst/>
            </a:prstGeom>
            <a:pattFill prst="wdUpDiag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35629" y="4678067"/>
              <a:ext cx="10926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skill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7734" y="5424592"/>
              <a:ext cx="104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skill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95416" y="3747372"/>
              <a:ext cx="1646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intensity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68877" y="6346947"/>
              <a:ext cx="1595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intensity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701112" y="4079834"/>
              <a:ext cx="3323882" cy="2492238"/>
              <a:chOff x="701112" y="4079834"/>
              <a:chExt cx="3323882" cy="2492238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701112" y="4079834"/>
                <a:ext cx="3323882" cy="2492238"/>
                <a:chOff x="701112" y="4079834"/>
                <a:chExt cx="3323882" cy="2492238"/>
              </a:xfrm>
            </p:grpSpPr>
            <p:sp>
              <p:nvSpPr>
                <p:cNvPr id="16" name="Up-Down Arrow 15"/>
                <p:cNvSpPr/>
                <p:nvPr/>
              </p:nvSpPr>
              <p:spPr>
                <a:xfrm flipH="1">
                  <a:off x="2107386" y="4079834"/>
                  <a:ext cx="511333" cy="2492238"/>
                </a:xfrm>
                <a:prstGeom prst="upDownArrow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Left-Right Arrow 16"/>
                <p:cNvSpPr/>
                <p:nvPr/>
              </p:nvSpPr>
              <p:spPr>
                <a:xfrm>
                  <a:off x="701112" y="5047399"/>
                  <a:ext cx="3323882" cy="557108"/>
                </a:xfrm>
                <a:prstGeom prst="leftRightArrow">
                  <a:avLst/>
                </a:prstGeom>
                <a:solidFill>
                  <a:srgbClr val="3366FF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Oval 14"/>
              <p:cNvSpPr/>
              <p:nvPr/>
            </p:nvSpPr>
            <p:spPr>
              <a:xfrm>
                <a:off x="1290019" y="5793924"/>
                <a:ext cx="505397" cy="55302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68877" y="5977615"/>
              <a:ext cx="508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C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437089" y="4543778"/>
              <a:ext cx="39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499774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Deep Decarbonisation Development Pathways (DDPP)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Climate Change, Economy, Social</a:t>
            </a:r>
            <a:br>
              <a:rPr lang="en-ZA" sz="2400" dirty="0"/>
            </a:br>
            <a:r>
              <a:rPr lang="en-ZA" sz="2400" dirty="0"/>
              <a:t>Funders: IDDRI, CIFF	Collaborators: ERC-E2C2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63521" y="1705658"/>
            <a:ext cx="6434872" cy="4973793"/>
            <a:chOff x="186257" y="1857306"/>
            <a:chExt cx="8993023" cy="7047318"/>
          </a:xfrm>
        </p:grpSpPr>
        <p:sp>
          <p:nvSpPr>
            <p:cNvPr id="23" name="Oval 22"/>
            <p:cNvSpPr/>
            <p:nvPr/>
          </p:nvSpPr>
          <p:spPr>
            <a:xfrm>
              <a:off x="3835127" y="2433615"/>
              <a:ext cx="1472184" cy="129844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ZA" sz="1200" dirty="0"/>
                <a:t>EN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3170663" y="4581144"/>
              <a:ext cx="2801112" cy="1298448"/>
              <a:chOff x="1252728" y="4114800"/>
              <a:chExt cx="2801112" cy="1298448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1252728" y="4114800"/>
                <a:ext cx="1472184" cy="1298448"/>
              </a:xfrm>
              <a:prstGeom prst="ellips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ZA" sz="1200" dirty="0"/>
                  <a:t>EN-el</a:t>
                </a: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2581656" y="4114800"/>
                <a:ext cx="1472184" cy="1298448"/>
              </a:xfrm>
              <a:prstGeom prst="ellipse">
                <a:avLst/>
              </a:prstGeom>
              <a:solidFill>
                <a:schemeClr val="accent6">
                  <a:alpha val="90000"/>
                </a:schemeClr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ZA" sz="1200" dirty="0"/>
                  <a:t>EC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4390241" y="1857306"/>
              <a:ext cx="3186300" cy="742045"/>
              <a:chOff x="4390241" y="1857306"/>
              <a:chExt cx="3186300" cy="742045"/>
            </a:xfrm>
          </p:grpSpPr>
          <p:sp>
            <p:nvSpPr>
              <p:cNvPr id="47" name="Right Arrow 46"/>
              <p:cNvSpPr/>
              <p:nvPr/>
            </p:nvSpPr>
            <p:spPr>
              <a:xfrm rot="5400000">
                <a:off x="4255307" y="2027745"/>
                <a:ext cx="706540" cy="436671"/>
              </a:xfrm>
              <a:prstGeom prst="rightArrow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708549" y="1857306"/>
                <a:ext cx="2867992" cy="392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1200" dirty="0"/>
                  <a:t>Cumulative CO2 Constraint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5665542" y="2408847"/>
              <a:ext cx="3513738" cy="2834534"/>
              <a:chOff x="5665542" y="2408847"/>
              <a:chExt cx="3513738" cy="2834534"/>
            </a:xfrm>
          </p:grpSpPr>
          <p:sp>
            <p:nvSpPr>
              <p:cNvPr id="45" name="Curved Right Arrow 44"/>
              <p:cNvSpPr/>
              <p:nvPr/>
            </p:nvSpPr>
            <p:spPr>
              <a:xfrm rot="20652306" flipH="1" flipV="1">
                <a:off x="5665542" y="2408847"/>
                <a:ext cx="1458850" cy="2834534"/>
              </a:xfrm>
              <a:prstGeom prst="curvedRightArrow">
                <a:avLst/>
              </a:prstGeom>
              <a:pattFill prst="wdDnDiag">
                <a:fgClr>
                  <a:schemeClr val="accent1"/>
                </a:fgClr>
                <a:bgClr>
                  <a:srgbClr val="00B0F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7135706" y="3530507"/>
                <a:ext cx="2043574" cy="915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1200" dirty="0"/>
                  <a:t>GDP</a:t>
                </a:r>
              </a:p>
              <a:p>
                <a:r>
                  <a:rPr lang="en-ZA" sz="1200" dirty="0"/>
                  <a:t>Household Income</a:t>
                </a:r>
              </a:p>
              <a:p>
                <a:r>
                  <a:rPr lang="en-ZA" sz="1200" dirty="0"/>
                  <a:t>(soft link)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222740" y="2546126"/>
              <a:ext cx="3224600" cy="2857857"/>
              <a:chOff x="222740" y="2546126"/>
              <a:chExt cx="3224600" cy="2857857"/>
            </a:xfrm>
          </p:grpSpPr>
          <p:sp>
            <p:nvSpPr>
              <p:cNvPr id="43" name="Curved Right Arrow 42"/>
              <p:cNvSpPr/>
              <p:nvPr/>
            </p:nvSpPr>
            <p:spPr>
              <a:xfrm rot="931499">
                <a:off x="1875557" y="2546126"/>
                <a:ext cx="1571783" cy="2857857"/>
              </a:xfrm>
              <a:prstGeom prst="curvedRightArrow">
                <a:avLst/>
              </a:prstGeom>
              <a:pattFill prst="wdDnDiag">
                <a:fgClr>
                  <a:schemeClr val="accent1"/>
                </a:fgClr>
                <a:bgClr>
                  <a:srgbClr val="00B0F0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ZA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22740" y="2751992"/>
                <a:ext cx="1857630" cy="9157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ZA" sz="1200" dirty="0"/>
                  <a:t>CO2 Trajectory </a:t>
                </a:r>
              </a:p>
              <a:p>
                <a:r>
                  <a:rPr lang="en-ZA" sz="1200" dirty="0"/>
                  <a:t>for Power Sector</a:t>
                </a:r>
              </a:p>
              <a:p>
                <a:r>
                  <a:rPr lang="en-ZA" sz="1200" dirty="0"/>
                  <a:t>(soft link)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86257" y="5432805"/>
              <a:ext cx="8508800" cy="1249711"/>
              <a:chOff x="186257" y="5432805"/>
              <a:chExt cx="8508800" cy="1249711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86257" y="5432805"/>
                <a:ext cx="2971496" cy="726408"/>
                <a:chOff x="186257" y="5432805"/>
                <a:chExt cx="2971496" cy="726408"/>
              </a:xfrm>
            </p:grpSpPr>
            <p:sp>
              <p:nvSpPr>
                <p:cNvPr id="41" name="Right Arrow 40"/>
                <p:cNvSpPr/>
                <p:nvPr/>
              </p:nvSpPr>
              <p:spPr>
                <a:xfrm rot="9609014">
                  <a:off x="1783017" y="5432805"/>
                  <a:ext cx="1374736" cy="436671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200"/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186257" y="5766736"/>
                  <a:ext cx="1808345" cy="39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1200" dirty="0"/>
                    <a:t>Power Plant Mix</a:t>
                  </a:r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984893" y="5446078"/>
                <a:ext cx="2710164" cy="1236438"/>
                <a:chOff x="5984893" y="5446078"/>
                <a:chExt cx="2710164" cy="1236438"/>
              </a:xfrm>
            </p:grpSpPr>
            <p:sp>
              <p:nvSpPr>
                <p:cNvPr id="39" name="Right Arrow 38"/>
                <p:cNvSpPr/>
                <p:nvPr/>
              </p:nvSpPr>
              <p:spPr>
                <a:xfrm rot="1162744">
                  <a:off x="5984893" y="5446078"/>
                  <a:ext cx="1374736" cy="436671"/>
                </a:xfrm>
                <a:prstGeom prst="rightArrow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200"/>
                </a:p>
              </p:txBody>
            </p:sp>
            <p:sp>
              <p:nvSpPr>
                <p:cNvPr id="40" name="TextBox 39"/>
                <p:cNvSpPr txBox="1"/>
                <p:nvPr/>
              </p:nvSpPr>
              <p:spPr>
                <a:xfrm>
                  <a:off x="7245156" y="5766736"/>
                  <a:ext cx="1449901" cy="915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1200" dirty="0"/>
                    <a:t>GDP</a:t>
                  </a:r>
                </a:p>
                <a:p>
                  <a:r>
                    <a:rPr lang="en-ZA" sz="1200" dirty="0"/>
                    <a:t>Welfare</a:t>
                  </a:r>
                </a:p>
                <a:p>
                  <a:r>
                    <a:rPr lang="en-ZA" sz="1200" dirty="0"/>
                    <a:t>Employment</a:t>
                  </a:r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3611100" y="3858135"/>
              <a:ext cx="3257887" cy="3282271"/>
              <a:chOff x="3611100" y="3858135"/>
              <a:chExt cx="3257887" cy="3282271"/>
            </a:xfrm>
          </p:grpSpPr>
          <p:grpSp>
            <p:nvGrpSpPr>
              <p:cNvPr id="31" name="Group 30"/>
              <p:cNvGrpSpPr/>
              <p:nvPr/>
            </p:nvGrpSpPr>
            <p:grpSpPr>
              <a:xfrm>
                <a:off x="3648459" y="5879592"/>
                <a:ext cx="3220528" cy="1260814"/>
                <a:chOff x="3648459" y="5879592"/>
                <a:chExt cx="3220528" cy="1260814"/>
              </a:xfrm>
            </p:grpSpPr>
            <p:sp>
              <p:nvSpPr>
                <p:cNvPr id="35" name="Curved Right Arrow 34"/>
                <p:cNvSpPr/>
                <p:nvPr/>
              </p:nvSpPr>
              <p:spPr>
                <a:xfrm rot="16200000">
                  <a:off x="4398266" y="5129785"/>
                  <a:ext cx="420624" cy="1920238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671675" y="6224626"/>
                  <a:ext cx="3197312" cy="9157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1200" dirty="0"/>
                    <a:t>Electricity Price</a:t>
                  </a:r>
                </a:p>
                <a:p>
                  <a:r>
                    <a:rPr lang="en-ZA" sz="1200" dirty="0"/>
                    <a:t>Electricity Production function</a:t>
                  </a:r>
                </a:p>
                <a:p>
                  <a:r>
                    <a:rPr lang="en-ZA" sz="1200" dirty="0"/>
                    <a:t>Expenditure on expansion plan</a:t>
                  </a:r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3611100" y="3858135"/>
                <a:ext cx="2095206" cy="723008"/>
                <a:chOff x="3611100" y="3858135"/>
                <a:chExt cx="2095206" cy="723008"/>
              </a:xfrm>
            </p:grpSpPr>
            <p:sp>
              <p:nvSpPr>
                <p:cNvPr id="33" name="Curved Right Arrow 32"/>
                <p:cNvSpPr/>
                <p:nvPr/>
              </p:nvSpPr>
              <p:spPr>
                <a:xfrm rot="5400000">
                  <a:off x="4360907" y="3410712"/>
                  <a:ext cx="420624" cy="1920238"/>
                </a:xfrm>
                <a:prstGeom prst="curved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ZA" sz="12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660493" y="3858135"/>
                  <a:ext cx="2045813" cy="3924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ZA" sz="1200" dirty="0"/>
                    <a:t>Electricity Demand</a:t>
                  </a:r>
                </a:p>
              </p:txBody>
            </p:sp>
          </p:grpSp>
        </p:grpSp>
        <p:sp>
          <p:nvSpPr>
            <p:cNvPr id="30" name="TextBox 29"/>
            <p:cNvSpPr txBox="1"/>
            <p:nvPr/>
          </p:nvSpPr>
          <p:spPr>
            <a:xfrm>
              <a:off x="446350" y="8512147"/>
              <a:ext cx="1998769" cy="392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ZA" sz="1200" dirty="0"/>
                <a:t>(Altieri et al. 2016)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146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1326"/>
            <a:ext cx="8229600" cy="4574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Calibri" charset="0"/>
            </a:endParaRPr>
          </a:p>
        </p:txBody>
      </p:sp>
      <p:graphicFrame>
        <p:nvGraphicFramePr>
          <p:cNvPr id="5" name="Chart 4"/>
          <p:cNvGraphicFramePr/>
          <p:nvPr>
            <p:extLst/>
          </p:nvPr>
        </p:nvGraphicFramePr>
        <p:xfrm>
          <a:off x="155975" y="2288495"/>
          <a:ext cx="4157203" cy="4569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/>
          <p:nvPr>
            <p:extLst/>
          </p:nvPr>
        </p:nvGraphicFramePr>
        <p:xfrm>
          <a:off x="4381822" y="2190365"/>
          <a:ext cx="4762178" cy="44949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08326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Deep Decarbonisation Development Pathways (DDPP)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Climate Change, Economy, Social</a:t>
            </a:r>
            <a:br>
              <a:rPr lang="en-ZA" sz="2400" dirty="0"/>
            </a:br>
            <a:r>
              <a:rPr lang="en-ZA" sz="2400" dirty="0"/>
              <a:t>Funders: IDDRI, CIFF	Collaborators: ERC-E2C2</a:t>
            </a:r>
          </a:p>
        </p:txBody>
      </p:sp>
    </p:spTree>
    <p:extLst>
      <p:ext uri="{BB962C8B-B14F-4D97-AF65-F5344CB8AC3E}">
        <p14:creationId xmlns:p14="http://schemas.microsoft.com/office/powerpoint/2010/main" val="798304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3"/>
          <p:cNvSpPr txBox="1">
            <a:spLocks noChangeArrowheads="1"/>
          </p:cNvSpPr>
          <p:nvPr/>
        </p:nvSpPr>
        <p:spPr bwMode="auto">
          <a:xfrm>
            <a:off x="990600" y="1973470"/>
            <a:ext cx="2057400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GDP &amp; Population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1011620" y="2846821"/>
            <a:ext cx="1676400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Fuels Prices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4071270" y="2725089"/>
            <a:ext cx="19050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SA TIMES energy model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6553200" y="2725089"/>
            <a:ext cx="19050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/>
              <a:t>Least cost energy mix</a:t>
            </a:r>
          </a:p>
        </p:txBody>
      </p:sp>
      <p:cxnSp>
        <p:nvCxnSpPr>
          <p:cNvPr id="10" name="Straight Arrow Connector 9"/>
          <p:cNvCxnSpPr>
            <a:cxnSpLocks noChangeShapeType="1"/>
            <a:stCxn id="3076" idx="3"/>
            <a:endCxn id="3079" idx="0"/>
          </p:cNvCxnSpPr>
          <p:nvPr/>
        </p:nvCxnSpPr>
        <p:spPr bwMode="auto">
          <a:xfrm>
            <a:off x="3048000" y="2127359"/>
            <a:ext cx="1975770" cy="59773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Arrow Connector 12"/>
          <p:cNvCxnSpPr>
            <a:cxnSpLocks noChangeShapeType="1"/>
            <a:stCxn id="3078" idx="3"/>
            <a:endCxn id="3079" idx="1"/>
          </p:cNvCxnSpPr>
          <p:nvPr/>
        </p:nvCxnSpPr>
        <p:spPr bwMode="auto">
          <a:xfrm flipV="1">
            <a:off x="2688020" y="2986699"/>
            <a:ext cx="1383250" cy="1401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3079" idx="3"/>
            <a:endCxn id="3080" idx="1"/>
          </p:cNvCxnSpPr>
          <p:nvPr/>
        </p:nvCxnSpPr>
        <p:spPr bwMode="auto">
          <a:xfrm>
            <a:off x="5976270" y="2986699"/>
            <a:ext cx="57693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609600" y="1772816"/>
            <a:ext cx="2895600" cy="3016939"/>
            <a:chOff x="609600" y="2286000"/>
            <a:chExt cx="2895600" cy="4582266"/>
          </a:xfrm>
        </p:grpSpPr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09600" y="2286000"/>
              <a:ext cx="2819400" cy="396190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>
                <a:defRPr/>
              </a:pPr>
              <a:endParaRPr lang="en-US" sz="1800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3089" name="TextBox 20"/>
            <p:cNvSpPr txBox="1">
              <a:spLocks noChangeArrowheads="1"/>
            </p:cNvSpPr>
            <p:nvPr/>
          </p:nvSpPr>
          <p:spPr bwMode="auto">
            <a:xfrm>
              <a:off x="685800" y="6400800"/>
              <a:ext cx="2819400" cy="4674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4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FF0000"/>
                  </a:solidFill>
                </a:rPr>
                <a:t>UNCERTAINTY</a:t>
              </a:r>
            </a:p>
          </p:txBody>
        </p:sp>
      </p:grp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975400" y="3905497"/>
            <a:ext cx="1691600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Technology Costs</a:t>
            </a:r>
          </a:p>
        </p:txBody>
      </p:sp>
      <p:cxnSp>
        <p:nvCxnSpPr>
          <p:cNvPr id="24" name="Straight Arrow Connector 23"/>
          <p:cNvCxnSpPr>
            <a:cxnSpLocks noChangeShapeType="1"/>
            <a:stCxn id="21" idx="3"/>
            <a:endCxn id="3079" idx="2"/>
          </p:cNvCxnSpPr>
          <p:nvPr/>
        </p:nvCxnSpPr>
        <p:spPr bwMode="auto">
          <a:xfrm flipV="1">
            <a:off x="2667000" y="3248309"/>
            <a:ext cx="2356770" cy="81107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TextBox 7"/>
          <p:cNvSpPr txBox="1">
            <a:spLocks noChangeArrowheads="1"/>
          </p:cNvSpPr>
          <p:nvPr/>
        </p:nvSpPr>
        <p:spPr bwMode="auto">
          <a:xfrm>
            <a:off x="6553200" y="4277018"/>
            <a:ext cx="19050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/>
              <a:t>GHG Emissions Projection</a:t>
            </a:r>
          </a:p>
        </p:txBody>
      </p:sp>
      <p:cxnSp>
        <p:nvCxnSpPr>
          <p:cNvPr id="29" name="Straight Arrow Connector 28"/>
          <p:cNvCxnSpPr>
            <a:cxnSpLocks noChangeShapeType="1"/>
            <a:stCxn id="3080" idx="2"/>
            <a:endCxn id="28" idx="0"/>
          </p:cNvCxnSpPr>
          <p:nvPr/>
        </p:nvCxnSpPr>
        <p:spPr bwMode="auto">
          <a:xfrm>
            <a:off x="7505700" y="3248309"/>
            <a:ext cx="0" cy="1028709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Striped Right Arrow 43"/>
          <p:cNvSpPr/>
          <p:nvPr/>
        </p:nvSpPr>
        <p:spPr>
          <a:xfrm>
            <a:off x="1731107" y="5675967"/>
            <a:ext cx="258746" cy="259353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/>
          </a:p>
        </p:txBody>
      </p:sp>
      <p:pic>
        <p:nvPicPr>
          <p:cNvPr id="45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853" y="5188804"/>
            <a:ext cx="1839197" cy="1232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674"/>
          <a:stretch/>
        </p:blipFill>
        <p:spPr bwMode="auto">
          <a:xfrm>
            <a:off x="0" y="5085184"/>
            <a:ext cx="1722120" cy="1320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Striped Right Arrow 47"/>
          <p:cNvSpPr/>
          <p:nvPr/>
        </p:nvSpPr>
        <p:spPr>
          <a:xfrm>
            <a:off x="3533864" y="5526087"/>
            <a:ext cx="215900" cy="3524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/>
          </a:p>
        </p:txBody>
      </p:sp>
      <p:sp>
        <p:nvSpPr>
          <p:cNvPr id="49" name="Rectangle 48"/>
          <p:cNvSpPr/>
          <p:nvPr/>
        </p:nvSpPr>
        <p:spPr>
          <a:xfrm>
            <a:off x="3821201" y="5187950"/>
            <a:ext cx="894815" cy="9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5000"/>
              </a:lnSpc>
              <a:spcAft>
                <a:spcPts val="1000"/>
              </a:spcAft>
              <a:buFont typeface="Symbol" pitchFamily="18" charset="2"/>
              <a:buNone/>
              <a:defRPr/>
            </a:pPr>
            <a:r>
              <a:rPr lang="en-ZA" sz="1100" dirty="0">
                <a:ea typeface="Calibri"/>
                <a:cs typeface="Times New Roman"/>
              </a:rPr>
              <a:t>Monte Carlo algorithm</a:t>
            </a:r>
          </a:p>
        </p:txBody>
      </p:sp>
      <p:sp>
        <p:nvSpPr>
          <p:cNvPr id="52" name="Striped Right Arrow 51"/>
          <p:cNvSpPr/>
          <p:nvPr/>
        </p:nvSpPr>
        <p:spPr>
          <a:xfrm>
            <a:off x="4788719" y="5542125"/>
            <a:ext cx="215900" cy="3524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/>
          </a:p>
        </p:txBody>
      </p:sp>
      <p:sp>
        <p:nvSpPr>
          <p:cNvPr id="53" name="Rectangle 52"/>
          <p:cNvSpPr/>
          <p:nvPr/>
        </p:nvSpPr>
        <p:spPr>
          <a:xfrm>
            <a:off x="5076056" y="5203988"/>
            <a:ext cx="894815" cy="9053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ct val="115000"/>
              </a:lnSpc>
              <a:spcAft>
                <a:spcPts val="1000"/>
              </a:spcAft>
              <a:buFont typeface="Symbol" pitchFamily="18" charset="2"/>
              <a:buNone/>
              <a:defRPr/>
            </a:pPr>
            <a:r>
              <a:rPr lang="en-ZA" sz="1100" dirty="0">
                <a:ea typeface="Calibri"/>
                <a:cs typeface="Times New Roman"/>
              </a:rPr>
              <a:t>SA TIMES Model</a:t>
            </a:r>
          </a:p>
          <a:p>
            <a:pPr>
              <a:lnSpc>
                <a:spcPct val="115000"/>
              </a:lnSpc>
              <a:spcAft>
                <a:spcPts val="1000"/>
              </a:spcAft>
              <a:buFont typeface="Symbol" pitchFamily="18" charset="2"/>
              <a:buNone/>
              <a:defRPr/>
            </a:pPr>
            <a:r>
              <a:rPr lang="en-ZA" sz="1100" dirty="0">
                <a:ea typeface="Calibri"/>
                <a:cs typeface="Times New Roman"/>
              </a:rPr>
              <a:t>(SATIM)</a:t>
            </a:r>
          </a:p>
        </p:txBody>
      </p:sp>
      <p:sp>
        <p:nvSpPr>
          <p:cNvPr id="54" name="Striped Right Arrow 53"/>
          <p:cNvSpPr/>
          <p:nvPr/>
        </p:nvSpPr>
        <p:spPr>
          <a:xfrm>
            <a:off x="6057900" y="5518605"/>
            <a:ext cx="215900" cy="352425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ZA"/>
          </a:p>
        </p:txBody>
      </p:sp>
      <p:sp>
        <p:nvSpPr>
          <p:cNvPr id="3086" name="TextBox 3085"/>
          <p:cNvSpPr txBox="1"/>
          <p:nvPr/>
        </p:nvSpPr>
        <p:spPr>
          <a:xfrm>
            <a:off x="467544" y="6395609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" dirty="0">
                <a:solidFill>
                  <a:schemeClr val="tx1"/>
                </a:solidFill>
              </a:rPr>
              <a:t>Expert Elicitation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849820" y="6420897"/>
            <a:ext cx="20120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00" dirty="0">
                <a:solidFill>
                  <a:schemeClr val="tx1"/>
                </a:solidFill>
              </a:rPr>
              <a:t>Combined Elicited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718" y="4859592"/>
            <a:ext cx="1944217" cy="1365066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441488" y="344634"/>
            <a:ext cx="8229600" cy="1143000"/>
          </a:xfrm>
        </p:spPr>
        <p:txBody>
          <a:bodyPr>
            <a:noAutofit/>
          </a:bodyPr>
          <a:lstStyle/>
          <a:p>
            <a:r>
              <a:rPr lang="en-ZA" sz="2000" dirty="0"/>
              <a:t>Project: Uncertainty in baseline GHG emissions for SA</a:t>
            </a:r>
            <a:br>
              <a:rPr lang="en-ZA" sz="2000" dirty="0"/>
            </a:br>
            <a:r>
              <a:rPr lang="en-ZA" sz="2000" dirty="0"/>
              <a:t>Scope: National E3</a:t>
            </a:r>
            <a:br>
              <a:rPr lang="en-ZA" sz="2000" dirty="0"/>
            </a:br>
            <a:r>
              <a:rPr lang="en-ZA" sz="2000" dirty="0"/>
              <a:t>Focus: GHG emissions in a “No Climate Policy” Scenario + Methodology</a:t>
            </a:r>
            <a:br>
              <a:rPr lang="en-ZA" sz="2000" dirty="0"/>
            </a:br>
            <a:r>
              <a:rPr lang="en-ZA" sz="2000" dirty="0"/>
              <a:t>Funders: UNEP	</a:t>
            </a:r>
          </a:p>
        </p:txBody>
      </p:sp>
    </p:spTree>
    <p:extLst>
      <p:ext uri="{BB962C8B-B14F-4D97-AF65-F5344CB8AC3E}">
        <p14:creationId xmlns:p14="http://schemas.microsoft.com/office/powerpoint/2010/main" val="288885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574" y="1481512"/>
            <a:ext cx="4776054" cy="47760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44310" y="2144414"/>
            <a:ext cx="30019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Without a GHG constraint, very limited role for gas above a gas price of USD11/Mbtu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Significant variation in uptake driven by different GDP growth rates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Potential Role of Natural Gas in SA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Natural Gas demand and supply</a:t>
            </a:r>
            <a:br>
              <a:rPr lang="en-ZA" sz="2400" dirty="0"/>
            </a:br>
            <a:r>
              <a:rPr lang="en-ZA" sz="2400" dirty="0"/>
              <a:t>Funders: FCO, ERC	</a:t>
            </a:r>
          </a:p>
        </p:txBody>
      </p:sp>
    </p:spTree>
    <p:extLst>
      <p:ext uri="{BB962C8B-B14F-4D97-AF65-F5344CB8AC3E}">
        <p14:creationId xmlns:p14="http://schemas.microsoft.com/office/powerpoint/2010/main" val="587716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99" y="1492053"/>
            <a:ext cx="4790755" cy="479075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/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4310" y="2144414"/>
            <a:ext cx="30019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With a GHG constraint,a much more diversified role for gas above USD11/Mbtu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Smaller range of uptake due to the GHG constraint – less response to GDP growth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Potential Role of Natural Gas in SA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Natural Gas demand and supply</a:t>
            </a:r>
            <a:br>
              <a:rPr lang="en-ZA" sz="2400" dirty="0"/>
            </a:br>
            <a:r>
              <a:rPr lang="en-ZA" sz="2400" dirty="0"/>
              <a:t>Funders: FCO, ERC	</a:t>
            </a:r>
          </a:p>
        </p:txBody>
      </p:sp>
    </p:spTree>
    <p:extLst>
      <p:ext uri="{BB962C8B-B14F-4D97-AF65-F5344CB8AC3E}">
        <p14:creationId xmlns:p14="http://schemas.microsoft.com/office/powerpoint/2010/main" val="37661884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0308"/>
            <a:ext cx="8229600" cy="1143000"/>
          </a:xfrm>
        </p:spPr>
        <p:txBody>
          <a:bodyPr>
            <a:noAutofit/>
          </a:bodyPr>
          <a:lstStyle/>
          <a:p>
            <a:r>
              <a:rPr lang="en-ZA" sz="2400" dirty="0"/>
              <a:t>Project: Stochastic Programming: Uncertainty on CO2 Constraint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CO2 emissions, impact on Electricity </a:t>
            </a:r>
            <a:r>
              <a:rPr lang="en-ZA" sz="2400" dirty="0" err="1"/>
              <a:t>Price+Methodology</a:t>
            </a:r>
            <a:br>
              <a:rPr lang="en-ZA" sz="2400" dirty="0"/>
            </a:br>
            <a:r>
              <a:rPr lang="en-ZA" sz="2400" dirty="0"/>
              <a:t>Funders: CIFF via MAPS</a:t>
            </a:r>
          </a:p>
        </p:txBody>
      </p:sp>
      <p:pic>
        <p:nvPicPr>
          <p:cNvPr id="4" name="Shape 3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7754" y="1944001"/>
            <a:ext cx="4074800" cy="2603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488" y="3863549"/>
            <a:ext cx="5684151" cy="29940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8894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ZA"/>
              <a:t>27</a:t>
            </a:fld>
            <a:endParaRPr lang="en-ZA"/>
          </a:p>
        </p:txBody>
      </p:sp>
      <p:pic>
        <p:nvPicPr>
          <p:cNvPr id="321" name="Shape 3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8749"/>
            <a:ext cx="4256599" cy="425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Shape 324"/>
          <p:cNvSpPr txBox="1"/>
          <p:nvPr/>
        </p:nvSpPr>
        <p:spPr>
          <a:xfrm>
            <a:off x="4993112" y="2242975"/>
            <a:ext cx="3012900" cy="1209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ZA" sz="1400" b="1" i="1" dirty="0">
                <a:solidFill>
                  <a:schemeClr val="dk1"/>
                </a:solidFill>
              </a:rPr>
              <a:t>Future 1: Sustained electricity price increase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ZA" sz="1400" b="1" i="1" dirty="0">
                <a:solidFill>
                  <a:schemeClr val="dk1"/>
                </a:solidFill>
              </a:rPr>
              <a:t>~R400bn additional electricity sector investment requirement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ZA" sz="1400" b="1" i="1" dirty="0">
                <a:solidFill>
                  <a:schemeClr val="dk1"/>
                </a:solidFill>
              </a:rPr>
              <a:t>Job and welfare threats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5036912" y="3689855"/>
            <a:ext cx="2969100" cy="1018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ZA" sz="1400" b="1" i="1" dirty="0">
                <a:solidFill>
                  <a:schemeClr val="dk1"/>
                </a:solidFill>
              </a:rPr>
              <a:t>Future 2: No electricity price increase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-ZA" sz="1400" b="1" i="1" dirty="0">
                <a:solidFill>
                  <a:schemeClr val="dk1"/>
                </a:solidFill>
              </a:rPr>
              <a:t>Opportunities for growth from over supply of electricity</a:t>
            </a:r>
          </a:p>
        </p:txBody>
      </p:sp>
      <p:sp>
        <p:nvSpPr>
          <p:cNvPr id="326" name="Shape 326"/>
          <p:cNvSpPr/>
          <p:nvPr/>
        </p:nvSpPr>
        <p:spPr>
          <a:xfrm>
            <a:off x="4656800" y="1663725"/>
            <a:ext cx="1686408" cy="3651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073763"/>
                </a:solidFill>
                <a:latin typeface="Cambria"/>
              </a:rPr>
              <a:t>In 2030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4052" y="442686"/>
            <a:ext cx="8229600" cy="1143000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ZA" sz="2400" dirty="0"/>
              <a:t>Project: Socioeconomic Implications of SA’s Nuclear Build Plan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Electricity, Socio-economics</a:t>
            </a:r>
            <a:br>
              <a:rPr lang="en-ZA" sz="2400" dirty="0"/>
            </a:br>
            <a:r>
              <a:rPr lang="en-ZA" sz="2400" dirty="0"/>
              <a:t>Funders: ELA	</a:t>
            </a:r>
          </a:p>
        </p:txBody>
      </p:sp>
    </p:spTree>
    <p:extLst>
      <p:ext uri="{BB962C8B-B14F-4D97-AF65-F5344CB8AC3E}">
        <p14:creationId xmlns:p14="http://schemas.microsoft.com/office/powerpoint/2010/main" val="2245280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2400" dirty="0"/>
              <a:t>Project: Thirsty Energy</a:t>
            </a:r>
            <a:br>
              <a:rPr lang="en-ZA" sz="2400" dirty="0"/>
            </a:br>
            <a:r>
              <a:rPr lang="en-ZA" sz="2400" dirty="0"/>
              <a:t>Scope: National E3</a:t>
            </a:r>
            <a:br>
              <a:rPr lang="en-ZA" sz="2400" dirty="0"/>
            </a:br>
            <a:r>
              <a:rPr lang="en-ZA" sz="2400" dirty="0"/>
              <a:t>Focus: Energy and Water Nexus focusing on Energy Supply (excl. biofuels) + Methodology Development</a:t>
            </a:r>
            <a:br>
              <a:rPr lang="en-ZA" sz="2400" dirty="0"/>
            </a:br>
            <a:r>
              <a:rPr lang="en-ZA" sz="2400" dirty="0"/>
              <a:t>Funders: World Bank	Collaborators: Aurecon, </a:t>
            </a:r>
            <a:r>
              <a:rPr lang="en-ZA" sz="2400" dirty="0" err="1"/>
              <a:t>Decisionware</a:t>
            </a:r>
            <a:endParaRPr lang="en-ZA" sz="2400" dirty="0"/>
          </a:p>
        </p:txBody>
      </p:sp>
      <p:pic>
        <p:nvPicPr>
          <p:cNvPr id="4" name="Shape 226" descr="WB-TE pictorial summary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0" y="1898168"/>
            <a:ext cx="9067800" cy="49598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9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brunomerven@gmail.com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sz="2000" i="1" dirty="0"/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61" y="4870493"/>
            <a:ext cx="3934878" cy="13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05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468313" y="44450"/>
            <a:ext cx="8229600" cy="1143000"/>
          </a:xfrm>
        </p:spPr>
        <p:txBody>
          <a:bodyPr/>
          <a:lstStyle/>
          <a:p>
            <a:r>
              <a:rPr lang="en-ZA" dirty="0"/>
              <a:t>SATIM: Main Features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5545137"/>
          </a:xfrm>
        </p:spPr>
        <p:txBody>
          <a:bodyPr>
            <a:normAutofit fontScale="92500" lnSpcReduction="10000"/>
          </a:bodyPr>
          <a:lstStyle/>
          <a:p>
            <a:r>
              <a:rPr lang="en-ZA" sz="2400" dirty="0"/>
              <a:t>Bottom-up Energy Systems Optimization Long-Range (&gt;10 years) Planning Model (similar to the one used for the IEP)</a:t>
            </a:r>
          </a:p>
          <a:p>
            <a:r>
              <a:rPr lang="en-ZA" sz="2400" dirty="0"/>
              <a:t>Full Sector: Includes and allows trade-off between demand and Supply</a:t>
            </a:r>
          </a:p>
          <a:p>
            <a:r>
              <a:rPr lang="en-ZA" sz="2400" dirty="0"/>
              <a:t>End-use type model: </a:t>
            </a:r>
          </a:p>
          <a:p>
            <a:pPr lvl="1" eaLnBrk="1" hangingPunct="1"/>
            <a:r>
              <a:rPr lang="en-US" sz="2000" dirty="0"/>
              <a:t>Gives a detailed description of how the energy is used.</a:t>
            </a:r>
          </a:p>
          <a:p>
            <a:pPr lvl="1" eaLnBrk="1" hangingPunct="1"/>
            <a:r>
              <a:rPr lang="en-US" sz="2000" dirty="0"/>
              <a:t>Describes the types of equipment used and how much energy is used by each type of equipment to satisfy demand.</a:t>
            </a:r>
          </a:p>
          <a:p>
            <a:pPr lvl="1" eaLnBrk="1" hangingPunct="1"/>
            <a:r>
              <a:rPr lang="en-US" sz="2000" dirty="0"/>
              <a:t>Can be used to forecast useful energy as well as final energy demand</a:t>
            </a:r>
          </a:p>
          <a:p>
            <a:pPr lvl="1" eaLnBrk="1" hangingPunct="1"/>
            <a:r>
              <a:rPr lang="en-US" sz="2000" dirty="0"/>
              <a:t>Allows for exploration of policy impacts (via constraints/targets, subsidies and taxes)</a:t>
            </a:r>
          </a:p>
          <a:p>
            <a:pPr lvl="1" eaLnBrk="1" hangingPunct="1"/>
            <a:r>
              <a:rPr lang="en-US" sz="2000" dirty="0"/>
              <a:t>Can capture:</a:t>
            </a:r>
          </a:p>
          <a:p>
            <a:pPr lvl="2" eaLnBrk="1" hangingPunct="1"/>
            <a:r>
              <a:rPr lang="en-US" sz="1800" dirty="0"/>
              <a:t>structural changes/ shocks</a:t>
            </a:r>
          </a:p>
          <a:p>
            <a:pPr lvl="2" eaLnBrk="1" hangingPunct="1"/>
            <a:r>
              <a:rPr lang="en-US" sz="1800" dirty="0"/>
              <a:t>mode switching (transport)</a:t>
            </a:r>
          </a:p>
          <a:p>
            <a:pPr lvl="2" eaLnBrk="1" hangingPunct="1"/>
            <a:r>
              <a:rPr lang="en-US" sz="1800" dirty="0"/>
              <a:t>fuel switching</a:t>
            </a:r>
          </a:p>
          <a:p>
            <a:pPr lvl="2" eaLnBrk="1" hangingPunct="1"/>
            <a:r>
              <a:rPr lang="en-US" sz="1800" dirty="0"/>
              <a:t>Technical improvement/ improved efficiency</a:t>
            </a:r>
          </a:p>
          <a:p>
            <a:pPr lvl="2" eaLnBrk="1" hangingPunct="1"/>
            <a:r>
              <a:rPr lang="en-US" sz="1800" dirty="0"/>
              <a:t>Intensity changes e.g. mines have to dig deeper</a:t>
            </a:r>
          </a:p>
          <a:p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316510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itle 1"/>
          <p:cNvSpPr>
            <a:spLocks noGrp="1"/>
          </p:cNvSpPr>
          <p:nvPr>
            <p:ph type="title"/>
          </p:nvPr>
        </p:nvSpPr>
        <p:spPr>
          <a:xfrm>
            <a:off x="95534" y="300038"/>
            <a:ext cx="8857397" cy="715962"/>
          </a:xfrm>
        </p:spPr>
        <p:txBody>
          <a:bodyPr vert="horz" lIns="0" rIns="0" bIns="0" anchor="b">
            <a:normAutofit fontScale="90000"/>
          </a:bodyPr>
          <a:lstStyle/>
          <a:p>
            <a:r>
              <a:rPr lang="en-ZA" dirty="0"/>
              <a:t>The Full Energy Chain is Characterised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493663-16FD-4479-AED7-CEC02DC4D8C5}" type="slidenum">
              <a:rPr lang="en-US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4" descr="system simp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7625"/>
            <a:ext cx="9144000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093767"/>
      </p:ext>
    </p:extLst>
  </p:cSld>
  <p:clrMapOvr>
    <a:masterClrMapping/>
  </p:clrMapOvr>
  <p:transition advTm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8229600" cy="1139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Simple Reference Energy System</a:t>
            </a:r>
          </a:p>
        </p:txBody>
      </p:sp>
      <p:pic>
        <p:nvPicPr>
          <p:cNvPr id="512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125538"/>
            <a:ext cx="7531100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720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764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Overview of SATIM and data needs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23813" y="1374775"/>
            <a:ext cx="9099550" cy="5419725"/>
            <a:chOff x="684" y="2164"/>
            <a:chExt cx="14331" cy="8535"/>
          </a:xfrm>
        </p:grpSpPr>
        <p:sp>
          <p:nvSpPr>
            <p:cNvPr id="42076" name="Text Box 92"/>
            <p:cNvSpPr txBox="1">
              <a:spLocks noChangeArrowheads="1"/>
            </p:cNvSpPr>
            <p:nvPr/>
          </p:nvSpPr>
          <p:spPr bwMode="auto">
            <a:xfrm>
              <a:off x="942" y="9709"/>
              <a:ext cx="4113" cy="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lvl="1">
                <a:defRPr/>
              </a:pPr>
              <a:r>
                <a:rPr lang="en-US" sz="1000" dirty="0">
                  <a:latin typeface="+mn-lt"/>
                  <a:cs typeface="Arial" pitchFamily="34" charset="0"/>
                </a:rPr>
                <a:t>Inputs to optimization model</a:t>
              </a:r>
            </a:p>
            <a:p>
              <a:pPr lvl="1">
                <a:defRPr/>
              </a:pPr>
              <a:r>
                <a:rPr lang="en-US" sz="1000" dirty="0">
                  <a:latin typeface="+mn-lt"/>
                  <a:cs typeface="Arial" pitchFamily="34" charset="0"/>
                </a:rPr>
                <a:t>Outputs from optimization model</a:t>
              </a:r>
            </a:p>
            <a:p>
              <a:pPr lvl="1">
                <a:defRPr/>
              </a:pPr>
              <a:r>
                <a:rPr lang="en-US" sz="1000" dirty="0">
                  <a:latin typeface="+mn-lt"/>
                  <a:cs typeface="Arial" pitchFamily="34" charset="0"/>
                </a:rPr>
                <a:t>Intermediary information flow</a:t>
              </a:r>
            </a:p>
          </p:txBody>
        </p:sp>
        <p:sp>
          <p:nvSpPr>
            <p:cNvPr id="3077" name="Text Box 93"/>
            <p:cNvSpPr txBox="1">
              <a:spLocks noChangeArrowheads="1"/>
            </p:cNvSpPr>
            <p:nvPr/>
          </p:nvSpPr>
          <p:spPr bwMode="auto">
            <a:xfrm>
              <a:off x="9107" y="7052"/>
              <a:ext cx="2608" cy="16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Economic Analysis</a:t>
              </a:r>
              <a:r>
                <a:rPr lang="en-US" sz="1050" dirty="0">
                  <a:latin typeface="Calibri" pitchFamily="34" charset="0"/>
                </a:rPr>
                <a:t> </a:t>
              </a:r>
              <a:endParaRPr lang="en-US" sz="2000" dirty="0"/>
            </a:p>
          </p:txBody>
        </p:sp>
        <p:sp>
          <p:nvSpPr>
            <p:cNvPr id="3078" name="Text Box 94"/>
            <p:cNvSpPr txBox="1">
              <a:spLocks noChangeArrowheads="1"/>
            </p:cNvSpPr>
            <p:nvPr/>
          </p:nvSpPr>
          <p:spPr bwMode="auto">
            <a:xfrm>
              <a:off x="9107" y="2164"/>
              <a:ext cx="5890" cy="470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Demand Sectors</a:t>
              </a:r>
              <a:r>
                <a:rPr lang="en-US" sz="1000" dirty="0">
                  <a:latin typeface="Calibri" pitchFamily="34" charset="0"/>
                </a:rPr>
                <a:t> </a:t>
              </a:r>
              <a:r>
                <a:rPr lang="en-US" sz="800" dirty="0">
                  <a:latin typeface="Calibri" pitchFamily="34" charset="0"/>
                </a:rPr>
                <a:t>(commercial and agriculture omitted from diagram)</a:t>
              </a:r>
              <a:endParaRPr lang="en-US" dirty="0"/>
            </a:p>
          </p:txBody>
        </p:sp>
        <p:sp>
          <p:nvSpPr>
            <p:cNvPr id="6151" name="Text Box 95"/>
            <p:cNvSpPr txBox="1">
              <a:spLocks noChangeArrowheads="1"/>
            </p:cNvSpPr>
            <p:nvPr/>
          </p:nvSpPr>
          <p:spPr bwMode="auto">
            <a:xfrm>
              <a:off x="6948" y="3793"/>
              <a:ext cx="1807" cy="34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MARKAL/TIMES optimization energy model (GAMS with CPLEX solver)</a:t>
              </a:r>
              <a:endParaRPr lang="en-US"/>
            </a:p>
          </p:txBody>
        </p:sp>
        <p:sp>
          <p:nvSpPr>
            <p:cNvPr id="6152" name="Text Box 96"/>
            <p:cNvSpPr txBox="1">
              <a:spLocks noChangeArrowheads="1"/>
            </p:cNvSpPr>
            <p:nvPr/>
          </p:nvSpPr>
          <p:spPr bwMode="auto">
            <a:xfrm>
              <a:off x="6948" y="2526"/>
              <a:ext cx="1836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Base Year Energy Balance</a:t>
              </a:r>
              <a:endParaRPr lang="en-US"/>
            </a:p>
          </p:txBody>
        </p:sp>
        <p:sp>
          <p:nvSpPr>
            <p:cNvPr id="6153" name="Text Box 97"/>
            <p:cNvSpPr txBox="1">
              <a:spLocks noChangeArrowheads="1"/>
            </p:cNvSpPr>
            <p:nvPr/>
          </p:nvSpPr>
          <p:spPr bwMode="auto">
            <a:xfrm>
              <a:off x="9432" y="5422"/>
              <a:ext cx="1620" cy="9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Residential sector Demand projections</a:t>
              </a:r>
              <a:endParaRPr lang="en-US"/>
            </a:p>
          </p:txBody>
        </p:sp>
        <p:sp>
          <p:nvSpPr>
            <p:cNvPr id="6154" name="Text Box 98"/>
            <p:cNvSpPr txBox="1">
              <a:spLocks noChangeArrowheads="1"/>
            </p:cNvSpPr>
            <p:nvPr/>
          </p:nvSpPr>
          <p:spPr bwMode="auto">
            <a:xfrm>
              <a:off x="11268" y="2888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Industrial sector future technologies</a:t>
              </a:r>
              <a:endParaRPr lang="en-US"/>
            </a:p>
          </p:txBody>
        </p:sp>
        <p:sp>
          <p:nvSpPr>
            <p:cNvPr id="6155" name="Text Box 99"/>
            <p:cNvSpPr txBox="1">
              <a:spLocks noChangeArrowheads="1"/>
            </p:cNvSpPr>
            <p:nvPr/>
          </p:nvSpPr>
          <p:spPr bwMode="auto">
            <a:xfrm>
              <a:off x="11268" y="5422"/>
              <a:ext cx="1620" cy="9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Industrial sector Demand projections</a:t>
              </a:r>
              <a:endParaRPr lang="en-US"/>
            </a:p>
          </p:txBody>
        </p:sp>
        <p:sp>
          <p:nvSpPr>
            <p:cNvPr id="6156" name="Text Box 100"/>
            <p:cNvSpPr txBox="1">
              <a:spLocks noChangeArrowheads="1"/>
            </p:cNvSpPr>
            <p:nvPr/>
          </p:nvSpPr>
          <p:spPr bwMode="auto">
            <a:xfrm>
              <a:off x="13104" y="2888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Transport sector future technologies</a:t>
              </a:r>
              <a:endParaRPr lang="en-US"/>
            </a:p>
          </p:txBody>
        </p:sp>
        <p:sp>
          <p:nvSpPr>
            <p:cNvPr id="6157" name="Text Box 101"/>
            <p:cNvSpPr txBox="1">
              <a:spLocks noChangeArrowheads="1"/>
            </p:cNvSpPr>
            <p:nvPr/>
          </p:nvSpPr>
          <p:spPr bwMode="auto">
            <a:xfrm>
              <a:off x="13104" y="5422"/>
              <a:ext cx="1620" cy="95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Transport sector Demand projections</a:t>
              </a:r>
              <a:endParaRPr lang="en-US"/>
            </a:p>
          </p:txBody>
        </p:sp>
        <p:sp>
          <p:nvSpPr>
            <p:cNvPr id="3086" name="Text Box 102"/>
            <p:cNvSpPr txBox="1">
              <a:spLocks noChangeArrowheads="1"/>
            </p:cNvSpPr>
            <p:nvPr/>
          </p:nvSpPr>
          <p:spPr bwMode="auto">
            <a:xfrm>
              <a:off x="684" y="4327"/>
              <a:ext cx="5940" cy="3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Supply Technology</a:t>
              </a:r>
              <a:endParaRPr lang="en-US" dirty="0"/>
            </a:p>
          </p:txBody>
        </p:sp>
        <p:sp>
          <p:nvSpPr>
            <p:cNvPr id="6159" name="Text Box 103"/>
            <p:cNvSpPr txBox="1">
              <a:spLocks noChangeArrowheads="1"/>
            </p:cNvSpPr>
            <p:nvPr/>
          </p:nvSpPr>
          <p:spPr bwMode="auto">
            <a:xfrm>
              <a:off x="4788" y="596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Existing power system</a:t>
              </a:r>
              <a:endParaRPr lang="en-US"/>
            </a:p>
          </p:txBody>
        </p:sp>
        <p:sp>
          <p:nvSpPr>
            <p:cNvPr id="6160" name="Text Box 104"/>
            <p:cNvSpPr txBox="1">
              <a:spLocks noChangeArrowheads="1"/>
            </p:cNvSpPr>
            <p:nvPr/>
          </p:nvSpPr>
          <p:spPr bwMode="auto">
            <a:xfrm>
              <a:off x="2952" y="596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Existing liquid fuel supply system</a:t>
              </a:r>
              <a:endParaRPr lang="en-US"/>
            </a:p>
          </p:txBody>
        </p:sp>
        <p:sp>
          <p:nvSpPr>
            <p:cNvPr id="6161" name="Text Box 105"/>
            <p:cNvSpPr txBox="1">
              <a:spLocks noChangeArrowheads="1"/>
            </p:cNvSpPr>
            <p:nvPr/>
          </p:nvSpPr>
          <p:spPr bwMode="auto">
            <a:xfrm>
              <a:off x="9324" y="7594"/>
              <a:ext cx="1794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Socio-Economic Variables (GDP, Population)</a:t>
              </a:r>
              <a:endParaRPr lang="en-US"/>
            </a:p>
          </p:txBody>
        </p:sp>
        <p:sp>
          <p:nvSpPr>
            <p:cNvPr id="3090" name="Text Box 106"/>
            <p:cNvSpPr txBox="1">
              <a:spLocks noChangeArrowheads="1"/>
            </p:cNvSpPr>
            <p:nvPr/>
          </p:nvSpPr>
          <p:spPr bwMode="auto">
            <a:xfrm>
              <a:off x="684" y="2164"/>
              <a:ext cx="5940" cy="1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Energy Resources/Import and Exports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6163" name="Text Box 107"/>
            <p:cNvSpPr txBox="1">
              <a:spLocks noChangeArrowheads="1"/>
            </p:cNvSpPr>
            <p:nvPr/>
          </p:nvSpPr>
          <p:spPr bwMode="auto">
            <a:xfrm>
              <a:off x="9432" y="2888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Residential sector future technologies</a:t>
              </a:r>
              <a:endParaRPr lang="en-US"/>
            </a:p>
          </p:txBody>
        </p:sp>
        <p:sp>
          <p:nvSpPr>
            <p:cNvPr id="3092" name="Text Box 108"/>
            <p:cNvSpPr txBox="1">
              <a:spLocks noChangeArrowheads="1"/>
            </p:cNvSpPr>
            <p:nvPr/>
          </p:nvSpPr>
          <p:spPr bwMode="auto">
            <a:xfrm>
              <a:off x="684" y="7594"/>
              <a:ext cx="5940" cy="19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Policy objectives/constraints</a:t>
              </a:r>
              <a:endParaRPr lang="en-US" dirty="0"/>
            </a:p>
          </p:txBody>
        </p:sp>
        <p:sp>
          <p:nvSpPr>
            <p:cNvPr id="6165" name="Text Box 109"/>
            <p:cNvSpPr txBox="1">
              <a:spLocks noChangeArrowheads="1"/>
            </p:cNvSpPr>
            <p:nvPr/>
          </p:nvSpPr>
          <p:spPr bwMode="auto">
            <a:xfrm>
              <a:off x="4572" y="813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Socio-economic growth objectives</a:t>
              </a:r>
              <a:endParaRPr lang="en-US"/>
            </a:p>
          </p:txBody>
        </p:sp>
        <p:sp>
          <p:nvSpPr>
            <p:cNvPr id="6166" name="Text Box 110"/>
            <p:cNvSpPr txBox="1">
              <a:spLocks noChangeArrowheads="1"/>
            </p:cNvSpPr>
            <p:nvPr/>
          </p:nvSpPr>
          <p:spPr bwMode="auto">
            <a:xfrm>
              <a:off x="2736" y="813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Environmental objectives, taxes</a:t>
              </a:r>
              <a:endParaRPr lang="en-US"/>
            </a:p>
          </p:txBody>
        </p:sp>
        <p:sp>
          <p:nvSpPr>
            <p:cNvPr id="6167" name="Text Box 111"/>
            <p:cNvSpPr txBox="1">
              <a:spLocks noChangeArrowheads="1"/>
            </p:cNvSpPr>
            <p:nvPr/>
          </p:nvSpPr>
          <p:spPr bwMode="auto">
            <a:xfrm>
              <a:off x="900" y="813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Energy security objectives</a:t>
              </a:r>
              <a:endParaRPr lang="en-US"/>
            </a:p>
          </p:txBody>
        </p:sp>
        <p:sp>
          <p:nvSpPr>
            <p:cNvPr id="6168" name="Text Box 112"/>
            <p:cNvSpPr txBox="1">
              <a:spLocks noChangeArrowheads="1"/>
            </p:cNvSpPr>
            <p:nvPr/>
          </p:nvSpPr>
          <p:spPr bwMode="auto">
            <a:xfrm>
              <a:off x="4788" y="4879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Future power generation technologies</a:t>
              </a:r>
              <a:endParaRPr lang="en-US"/>
            </a:p>
          </p:txBody>
        </p:sp>
        <p:sp>
          <p:nvSpPr>
            <p:cNvPr id="6169" name="Text Box 113"/>
            <p:cNvSpPr txBox="1">
              <a:spLocks noChangeArrowheads="1"/>
            </p:cNvSpPr>
            <p:nvPr/>
          </p:nvSpPr>
          <p:spPr bwMode="auto">
            <a:xfrm>
              <a:off x="1116" y="596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Existing coal/gas supply system</a:t>
              </a:r>
              <a:endParaRPr lang="en-US"/>
            </a:p>
          </p:txBody>
        </p:sp>
        <p:sp>
          <p:nvSpPr>
            <p:cNvPr id="6170" name="Text Box 114"/>
            <p:cNvSpPr txBox="1">
              <a:spLocks noChangeArrowheads="1"/>
            </p:cNvSpPr>
            <p:nvPr/>
          </p:nvSpPr>
          <p:spPr bwMode="auto">
            <a:xfrm>
              <a:off x="1116" y="4879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Future coal/gas supply technologies</a:t>
              </a:r>
              <a:endParaRPr lang="en-US"/>
            </a:p>
          </p:txBody>
        </p:sp>
        <p:sp>
          <p:nvSpPr>
            <p:cNvPr id="6171" name="Text Box 115"/>
            <p:cNvSpPr txBox="1">
              <a:spLocks noChangeArrowheads="1"/>
            </p:cNvSpPr>
            <p:nvPr/>
          </p:nvSpPr>
          <p:spPr bwMode="auto">
            <a:xfrm>
              <a:off x="2952" y="4879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Future liquid fuel supply technologies</a:t>
              </a:r>
              <a:endParaRPr lang="en-US"/>
            </a:p>
          </p:txBody>
        </p:sp>
        <p:sp>
          <p:nvSpPr>
            <p:cNvPr id="6172" name="Text Box 116"/>
            <p:cNvSpPr txBox="1">
              <a:spLocks noChangeArrowheads="1"/>
            </p:cNvSpPr>
            <p:nvPr/>
          </p:nvSpPr>
          <p:spPr bwMode="auto">
            <a:xfrm>
              <a:off x="4788" y="270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Fossil fuel reserves</a:t>
              </a:r>
              <a:endParaRPr lang="en-US"/>
            </a:p>
          </p:txBody>
        </p:sp>
        <p:sp>
          <p:nvSpPr>
            <p:cNvPr id="6173" name="Text Box 117"/>
            <p:cNvSpPr txBox="1">
              <a:spLocks noChangeArrowheads="1"/>
            </p:cNvSpPr>
            <p:nvPr/>
          </p:nvSpPr>
          <p:spPr bwMode="auto">
            <a:xfrm>
              <a:off x="2952" y="270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Renewable energy resource potential</a:t>
              </a:r>
              <a:endParaRPr lang="en-US"/>
            </a:p>
          </p:txBody>
        </p:sp>
        <p:sp>
          <p:nvSpPr>
            <p:cNvPr id="6174" name="Text Box 118"/>
            <p:cNvSpPr txBox="1">
              <a:spLocks noChangeArrowheads="1"/>
            </p:cNvSpPr>
            <p:nvPr/>
          </p:nvSpPr>
          <p:spPr bwMode="auto">
            <a:xfrm>
              <a:off x="1116" y="2707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Import/export (elc, oil, gas)</a:t>
              </a:r>
              <a:endParaRPr lang="en-US"/>
            </a:p>
          </p:txBody>
        </p:sp>
        <p:sp>
          <p:nvSpPr>
            <p:cNvPr id="6175" name="Text Box 119"/>
            <p:cNvSpPr txBox="1">
              <a:spLocks noChangeArrowheads="1"/>
            </p:cNvSpPr>
            <p:nvPr/>
          </p:nvSpPr>
          <p:spPr bwMode="auto">
            <a:xfrm>
              <a:off x="9432" y="415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Residential sector base-year calibration</a:t>
              </a:r>
              <a:endParaRPr lang="en-US"/>
            </a:p>
          </p:txBody>
        </p:sp>
        <p:cxnSp>
          <p:nvCxnSpPr>
            <p:cNvPr id="6176" name="AutoShape 120"/>
            <p:cNvCxnSpPr>
              <a:cxnSpLocks noChangeShapeType="1"/>
            </p:cNvCxnSpPr>
            <p:nvPr/>
          </p:nvCxnSpPr>
          <p:spPr bwMode="auto">
            <a:xfrm>
              <a:off x="10188" y="6689"/>
              <a:ext cx="3672" cy="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7" name="AutoShape 121"/>
            <p:cNvCxnSpPr>
              <a:cxnSpLocks noChangeShapeType="1"/>
            </p:cNvCxnSpPr>
            <p:nvPr/>
          </p:nvCxnSpPr>
          <p:spPr bwMode="auto">
            <a:xfrm flipV="1">
              <a:off x="10188" y="6391"/>
              <a:ext cx="1" cy="298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8" name="AutoShape 122"/>
            <p:cNvCxnSpPr>
              <a:cxnSpLocks noChangeShapeType="1"/>
            </p:cNvCxnSpPr>
            <p:nvPr/>
          </p:nvCxnSpPr>
          <p:spPr bwMode="auto">
            <a:xfrm flipH="1" flipV="1">
              <a:off x="12014" y="6381"/>
              <a:ext cx="10" cy="308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9" name="AutoShape 123"/>
            <p:cNvCxnSpPr>
              <a:cxnSpLocks noChangeShapeType="1"/>
            </p:cNvCxnSpPr>
            <p:nvPr/>
          </p:nvCxnSpPr>
          <p:spPr bwMode="auto">
            <a:xfrm flipH="1" flipV="1">
              <a:off x="13850" y="6349"/>
              <a:ext cx="10" cy="340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0" name="AutoShape 124"/>
            <p:cNvCxnSpPr>
              <a:cxnSpLocks noChangeShapeType="1"/>
            </p:cNvCxnSpPr>
            <p:nvPr/>
          </p:nvCxnSpPr>
          <p:spPr bwMode="auto">
            <a:xfrm>
              <a:off x="6711" y="2888"/>
              <a:ext cx="237" cy="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1" name="AutoShape 125"/>
            <p:cNvCxnSpPr>
              <a:cxnSpLocks noChangeShapeType="1"/>
            </p:cNvCxnSpPr>
            <p:nvPr/>
          </p:nvCxnSpPr>
          <p:spPr bwMode="auto">
            <a:xfrm>
              <a:off x="6733" y="2888"/>
              <a:ext cx="0" cy="4344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2" name="AutoShape 126"/>
            <p:cNvCxnSpPr>
              <a:cxnSpLocks noChangeShapeType="1"/>
            </p:cNvCxnSpPr>
            <p:nvPr/>
          </p:nvCxnSpPr>
          <p:spPr bwMode="auto">
            <a:xfrm>
              <a:off x="1764" y="7232"/>
              <a:ext cx="4968" cy="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3" name="AutoShape 127"/>
            <p:cNvCxnSpPr>
              <a:cxnSpLocks noChangeShapeType="1"/>
            </p:cNvCxnSpPr>
            <p:nvPr/>
          </p:nvCxnSpPr>
          <p:spPr bwMode="auto">
            <a:xfrm>
              <a:off x="10188" y="6689"/>
              <a:ext cx="0" cy="905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12" name="Text Box 128"/>
            <p:cNvSpPr txBox="1">
              <a:spLocks noChangeArrowheads="1"/>
            </p:cNvSpPr>
            <p:nvPr/>
          </p:nvSpPr>
          <p:spPr bwMode="auto">
            <a:xfrm>
              <a:off x="9107" y="8862"/>
              <a:ext cx="5908" cy="162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pPr algn="ctr">
                <a:spcAft>
                  <a:spcPts val="1000"/>
                </a:spcAft>
                <a:defRPr/>
              </a:pPr>
              <a:r>
                <a:rPr lang="en-US" sz="1050" b="1" dirty="0">
                  <a:solidFill>
                    <a:srgbClr val="FF0000"/>
                  </a:solidFill>
                  <a:latin typeface="Calibri" pitchFamily="34" charset="0"/>
                </a:rPr>
                <a:t>Results Analysis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185" name="AutoShape 129"/>
            <p:cNvCxnSpPr>
              <a:cxnSpLocks noChangeShapeType="1"/>
            </p:cNvCxnSpPr>
            <p:nvPr/>
          </p:nvCxnSpPr>
          <p:spPr bwMode="auto">
            <a:xfrm flipV="1">
              <a:off x="6169" y="8247"/>
              <a:ext cx="3150" cy="10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6" name="AutoShape 130"/>
            <p:cNvCxnSpPr>
              <a:cxnSpLocks noChangeShapeType="1"/>
            </p:cNvCxnSpPr>
            <p:nvPr/>
          </p:nvCxnSpPr>
          <p:spPr bwMode="auto">
            <a:xfrm>
              <a:off x="1629" y="7980"/>
              <a:ext cx="5493" cy="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7" name="AutoShape 131"/>
            <p:cNvCxnSpPr>
              <a:cxnSpLocks noChangeShapeType="1"/>
            </p:cNvCxnSpPr>
            <p:nvPr/>
          </p:nvCxnSpPr>
          <p:spPr bwMode="auto">
            <a:xfrm flipH="1">
              <a:off x="1617" y="7988"/>
              <a:ext cx="13" cy="13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8" name="AutoShape 132"/>
            <p:cNvCxnSpPr>
              <a:cxnSpLocks noChangeShapeType="1"/>
            </p:cNvCxnSpPr>
            <p:nvPr/>
          </p:nvCxnSpPr>
          <p:spPr bwMode="auto">
            <a:xfrm flipH="1">
              <a:off x="3492" y="7988"/>
              <a:ext cx="13" cy="13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89" name="AutoShape 133"/>
            <p:cNvCxnSpPr>
              <a:cxnSpLocks noChangeShapeType="1"/>
            </p:cNvCxnSpPr>
            <p:nvPr/>
          </p:nvCxnSpPr>
          <p:spPr bwMode="auto">
            <a:xfrm flipV="1">
              <a:off x="7144" y="7223"/>
              <a:ext cx="1" cy="769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0" name="AutoShape 134"/>
            <p:cNvCxnSpPr>
              <a:cxnSpLocks noChangeShapeType="1"/>
            </p:cNvCxnSpPr>
            <p:nvPr/>
          </p:nvCxnSpPr>
          <p:spPr bwMode="auto">
            <a:xfrm flipV="1">
              <a:off x="1751" y="6952"/>
              <a:ext cx="15" cy="267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1" name="AutoShape 135"/>
            <p:cNvCxnSpPr>
              <a:cxnSpLocks noChangeShapeType="1"/>
            </p:cNvCxnSpPr>
            <p:nvPr/>
          </p:nvCxnSpPr>
          <p:spPr bwMode="auto">
            <a:xfrm flipV="1">
              <a:off x="3653" y="6939"/>
              <a:ext cx="15" cy="267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2" name="AutoShape 136"/>
            <p:cNvCxnSpPr>
              <a:cxnSpLocks noChangeShapeType="1"/>
            </p:cNvCxnSpPr>
            <p:nvPr/>
          </p:nvCxnSpPr>
          <p:spPr bwMode="auto">
            <a:xfrm flipV="1">
              <a:off x="5528" y="6939"/>
              <a:ext cx="15" cy="267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93" name="Text Box 137"/>
            <p:cNvSpPr txBox="1">
              <a:spLocks noChangeArrowheads="1"/>
            </p:cNvSpPr>
            <p:nvPr/>
          </p:nvSpPr>
          <p:spPr bwMode="auto">
            <a:xfrm>
              <a:off x="11293" y="415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Industrial sector base-year calibration</a:t>
              </a:r>
              <a:endParaRPr lang="en-US"/>
            </a:p>
          </p:txBody>
        </p:sp>
        <p:sp>
          <p:nvSpPr>
            <p:cNvPr id="6194" name="Text Box 138"/>
            <p:cNvSpPr txBox="1">
              <a:spLocks noChangeArrowheads="1"/>
            </p:cNvSpPr>
            <p:nvPr/>
          </p:nvSpPr>
          <p:spPr bwMode="auto">
            <a:xfrm>
              <a:off x="13127" y="4155"/>
              <a:ext cx="1620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Transport sector base-year calibration</a:t>
              </a:r>
              <a:endParaRPr lang="en-US"/>
            </a:p>
          </p:txBody>
        </p:sp>
        <p:cxnSp>
          <p:nvCxnSpPr>
            <p:cNvPr id="6195" name="AutoShape 139"/>
            <p:cNvCxnSpPr>
              <a:cxnSpLocks noChangeShapeType="1"/>
            </p:cNvCxnSpPr>
            <p:nvPr/>
          </p:nvCxnSpPr>
          <p:spPr bwMode="auto">
            <a:xfrm>
              <a:off x="10260" y="3977"/>
              <a:ext cx="1" cy="16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6" name="AutoShape 140"/>
            <p:cNvCxnSpPr>
              <a:cxnSpLocks noChangeShapeType="1"/>
            </p:cNvCxnSpPr>
            <p:nvPr/>
          </p:nvCxnSpPr>
          <p:spPr bwMode="auto">
            <a:xfrm>
              <a:off x="12087" y="3965"/>
              <a:ext cx="11" cy="194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7" name="AutoShape 141"/>
            <p:cNvCxnSpPr>
              <a:cxnSpLocks noChangeShapeType="1"/>
            </p:cNvCxnSpPr>
            <p:nvPr/>
          </p:nvCxnSpPr>
          <p:spPr bwMode="auto">
            <a:xfrm>
              <a:off x="13945" y="3987"/>
              <a:ext cx="12" cy="16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8" name="AutoShape 142"/>
            <p:cNvCxnSpPr>
              <a:cxnSpLocks noChangeShapeType="1"/>
            </p:cNvCxnSpPr>
            <p:nvPr/>
          </p:nvCxnSpPr>
          <p:spPr bwMode="auto">
            <a:xfrm flipH="1">
              <a:off x="1993" y="6956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99" name="AutoShape 143"/>
            <p:cNvCxnSpPr>
              <a:cxnSpLocks noChangeShapeType="1"/>
            </p:cNvCxnSpPr>
            <p:nvPr/>
          </p:nvCxnSpPr>
          <p:spPr bwMode="auto">
            <a:xfrm flipH="1">
              <a:off x="12084" y="2733"/>
              <a:ext cx="2" cy="13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0" name="AutoShape 144"/>
            <p:cNvCxnSpPr>
              <a:cxnSpLocks noChangeShapeType="1"/>
            </p:cNvCxnSpPr>
            <p:nvPr/>
          </p:nvCxnSpPr>
          <p:spPr bwMode="auto">
            <a:xfrm flipH="1">
              <a:off x="13997" y="2733"/>
              <a:ext cx="2" cy="13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1" name="AutoShape 145"/>
            <p:cNvCxnSpPr>
              <a:cxnSpLocks noChangeShapeType="1"/>
            </p:cNvCxnSpPr>
            <p:nvPr/>
          </p:nvCxnSpPr>
          <p:spPr bwMode="auto">
            <a:xfrm flipH="1">
              <a:off x="1995" y="7088"/>
              <a:ext cx="4928" cy="1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2" name="AutoShape 146"/>
            <p:cNvCxnSpPr>
              <a:cxnSpLocks noChangeShapeType="1"/>
            </p:cNvCxnSpPr>
            <p:nvPr/>
          </p:nvCxnSpPr>
          <p:spPr bwMode="auto">
            <a:xfrm>
              <a:off x="11603" y="5237"/>
              <a:ext cx="8" cy="190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3" name="AutoShape 147"/>
            <p:cNvCxnSpPr>
              <a:cxnSpLocks noChangeShapeType="1"/>
            </p:cNvCxnSpPr>
            <p:nvPr/>
          </p:nvCxnSpPr>
          <p:spPr bwMode="auto">
            <a:xfrm>
              <a:off x="13580" y="5248"/>
              <a:ext cx="8" cy="190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4" name="AutoShape 148"/>
            <p:cNvCxnSpPr>
              <a:cxnSpLocks noChangeShapeType="1"/>
            </p:cNvCxnSpPr>
            <p:nvPr/>
          </p:nvCxnSpPr>
          <p:spPr bwMode="auto">
            <a:xfrm flipH="1">
              <a:off x="10214" y="2744"/>
              <a:ext cx="2" cy="13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5" name="AutoShape 149"/>
            <p:cNvCxnSpPr>
              <a:cxnSpLocks noChangeShapeType="1"/>
            </p:cNvCxnSpPr>
            <p:nvPr/>
          </p:nvCxnSpPr>
          <p:spPr bwMode="auto">
            <a:xfrm flipH="1">
              <a:off x="3917" y="6967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6" name="AutoShape 150"/>
            <p:cNvCxnSpPr>
              <a:cxnSpLocks noChangeShapeType="1"/>
            </p:cNvCxnSpPr>
            <p:nvPr/>
          </p:nvCxnSpPr>
          <p:spPr bwMode="auto">
            <a:xfrm flipH="1">
              <a:off x="5851" y="6956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7" name="AutoShape 151"/>
            <p:cNvCxnSpPr>
              <a:cxnSpLocks noChangeShapeType="1"/>
            </p:cNvCxnSpPr>
            <p:nvPr/>
          </p:nvCxnSpPr>
          <p:spPr bwMode="auto">
            <a:xfrm flipH="1">
              <a:off x="2016" y="4734"/>
              <a:ext cx="4928" cy="1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8" name="AutoShape 152"/>
            <p:cNvCxnSpPr>
              <a:cxnSpLocks noChangeShapeType="1"/>
            </p:cNvCxnSpPr>
            <p:nvPr/>
          </p:nvCxnSpPr>
          <p:spPr bwMode="auto">
            <a:xfrm flipH="1">
              <a:off x="2004" y="4753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09" name="AutoShape 153"/>
            <p:cNvCxnSpPr>
              <a:cxnSpLocks noChangeShapeType="1"/>
            </p:cNvCxnSpPr>
            <p:nvPr/>
          </p:nvCxnSpPr>
          <p:spPr bwMode="auto">
            <a:xfrm flipH="1">
              <a:off x="3928" y="4764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0" name="AutoShape 154"/>
            <p:cNvCxnSpPr>
              <a:cxnSpLocks noChangeShapeType="1"/>
            </p:cNvCxnSpPr>
            <p:nvPr/>
          </p:nvCxnSpPr>
          <p:spPr bwMode="auto">
            <a:xfrm flipH="1">
              <a:off x="5862" y="4753"/>
              <a:ext cx="3" cy="126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1" name="AutoShape 155"/>
            <p:cNvCxnSpPr>
              <a:cxnSpLocks noChangeShapeType="1"/>
            </p:cNvCxnSpPr>
            <p:nvPr/>
          </p:nvCxnSpPr>
          <p:spPr bwMode="auto">
            <a:xfrm flipH="1">
              <a:off x="1994" y="3960"/>
              <a:ext cx="4928" cy="1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2" name="AutoShape 156"/>
            <p:cNvCxnSpPr>
              <a:cxnSpLocks noChangeShapeType="1"/>
            </p:cNvCxnSpPr>
            <p:nvPr/>
          </p:nvCxnSpPr>
          <p:spPr bwMode="auto">
            <a:xfrm flipH="1">
              <a:off x="2004" y="3689"/>
              <a:ext cx="3" cy="287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3" name="AutoShape 157"/>
            <p:cNvCxnSpPr>
              <a:cxnSpLocks noChangeShapeType="1"/>
            </p:cNvCxnSpPr>
            <p:nvPr/>
          </p:nvCxnSpPr>
          <p:spPr bwMode="auto">
            <a:xfrm flipH="1">
              <a:off x="3777" y="3690"/>
              <a:ext cx="3" cy="287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4" name="AutoShape 158"/>
            <p:cNvCxnSpPr>
              <a:cxnSpLocks noChangeShapeType="1"/>
            </p:cNvCxnSpPr>
            <p:nvPr/>
          </p:nvCxnSpPr>
          <p:spPr bwMode="auto">
            <a:xfrm flipH="1">
              <a:off x="5593" y="3679"/>
              <a:ext cx="3" cy="287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5" name="AutoShape 159"/>
            <p:cNvCxnSpPr>
              <a:cxnSpLocks noChangeShapeType="1"/>
            </p:cNvCxnSpPr>
            <p:nvPr/>
          </p:nvCxnSpPr>
          <p:spPr bwMode="auto">
            <a:xfrm>
              <a:off x="8985" y="3965"/>
              <a:ext cx="4968" cy="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6" name="AutoShape 160"/>
            <p:cNvCxnSpPr>
              <a:cxnSpLocks noChangeShapeType="1"/>
            </p:cNvCxnSpPr>
            <p:nvPr/>
          </p:nvCxnSpPr>
          <p:spPr bwMode="auto">
            <a:xfrm flipH="1">
              <a:off x="9000" y="2938"/>
              <a:ext cx="2" cy="1017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7" name="AutoShape 161"/>
            <p:cNvCxnSpPr>
              <a:cxnSpLocks noChangeShapeType="1"/>
            </p:cNvCxnSpPr>
            <p:nvPr/>
          </p:nvCxnSpPr>
          <p:spPr bwMode="auto">
            <a:xfrm>
              <a:off x="8775" y="2931"/>
              <a:ext cx="215" cy="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8" name="AutoShape 162"/>
            <p:cNvCxnSpPr>
              <a:cxnSpLocks noChangeShapeType="1"/>
            </p:cNvCxnSpPr>
            <p:nvPr/>
          </p:nvCxnSpPr>
          <p:spPr bwMode="auto">
            <a:xfrm flipH="1">
              <a:off x="10185" y="5148"/>
              <a:ext cx="10" cy="268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19" name="AutoShape 163"/>
            <p:cNvCxnSpPr>
              <a:cxnSpLocks noChangeShapeType="1"/>
            </p:cNvCxnSpPr>
            <p:nvPr/>
          </p:nvCxnSpPr>
          <p:spPr bwMode="auto">
            <a:xfrm>
              <a:off x="12054" y="5127"/>
              <a:ext cx="1" cy="31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0" name="AutoShape 164"/>
            <p:cNvCxnSpPr>
              <a:cxnSpLocks noChangeShapeType="1"/>
            </p:cNvCxnSpPr>
            <p:nvPr/>
          </p:nvCxnSpPr>
          <p:spPr bwMode="auto">
            <a:xfrm>
              <a:off x="13978" y="5117"/>
              <a:ext cx="1" cy="311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1" name="AutoShape 165"/>
            <p:cNvCxnSpPr>
              <a:cxnSpLocks noChangeShapeType="1"/>
            </p:cNvCxnSpPr>
            <p:nvPr/>
          </p:nvCxnSpPr>
          <p:spPr bwMode="auto">
            <a:xfrm>
              <a:off x="8760" y="5239"/>
              <a:ext cx="4830" cy="10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2" name="AutoShape 166"/>
            <p:cNvCxnSpPr>
              <a:cxnSpLocks noChangeShapeType="1"/>
            </p:cNvCxnSpPr>
            <p:nvPr/>
          </p:nvCxnSpPr>
          <p:spPr bwMode="auto">
            <a:xfrm>
              <a:off x="9701" y="5237"/>
              <a:ext cx="8" cy="190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3" name="AutoShape 167"/>
            <p:cNvCxnSpPr>
              <a:cxnSpLocks noChangeShapeType="1"/>
            </p:cNvCxnSpPr>
            <p:nvPr/>
          </p:nvCxnSpPr>
          <p:spPr bwMode="auto">
            <a:xfrm flipV="1">
              <a:off x="8749" y="4443"/>
              <a:ext cx="606" cy="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4" name="AutoShape 168"/>
            <p:cNvCxnSpPr>
              <a:cxnSpLocks noChangeShapeType="1"/>
            </p:cNvCxnSpPr>
            <p:nvPr/>
          </p:nvCxnSpPr>
          <p:spPr bwMode="auto">
            <a:xfrm flipH="1">
              <a:off x="9333" y="2756"/>
              <a:ext cx="13" cy="1694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5" name="AutoShape 169"/>
            <p:cNvCxnSpPr>
              <a:cxnSpLocks noChangeShapeType="1"/>
            </p:cNvCxnSpPr>
            <p:nvPr/>
          </p:nvCxnSpPr>
          <p:spPr bwMode="auto">
            <a:xfrm>
              <a:off x="9350" y="2750"/>
              <a:ext cx="4646" cy="1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26" name="Text Box 170"/>
            <p:cNvSpPr txBox="1">
              <a:spLocks noChangeArrowheads="1"/>
            </p:cNvSpPr>
            <p:nvPr/>
          </p:nvSpPr>
          <p:spPr bwMode="auto">
            <a:xfrm>
              <a:off x="9389" y="9324"/>
              <a:ext cx="1794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Investment Schedule/Plan</a:t>
              </a:r>
              <a:endParaRPr lang="en-US"/>
            </a:p>
          </p:txBody>
        </p:sp>
        <p:sp>
          <p:nvSpPr>
            <p:cNvPr id="6227" name="Text Box 171"/>
            <p:cNvSpPr txBox="1">
              <a:spLocks noChangeArrowheads="1"/>
            </p:cNvSpPr>
            <p:nvPr/>
          </p:nvSpPr>
          <p:spPr bwMode="auto">
            <a:xfrm>
              <a:off x="11392" y="9335"/>
              <a:ext cx="1865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Imports, exports, consumption, production, Emissions</a:t>
              </a:r>
              <a:endParaRPr lang="en-US"/>
            </a:p>
          </p:txBody>
        </p:sp>
        <p:cxnSp>
          <p:nvCxnSpPr>
            <p:cNvPr id="6228" name="AutoShape 172"/>
            <p:cNvCxnSpPr>
              <a:cxnSpLocks noChangeShapeType="1"/>
            </p:cNvCxnSpPr>
            <p:nvPr/>
          </p:nvCxnSpPr>
          <p:spPr bwMode="auto">
            <a:xfrm flipV="1">
              <a:off x="10196" y="10275"/>
              <a:ext cx="1" cy="403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29" name="AutoShape 173"/>
            <p:cNvCxnSpPr>
              <a:cxnSpLocks noChangeShapeType="1"/>
            </p:cNvCxnSpPr>
            <p:nvPr/>
          </p:nvCxnSpPr>
          <p:spPr bwMode="auto">
            <a:xfrm flipV="1">
              <a:off x="12303" y="10296"/>
              <a:ext cx="1" cy="403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0" name="AutoShape 174"/>
            <p:cNvCxnSpPr>
              <a:cxnSpLocks noChangeShapeType="1"/>
            </p:cNvCxnSpPr>
            <p:nvPr/>
          </p:nvCxnSpPr>
          <p:spPr bwMode="auto">
            <a:xfrm>
              <a:off x="8469" y="10676"/>
              <a:ext cx="5730" cy="0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1" name="AutoShape 175"/>
            <p:cNvCxnSpPr>
              <a:cxnSpLocks noChangeShapeType="1"/>
            </p:cNvCxnSpPr>
            <p:nvPr/>
          </p:nvCxnSpPr>
          <p:spPr bwMode="auto">
            <a:xfrm>
              <a:off x="8448" y="7226"/>
              <a:ext cx="22" cy="3441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232" name="Text Box 176"/>
            <p:cNvSpPr txBox="1">
              <a:spLocks noChangeArrowheads="1"/>
            </p:cNvSpPr>
            <p:nvPr/>
          </p:nvSpPr>
          <p:spPr bwMode="auto">
            <a:xfrm>
              <a:off x="13443" y="9305"/>
              <a:ext cx="1493" cy="99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cs typeface="Arial" charset="0"/>
                </a:defRPr>
              </a:lvl9pPr>
            </a:lstStyle>
            <a:p>
              <a:pPr algn="ctr" eaLnBrk="1" hangingPunct="1">
                <a:spcAft>
                  <a:spcPts val="1000"/>
                </a:spcAft>
              </a:pPr>
              <a:r>
                <a:rPr lang="en-US" sz="1000">
                  <a:latin typeface="Calibri" pitchFamily="34" charset="0"/>
                </a:rPr>
                <a:t>System costs, energy costs</a:t>
              </a:r>
              <a:endParaRPr lang="en-US"/>
            </a:p>
          </p:txBody>
        </p:sp>
        <p:cxnSp>
          <p:nvCxnSpPr>
            <p:cNvPr id="6233" name="AutoShape 177"/>
            <p:cNvCxnSpPr>
              <a:cxnSpLocks noChangeShapeType="1"/>
            </p:cNvCxnSpPr>
            <p:nvPr/>
          </p:nvCxnSpPr>
          <p:spPr bwMode="auto">
            <a:xfrm flipV="1">
              <a:off x="14199" y="10264"/>
              <a:ext cx="1" cy="403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4" name="AutoShape 178"/>
            <p:cNvCxnSpPr>
              <a:cxnSpLocks noChangeShapeType="1"/>
            </p:cNvCxnSpPr>
            <p:nvPr/>
          </p:nvCxnSpPr>
          <p:spPr bwMode="auto">
            <a:xfrm>
              <a:off x="1156" y="9935"/>
              <a:ext cx="338" cy="0"/>
            </a:xfrm>
            <a:prstGeom prst="straightConnector1">
              <a:avLst/>
            </a:prstGeom>
            <a:noFill/>
            <a:ln w="9525">
              <a:solidFill>
                <a:srgbClr val="9BBB5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5" name="AutoShape 179"/>
            <p:cNvCxnSpPr>
              <a:cxnSpLocks noChangeShapeType="1"/>
            </p:cNvCxnSpPr>
            <p:nvPr/>
          </p:nvCxnSpPr>
          <p:spPr bwMode="auto">
            <a:xfrm>
              <a:off x="1156" y="10162"/>
              <a:ext cx="338" cy="0"/>
            </a:xfrm>
            <a:prstGeom prst="straightConnector1">
              <a:avLst/>
            </a:prstGeom>
            <a:noFill/>
            <a:ln w="9525">
              <a:solidFill>
                <a:srgbClr val="C050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36" name="AutoShape 180"/>
            <p:cNvCxnSpPr>
              <a:cxnSpLocks noChangeShapeType="1"/>
            </p:cNvCxnSpPr>
            <p:nvPr/>
          </p:nvCxnSpPr>
          <p:spPr bwMode="auto">
            <a:xfrm>
              <a:off x="1156" y="10389"/>
              <a:ext cx="338" cy="0"/>
            </a:xfrm>
            <a:prstGeom prst="straightConnector1">
              <a:avLst/>
            </a:prstGeom>
            <a:noFill/>
            <a:ln w="9525">
              <a:solidFill>
                <a:srgbClr val="4F81B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93" name="TextBox 92"/>
          <p:cNvSpPr txBox="1"/>
          <p:nvPr/>
        </p:nvSpPr>
        <p:spPr>
          <a:xfrm>
            <a:off x="64936" y="656756"/>
            <a:ext cx="7005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Objective function = minimize sum of total discounted costs over planning horizon</a:t>
            </a:r>
          </a:p>
          <a:p>
            <a:r>
              <a:rPr lang="en-ZA" sz="1600" dirty="0"/>
              <a:t>Given constraints and other system parameters (cost, efficiency, load curves, etc.)</a:t>
            </a:r>
          </a:p>
        </p:txBody>
      </p:sp>
    </p:spTree>
    <p:extLst>
      <p:ext uri="{BB962C8B-B14F-4D97-AF65-F5344CB8AC3E}">
        <p14:creationId xmlns:p14="http://schemas.microsoft.com/office/powerpoint/2010/main" val="41288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Sectors</a:t>
            </a:r>
          </a:p>
        </p:txBody>
      </p:sp>
      <p:graphicFrame>
        <p:nvGraphicFramePr>
          <p:cNvPr id="89178" name="Group 90"/>
          <p:cNvGraphicFramePr>
            <a:graphicFrameLocks noGrp="1"/>
          </p:cNvGraphicFramePr>
          <p:nvPr>
            <p:ph type="tbl" idx="1"/>
          </p:nvPr>
        </p:nvGraphicFramePr>
        <p:xfrm>
          <a:off x="539750" y="1341438"/>
          <a:ext cx="8229600" cy="526415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2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Sector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Disaggregation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+mn-lt"/>
                          <a:cs typeface="Arial" charset="0"/>
                        </a:rPr>
                        <a:t>Driver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Agriculture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use: irrigation, transport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Agriculture GDP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Residential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High, medium and low income/ electrified and non-electrified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Population, Household income, electrification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use: cooking, lighting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Commercial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use: lighting, HVAC,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Commercial GDP, building stock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41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Industrial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sector: Iron and Steel, Pulp and paper etc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Sectoral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 Value Added or Output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use: thermal fuel or electricity (compressed air, cooling, motive,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etc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Transport</a:t>
                      </a: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Sector: Air, Freight, Passenger, Pipeline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Transport GDP, Population and household income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 - Freight: rail, road (light, medium, heavy)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73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By end use – Passenger: Cars, SUV, bus, etc…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87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Variation of the Load (electricity)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Default: 20 Time-slices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Year divided in 3 seasons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Each season represented by 2 typical days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Season 1 and 3 (summer), each day is broken up into 3 parts (night, day, evening)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en-US" sz="3200" dirty="0">
                <a:latin typeface="+mn-lt"/>
                <a:cs typeface="+mn-cs"/>
              </a:rPr>
              <a:t>Season 2 (winter) week day is broken up into 5 parts (night, morning, afternoon, evening, peak)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endParaRPr lang="en-US" sz="3200" dirty="0"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345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Current Projects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17047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esse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ra Caetano STERG 2016" id="{A7C707EC-DE7C-415C-8730-1AE71EA4E00C}" vid="{B54CC18F-FF36-4BBC-A5A3-F7FDCA350D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4975</TotalTime>
  <Words>1158</Words>
  <Application>Microsoft Office PowerPoint</Application>
  <PresentationFormat>On-screen Show (4:3)</PresentationFormat>
  <Paragraphs>219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2" baseType="lpstr">
      <vt:lpstr>ＭＳ Ｐゴシック</vt:lpstr>
      <vt:lpstr>Aharoni</vt:lpstr>
      <vt:lpstr>Arial</vt:lpstr>
      <vt:lpstr>Arial Black</vt:lpstr>
      <vt:lpstr>Calibri</vt:lpstr>
      <vt:lpstr>Cambria</vt:lpstr>
      <vt:lpstr>Constantia</vt:lpstr>
      <vt:lpstr>Symbol</vt:lpstr>
      <vt:lpstr>Times New Roman</vt:lpstr>
      <vt:lpstr>Verdana</vt:lpstr>
      <vt:lpstr>Wingdings</vt:lpstr>
      <vt:lpstr>Wingdings 2</vt:lpstr>
      <vt:lpstr>Jesse Theme</vt:lpstr>
      <vt:lpstr>An Overview of the SA TIMES Model SATIM</vt:lpstr>
      <vt:lpstr>SATIM – Key Points</vt:lpstr>
      <vt:lpstr>SATIM: Main Features</vt:lpstr>
      <vt:lpstr>The Full Energy Chain is Characterised</vt:lpstr>
      <vt:lpstr>Simple Reference Energy System</vt:lpstr>
      <vt:lpstr>Overview of SATIM and data needs</vt:lpstr>
      <vt:lpstr>Sectors</vt:lpstr>
      <vt:lpstr>Variation of the Load (electricity)</vt:lpstr>
      <vt:lpstr>Current Projects</vt:lpstr>
      <vt:lpstr>Project: Transport Study Phase 2 Scope: National E3 focus on transport (and upstream) policies Focus: Transport Funders: DST via SANEDI</vt:lpstr>
      <vt:lpstr>Project: Fuel Switching Project  Scope: National E3 Focus: focus on transmission and distribution parameters and spatial aspects of demand Funders: DST via SANEDI</vt:lpstr>
      <vt:lpstr>Flexible Demand Project: Overall</vt:lpstr>
      <vt:lpstr>Flexible Demand Project: Industry</vt:lpstr>
      <vt:lpstr>Flexible Demand Project: Residential</vt:lpstr>
      <vt:lpstr>Flexible Demand: Commerce</vt:lpstr>
      <vt:lpstr>Link to Economy-wide model</vt:lpstr>
      <vt:lpstr>PowerPoint Presentation</vt:lpstr>
      <vt:lpstr>PowerPoint Presentation</vt:lpstr>
      <vt:lpstr>PowerPoint Presentation</vt:lpstr>
      <vt:lpstr>Recent Projects</vt:lpstr>
      <vt:lpstr>Project: Deep Decarbonisation Development Pathways (DDPP) Scope: National E3 Focus: Climate Change, Economy, Social Funders: IDDRI, CIFF Collaborators: ERC-E2C2</vt:lpstr>
      <vt:lpstr>Project: Deep Decarbonisation Development Pathways (DDPP) Scope: National E3 Focus: Climate Change, Economy, Social Funders: IDDRI, CIFF Collaborators: ERC-E2C2</vt:lpstr>
      <vt:lpstr>Project: Uncertainty in baseline GHG emissions for SA Scope: National E3 Focus: GHG emissions in a “No Climate Policy” Scenario + Methodology Funders: UNEP </vt:lpstr>
      <vt:lpstr>Project: Potential Role of Natural Gas in SA Scope: National E3 Focus: Natural Gas demand and supply Funders: FCO, ERC </vt:lpstr>
      <vt:lpstr>Project: Potential Role of Natural Gas in SA Scope: National E3 Focus: Natural Gas demand and supply Funders: FCO, ERC </vt:lpstr>
      <vt:lpstr>Project: Stochastic Programming: Uncertainty on CO2 Constraint Scope: National E3 Focus: CO2 emissions, impact on Electricity Price+Methodology Funders: CIFF via MAPS</vt:lpstr>
      <vt:lpstr>PowerPoint Presentation</vt:lpstr>
      <vt:lpstr>Project: Thirsty Energy Scope: National E3 Focus: Energy and Water Nexus focusing on Energy Supply (excl. biofuels) + Methodology Development Funders: World Bank Collaborators: Aurecon, Decisionware</vt:lpstr>
      <vt:lpstr>PowerPoint Presentation</vt:lpstr>
    </vt:vector>
  </TitlesOfParts>
  <Company>UCT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fuel subsidies in South Africa</dc:title>
  <dc:creator>Jesse Burton</dc:creator>
  <cp:lastModifiedBy>bruno merven</cp:lastModifiedBy>
  <cp:revision>153</cp:revision>
  <dcterms:created xsi:type="dcterms:W3CDTF">2016-06-13T13:03:31Z</dcterms:created>
  <dcterms:modified xsi:type="dcterms:W3CDTF">2016-09-19T11:30:28Z</dcterms:modified>
</cp:coreProperties>
</file>