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8"/>
  </p:notesMasterIdLst>
  <p:sldIdLst>
    <p:sldId id="257" r:id="rId4"/>
    <p:sldId id="278" r:id="rId5"/>
    <p:sldId id="396" r:id="rId6"/>
    <p:sldId id="305" r:id="rId7"/>
    <p:sldId id="261" r:id="rId8"/>
    <p:sldId id="279" r:id="rId9"/>
    <p:sldId id="280" r:id="rId10"/>
    <p:sldId id="281" r:id="rId11"/>
    <p:sldId id="282" r:id="rId12"/>
    <p:sldId id="284" r:id="rId13"/>
    <p:sldId id="266" r:id="rId14"/>
    <p:sldId id="285" r:id="rId15"/>
    <p:sldId id="286" r:id="rId16"/>
    <p:sldId id="287" r:id="rId17"/>
    <p:sldId id="289" r:id="rId18"/>
    <p:sldId id="290" r:id="rId19"/>
    <p:sldId id="288" r:id="rId20"/>
    <p:sldId id="269" r:id="rId21"/>
    <p:sldId id="291" r:id="rId22"/>
    <p:sldId id="265" r:id="rId23"/>
    <p:sldId id="263" r:id="rId24"/>
    <p:sldId id="272" r:id="rId25"/>
    <p:sldId id="274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1FA4C-1DB5-4984-A7AE-918BBE9BFD2B}" v="8" dt="2023-10-17T12:30:1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148" d="100"/>
          <a:sy n="148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erven" userId="c7f06137-2c3b-4c5c-8f38-fe1abbc96860" providerId="ADAL" clId="{F9C1FA4C-1DB5-4984-A7AE-918BBE9BFD2B}"/>
    <pc:docChg chg="undo custSel addSld modSld sldOrd addMainMaster modMainMaster">
      <pc:chgData name="Bruno Merven" userId="c7f06137-2c3b-4c5c-8f38-fe1abbc96860" providerId="ADAL" clId="{F9C1FA4C-1DB5-4984-A7AE-918BBE9BFD2B}" dt="2023-10-17T12:31:07.674" v="177" actId="20577"/>
      <pc:docMkLst>
        <pc:docMk/>
      </pc:docMkLst>
      <pc:sldChg chg="addSp delSp modSp mod">
        <pc:chgData name="Bruno Merven" userId="c7f06137-2c3b-4c5c-8f38-fe1abbc96860" providerId="ADAL" clId="{F9C1FA4C-1DB5-4984-A7AE-918BBE9BFD2B}" dt="2023-10-17T12:31:07.674" v="177" actId="20577"/>
        <pc:sldMkLst>
          <pc:docMk/>
          <pc:sldMk cId="0" sldId="257"/>
        </pc:sldMkLst>
        <pc:spChg chg="mod">
          <ac:chgData name="Bruno Merven" userId="c7f06137-2c3b-4c5c-8f38-fe1abbc96860" providerId="ADAL" clId="{F9C1FA4C-1DB5-4984-A7AE-918BBE9BFD2B}" dt="2023-10-17T12:31:07.674" v="177" actId="20577"/>
          <ac:spMkLst>
            <pc:docMk/>
            <pc:sldMk cId="0" sldId="257"/>
            <ac:spMk id="4098" creationId="{00000000-0000-0000-0000-000000000000}"/>
          </ac:spMkLst>
        </pc:spChg>
        <pc:picChg chg="add mod">
          <ac:chgData name="Bruno Merven" userId="c7f06137-2c3b-4c5c-8f38-fe1abbc96860" providerId="ADAL" clId="{F9C1FA4C-1DB5-4984-A7AE-918BBE9BFD2B}" dt="2023-10-17T12:30:24.448" v="149" actId="1076"/>
          <ac:picMkLst>
            <pc:docMk/>
            <pc:sldMk cId="0" sldId="257"/>
            <ac:picMk id="4" creationId="{51C4AB30-CCC9-E51A-38E1-5036081F0803}"/>
          </ac:picMkLst>
        </pc:picChg>
        <pc:picChg chg="del">
          <ac:chgData name="Bruno Merven" userId="c7f06137-2c3b-4c5c-8f38-fe1abbc96860" providerId="ADAL" clId="{F9C1FA4C-1DB5-4984-A7AE-918BBE9BFD2B}" dt="2023-10-17T11:45:29.549" v="0" actId="478"/>
          <ac:picMkLst>
            <pc:docMk/>
            <pc:sldMk cId="0" sldId="257"/>
            <ac:picMk id="18" creationId="{00000000-0000-0000-0000-000000000000}"/>
          </ac:picMkLst>
        </pc:picChg>
      </pc:sldChg>
      <pc:sldChg chg="ord">
        <pc:chgData name="Bruno Merven" userId="c7f06137-2c3b-4c5c-8f38-fe1abbc96860" providerId="ADAL" clId="{F9C1FA4C-1DB5-4984-A7AE-918BBE9BFD2B}" dt="2023-10-17T11:57:30.893" v="32"/>
        <pc:sldMkLst>
          <pc:docMk/>
          <pc:sldMk cId="0" sldId="261"/>
        </pc:sldMkLst>
      </pc:sldChg>
      <pc:sldChg chg="addSp delSp modSp mod delAnim">
        <pc:chgData name="Bruno Merven" userId="c7f06137-2c3b-4c5c-8f38-fe1abbc96860" providerId="ADAL" clId="{F9C1FA4C-1DB5-4984-A7AE-918BBE9BFD2B}" dt="2023-10-17T12:06:55.187" v="145" actId="20577"/>
        <pc:sldMkLst>
          <pc:docMk/>
          <pc:sldMk cId="1678618582" sldId="278"/>
        </pc:sldMkLst>
        <pc:spChg chg="del">
          <ac:chgData name="Bruno Merven" userId="c7f06137-2c3b-4c5c-8f38-fe1abbc96860" providerId="ADAL" clId="{F9C1FA4C-1DB5-4984-A7AE-918BBE9BFD2B}" dt="2023-10-17T11:58:15.893" v="55" actId="478"/>
          <ac:spMkLst>
            <pc:docMk/>
            <pc:sldMk cId="1678618582" sldId="278"/>
            <ac:spMk id="2" creationId="{00000000-0000-0000-0000-000000000000}"/>
          </ac:spMkLst>
        </pc:spChg>
        <pc:spChg chg="mod">
          <ac:chgData name="Bruno Merven" userId="c7f06137-2c3b-4c5c-8f38-fe1abbc96860" providerId="ADAL" clId="{F9C1FA4C-1DB5-4984-A7AE-918BBE9BFD2B}" dt="2023-10-17T11:57:55.276" v="52" actId="20577"/>
          <ac:spMkLst>
            <pc:docMk/>
            <pc:sldMk cId="1678618582" sldId="278"/>
            <ac:spMk id="3" creationId="{00000000-0000-0000-0000-000000000000}"/>
          </ac:spMkLst>
        </pc:spChg>
        <pc:spChg chg="add mod ord">
          <ac:chgData name="Bruno Merven" userId="c7f06137-2c3b-4c5c-8f38-fe1abbc96860" providerId="ADAL" clId="{F9C1FA4C-1DB5-4984-A7AE-918BBE9BFD2B}" dt="2023-10-17T12:06:55.187" v="145" actId="20577"/>
          <ac:spMkLst>
            <pc:docMk/>
            <pc:sldMk cId="1678618582" sldId="278"/>
            <ac:spMk id="13" creationId="{8CED27AE-6D21-1150-0813-062CAE90AE22}"/>
          </ac:spMkLst>
        </pc:spChg>
        <pc:cxnChg chg="add del mod">
          <ac:chgData name="Bruno Merven" userId="c7f06137-2c3b-4c5c-8f38-fe1abbc96860" providerId="ADAL" clId="{F9C1FA4C-1DB5-4984-A7AE-918BBE9BFD2B}" dt="2023-10-17T12:04:09.329" v="77" actId="478"/>
          <ac:cxnSpMkLst>
            <pc:docMk/>
            <pc:sldMk cId="1678618582" sldId="278"/>
            <ac:cxnSpMk id="5" creationId="{AD318537-99B8-A4AF-5CFF-43D24FBF4E84}"/>
          </ac:cxnSpMkLst>
        </pc:cxnChg>
        <pc:cxnChg chg="add mod ord">
          <ac:chgData name="Bruno Merven" userId="c7f06137-2c3b-4c5c-8f38-fe1abbc96860" providerId="ADAL" clId="{F9C1FA4C-1DB5-4984-A7AE-918BBE9BFD2B}" dt="2023-10-17T12:06:15.570" v="128" actId="166"/>
          <ac:cxnSpMkLst>
            <pc:docMk/>
            <pc:sldMk cId="1678618582" sldId="278"/>
            <ac:cxnSpMk id="8" creationId="{AE291193-EB29-CD9C-11C2-3BCF7F079493}"/>
          </ac:cxnSpMkLst>
        </pc:cxnChg>
        <pc:cxnChg chg="add mod ord">
          <ac:chgData name="Bruno Merven" userId="c7f06137-2c3b-4c5c-8f38-fe1abbc96860" providerId="ADAL" clId="{F9C1FA4C-1DB5-4984-A7AE-918BBE9BFD2B}" dt="2023-10-17T12:06:29.618" v="131" actId="166"/>
          <ac:cxnSpMkLst>
            <pc:docMk/>
            <pc:sldMk cId="1678618582" sldId="278"/>
            <ac:cxnSpMk id="10" creationId="{E0DE9D53-9D92-3008-38F9-EE76D346DDC0}"/>
          </ac:cxnSpMkLst>
        </pc:cxnChg>
      </pc:sldChg>
      <pc:sldChg chg="modSp add mod">
        <pc:chgData name="Bruno Merven" userId="c7f06137-2c3b-4c5c-8f38-fe1abbc96860" providerId="ADAL" clId="{F9C1FA4C-1DB5-4984-A7AE-918BBE9BFD2B}" dt="2023-10-17T11:59:13.565" v="71" actId="20577"/>
        <pc:sldMkLst>
          <pc:docMk/>
          <pc:sldMk cId="4029555972" sldId="305"/>
        </pc:sldMkLst>
        <pc:spChg chg="mod">
          <ac:chgData name="Bruno Merven" userId="c7f06137-2c3b-4c5c-8f38-fe1abbc96860" providerId="ADAL" clId="{F9C1FA4C-1DB5-4984-A7AE-918BBE9BFD2B}" dt="2023-10-17T11:59:13.565" v="71" actId="20577"/>
          <ac:spMkLst>
            <pc:docMk/>
            <pc:sldMk cId="4029555972" sldId="305"/>
            <ac:spMk id="5" creationId="{A3A76678-A69B-4BA4-8F10-7E6FB1D60667}"/>
          </ac:spMkLst>
        </pc:spChg>
      </pc:sldChg>
      <pc:sldChg chg="addSp delSp modSp add mod ord modNotes">
        <pc:chgData name="Bruno Merven" userId="c7f06137-2c3b-4c5c-8f38-fe1abbc96860" providerId="ADAL" clId="{F9C1FA4C-1DB5-4984-A7AE-918BBE9BFD2B}" dt="2023-10-17T11:58:35.582" v="58" actId="14100"/>
        <pc:sldMkLst>
          <pc:docMk/>
          <pc:sldMk cId="2911020794" sldId="396"/>
        </pc:sldMkLst>
        <pc:spChg chg="mod">
          <ac:chgData name="Bruno Merven" userId="c7f06137-2c3b-4c5c-8f38-fe1abbc96860" providerId="ADAL" clId="{F9C1FA4C-1DB5-4984-A7AE-918BBE9BFD2B}" dt="2023-10-17T11:58:35.582" v="58" actId="14100"/>
          <ac:spMkLst>
            <pc:docMk/>
            <pc:sldMk cId="2911020794" sldId="396"/>
            <ac:spMk id="2" creationId="{E36D9E43-2F18-4CA5-AE52-DF57953DBB6B}"/>
          </ac:spMkLst>
        </pc:spChg>
        <pc:spChg chg="mod">
          <ac:chgData name="Bruno Merven" userId="c7f06137-2c3b-4c5c-8f38-fe1abbc96860" providerId="ADAL" clId="{F9C1FA4C-1DB5-4984-A7AE-918BBE9BFD2B}" dt="2023-10-17T11:55:20.220" v="5" actId="338"/>
          <ac:spMkLst>
            <pc:docMk/>
            <pc:sldMk cId="2911020794" sldId="396"/>
            <ac:spMk id="4" creationId="{71F03D0F-ED68-4139-8612-0A2D05BE571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" creationId="{1F0D0011-E9A7-0974-5714-C8F33A099EC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" creationId="{F07A55A5-56E4-FC9E-B520-934395F52A7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" creationId="{27D1017E-ABFC-5210-28DD-B8336B43DD3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" creationId="{9EB7A59C-CBF4-79E3-E29D-572AEA94F1B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" creationId="{1D1F999F-F363-1B04-83D1-3CE56B8F14A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" creationId="{E7C389EA-773F-6B29-565D-D9A2AC952CE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" creationId="{60E3C5F1-6B11-479C-C649-08D8EB48933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" creationId="{6E69B361-B535-E5A6-5573-BECE421A016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" creationId="{AE104B8C-4119-4935-8FA2-90FCA75B4A8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" creationId="{A5DEED1F-BED2-4E4E-5DD9-2601913C25F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" creationId="{06482EAD-B024-9B73-EE7F-BAF67F21E14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" creationId="{20DE3285-A2EF-FDC6-FA45-D3277D91869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" creationId="{C5D215FB-71C9-3FE8-0858-55D490C240F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" creationId="{DF7F9ABD-6FB3-B612-1B5D-4B23B7AE350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" creationId="{454C6919-545F-500F-A3B0-7600B237408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" creationId="{90EC91B0-657F-6598-8FA8-57C802166F1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" creationId="{74255860-CC80-2390-C8E3-5C2FD506614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" creationId="{BA7CB8C6-7770-5D5D-21DB-31FCDBC8AC2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" creationId="{78E3F4B1-43D6-EAB6-9F2B-6DB4C6A0189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6" creationId="{2A3B9A98-B757-4A16-A2AF-2E6CCD1F9F8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7" creationId="{FAC454F3-328D-D32F-D015-54E5F034AFC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8" creationId="{BF5A1450-56D3-CB99-7D99-4C303D26926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9" creationId="{24554F64-F222-C5ED-FD76-216E88F7882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0" creationId="{539E969C-C9FC-3AB4-6E8A-19761F4EEAF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1" creationId="{5E713444-D43D-1276-AB89-535AD9B16FE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2" creationId="{30919312-D16F-3FF8-AC10-CEC53E4AC1B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3" creationId="{47238276-6AED-D0B1-DE39-AB54E81C5EF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4" creationId="{3C4537E9-4996-0FD1-1A8F-1E868E302CE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5" creationId="{3049DC8C-37BD-EBF1-271B-3DFDB7924D1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6" creationId="{0C9ABAC3-13A9-8308-4CF9-4FB41828557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7" creationId="{013D3AED-D8DD-967B-595C-F884E306E47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8" creationId="{1B935DCF-02D6-AD23-63D4-084110AEF1E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39" creationId="{5659F538-3717-C685-AE68-87EA3D9A03C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0" creationId="{51E3804C-7769-2B04-6BC5-931827C02B6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1" creationId="{AD47FF67-5A80-C128-0F69-D28BAB02E09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2" creationId="{D24514B6-6C80-473F-3909-AC2AFD5890A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3" creationId="{BCFFF4FC-9377-EEB2-CD80-5476465559D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4" creationId="{AB9705C4-DC2D-7A84-6E0F-6C1DB4EC94C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5" creationId="{E4C0CE30-2DAB-F923-2B91-04632356AF6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6" creationId="{E239CE51-39A4-EC94-6C20-BC6496537FE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7" creationId="{9FFD43F9-E69C-3CA9-79D2-D2970B7F836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8" creationId="{E168FD8F-3510-022F-3756-AFD814F9289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49" creationId="{CAFD4806-8243-CB55-5111-59755F63AA1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0" creationId="{C3F88D30-9B59-D36A-FE36-41C64921C82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1" creationId="{A9333159-7E01-3E3E-FBCE-455AC60AD2B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2" creationId="{92175E1F-E10A-7118-02D2-C9B2594B91E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3" creationId="{2CF8896D-DF69-E7DF-3F98-436F58A9B3C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4" creationId="{FD6E2464-949A-2E23-6D9B-E13133299FB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5" creationId="{A6EAC7F9-072B-DC17-FBD2-6DA21AFF24D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6" creationId="{76E8020C-6C8E-2860-8017-2E7340BFD0B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7" creationId="{D5BA9306-DBA3-896D-C9E4-FF9F392DE7E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8" creationId="{BE57E7DB-E769-8C28-743E-97A1B7BF4E1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59" creationId="{DEED0395-8201-649B-4BFB-C96297F87D0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0" creationId="{4AB124A5-D7DE-40A6-835F-4BC6675E105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1" creationId="{12B2742F-DEA6-6024-8FFC-33C40893488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2" creationId="{ED02C11E-7D94-93C2-CB86-9829DCD5045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3" creationId="{F87F1DEF-08DF-1491-A44C-A04FC3A3A79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4" creationId="{6DBCF429-9CFD-50F1-AE73-2C6BC10E660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5" creationId="{6B90ABBF-5C84-AB3E-493A-73FB5B504DA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6" creationId="{6ACB8AD7-BAFC-2B14-1207-633F7E7B2A2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7" creationId="{7BD4572C-E665-E748-9DA1-16C7FA87D49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8" creationId="{D1E691EA-310C-131C-85FC-809BAD680CC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69" creationId="{FE137E45-4C13-DF62-4B5B-B1659DF05F8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0" creationId="{07DCD180-EABF-3EC7-0686-73FE17700B2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1" creationId="{511328CE-9CC6-4369-E70D-6F4F96E799E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2" creationId="{786B18C5-0C9A-D749-DF1C-C0819453906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3" creationId="{4D43D4AB-BBE7-88CD-6EED-8516D4D2DB8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4" creationId="{4B4DCEB8-92BD-6979-9B68-11C3EB31F0E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5" creationId="{D5F521CA-4EAE-B925-5527-587DD71D4E2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6" creationId="{4A46EF72-3030-6B80-949C-B62AC189DEC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7" creationId="{9D054701-6A5E-AC86-DEBF-83892C9E22F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8" creationId="{83D94B89-C187-053A-2974-73B412BCE83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79" creationId="{16D6828E-3E2F-A431-7E9E-F98248171A4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0" creationId="{3C250909-1760-5A76-BFFB-4317A31A82B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1" creationId="{035D60BA-02D7-31EE-84A6-99C548211A6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2" creationId="{9984A486-BEBB-5557-A730-88F58D04EA9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3" creationId="{59454207-FD9B-5689-815F-0C3C7622A92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4" creationId="{7478851D-467A-1F00-0215-B6FF332DB97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5" creationId="{53412F4C-223D-2CB4-CA02-86D340C2692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6" creationId="{6BB8AB9A-6C18-FAE3-ED0D-84E292ACC03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7" creationId="{511BDC51-27B4-0F8F-D9DD-9483AB46B20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8" creationId="{2CA9183F-462D-A4A1-7DE7-0B43DEBD599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89" creationId="{97F9EB1B-B4F6-E1F8-6B96-947584A31FC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0" creationId="{1C6F5B3B-088F-349F-C582-84610C1E321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1" creationId="{D1A429FF-0A8B-76EC-8C06-A9F0E37D904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2" creationId="{9CC6ED6A-A92D-18F4-261B-047ACCF1673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3" creationId="{D9953818-BEB3-2767-954D-BEAE6750B63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4" creationId="{B3ACB2B4-1D3C-1385-C470-1D5C640EE5C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5" creationId="{B774C1AC-93CA-C7E0-0132-9C3F78005C9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6" creationId="{A1106730-9749-CCF7-83EE-C433A872480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7" creationId="{67A39887-3DA6-85D5-9412-5B18346E2BC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8" creationId="{883892E8-D6A1-5C7F-F212-D402C3D2202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99" creationId="{2651BABF-1610-ED27-2C6A-5CA06CD1A23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0" creationId="{C38D6303-0791-444C-7337-8E8852E4DF1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1" creationId="{361B39BA-4FB5-F28F-ACBE-43861CD2164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2" creationId="{D7C3717B-AB72-8519-1036-F88F0AE6EED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3" creationId="{159E8DC1-F6A0-BF53-4D0E-30B5042BC43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4" creationId="{04A2F032-0E4C-80DC-561A-26D43754083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5" creationId="{94E86E36-A1C1-CDB1-1778-E646EBA2C07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6" creationId="{6C9799F2-C7E4-BBC0-2190-D3ABE610AEF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7" creationId="{D43CBAE2-64B8-BB0C-6DFE-0D4EFE0FAF0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8" creationId="{2FB44DAA-C84D-8E46-BA07-1A18EA606DE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09" creationId="{DBFE725C-BBA5-121F-4F19-895536E5243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0" creationId="{3CFE80A4-6EFD-5766-8717-9637AC7E555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1" creationId="{7C9B8190-F513-8BCA-A19E-997888ED7B8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2" creationId="{EA8979E4-080D-1AF2-357C-88BFAF8E0D4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3" creationId="{A5E58710-F4CF-B771-0B37-09224EE2B9C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4" creationId="{0F507CD6-4B83-EBF7-4A08-DB10A550C0E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5" creationId="{59D564D2-4C8B-D1BF-44E1-ABB77B26A8F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6" creationId="{ED3FF5FE-66D7-9C61-D410-274B2E202F7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7" creationId="{F7A9EE42-8F4B-9153-23DF-3958EFCB082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8" creationId="{2A2AA537-B4C8-1D79-B662-7B6A39A979E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19" creationId="{087E1443-3763-CA8D-1AE3-92FB0C55754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0" creationId="{9D777269-E444-6A88-4B3C-2FB7C51AF1D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1" creationId="{89D1C2AA-5D78-9E2A-20E8-93778BCD2C3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2" creationId="{157F83FC-AA9B-B2B4-9AFE-D8F04F54937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3" creationId="{8DB57295-DC17-C69B-8596-30AB820D1ED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4" creationId="{1FBE7715-58F9-7B43-E20D-7E04A4AD3A0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5" creationId="{0E1BC197-FBE9-6100-4B03-FCE98077356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6" creationId="{8EAADFF8-D4EB-1B81-4536-96524CDFA02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7" creationId="{40B42346-68AF-51BF-97A3-603C2FA3D4E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8" creationId="{3A99100F-531D-9F5F-FC50-840F053D3CD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29" creationId="{53A92F1A-95D8-C238-0B3A-5EBA6F89CF6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0" creationId="{BD4B8E5B-734A-E9DF-8138-A881620AF83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1" creationId="{2E562161-627A-787B-6ADE-0635726895A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2" creationId="{428EA1AC-77E0-CF2D-933B-58DBE68592D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3" creationId="{46680284-84FE-BCF1-005D-4D124871B63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4" creationId="{45FB2DF4-8496-49B2-0429-FEE3CE6B623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5" creationId="{393D252A-BDAD-E684-26C9-03F7242F207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6" creationId="{D261E7D3-7471-0C37-FACD-BEF511569F1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7" creationId="{946CD54F-7F4A-7FA1-0538-068D7825943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8" creationId="{4B448ACD-79C1-6246-F5CC-B3C91652B4A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39" creationId="{A14B5316-D61D-C41E-B1DF-0E28FF440E6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0" creationId="{74F46B7B-809D-E0F3-9B2C-0FF53EDAFFE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1" creationId="{FD31931C-C391-B2E0-B576-466DEE7BB4D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2" creationId="{C72EE41F-0E5A-EC31-159E-91B95B6050E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3" creationId="{0DCD99B2-C971-242D-25DE-3FD02FF27A9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4" creationId="{471142AB-5A1A-3F5D-114D-19E548111ED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5" creationId="{294571DE-A021-78A7-1B9B-43EE2F7D4C8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6" creationId="{6DBE1B74-5FD1-E5CD-109B-DA836520E9D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7" creationId="{5D9C7A4A-CAFA-1CC3-BB63-AC69EEC17C4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8" creationId="{1B57E110-AF77-2F5F-E31E-B12398378CC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49" creationId="{39E3BAB2-C25E-A06A-BB5C-E0578703DD5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0" creationId="{1E7665DC-FD50-C1F6-51D2-6FCA2B015A9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1" creationId="{595D430C-EDBA-B4E0-1ADD-698B46F4962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2" creationId="{FC781AB1-72A9-F4D4-0AC9-C42B235662C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3" creationId="{80DD70E8-3BD6-9AA2-EDCF-DD4441E459E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4" creationId="{11B5896C-BA16-FA09-1E1B-1910B4B18B1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5" creationId="{6BE3E057-AEB7-3AFE-BBCD-596E73CACD1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6" creationId="{00C5EC88-3945-F179-81EC-C3B4C512544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7" creationId="{95D92811-5A18-DB43-7259-522A7A2323F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8" creationId="{6CF2DCD1-B886-E1B9-C0A4-EAA7E9381F3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59" creationId="{1F2E940D-5133-7A37-6BDA-D0DF88194DA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0" creationId="{876BE57E-56E3-2344-0D6E-C80DC3718BB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1" creationId="{2BBF2B7C-3EFD-6AC2-F0C9-05D280C4137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2" creationId="{05F7E04D-98C9-2F97-03DA-9B75319B82A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3" creationId="{FFD6B34A-AFFA-8CAB-7CE7-0A7DAF4CC7C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4" creationId="{58279192-B004-6C99-014B-13E7A0BD9CC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5" creationId="{6887C5D2-10A9-750B-9D87-C2D024AB6D1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6" creationId="{7EC93E64-1C8C-FCBA-B90C-F6DDEBCFBA2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7" creationId="{2558B0D8-06EF-9FDC-1C35-36BA23B59B4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8" creationId="{0F9BB55B-C6CA-02AD-59A8-6F3879CCD05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69" creationId="{441F7EE8-260D-B1CB-73AD-9A30B4022F6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0" creationId="{CACB6FD8-FACD-B56B-1A8F-C5A0CF90D0C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1" creationId="{B2E06273-F59E-0FCF-A6BA-C7092BA1D72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2" creationId="{C1B8F19C-3ABB-EF4B-BF82-66BE48A92E0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3" creationId="{F00134A1-14FC-72BD-724E-AFC5830D73F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4" creationId="{0449EC56-C654-E387-FA8A-666E3FC52C4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5" creationId="{742091E4-2C37-7D25-2FCE-6BFD388B734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6" creationId="{A2DC5AAA-30C7-FA45-4B0E-053094FFCA0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7" creationId="{2E706DDD-A4A1-8023-B612-33EACA04DA8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8" creationId="{40BC6C0B-93C6-4907-C9EC-6D35A1D5DFE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79" creationId="{C1615DBC-94B0-9855-6119-B9A28D8FB6C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0" creationId="{3E0059CC-AB1B-DE73-1CFF-43114FDED5D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1" creationId="{51D5152A-D6B5-3C7F-F00D-103A911841C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2" creationId="{81C3892E-309A-C0C7-9361-CCE39AA2DC5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3" creationId="{E32CCF6F-90E8-0330-C4BF-970DBBBED6A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4" creationId="{A58F6AF3-B9A2-7A89-4781-B4020E6DE33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5" creationId="{71812EEC-7759-03B6-A12C-6C95E923055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6" creationId="{CBCCADEA-F1EB-E12D-5E6A-77EF80D191C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7" creationId="{2E207029-FE96-60F2-7F08-403E4AB4E6B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8" creationId="{DC2BDDCF-0A43-DF7D-CFB5-106B8C532CF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89" creationId="{7539770E-9AAC-9C55-51E7-172196460E1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0" creationId="{7A4F390B-D226-49CA-A4B9-CB171DE0AF6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1" creationId="{C3AE26A5-68F5-8BBB-A5A4-834DF9D70DA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2" creationId="{B90F457B-C253-991F-5203-69B35A0D533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3" creationId="{B41E495F-4353-7268-BEA7-803F99A849A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4" creationId="{40D8773F-EB07-90B0-0656-91DE0C48DCF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5" creationId="{22E98382-0605-C967-F7F7-A3680A65D74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6" creationId="{E880157F-9D71-2B41-10DF-5BA47626A83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7" creationId="{DF5A8730-C9C3-9117-7E1E-B9800DBEF3E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8" creationId="{446BC922-E48B-A6F7-4EDE-CED254B76BF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199" creationId="{E0C7E05B-5862-F38D-D756-38B5750677A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0" creationId="{54ED99E9-4EC7-84A3-54BD-9B4E4DBD1E03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1" creationId="{9116E699-120C-9184-F0BD-2251EE9CC5B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2" creationId="{23164EDB-DD25-0514-434A-129217F58AA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3" creationId="{0949B03A-D340-B2D2-58C3-01680132C10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4" creationId="{E4125233-4D95-8FF1-0D4B-F427A0C1B24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5" creationId="{F349E2A1-F25E-93E6-197F-F87971922B0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6" creationId="{884DE0A4-C7E8-48ED-AEA1-318389CBABA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7" creationId="{7CE5FE3C-5C24-A152-8DA4-7EBA334200AB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8" creationId="{BCAAD444-F310-DBF6-2374-4D0D51C3BC4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09" creationId="{50D39F23-CFC1-1340-1EE3-7F88B08B209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0" creationId="{06EF2FF8-BC71-6829-6C0B-201647ECF88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1" creationId="{F224E693-00E0-204C-A564-FBA4EC1EAB2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2" creationId="{66251CA0-BBDB-8A96-05C3-ADBF05A32E3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3" creationId="{DC62A2E5-AF18-05EB-B6C8-47E1259C38B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4" creationId="{E6FD666A-A451-7084-769D-8BBFA05D75D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5" creationId="{30E69AEA-1AB7-E0F2-2496-2C8FF61B3D8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6" creationId="{BBA457D2-D07C-E72A-8CED-3432F9C0500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7" creationId="{239BCEA9-F7B2-4B0E-68AE-30ED8CA7A2C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8" creationId="{48399B84-A278-CBA0-3F6D-7D9B0F7F71A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19" creationId="{DF70E90F-B925-27F8-4857-E3B21BCBBB8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0" creationId="{5AF7AD7D-1E02-30F3-8ED1-FFF12CFF84A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1" creationId="{ED205414-BC4E-28CD-AA15-9A3A0BD2ECD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2" creationId="{267B33B4-28E6-6A76-C2CD-BF191E90A41D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3" creationId="{54CBD25A-FF4D-F72B-FD56-ED687D33666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4" creationId="{A8C45D22-9998-425C-5DCF-DC4E9117EF5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5" creationId="{70426702-B446-29BF-7039-C09E7505B59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6" creationId="{C4306651-56C9-E3DF-EE29-E6DD28CCE63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7" creationId="{4398017B-EA64-2600-E1E3-9442B0B8063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8" creationId="{67C7556D-FDA5-FEE8-36CB-9EB61EF82F8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29" creationId="{C1510F06-303E-CBA3-5854-4F6F73E9116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0" creationId="{2088C44D-C22E-540B-2E01-CBF7628DDA9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1" creationId="{2173024A-FAC6-D54F-2AC1-B4946B68AFD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2" creationId="{0BF01BA5-3130-F0E8-4F51-221E9502A34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3" creationId="{284760D3-6028-ECE2-AF04-A6FBFAFA562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4" creationId="{E77DC375-4EC7-782A-42F0-D9809DCCEB1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5" creationId="{915A7EB9-13CC-8B55-DB36-71AE999DF11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6" creationId="{6D57A36D-E618-0CC6-8493-BC197D977852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7" creationId="{6707A420-AB80-DC1F-6B3E-D0C9EF2B8D8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8" creationId="{76F3923A-8BDD-6301-4FAB-F2BB2AAFCC2E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39" creationId="{2762C703-F7BA-2AF9-0288-E095A502E43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0" creationId="{4D76015C-AFCD-AD2C-3B9D-48E9845FCF0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1" creationId="{559AA923-F799-A292-31A7-B63B51ACBF06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2" creationId="{929394B2-AB94-10CA-AEDE-268AECB2305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3" creationId="{DA7884CD-26BA-702C-F197-FA97FA085E6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4" creationId="{B963121F-6F2F-A6DC-0873-1DFEDC28A88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5" creationId="{48727D08-98B9-A37B-5E9C-9452737F467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6" creationId="{6B4120CE-FA7B-4CB3-1E44-7D934F0BD9F8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7" creationId="{1088EBE8-258F-FE2E-86E1-313DE7C0DC54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8" creationId="{B82335FC-D0A6-E4C1-D5C1-23AFDD2A1AE0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49" creationId="{6CA30EE6-14C0-C3D3-3F29-BC9F46D040F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0" creationId="{85FBDE3C-7B9C-A6E6-59BD-73DA82379DE1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1" creationId="{B18D9112-B265-8BD4-0595-A32128867B1C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2" creationId="{E7F69E9D-B299-DEB5-EB5F-34E205CF08F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3" creationId="{A3C23F55-287E-3C95-EA43-1E3BDF61F00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4" creationId="{739E26B5-968C-88DA-7EFC-DD95A604C269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5" creationId="{728D7F35-A3A0-8053-5091-275603F96097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6" creationId="{39EC1437-E952-FED1-EB77-41BEE9663935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7" creationId="{79FCA1D2-57EF-DF64-64A1-22363CC2E4E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8" creationId="{A07607CA-22C3-8FBE-EC02-BCA64B25316F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59" creationId="{BF845CF0-4DCA-A019-B1BE-BB252796A5DA}"/>
          </ac:spMkLst>
        </pc:spChg>
        <pc:spChg chg="mod">
          <ac:chgData name="Bruno Merven" userId="c7f06137-2c3b-4c5c-8f38-fe1abbc96860" providerId="ADAL" clId="{F9C1FA4C-1DB5-4984-A7AE-918BBE9BFD2B}" dt="2023-10-17T11:56:35.338" v="9" actId="571"/>
          <ac:spMkLst>
            <pc:docMk/>
            <pc:sldMk cId="2911020794" sldId="396"/>
            <ac:spMk id="260" creationId="{969A63FA-5D6C-B0B1-EE3D-EB5C47FBBAEB}"/>
          </ac:spMkLst>
        </pc:spChg>
        <pc:spChg chg="add mod">
          <ac:chgData name="Bruno Merven" userId="c7f06137-2c3b-4c5c-8f38-fe1abbc96860" providerId="ADAL" clId="{F9C1FA4C-1DB5-4984-A7AE-918BBE9BFD2B}" dt="2023-10-17T11:56:27.789" v="8" actId="1582"/>
          <ac:spMkLst>
            <pc:docMk/>
            <pc:sldMk cId="2911020794" sldId="396"/>
            <ac:spMk id="261" creationId="{DAD58589-271A-8125-C264-2EB039BEA7A8}"/>
          </ac:spMkLst>
        </pc:spChg>
        <pc:spChg chg="add mod">
          <ac:chgData name="Bruno Merven" userId="c7f06137-2c3b-4c5c-8f38-fe1abbc96860" providerId="ADAL" clId="{F9C1FA4C-1DB5-4984-A7AE-918BBE9BFD2B}" dt="2023-10-17T11:56:41.197" v="28" actId="20577"/>
          <ac:spMkLst>
            <pc:docMk/>
            <pc:sldMk cId="2911020794" sldId="396"/>
            <ac:spMk id="262" creationId="{C0D81E86-6AC1-3363-A510-FF55CB6334BF}"/>
          </ac:spMkLst>
        </pc:spChg>
        <pc:grpChg chg="mod">
          <ac:chgData name="Bruno Merven" userId="c7f06137-2c3b-4c5c-8f38-fe1abbc96860" providerId="ADAL" clId="{F9C1FA4C-1DB5-4984-A7AE-918BBE9BFD2B}" dt="2023-10-17T11:55:20.220" v="5" actId="338"/>
          <ac:grpSpMkLst>
            <pc:docMk/>
            <pc:sldMk cId="2911020794" sldId="396"/>
            <ac:grpSpMk id="1" creationId="{00000000-0000-0000-0000-000000000000}"/>
          </ac:grpSpMkLst>
        </pc:grpChg>
        <pc:grpChg chg="mod">
          <ac:chgData name="Bruno Merven" userId="c7f06137-2c3b-4c5c-8f38-fe1abbc96860" providerId="ADAL" clId="{F9C1FA4C-1DB5-4984-A7AE-918BBE9BFD2B}" dt="2023-10-17T11:56:35.338" v="9" actId="571"/>
          <ac:grpSpMkLst>
            <pc:docMk/>
            <pc:sldMk cId="2911020794" sldId="396"/>
            <ac:grpSpMk id="3" creationId="{F32A91AA-11EB-8766-401D-179ADB70B3F5}"/>
          </ac:grpSpMkLst>
        </pc:grpChg>
        <pc:grpChg chg="mod">
          <ac:chgData name="Bruno Merven" userId="c7f06137-2c3b-4c5c-8f38-fe1abbc96860" providerId="ADAL" clId="{F9C1FA4C-1DB5-4984-A7AE-918BBE9BFD2B}" dt="2023-10-17T11:56:35.338" v="9" actId="571"/>
          <ac:grpSpMkLst>
            <pc:docMk/>
            <pc:sldMk cId="2911020794" sldId="396"/>
            <ac:grpSpMk id="7" creationId="{7418669D-A1E5-0C16-A765-BBEACA0CE641}"/>
          </ac:grpSpMkLst>
        </pc:grpChg>
        <pc:picChg chg="del mod">
          <ac:chgData name="Bruno Merven" userId="c7f06137-2c3b-4c5c-8f38-fe1abbc96860" providerId="ADAL" clId="{F9C1FA4C-1DB5-4984-A7AE-918BBE9BFD2B}" dt="2023-10-17T11:55:20.220" v="5" actId="338"/>
          <ac:picMkLst>
            <pc:docMk/>
            <pc:sldMk cId="2911020794" sldId="396"/>
            <ac:picMk id="6" creationId="{44D64023-A32C-44CF-9562-073B8FE837D3}"/>
          </ac:picMkLst>
        </pc:picChg>
        <pc:cxnChg chg="add mod">
          <ac:chgData name="Bruno Merven" userId="c7f06137-2c3b-4c5c-8f38-fe1abbc96860" providerId="ADAL" clId="{F9C1FA4C-1DB5-4984-A7AE-918BBE9BFD2B}" dt="2023-10-17T11:57:03.481" v="30" actId="13822"/>
          <ac:cxnSpMkLst>
            <pc:docMk/>
            <pc:sldMk cId="2911020794" sldId="396"/>
            <ac:cxnSpMk id="264" creationId="{9BE38ED7-BC2C-F86D-485D-180003C84680}"/>
          </ac:cxnSpMkLst>
        </pc:cxnChg>
      </pc:sldChg>
      <pc:sldMasterChg chg="delSp mod">
        <pc:chgData name="Bruno Merven" userId="c7f06137-2c3b-4c5c-8f38-fe1abbc96860" providerId="ADAL" clId="{F9C1FA4C-1DB5-4984-A7AE-918BBE9BFD2B}" dt="2023-10-17T12:29:53.732" v="147" actId="478"/>
        <pc:sldMasterMkLst>
          <pc:docMk/>
          <pc:sldMasterMk cId="0" sldId="2147483660"/>
        </pc:sldMasterMkLst>
        <pc:spChg chg="del">
          <ac:chgData name="Bruno Merven" userId="c7f06137-2c3b-4c5c-8f38-fe1abbc96860" providerId="ADAL" clId="{F9C1FA4C-1DB5-4984-A7AE-918BBE9BFD2B}" dt="2023-10-17T12:29:53.732" v="147" actId="478"/>
          <ac:spMkLst>
            <pc:docMk/>
            <pc:sldMasterMk cId="0" sldId="2147483660"/>
            <ac:spMk id="7" creationId="{00000000-0000-0000-0000-000000000000}"/>
          </ac:spMkLst>
        </pc:spChg>
      </pc:sldMasterChg>
      <pc:sldMasterChg chg="new mod addSldLayout">
        <pc:chgData name="Bruno Merven" userId="c7f06137-2c3b-4c5c-8f38-fe1abbc96860" providerId="ADAL" clId="{F9C1FA4C-1DB5-4984-A7AE-918BBE9BFD2B}" dt="2023-10-17T12:11:43.200" v="146" actId="6938"/>
        <pc:sldMasterMkLst>
          <pc:docMk/>
          <pc:sldMasterMk cId="1419572919" sldId="2147483673"/>
        </pc:sldMasterMkLst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451081421" sldId="2147483674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629535120" sldId="2147483675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728641438" sldId="2147483676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868680531" sldId="2147483677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352491617" sldId="2147483678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3012640803" sldId="2147483679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1061602212" sldId="2147483680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531496890" sldId="2147483681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1050942254" sldId="2147483682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502499460" sldId="2147483683"/>
          </pc:sldLayoutMkLst>
        </pc:sldLayoutChg>
        <pc:sldLayoutChg chg="new replId">
          <pc:chgData name="Bruno Merven" userId="c7f06137-2c3b-4c5c-8f38-fe1abbc96860" providerId="ADAL" clId="{F9C1FA4C-1DB5-4984-A7AE-918BBE9BFD2B}" dt="2023-10-17T12:11:43.200" v="146" actId="6938"/>
          <pc:sldLayoutMkLst>
            <pc:docMk/>
            <pc:sldMasterMk cId="1419572919" sldId="2147483673"/>
            <pc:sldLayoutMk cId="2516407563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E420-FA1E-4CFE-AE9E-09C2C014B5AE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E62C-3C6E-4E03-9084-DCDA622179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defTabSz="990752"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slide shows what we call a Reference Energy Diagram of the energy system. It has more detail than the energy balance in that we also describe which energy services are met by the energy commodities. </a:t>
            </a:r>
          </a:p>
          <a:p>
            <a:pPr defTabSz="990752"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demand for energy services are more strongly linked to the economic drivers: GDP, population and income.</a:t>
            </a:r>
          </a:p>
          <a:p>
            <a:pPr defTabSz="990752"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Different carriers can be used to meet the same energy service demand.</a:t>
            </a:r>
          </a:p>
          <a:p>
            <a:pPr defTabSz="990752"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detailed description of how energy is produced and consumed, we use an optimization approach to compute the least-cost technology mix (both on supply and demand) given scenario based, “out of sample” projections of:</a:t>
            </a:r>
          </a:p>
          <a:p>
            <a:pPr marL="309610" indent="-309610" defTabSz="990752">
              <a:buFontTx/>
              <a:buChar char="-"/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energy service demand of the economy given </a:t>
            </a:r>
          </a:p>
          <a:p>
            <a:pPr marL="309610" indent="-309610" defTabSz="990752">
              <a:buFontTx/>
              <a:buChar char="-"/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retirement of the existing stock of energy equipment (coal power plants), </a:t>
            </a:r>
          </a:p>
          <a:p>
            <a:pPr marL="309610" indent="-309610" defTabSz="990752">
              <a:buFontTx/>
              <a:buChar char="-"/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technology costs, and </a:t>
            </a:r>
          </a:p>
          <a:p>
            <a:pPr marL="309610" indent="-309610" defTabSz="990752">
              <a:buFontTx/>
              <a:buChar char="-"/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Fuel prices</a:t>
            </a:r>
          </a:p>
          <a:p>
            <a:pPr marL="309610" indent="-309610" defTabSz="990752">
              <a:buFontTx/>
              <a:buChar char="-"/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levers (e.g. GHG reduction goal)</a:t>
            </a: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B49CF-CE77-4AC2-853A-77A8D3C1A2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1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6200" cy="3867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Z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slide shows the detail of the vehicle park that makes up the transport sector demand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E6381-882A-463D-AFEC-C53ED30939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1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E62C-3C6E-4E03-9084-DCDA622179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3241675"/>
            <a:ext cx="7485063" cy="1081088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4438650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115888"/>
            <a:ext cx="2130425" cy="5686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115888"/>
            <a:ext cx="6242050" cy="5686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ADBD-2EA8-C504-C50E-DE384A5F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1D60-0A4B-074E-1B43-0714E081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2C84-8CB5-1B18-BDBB-78ABAF67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E48E-7444-DD4C-E6C3-F6911D0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4D09-645E-4C1A-AA18-184C58EB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108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7C24-1782-A96C-98E9-1FC612B9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225B-CECC-897C-3304-6A124A15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8E03-35AF-0028-C980-72297A06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5DCC-4114-5211-E72C-29829CD8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6D62-AB07-BC7C-B75C-6BE6CF0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9535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6BAF-C62F-D0BC-C9BD-EC7FB9D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EEDA-2E0E-2772-919F-B689C39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7058-E912-1421-D34B-76FAC8D6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2D6C-9034-BE0C-5603-31C48935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D9E7-52D4-0ED6-25F1-ED463BB0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8641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4A7E-5C07-A60D-753F-C0B48771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A3ED-4430-FEA4-1F9E-0C828ABFD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A119-1EF4-6C69-4274-EE24DAF7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2B3B-8723-16B5-4A19-AEBEB2C8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58E91-62C5-E9C8-4E73-0F735FD7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D4AF-A9E3-4EB8-E316-C13A5B5D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8680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8EB0-4533-2267-CA33-AFCB0BA1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FE16-0E68-3BE2-A4E9-04673A7A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F9AF6-E8E1-D695-92E2-18C94233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BC368-1E9E-CDED-2A40-0AD66276E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D174D-EC3F-EC6C-BF19-ED084583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6F77D-2A23-BDB0-BBFF-9ED9468E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D0D1A-253C-7E82-426E-63587CB6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5036A-5CEF-62D1-B0A2-FBC6EE9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24916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9BFD-816C-B48B-7862-F99E154F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251C7-680B-9BDB-7736-B61C715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A180D-CB16-006C-1B3D-29E455BF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D743C-1461-EE8B-862F-81189C24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64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9D425-AC59-788F-0E92-237E2E87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8C9C4-F4C6-8B83-47D0-9DEE9F0E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A7278-DFB5-1FBF-7E09-7AF8C69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1602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FFDC-24E4-8531-D200-973A9DC8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4B90-9943-723C-D8DE-AD0F4F11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29C5-29FB-CC88-C584-878D04A5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F816-2776-39DF-63E8-F933338D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DC98-6B30-6E23-39E2-16C03767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4BCB-0186-54A0-0DAF-516DD06A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1496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E276-0096-74A0-41BA-2E26C61A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49BB2-801E-17CB-ADC2-FA3DA0BA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C465-7C36-2575-1D5B-DDCEBA0EA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DE452-9830-38AF-C400-9ABC9DC7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1953-33CC-D69F-ECBA-8A7D668F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4DA9-C60F-F294-BBE3-5C2C3E81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0942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8DA7-358C-D227-2B3F-5C724FC4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BFB06-FA9F-3EF3-8D1D-F8981027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0A2B-BB57-4BB3-B276-6ACED7EA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5A98-5696-9BCD-C9A0-9056303C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B640-5E17-067C-F98D-E323C2D0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2499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CE5DA-C03A-37A3-F9CC-2F025263A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37DF-6818-5F20-A28D-18A3BB6E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63FD-AB99-70F0-380D-AA78D48D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58ED-FFC8-7596-628F-06EDB29F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D169-CD96-86CE-6728-536E7DE2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64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7ED7-AB1E-453B-B11C-C76226185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7ED7-AB1E-453B-B11C-C762261855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115888"/>
            <a:ext cx="85201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6" name="Text Box 72"/>
          <p:cNvSpPr txBox="1">
            <a:spLocks noChangeArrowheads="1"/>
          </p:cNvSpPr>
          <p:nvPr userDrawn="1"/>
        </p:nvSpPr>
        <p:spPr bwMode="auto">
          <a:xfrm>
            <a:off x="152400" y="6400800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DB115AB7-53EA-4FE2-8659-1108F4F2697D}" type="slidenum">
              <a:rPr lang="en-GB" sz="1000">
                <a:solidFill>
                  <a:srgbClr val="A2C1FE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A2C1F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B38D1-AB1F-D5C0-5BB3-17169B0A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FF59-A3BD-8ABB-2BF0-D2C7CD1C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62B8-F498-28B3-4406-F2B77C32F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E2B5-4F53-4B2F-8473-F73B00AC4249}" type="datetimeFigureOut">
              <a:rPr lang="en-ZA" smtClean="0"/>
              <a:t>2023/10/17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3B34-7616-FD73-E341-98AED65F5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D539-329F-8D8B-CC94-D9BA16850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07E6-B91E-4CAD-907D-7554788E8A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5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8058845" cy="24307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ZA" sz="4000" dirty="0">
                <a:cs typeface="Aharoni" pitchFamily="2" charset="-79"/>
              </a:rPr>
              <a:t>Modelling Energy </a:t>
            </a:r>
            <a:r>
              <a:rPr lang="en-ZA" sz="4000">
                <a:cs typeface="Aharoni" pitchFamily="2" charset="-79"/>
              </a:rPr>
              <a:t>Demand in </a:t>
            </a:r>
            <a:br>
              <a:rPr lang="en-ZA" sz="4000">
                <a:cs typeface="Aharoni" pitchFamily="2" charset="-79"/>
              </a:rPr>
            </a:br>
            <a:r>
              <a:rPr lang="en-ZA" sz="4000">
                <a:cs typeface="Aharoni" pitchFamily="2" charset="-79"/>
              </a:rPr>
              <a:t>South </a:t>
            </a:r>
            <a:r>
              <a:rPr lang="en-ZA" sz="4000" dirty="0">
                <a:cs typeface="Aharoni" pitchFamily="2" charset="-79"/>
              </a:rPr>
              <a:t>Africa</a:t>
            </a:r>
            <a:br>
              <a:rPr lang="en-ZA" sz="4400" dirty="0">
                <a:cs typeface="Aharoni" pitchFamily="2" charset="-79"/>
              </a:rPr>
            </a:br>
            <a:br>
              <a:rPr lang="en-ZA" sz="2400" dirty="0">
                <a:solidFill>
                  <a:schemeClr val="tx1"/>
                </a:solidFill>
              </a:rPr>
            </a:br>
            <a:r>
              <a:rPr lang="en-ZA" sz="2400" dirty="0">
                <a:solidFill>
                  <a:schemeClr val="tx1"/>
                </a:solidFill>
              </a:rPr>
              <a:t>Energy Systems Research Group – University of Cape Town</a:t>
            </a:r>
            <a:endParaRPr lang="en-GB" sz="4400" dirty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0"/>
            <a:ext cx="9144000" cy="6861600"/>
            <a:chOff x="0" y="0"/>
            <a:chExt cx="9144000" cy="6861600"/>
          </a:xfrm>
        </p:grpSpPr>
        <p:pic>
          <p:nvPicPr>
            <p:cNvPr id="26626" name="Picture 2" descr="http://www.capetown.gov.za/en/PublishingImages/News%20Images/transport_Oct_0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843808" cy="2016300"/>
            </a:xfrm>
            <a:prstGeom prst="rect">
              <a:avLst/>
            </a:prstGeom>
            <a:noFill/>
          </p:spPr>
        </p:pic>
        <p:pic>
          <p:nvPicPr>
            <p:cNvPr id="26628" name="Picture 4" descr="http://us-cdn.creamermedia.co.za/assets/articles/images/resized/50558_resized_traffic_n12_10-06duanecrop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3808" y="0"/>
              <a:ext cx="3264024" cy="2028826"/>
            </a:xfrm>
            <a:prstGeom prst="rect">
              <a:avLst/>
            </a:prstGeom>
            <a:noFill/>
          </p:spPr>
        </p:pic>
        <p:pic>
          <p:nvPicPr>
            <p:cNvPr id="26630" name="Picture 6" descr="http://www.icsid.org/database/images/display/sb4c7c0535638d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0"/>
              <a:ext cx="3059832" cy="2005814"/>
            </a:xfrm>
            <a:prstGeom prst="rect">
              <a:avLst/>
            </a:prstGeom>
            <a:noFill/>
          </p:spPr>
        </p:pic>
        <p:pic>
          <p:nvPicPr>
            <p:cNvPr id="26632" name="Picture 8" descr="taxi servic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5332888"/>
              <a:ext cx="2051720" cy="1525112"/>
            </a:xfrm>
            <a:prstGeom prst="rect">
              <a:avLst/>
            </a:prstGeom>
            <a:noFill/>
          </p:spPr>
        </p:pic>
        <p:pic>
          <p:nvPicPr>
            <p:cNvPr id="26634" name="Picture 10" descr="SOUTH AFRICA, CAPE TOWN, TABLE MOUNTAIN, CABLE CAR (4163-7622 / 10046727 © Wolfgang Kaehler)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76256" y="5331600"/>
              <a:ext cx="2267744" cy="1530000"/>
            </a:xfrm>
            <a:prstGeom prst="rect">
              <a:avLst/>
            </a:prstGeom>
            <a:noFill/>
          </p:spPr>
        </p:pic>
        <p:pic>
          <p:nvPicPr>
            <p:cNvPr id="26636" name="Picture 12" descr="Durban Airport Transfers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51719" y="5331972"/>
              <a:ext cx="2664297" cy="1526029"/>
            </a:xfrm>
            <a:prstGeom prst="rect">
              <a:avLst/>
            </a:prstGeom>
            <a:noFill/>
          </p:spPr>
        </p:pic>
        <p:pic>
          <p:nvPicPr>
            <p:cNvPr id="26638" name="Picture 14" descr="Transport | Immigration South Africa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16016" y="5345832"/>
              <a:ext cx="2160240" cy="1512168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4472092" y="4267200"/>
            <a:ext cx="4608727" cy="1001753"/>
            <a:chOff x="0" y="0"/>
            <a:chExt cx="5196205" cy="11512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17" t="49408" b="18111"/>
            <a:stretch/>
          </p:blipFill>
          <p:spPr bwMode="auto">
            <a:xfrm>
              <a:off x="0" y="457200"/>
              <a:ext cx="1600200" cy="4692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48" b="36485"/>
            <a:stretch/>
          </p:blipFill>
          <p:spPr bwMode="auto">
            <a:xfrm>
              <a:off x="1608455" y="0"/>
              <a:ext cx="1138555" cy="11512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8" t="78335" r="8155" b="4020"/>
            <a:stretch/>
          </p:blipFill>
          <p:spPr bwMode="auto">
            <a:xfrm>
              <a:off x="2743200" y="457200"/>
              <a:ext cx="2453005" cy="444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291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AB30-CCC9-E51A-38E1-5036081F0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322" y="4636496"/>
            <a:ext cx="2442784" cy="6950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791200"/>
            <a:ext cx="8524875" cy="46831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Adopted Approach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99802" y="1447800"/>
            <a:ext cx="1714991" cy="2148839"/>
            <a:chOff x="399802" y="1447800"/>
            <a:chExt cx="1714991" cy="2148839"/>
          </a:xfrm>
        </p:grpSpPr>
        <p:sp>
          <p:nvSpPr>
            <p:cNvPr id="5" name="TextBox 4"/>
            <p:cNvSpPr txBox="1"/>
            <p:nvPr/>
          </p:nvSpPr>
          <p:spPr>
            <a:xfrm>
              <a:off x="399802" y="1447800"/>
              <a:ext cx="1714991" cy="214883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r>
                <a:rPr lang="en-ZA" dirty="0"/>
                <a:t>Start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397" y="2423775"/>
              <a:ext cx="14478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Vehicle ownership (private)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81197" y="1593056"/>
            <a:ext cx="1676156" cy="1752600"/>
            <a:chOff x="1981197" y="1593056"/>
            <a:chExt cx="1676156" cy="1752600"/>
          </a:xfrm>
        </p:grpSpPr>
        <p:sp>
          <p:nvSpPr>
            <p:cNvPr id="7" name="TextBox 6"/>
            <p:cNvSpPr txBox="1"/>
            <p:nvPr/>
          </p:nvSpPr>
          <p:spPr>
            <a:xfrm>
              <a:off x="2209553" y="1593056"/>
              <a:ext cx="14478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Mileage + Occupancy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553" y="244141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in private </a:t>
              </a:r>
            </a:p>
          </p:txBody>
        </p:sp>
        <p:cxnSp>
          <p:nvCxnSpPr>
            <p:cNvPr id="25" name="Straight Arrow Connector 24"/>
            <p:cNvCxnSpPr>
              <a:stCxn id="6" idx="3"/>
              <a:endCxn id="22" idx="1"/>
            </p:cNvCxnSpPr>
            <p:nvPr/>
          </p:nvCxnSpPr>
          <p:spPr bwMode="auto">
            <a:xfrm>
              <a:off x="1981197" y="2885440"/>
              <a:ext cx="228356" cy="8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7" idx="2"/>
              <a:endCxn id="22" idx="0"/>
            </p:cNvCxnSpPr>
            <p:nvPr/>
          </p:nvCxnSpPr>
          <p:spPr bwMode="auto">
            <a:xfrm>
              <a:off x="2933453" y="2239387"/>
              <a:ext cx="0" cy="202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3666362" y="1870055"/>
            <a:ext cx="1668661" cy="1467505"/>
            <a:chOff x="3666362" y="1870055"/>
            <a:chExt cx="1668661" cy="1467505"/>
          </a:xfrm>
        </p:grpSpPr>
        <p:sp>
          <p:nvSpPr>
            <p:cNvPr id="10" name="TextBox 9"/>
            <p:cNvSpPr txBox="1"/>
            <p:nvPr/>
          </p:nvSpPr>
          <p:spPr>
            <a:xfrm>
              <a:off x="3871983" y="2433320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Time spent in private travel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7223" y="1870055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 err="1"/>
                <a:t>Priv.Speed</a:t>
              </a:r>
              <a:endParaRPr lang="en-ZA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3666362" y="2885440"/>
              <a:ext cx="228356" cy="8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611123" y="2236371"/>
              <a:ext cx="0" cy="205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325883" y="1870055"/>
            <a:ext cx="1707130" cy="1431726"/>
            <a:chOff x="5325883" y="1870055"/>
            <a:chExt cx="1707130" cy="1431726"/>
          </a:xfrm>
        </p:grpSpPr>
        <p:sp>
          <p:nvSpPr>
            <p:cNvPr id="9" name="TextBox 8"/>
            <p:cNvSpPr txBox="1"/>
            <p:nvPr/>
          </p:nvSpPr>
          <p:spPr>
            <a:xfrm>
              <a:off x="5585213" y="1870055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Time budget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0133" y="2397541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Time spent in public travel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5325883" y="2875280"/>
              <a:ext cx="228356" cy="8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297436" y="2218730"/>
              <a:ext cx="0" cy="205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7009127" y="1870055"/>
            <a:ext cx="1676156" cy="1431726"/>
            <a:chOff x="7009127" y="1870055"/>
            <a:chExt cx="1676156" cy="1431726"/>
          </a:xfrm>
        </p:grpSpPr>
        <p:sp>
          <p:nvSpPr>
            <p:cNvPr id="8" name="TextBox 7"/>
            <p:cNvSpPr txBox="1"/>
            <p:nvPr/>
          </p:nvSpPr>
          <p:spPr>
            <a:xfrm>
              <a:off x="7237483" y="1870055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 err="1"/>
                <a:t>Pub.Speed</a:t>
              </a:r>
              <a:endParaRPr lang="en-Z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7483" y="2397541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in public 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7009127" y="2849661"/>
              <a:ext cx="228356" cy="8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7924800" y="2218729"/>
              <a:ext cx="0" cy="205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2933453" y="3301780"/>
            <a:ext cx="5027931" cy="2108420"/>
            <a:chOff x="2933453" y="3301780"/>
            <a:chExt cx="5027931" cy="2108420"/>
          </a:xfrm>
        </p:grpSpPr>
        <p:sp>
          <p:nvSpPr>
            <p:cNvPr id="38" name="TextBox 37"/>
            <p:cNvSpPr txBox="1"/>
            <p:nvPr/>
          </p:nvSpPr>
          <p:spPr>
            <a:xfrm>
              <a:off x="4441967" y="3596640"/>
              <a:ext cx="1714991" cy="181356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b">
              <a:noAutofit/>
            </a:bodyPr>
            <a:lstStyle/>
            <a:p>
              <a:r>
                <a:rPr lang="en-ZA" dirty="0"/>
                <a:t>Check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5563" y="382825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Mode Share</a:t>
              </a:r>
            </a:p>
          </p:txBody>
        </p:sp>
        <p:cxnSp>
          <p:nvCxnSpPr>
            <p:cNvPr id="35" name="Elbow Connector 34"/>
            <p:cNvCxnSpPr>
              <a:stCxn id="22" idx="2"/>
              <a:endCxn id="21" idx="1"/>
            </p:cNvCxnSpPr>
            <p:nvPr/>
          </p:nvCxnSpPr>
          <p:spPr bwMode="auto">
            <a:xfrm rot="16200000" flipH="1">
              <a:off x="3287148" y="2991961"/>
              <a:ext cx="934720" cy="164211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Elbow Connector 36"/>
            <p:cNvCxnSpPr>
              <a:stCxn id="12" idx="2"/>
              <a:endCxn id="21" idx="3"/>
            </p:cNvCxnSpPr>
            <p:nvPr/>
          </p:nvCxnSpPr>
          <p:spPr bwMode="auto">
            <a:xfrm rot="5400000">
              <a:off x="6503076" y="2822068"/>
              <a:ext cx="978595" cy="193802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35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71513"/>
          </a:xfrm>
        </p:spPr>
        <p:txBody>
          <a:bodyPr/>
          <a:lstStyle/>
          <a:p>
            <a:pPr algn="ctr"/>
            <a:r>
              <a:rPr lang="en-US" sz="2400" dirty="0"/>
              <a:t>Saturation comes from income group population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37452" y="4911782"/>
            <a:ext cx="7200901" cy="1702835"/>
            <a:chOff x="0" y="0"/>
            <a:chExt cx="7200901" cy="1702835"/>
          </a:xfrm>
        </p:grpSpPr>
        <p:grpSp>
          <p:nvGrpSpPr>
            <p:cNvPr id="48" name="Group 47"/>
            <p:cNvGrpSpPr/>
            <p:nvPr/>
          </p:nvGrpSpPr>
          <p:grpSpPr>
            <a:xfrm>
              <a:off x="0" y="614362"/>
              <a:ext cx="7200901" cy="742950"/>
              <a:chOff x="0" y="614362"/>
              <a:chExt cx="7200901" cy="74295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0" y="614362"/>
                <a:ext cx="2114550" cy="733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0" name="Chord 59"/>
              <p:cNvSpPr/>
              <p:nvPr/>
            </p:nvSpPr>
            <p:spPr>
              <a:xfrm>
                <a:off x="19051" y="623888"/>
                <a:ext cx="2095500" cy="733424"/>
              </a:xfrm>
              <a:prstGeom prst="chord">
                <a:avLst>
                  <a:gd name="adj1" fmla="val 1313908"/>
                  <a:gd name="adj2" fmla="val 18355713"/>
                </a:avLst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43175" y="614362"/>
                <a:ext cx="2114550" cy="733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2" name="Chord 61"/>
              <p:cNvSpPr/>
              <p:nvPr/>
            </p:nvSpPr>
            <p:spPr>
              <a:xfrm>
                <a:off x="2562226" y="623888"/>
                <a:ext cx="2095500" cy="733424"/>
              </a:xfrm>
              <a:prstGeom prst="chord">
                <a:avLst>
                  <a:gd name="adj1" fmla="val 4650810"/>
                  <a:gd name="adj2" fmla="val 13424875"/>
                </a:avLst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086350" y="614362"/>
                <a:ext cx="2114550" cy="7334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5" name="Chord 64"/>
              <p:cNvSpPr/>
              <p:nvPr/>
            </p:nvSpPr>
            <p:spPr>
              <a:xfrm>
                <a:off x="5105401" y="623888"/>
                <a:ext cx="2095500" cy="733424"/>
              </a:xfrm>
              <a:prstGeom prst="chord">
                <a:avLst>
                  <a:gd name="adj1" fmla="val 8086233"/>
                  <a:gd name="adj2" fmla="val 12069976"/>
                </a:avLst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/>
              </a:p>
            </p:txBody>
          </p:sp>
          <p:sp>
            <p:nvSpPr>
              <p:cNvPr id="67" name="TextBox 20"/>
              <p:cNvSpPr txBox="1"/>
              <p:nvPr/>
            </p:nvSpPr>
            <p:spPr>
              <a:xfrm>
                <a:off x="5705475" y="781050"/>
                <a:ext cx="1247775" cy="43678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1100" b="1">
                    <a:solidFill>
                      <a:schemeClr val="bg1"/>
                    </a:solidFill>
                  </a:rPr>
                  <a:t>Fraction</a:t>
                </a:r>
                <a:r>
                  <a:rPr lang="en-ZA" sz="1100" b="1" baseline="0">
                    <a:solidFill>
                      <a:schemeClr val="bg1"/>
                    </a:solidFill>
                  </a:rPr>
                  <a:t> Pass. Car Owners</a:t>
                </a:r>
                <a:endParaRPr lang="en-ZA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21"/>
              <p:cNvSpPr txBox="1"/>
              <p:nvPr/>
            </p:nvSpPr>
            <p:spPr>
              <a:xfrm>
                <a:off x="190500" y="866775"/>
                <a:ext cx="1247775" cy="2645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ZA" sz="1100" b="1">
                    <a:solidFill>
                      <a:schemeClr val="tx1"/>
                    </a:solidFill>
                  </a:rPr>
                  <a:t>Fraction</a:t>
                </a:r>
                <a:r>
                  <a:rPr lang="en-ZA" sz="1100" b="1" baseline="0">
                    <a:solidFill>
                      <a:schemeClr val="tx1"/>
                    </a:solidFill>
                  </a:rPr>
                  <a:t> No Car</a:t>
                </a:r>
                <a:endParaRPr lang="en-ZA" sz="11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85838" y="0"/>
              <a:ext cx="5229225" cy="476250"/>
              <a:chOff x="985838" y="0"/>
              <a:chExt cx="5229225" cy="476250"/>
            </a:xfrm>
          </p:grpSpPr>
          <p:sp>
            <p:nvSpPr>
              <p:cNvPr id="56" name="Curved Down Arrow 55"/>
              <p:cNvSpPr/>
              <p:nvPr/>
            </p:nvSpPr>
            <p:spPr>
              <a:xfrm>
                <a:off x="985838" y="0"/>
                <a:ext cx="2419350" cy="47625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Down Arrow 57"/>
              <p:cNvSpPr/>
              <p:nvPr/>
            </p:nvSpPr>
            <p:spPr>
              <a:xfrm>
                <a:off x="3795713" y="0"/>
                <a:ext cx="2419350" cy="47625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ZA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26"/>
            <p:cNvSpPr txBox="1"/>
            <p:nvPr/>
          </p:nvSpPr>
          <p:spPr>
            <a:xfrm>
              <a:off x="419100" y="1438275"/>
              <a:ext cx="1290418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100" b="1" i="1"/>
                <a:t>Income Group Low</a:t>
              </a:r>
            </a:p>
          </p:txBody>
        </p:sp>
        <p:sp>
          <p:nvSpPr>
            <p:cNvPr id="53" name="TextBox 27"/>
            <p:cNvSpPr txBox="1"/>
            <p:nvPr/>
          </p:nvSpPr>
          <p:spPr>
            <a:xfrm>
              <a:off x="2924551" y="1438275"/>
              <a:ext cx="152779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100" b="1" i="1"/>
                <a:t>Income Group Medium</a:t>
              </a:r>
            </a:p>
          </p:txBody>
        </p:sp>
        <p:sp>
          <p:nvSpPr>
            <p:cNvPr id="55" name="TextBox 28"/>
            <p:cNvSpPr txBox="1"/>
            <p:nvPr/>
          </p:nvSpPr>
          <p:spPr>
            <a:xfrm>
              <a:off x="5667375" y="1438275"/>
              <a:ext cx="1310808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100" b="1" i="1"/>
                <a:t>Income Group High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38199"/>
            <a:ext cx="5667710" cy="340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22860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Saturation Occurs when Net Transition to Income Group High stabilises at a low rate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785776" y="1371600"/>
            <a:ext cx="300824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2" idx="2"/>
          </p:cNvCxnSpPr>
          <p:nvPr/>
        </p:nvCxnSpPr>
        <p:spPr bwMode="auto">
          <a:xfrm>
            <a:off x="7429500" y="3209330"/>
            <a:ext cx="114300" cy="2039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28600" y="1371600"/>
            <a:ext cx="275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Motorisation is highly correlated to GDP/Capita. Often modelled by a </a:t>
            </a:r>
            <a:r>
              <a:rPr lang="en-ZA" sz="2000" dirty="0" err="1"/>
              <a:t>Gompertz</a:t>
            </a:r>
            <a:r>
              <a:rPr lang="en-ZA" sz="2000" dirty="0"/>
              <a:t> Curve (see </a:t>
            </a:r>
            <a:r>
              <a:rPr lang="en-ZA" sz="2000" dirty="0" err="1"/>
              <a:t>Kenworthy</a:t>
            </a:r>
            <a:r>
              <a:rPr lang="en-ZA" sz="2000" dirty="0"/>
              <a:t> &amp; Townsend,)</a:t>
            </a:r>
          </a:p>
        </p:txBody>
      </p:sp>
    </p:spTree>
    <p:extLst>
      <p:ext uri="{BB962C8B-B14F-4D97-AF65-F5344CB8AC3E}">
        <p14:creationId xmlns:p14="http://schemas.microsoft.com/office/powerpoint/2010/main" val="5815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75" y="5257799"/>
            <a:ext cx="8524875" cy="54451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Income Group Behaviour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66004"/>
            <a:ext cx="9144001" cy="332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72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638800"/>
            <a:ext cx="8524875" cy="620713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Illustrative BRT (Bus Rapid Transit) Case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9042400" cy="23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1720" y="88721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People with access to a private vehicle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37338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People without access to a private vehicle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129"/>
            <a:ext cx="9116695" cy="239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0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791200"/>
            <a:ext cx="8524875" cy="468313"/>
          </a:xfrm>
        </p:spPr>
        <p:txBody>
          <a:bodyPr/>
          <a:lstStyle/>
          <a:p>
            <a:endParaRPr lang="en-Z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Overall Mode Share (</a:t>
            </a:r>
            <a:r>
              <a:rPr lang="en-ZA" dirty="0" err="1"/>
              <a:t>pkm</a:t>
            </a:r>
            <a:r>
              <a:rPr lang="en-ZA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33525"/>
            <a:ext cx="8134350" cy="37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45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SANEDI Study Results: Projecting Energy Demand Step 1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22" y="3449320"/>
            <a:ext cx="54031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48288"/>
            <a:ext cx="5388769" cy="254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3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Results: Projecting Energy Demand Step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6721475" cy="267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4751"/>
            <a:ext cx="3810000" cy="24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364751"/>
            <a:ext cx="4198937" cy="252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019800"/>
            <a:ext cx="7015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SANEDI report can be downloaded from ERC Website</a:t>
            </a:r>
          </a:p>
          <a:p>
            <a:r>
              <a:rPr lang="en-ZA" dirty="0"/>
              <a:t>And so can the TIMES model and the accompanying spreadsheets</a:t>
            </a:r>
          </a:p>
        </p:txBody>
      </p:sp>
    </p:spTree>
    <p:extLst>
      <p:ext uri="{BB962C8B-B14F-4D97-AF65-F5344CB8AC3E}">
        <p14:creationId xmlns:p14="http://schemas.microsoft.com/office/powerpoint/2010/main" val="272999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330" y="762000"/>
            <a:ext cx="8524875" cy="568325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1. Household budget constraint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Still a Lot of work left to do: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4724400" cy="277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133600"/>
            <a:ext cx="25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Schafer &amp; Victor (2000)</a:t>
            </a:r>
          </a:p>
          <a:p>
            <a:endParaRPr lang="en-ZA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8" y="4117657"/>
            <a:ext cx="4015384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24600" y="42672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2007 SAM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548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71513"/>
          </a:xfrm>
        </p:spPr>
        <p:txBody>
          <a:bodyPr/>
          <a:lstStyle/>
          <a:p>
            <a:pPr algn="ctr"/>
            <a:r>
              <a:rPr lang="en-US" sz="2000" dirty="0"/>
              <a:t>Still a Lot of Work to do: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0" y="5257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km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by mode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438400" y="1447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Household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Income </a:t>
            </a:r>
            <a:r>
              <a:rPr lang="en-US" sz="2000" dirty="0" err="1">
                <a:latin typeface="Arial" charset="0"/>
              </a:rPr>
              <a:t>proj</a:t>
            </a:r>
            <a:r>
              <a:rPr lang="en-US" sz="2000" dirty="0">
                <a:latin typeface="Arial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572000" y="1447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Priv. Vehicle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ownership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endCxn id="36" idx="1"/>
          </p:cNvCxnSpPr>
          <p:nvPr/>
        </p:nvCxnSpPr>
        <p:spPr bwMode="auto">
          <a:xfrm>
            <a:off x="4114800" y="1828800"/>
            <a:ext cx="4572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2"/>
            <a:endCxn id="11" idx="0"/>
          </p:cNvCxnSpPr>
          <p:nvPr/>
        </p:nvCxnSpPr>
        <p:spPr bwMode="auto">
          <a:xfrm>
            <a:off x="5410200" y="4267200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 bwMode="auto">
          <a:xfrm>
            <a:off x="304800" y="3124200"/>
            <a:ext cx="1676400" cy="152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Transport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/Energy Policy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Taxes and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Subsidies</a:t>
            </a:r>
          </a:p>
        </p:txBody>
      </p:sp>
      <p:cxnSp>
        <p:nvCxnSpPr>
          <p:cNvPr id="89" name="Straight Arrow Connector 88"/>
          <p:cNvCxnSpPr>
            <a:stCxn id="88" idx="3"/>
            <a:endCxn id="38" idx="1"/>
          </p:cNvCxnSpPr>
          <p:nvPr/>
        </p:nvCxnSpPr>
        <p:spPr bwMode="auto">
          <a:xfrm>
            <a:off x="1981200" y="3886200"/>
            <a:ext cx="457200" cy="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3"/>
            <a:endCxn id="10" idx="1"/>
          </p:cNvCxnSpPr>
          <p:nvPr/>
        </p:nvCxnSpPr>
        <p:spPr bwMode="auto">
          <a:xfrm>
            <a:off x="1981200" y="3886200"/>
            <a:ext cx="457200" cy="11430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42" idx="1"/>
          </p:cNvCxnSpPr>
          <p:nvPr/>
        </p:nvCxnSpPr>
        <p:spPr bwMode="auto">
          <a:xfrm>
            <a:off x="1981200" y="3886200"/>
            <a:ext cx="457200" cy="22860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8" idx="3"/>
            <a:endCxn id="27" idx="1"/>
          </p:cNvCxnSpPr>
          <p:nvPr/>
        </p:nvCxnSpPr>
        <p:spPr bwMode="auto">
          <a:xfrm flipV="1">
            <a:off x="1981200" y="2819400"/>
            <a:ext cx="457200" cy="106680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438400" y="2209800"/>
            <a:ext cx="5943600" cy="4343400"/>
            <a:chOff x="2438400" y="2209800"/>
            <a:chExt cx="5943600" cy="43434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438400" y="46482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Relative cost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of techs </a:t>
              </a:r>
              <a:r>
                <a:rPr lang="en-US" sz="2000" dirty="0" err="1">
                  <a:latin typeface="Arial" charset="0"/>
                </a:rPr>
                <a:t>proj</a:t>
              </a:r>
              <a:r>
                <a:rPr lang="en-US" sz="2000" dirty="0">
                  <a:latin typeface="Arial" charset="0"/>
                </a:rPr>
                <a:t>.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438400" y="24384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Occupancy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Arial" charset="0"/>
                </a:rPr>
                <a:t>proj</a:t>
              </a:r>
              <a:r>
                <a:rPr lang="en-US" sz="2000" dirty="0">
                  <a:latin typeface="Arial" charset="0"/>
                </a:rPr>
                <a:t>.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705600" y="25146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Annual Mileage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Arial" charset="0"/>
                </a:rPr>
                <a:t>proj</a:t>
              </a:r>
              <a:r>
                <a:rPr lang="en-US" sz="2000" dirty="0">
                  <a:latin typeface="Arial" charset="0"/>
                </a:rPr>
                <a:t>.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705600" y="35052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Relative speed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of modes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438400" y="35052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Relative cost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of modes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4572000" y="35052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Mode Share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/</a:t>
              </a:r>
              <a:r>
                <a:rPr lang="en-US" sz="2000" dirty="0" err="1">
                  <a:latin typeface="Arial" charset="0"/>
                </a:rPr>
                <a:t>pkm</a:t>
              </a:r>
              <a:r>
                <a:rPr lang="en-US" sz="2000" dirty="0">
                  <a:latin typeface="Arial" charset="0"/>
                </a:rPr>
                <a:t> </a:t>
              </a:r>
              <a:r>
                <a:rPr lang="en-US" sz="2000" dirty="0" err="1">
                  <a:latin typeface="Arial" charset="0"/>
                </a:rPr>
                <a:t>proj</a:t>
              </a:r>
              <a:r>
                <a:rPr lang="en-US" sz="2000" dirty="0">
                  <a:latin typeface="Arial" charset="0"/>
                </a:rPr>
                <a:t>.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438400" y="5791200"/>
              <a:ext cx="1676400" cy="762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charset="0"/>
                </a:rPr>
                <a:t>Fuel price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Arial" charset="0"/>
                </a:rPr>
                <a:t>proj</a:t>
              </a:r>
              <a:r>
                <a:rPr lang="en-US" sz="2000" dirty="0">
                  <a:latin typeface="Arial" charset="0"/>
                </a:rPr>
                <a:t>.</a:t>
              </a:r>
            </a:p>
          </p:txBody>
        </p:sp>
        <p:cxnSp>
          <p:nvCxnSpPr>
            <p:cNvPr id="45" name="Straight Arrow Connector 44"/>
            <p:cNvCxnSpPr>
              <a:stCxn id="27" idx="3"/>
              <a:endCxn id="39" idx="1"/>
            </p:cNvCxnSpPr>
            <p:nvPr/>
          </p:nvCxnSpPr>
          <p:spPr bwMode="auto">
            <a:xfrm>
              <a:off x="4114800" y="2819400"/>
              <a:ext cx="457200" cy="10668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3"/>
              <a:endCxn id="39" idx="1"/>
            </p:cNvCxnSpPr>
            <p:nvPr/>
          </p:nvCxnSpPr>
          <p:spPr bwMode="auto">
            <a:xfrm>
              <a:off x="4114800" y="3886200"/>
              <a:ext cx="457200" cy="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9" idx="3"/>
            </p:cNvCxnSpPr>
            <p:nvPr/>
          </p:nvCxnSpPr>
          <p:spPr bwMode="auto">
            <a:xfrm flipH="1">
              <a:off x="6248400" y="2895600"/>
              <a:ext cx="457200" cy="9906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7" idx="1"/>
              <a:endCxn id="39" idx="3"/>
            </p:cNvCxnSpPr>
            <p:nvPr/>
          </p:nvCxnSpPr>
          <p:spPr bwMode="auto">
            <a:xfrm flipH="1">
              <a:off x="6248400" y="3886200"/>
              <a:ext cx="4572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2"/>
              <a:endCxn id="39" idx="0"/>
            </p:cNvCxnSpPr>
            <p:nvPr/>
          </p:nvCxnSpPr>
          <p:spPr bwMode="auto">
            <a:xfrm>
              <a:off x="5410200" y="2209800"/>
              <a:ext cx="0" cy="12954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42" idx="0"/>
              <a:endCxn id="10" idx="2"/>
            </p:cNvCxnSpPr>
            <p:nvPr/>
          </p:nvCxnSpPr>
          <p:spPr bwMode="auto">
            <a:xfrm flipV="1">
              <a:off x="3276600" y="5410200"/>
              <a:ext cx="0" cy="38100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0"/>
            </p:cNvCxnSpPr>
            <p:nvPr/>
          </p:nvCxnSpPr>
          <p:spPr bwMode="auto">
            <a:xfrm flipV="1">
              <a:off x="3276600" y="4267200"/>
              <a:ext cx="0" cy="381000"/>
            </a:xfrm>
            <a:prstGeom prst="straightConnector1">
              <a:avLst/>
            </a:prstGeom>
            <a:ln>
              <a:prstDash val="sysDash"/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Content Placeholder 1"/>
          <p:cNvSpPr>
            <a:spLocks noGrp="1"/>
          </p:cNvSpPr>
          <p:nvPr>
            <p:ph idx="1"/>
          </p:nvPr>
        </p:nvSpPr>
        <p:spPr>
          <a:xfrm>
            <a:off x="237330" y="762000"/>
            <a:ext cx="8524875" cy="568325"/>
          </a:xfrm>
        </p:spPr>
        <p:txBody>
          <a:bodyPr/>
          <a:lstStyle/>
          <a:p>
            <a:pPr marL="0" indent="0">
              <a:buNone/>
            </a:pPr>
            <a:r>
              <a:rPr lang="en-ZA" sz="1600" dirty="0"/>
              <a:t>2. </a:t>
            </a:r>
            <a:r>
              <a:rPr lang="en-US" sz="1600" dirty="0" err="1"/>
              <a:t>Endogenising</a:t>
            </a:r>
            <a:r>
              <a:rPr lang="en-US" sz="1600" dirty="0"/>
              <a:t> modal choice based on relative cost or utility:</a:t>
            </a:r>
            <a:br>
              <a:rPr lang="en-US" sz="1600" dirty="0"/>
            </a:br>
            <a:r>
              <a:rPr lang="en-US" sz="1600" dirty="0"/>
              <a:t>From System’s point of view of Traveler’s point of view?</a:t>
            </a:r>
            <a:endParaRPr lang="en-ZA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6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Questions?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2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 of Transport in SATIMGE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38200"/>
            <a:ext cx="7086600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ED27AE-6D21-1150-0813-062CAE90AE22}"/>
              </a:ext>
            </a:extLst>
          </p:cNvPr>
          <p:cNvSpPr/>
          <p:nvPr/>
        </p:nvSpPr>
        <p:spPr bwMode="auto">
          <a:xfrm>
            <a:off x="3581399" y="1981200"/>
            <a:ext cx="761999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ZA" sz="1000" dirty="0">
                <a:solidFill>
                  <a:schemeClr val="tx1"/>
                </a:solidFill>
                <a:latin typeface="Arial" charset="0"/>
              </a:rPr>
              <a:t>Projected</a:t>
            </a:r>
            <a:br>
              <a:rPr lang="en-ZA" sz="1000" dirty="0">
                <a:solidFill>
                  <a:schemeClr val="tx1"/>
                </a:solidFill>
                <a:latin typeface="Arial" charset="0"/>
              </a:rPr>
            </a:br>
            <a:r>
              <a:rPr lang="en-ZA" sz="1000" dirty="0">
                <a:solidFill>
                  <a:schemeClr val="tx1"/>
                </a:solidFill>
                <a:latin typeface="Arial" charset="0"/>
              </a:rPr>
              <a:t>demand for</a:t>
            </a:r>
            <a:br>
              <a:rPr lang="en-ZA" sz="1000" dirty="0">
                <a:solidFill>
                  <a:schemeClr val="tx1"/>
                </a:solidFill>
                <a:latin typeface="Arial" charset="0"/>
              </a:rPr>
            </a:br>
            <a:r>
              <a:rPr lang="en-ZA" sz="1000" dirty="0">
                <a:solidFill>
                  <a:schemeClr val="tx1"/>
                </a:solidFill>
                <a:latin typeface="Arial" charset="0"/>
              </a:rPr>
              <a:t>freight</a:t>
            </a:r>
            <a:br>
              <a:rPr lang="en-ZA" sz="1000" dirty="0">
                <a:solidFill>
                  <a:schemeClr val="tx1"/>
                </a:solidFill>
                <a:latin typeface="Arial" charset="0"/>
              </a:rPr>
            </a:br>
            <a:r>
              <a:rPr lang="en-ZA" sz="1000" dirty="0">
                <a:solidFill>
                  <a:schemeClr val="tx1"/>
                </a:solidFill>
                <a:latin typeface="Arial" charset="0"/>
              </a:rPr>
              <a:t>services</a:t>
            </a:r>
            <a:endParaRPr kumimoji="0" lang="en-Z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291193-EB29-CD9C-11C2-3BCF7F079493}"/>
              </a:ext>
            </a:extLst>
          </p:cNvPr>
          <p:cNvCxnSpPr>
            <a:cxnSpLocks/>
          </p:cNvCxnSpPr>
          <p:nvPr/>
        </p:nvCxnSpPr>
        <p:spPr bwMode="auto">
          <a:xfrm flipH="1">
            <a:off x="3581400" y="1981200"/>
            <a:ext cx="3581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E9D53-9D92-3008-38F9-EE76D346DDC0}"/>
              </a:ext>
            </a:extLst>
          </p:cNvPr>
          <p:cNvCxnSpPr>
            <a:cxnSpLocks/>
          </p:cNvCxnSpPr>
          <p:nvPr/>
        </p:nvCxnSpPr>
        <p:spPr bwMode="auto">
          <a:xfrm>
            <a:off x="3581400" y="1981200"/>
            <a:ext cx="0" cy="76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861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71513"/>
          </a:xfrm>
        </p:spPr>
        <p:txBody>
          <a:bodyPr/>
          <a:lstStyle/>
          <a:p>
            <a:pPr algn="ctr"/>
            <a:r>
              <a:rPr lang="en-US" sz="2400" dirty="0"/>
              <a:t>Challenge: Data is Sparse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43600" y="4419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Detailed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</a:t>
            </a:r>
            <a:r>
              <a:rPr lang="en-US" sz="2000" dirty="0" err="1">
                <a:latin typeface="Arial" charset="0"/>
              </a:rPr>
              <a:t>Parc</a:t>
            </a:r>
            <a:endParaRPr lang="en-US" sz="2000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1752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NAAMSA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Sales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66800" y="30734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charset="0"/>
              </a:rPr>
              <a:t>Enatis</a:t>
            </a:r>
            <a:r>
              <a:rPr lang="en-US" sz="2000" dirty="0"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charset="0"/>
              </a:rPr>
              <a:t>veh</a:t>
            </a:r>
            <a:r>
              <a:rPr lang="en-US" sz="2000" dirty="0">
                <a:latin typeface="Arial" charset="0"/>
              </a:rPr>
              <a:t>. pop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43600" y="30734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km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943600" y="16764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Fuel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Consumption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066800" y="57150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SAPIA/EB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Fuel sales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943600" y="57150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P-km, T-km/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Mode-share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066800" y="43942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charset="0"/>
              </a:rPr>
              <a:t>Natmap</a:t>
            </a:r>
            <a:r>
              <a:rPr lang="en-US" sz="2000" dirty="0">
                <a:latin typeface="Arial" charset="0"/>
              </a:rPr>
              <a:t>/SOL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P-km, t-km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1600" y="1143000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8400" y="1143000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71513"/>
          </a:xfrm>
        </p:spPr>
        <p:txBody>
          <a:bodyPr/>
          <a:lstStyle/>
          <a:p>
            <a:pPr algn="ctr"/>
            <a:r>
              <a:rPr lang="en-US" sz="2400" dirty="0"/>
              <a:t>Calibration Process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33800" y="2133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</a:t>
            </a:r>
            <a:r>
              <a:rPr lang="en-US" sz="2000" dirty="0" err="1">
                <a:latin typeface="Arial" charset="0"/>
              </a:rPr>
              <a:t>Parc</a:t>
            </a:r>
            <a:endParaRPr lang="en-US" sz="2000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33800" y="3276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km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6800" y="4495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Fuel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Consumption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667000" y="4495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P-km, T-km/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Mode-share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990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Scrapping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Factor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676400" y="3276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Mileage/Decay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934200" y="4495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Fuel Economy/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Improvement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9600" y="4495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Occupancy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76400" y="2133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NAAMSA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Vehicle Sales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91200" y="21336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charset="0"/>
              </a:rPr>
              <a:t>Enatis</a:t>
            </a:r>
            <a:r>
              <a:rPr lang="en-US" sz="2000" dirty="0">
                <a:latin typeface="Arial" charset="0"/>
              </a:rPr>
              <a:t> Check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876800" y="5638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SAPIA/EB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Check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667000" y="5638800"/>
            <a:ext cx="16764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charset="0"/>
              </a:rPr>
              <a:t>Natmap</a:t>
            </a:r>
            <a:r>
              <a:rPr lang="en-US" sz="2000" dirty="0">
                <a:latin typeface="Arial" charset="0"/>
              </a:rPr>
              <a:t>/SOL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Check</a:t>
            </a:r>
          </a:p>
        </p:txBody>
      </p:sp>
      <p:cxnSp>
        <p:nvCxnSpPr>
          <p:cNvPr id="18" name="Straight Arrow Connector 17"/>
          <p:cNvCxnSpPr>
            <a:endCxn id="5" idx="0"/>
          </p:cNvCxnSpPr>
          <p:nvPr/>
        </p:nvCxnSpPr>
        <p:spPr bwMode="auto">
          <a:xfrm>
            <a:off x="4572000" y="17526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5" idx="1"/>
          </p:cNvCxnSpPr>
          <p:nvPr/>
        </p:nvCxnSpPr>
        <p:spPr bwMode="auto">
          <a:xfrm>
            <a:off x="3352800" y="2514600"/>
            <a:ext cx="381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5410200" y="2514600"/>
            <a:ext cx="381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 bwMode="auto">
          <a:xfrm>
            <a:off x="4572000" y="28956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3352800" y="3657600"/>
            <a:ext cx="381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 bwMode="auto">
          <a:xfrm>
            <a:off x="4572000" y="4038600"/>
            <a:ext cx="11430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0"/>
          </p:cNvCxnSpPr>
          <p:nvPr/>
        </p:nvCxnSpPr>
        <p:spPr bwMode="auto">
          <a:xfrm flipH="1">
            <a:off x="3505200" y="4038600"/>
            <a:ext cx="10668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3505200" y="52578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715000" y="52578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2286000" y="4876800"/>
            <a:ext cx="381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3"/>
          </p:cNvCxnSpPr>
          <p:nvPr/>
        </p:nvCxnSpPr>
        <p:spPr bwMode="auto">
          <a:xfrm flipH="1">
            <a:off x="6553200" y="4876800"/>
            <a:ext cx="381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4" grpId="0" animBg="1"/>
      <p:bldP spid="7" grpId="0" animBg="1"/>
      <p:bldP spid="9" grpId="0" animBg="1"/>
      <p:bldP spid="10" grpId="0" animBg="1"/>
      <p:bldP spid="15" grpId="0" animBg="1"/>
      <p:bldP spid="6" grpId="0" animBg="1"/>
      <p:bldP spid="8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Calibration Results: Car </a:t>
            </a:r>
            <a:r>
              <a:rPr lang="en-US" dirty="0" err="1"/>
              <a:t>Parc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01" y="685800"/>
            <a:ext cx="75868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438400"/>
            <a:ext cx="7570787" cy="250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570787" cy="250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386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3124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Minibus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48768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Duty Vehicles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267" y="3398003"/>
            <a:ext cx="6434908" cy="245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14400"/>
            <a:ext cx="6341842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Calibration Results: Fuel Sales (</a:t>
            </a:r>
            <a:r>
              <a:rPr lang="en-US" dirty="0" err="1"/>
              <a:t>litres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799" y="425803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1447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Gasoline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Some Calibration Results: Vehicle Mileage and Fuel Consumption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762000"/>
            <a:ext cx="52006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67200" y="2667000"/>
            <a:ext cx="762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Years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6732587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248400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Diesel Vehicles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9E43-2F18-4CA5-AE52-DF57953D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7002462" cy="1243649"/>
          </a:xfrm>
        </p:spPr>
        <p:txBody>
          <a:bodyPr>
            <a:normAutofit fontScale="90000"/>
          </a:bodyPr>
          <a:lstStyle/>
          <a:p>
            <a:r>
              <a:rPr lang="en-US" dirty="0"/>
              <a:t>SATIM Full Sector Energy Systems Model (rough sketch)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03D0F-ED68-4139-8612-0A2D05B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0D58-D176-44C6-848D-AB64C5C65DED}" type="slidenum">
              <a:rPr lang="en-ZA" smtClean="0"/>
              <a:t>3</a:t>
            </a:fld>
            <a:endParaRPr lang="en-ZA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32A91AA-11EB-8766-401D-179ADB70B3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2349500"/>
            <a:ext cx="6858000" cy="3328988"/>
            <a:chOff x="720" y="1480"/>
            <a:chExt cx="4320" cy="209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0D0011-E9A7-0974-5714-C8F33A099E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1480"/>
              <a:ext cx="4320" cy="2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 dirty="0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418669D-A1E5-0C16-A765-BBEACA0CE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482"/>
              <a:ext cx="4320" cy="2093"/>
              <a:chOff x="720" y="1482"/>
              <a:chExt cx="4320" cy="2093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2B2742F-DEA6-6024-8FFC-33C408934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1878"/>
                <a:ext cx="421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Primary Supply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ED02C11E-7D94-93C2-CB86-9829DCD50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47" y="1828"/>
                <a:ext cx="14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F87F1DEF-08DF-1491-A44C-A04FC3A3A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89" y="1764"/>
                <a:ext cx="273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Crude Oil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6DBCF429-9CFD-50F1-AE73-2C6BC10E6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572" y="1734"/>
                <a:ext cx="334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Natural Gas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6B90ABBF-5C84-AB3E-493A-73FB5B50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" y="1878"/>
                <a:ext cx="433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Transformation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6ACB8AD7-BAFC-2B14-1207-633F7E7B2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496" y="1731"/>
                <a:ext cx="33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Liquid Fuels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7BD4572C-E665-E748-9DA1-16C7FA87D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628" y="1756"/>
                <a:ext cx="28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Electricity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D1E691EA-310C-131C-85FC-809BAD680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" y="1878"/>
                <a:ext cx="802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Transmission and Distribution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FE137E45-4C13-DF62-4B5B-B1659DF05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595" y="1827"/>
                <a:ext cx="14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07DCD180-EABF-3EC7-0686-73FE1770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680" y="1805"/>
                <a:ext cx="189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Liquid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511328CE-9CC6-4369-E70D-6F4F96E79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818" y="1836"/>
                <a:ext cx="12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786B18C5-0C9A-D749-DF1C-C0819453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845" y="1756"/>
                <a:ext cx="28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Electricity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4D43D4AB-BBE7-88CD-6EED-8516D4D2D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1878"/>
                <a:ext cx="251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Demand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4B4DCEB8-92BD-6979-9B68-11C3EB31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653" y="1668"/>
                <a:ext cx="46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Heating Demand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D5F521CA-4EAE-B925-5527-587DD71D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60" y="1668"/>
                <a:ext cx="465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Veh-km Demand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4A46EF72-3030-6B80-949C-B62AC189D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1955"/>
                <a:ext cx="411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 Transport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9D054701-6A5E-AC86-DEBF-83892C9E2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110"/>
                <a:ext cx="49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 Power Plants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83D94B89-C187-053A-2974-73B412BCE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2187"/>
                <a:ext cx="313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 Boiler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16D6828E-3E2F-A431-7E9E-F98248171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2264"/>
                <a:ext cx="319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 Mines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3C250909-1760-5A76-BFFB-4317A31A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264"/>
                <a:ext cx="33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Liquid Fuels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035D60BA-02D7-31EE-84A6-99C548211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341"/>
                <a:ext cx="479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 Power Plants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984A486-BEBB-5557-A730-88F58D04E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341"/>
                <a:ext cx="339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Distribution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27">
                <a:extLst>
                  <a:ext uri="{FF2B5EF4-FFF2-40B4-BE49-F238E27FC236}">
                    <a16:creationId xmlns:a16="http://schemas.microsoft.com/office/drawing/2014/main" id="{59454207-FD9B-5689-815F-0C3C7622A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18"/>
                <a:ext cx="295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 Boiler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28">
                <a:extLst>
                  <a:ext uri="{FF2B5EF4-FFF2-40B4-BE49-F238E27FC236}">
                    <a16:creationId xmlns:a16="http://schemas.microsoft.com/office/drawing/2014/main" id="{7478851D-467A-1F00-0215-B6FF332DB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73"/>
                <a:ext cx="403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Crude Imports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29">
                <a:extLst>
                  <a:ext uri="{FF2B5EF4-FFF2-40B4-BE49-F238E27FC236}">
                    <a16:creationId xmlns:a16="http://schemas.microsoft.com/office/drawing/2014/main" id="{53412F4C-223D-2CB4-CA02-86D340C26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2573"/>
                <a:ext cx="450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 Power Plants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30">
                <a:extLst>
                  <a:ext uri="{FF2B5EF4-FFF2-40B4-BE49-F238E27FC236}">
                    <a16:creationId xmlns:a16="http://schemas.microsoft.com/office/drawing/2014/main" id="{6BB8AB9A-6C18-FAE3-ED0D-84E292ACC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" y="2882"/>
                <a:ext cx="461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Crude Refineries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31">
                <a:extLst>
                  <a:ext uri="{FF2B5EF4-FFF2-40B4-BE49-F238E27FC236}">
                    <a16:creationId xmlns:a16="http://schemas.microsoft.com/office/drawing/2014/main" id="{511BDC51-27B4-0F8F-D9DD-9483AB46B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" y="2882"/>
                <a:ext cx="31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ICE Vehicle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32">
                <a:extLst>
                  <a:ext uri="{FF2B5EF4-FFF2-40B4-BE49-F238E27FC236}">
                    <a16:creationId xmlns:a16="http://schemas.microsoft.com/office/drawing/2014/main" id="{2CA9183F-462D-A4A1-7DE7-0B43DEB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3036"/>
                <a:ext cx="36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 Network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97F9EB1B-B4F6-E1F8-6B96-947584A31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3113"/>
                <a:ext cx="344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 Imports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34">
                <a:extLst>
                  <a:ext uri="{FF2B5EF4-FFF2-40B4-BE49-F238E27FC236}">
                    <a16:creationId xmlns:a16="http://schemas.microsoft.com/office/drawing/2014/main" id="{1C6F5B3B-088F-349F-C582-84610C1E3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" y="3190"/>
                <a:ext cx="241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Pipeline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35">
                <a:extLst>
                  <a:ext uri="{FF2B5EF4-FFF2-40B4-BE49-F238E27FC236}">
                    <a16:creationId xmlns:a16="http://schemas.microsoft.com/office/drawing/2014/main" id="{D1A429FF-0A8B-76EC-8C06-A9F0E37D9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3190"/>
                <a:ext cx="55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Coal to Liquids Plant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36">
                <a:extLst>
                  <a:ext uri="{FF2B5EF4-FFF2-40B4-BE49-F238E27FC236}">
                    <a16:creationId xmlns:a16="http://schemas.microsoft.com/office/drawing/2014/main" id="{9CC6ED6A-A92D-18F4-261B-047ACCF1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3190"/>
                <a:ext cx="42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Electric Vehicle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37">
                <a:extLst>
                  <a:ext uri="{FF2B5EF4-FFF2-40B4-BE49-F238E27FC236}">
                    <a16:creationId xmlns:a16="http://schemas.microsoft.com/office/drawing/2014/main" id="{D9953818-BEB3-2767-954D-BEAE6750B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3268"/>
                <a:ext cx="526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Electricity Network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38">
                <a:extLst>
                  <a:ext uri="{FF2B5EF4-FFF2-40B4-BE49-F238E27FC236}">
                    <a16:creationId xmlns:a16="http://schemas.microsoft.com/office/drawing/2014/main" id="{B3ACB2B4-1D3C-1385-C470-1D5C640EE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3345"/>
                <a:ext cx="344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Gas Imports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39">
                <a:extLst>
                  <a:ext uri="{FF2B5EF4-FFF2-40B4-BE49-F238E27FC236}">
                    <a16:creationId xmlns:a16="http://schemas.microsoft.com/office/drawing/2014/main" id="{B774C1AC-93CA-C7E0-0132-9C3F7800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422"/>
                <a:ext cx="384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LNG Terminal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Line 40">
                <a:extLst>
                  <a:ext uri="{FF2B5EF4-FFF2-40B4-BE49-F238E27FC236}">
                    <a16:creationId xmlns:a16="http://schemas.microsoft.com/office/drawing/2014/main" id="{A1106730-9749-CCF7-83EE-C433A8724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7" y="2028"/>
                <a:ext cx="136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67A39887-3DA6-85D5-9412-5B18346E2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028"/>
                <a:ext cx="136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98" name="Line 42">
                <a:extLst>
                  <a:ext uri="{FF2B5EF4-FFF2-40B4-BE49-F238E27FC236}">
                    <a16:creationId xmlns:a16="http://schemas.microsoft.com/office/drawing/2014/main" id="{883892E8-D6A1-5C7F-F212-D402C3D22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105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99" name="Rectangle 43">
                <a:extLst>
                  <a:ext uri="{FF2B5EF4-FFF2-40B4-BE49-F238E27FC236}">
                    <a16:creationId xmlns:a16="http://schemas.microsoft.com/office/drawing/2014/main" id="{2651BABF-1610-ED27-2C6A-5CA06CD1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105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0" name="Line 44">
                <a:extLst>
                  <a:ext uri="{FF2B5EF4-FFF2-40B4-BE49-F238E27FC236}">
                    <a16:creationId xmlns:a16="http://schemas.microsoft.com/office/drawing/2014/main" id="{C38D6303-0791-444C-7337-8E8852E4D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7" y="2182"/>
                <a:ext cx="34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1" name="Rectangle 45">
                <a:extLst>
                  <a:ext uri="{FF2B5EF4-FFF2-40B4-BE49-F238E27FC236}">
                    <a16:creationId xmlns:a16="http://schemas.microsoft.com/office/drawing/2014/main" id="{361B39BA-4FB5-F28F-ACBE-43861CD2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182"/>
                <a:ext cx="34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2" name="Line 46">
                <a:extLst>
                  <a:ext uri="{FF2B5EF4-FFF2-40B4-BE49-F238E27FC236}">
                    <a16:creationId xmlns:a16="http://schemas.microsoft.com/office/drawing/2014/main" id="{D7C3717B-AB72-8519-1036-F88F0AE6E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2182"/>
                <a:ext cx="2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3" name="Rectangle 47">
                <a:extLst>
                  <a:ext uri="{FF2B5EF4-FFF2-40B4-BE49-F238E27FC236}">
                    <a16:creationId xmlns:a16="http://schemas.microsoft.com/office/drawing/2014/main" id="{159E8DC1-F6A0-BF53-4D0E-30B5042B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182"/>
                <a:ext cx="21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4" name="Line 48">
                <a:extLst>
                  <a:ext uri="{FF2B5EF4-FFF2-40B4-BE49-F238E27FC236}">
                    <a16:creationId xmlns:a16="http://schemas.microsoft.com/office/drawing/2014/main" id="{04A2F032-0E4C-80DC-561A-26D437540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260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5" name="Rectangle 49">
                <a:extLst>
                  <a:ext uri="{FF2B5EF4-FFF2-40B4-BE49-F238E27FC236}">
                    <a16:creationId xmlns:a16="http://schemas.microsoft.com/office/drawing/2014/main" id="{94E86E36-A1C1-CDB1-1778-E646EBA2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2260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6" name="Line 50">
                <a:extLst>
                  <a:ext uri="{FF2B5EF4-FFF2-40B4-BE49-F238E27FC236}">
                    <a16:creationId xmlns:a16="http://schemas.microsoft.com/office/drawing/2014/main" id="{6C9799F2-C7E4-BBC0-2190-D3ABE610A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260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D43CBAE2-64B8-BB0C-6DFE-0D4EFE0F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260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8" name="Line 52">
                <a:extLst>
                  <a:ext uri="{FF2B5EF4-FFF2-40B4-BE49-F238E27FC236}">
                    <a16:creationId xmlns:a16="http://schemas.microsoft.com/office/drawing/2014/main" id="{2FB44DAA-C84D-8E46-BA07-1A18EA606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9" y="1951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DBFE725C-BBA5-121F-4F19-895536E5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1951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0" name="Line 54">
                <a:extLst>
                  <a:ext uri="{FF2B5EF4-FFF2-40B4-BE49-F238E27FC236}">
                    <a16:creationId xmlns:a16="http://schemas.microsoft.com/office/drawing/2014/main" id="{3CFE80A4-6EFD-5766-8717-9637AC7E5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1956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1" name="Rectangle 55">
                <a:extLst>
                  <a:ext uri="{FF2B5EF4-FFF2-40B4-BE49-F238E27FC236}">
                    <a16:creationId xmlns:a16="http://schemas.microsoft.com/office/drawing/2014/main" id="{7C9B8190-F513-8BCA-A19E-997888E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956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2" name="Line 56">
                <a:extLst>
                  <a:ext uri="{FF2B5EF4-FFF2-40B4-BE49-F238E27FC236}">
                    <a16:creationId xmlns:a16="http://schemas.microsoft.com/office/drawing/2014/main" id="{EA8979E4-080D-1AF2-357C-88BFAF8E0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2260"/>
                <a:ext cx="6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3" name="Rectangle 57">
                <a:extLst>
                  <a:ext uri="{FF2B5EF4-FFF2-40B4-BE49-F238E27FC236}">
                    <a16:creationId xmlns:a16="http://schemas.microsoft.com/office/drawing/2014/main" id="{A5E58710-F4CF-B771-0B37-09224EE2B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260"/>
                <a:ext cx="67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4" name="Line 58">
                <a:extLst>
                  <a:ext uri="{FF2B5EF4-FFF2-40B4-BE49-F238E27FC236}">
                    <a16:creationId xmlns:a16="http://schemas.microsoft.com/office/drawing/2014/main" id="{0F507CD6-4B83-EBF7-4A08-DB10A550C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6" y="2260"/>
                <a:ext cx="4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5" name="Rectangle 59">
                <a:extLst>
                  <a:ext uri="{FF2B5EF4-FFF2-40B4-BE49-F238E27FC236}">
                    <a16:creationId xmlns:a16="http://schemas.microsoft.com/office/drawing/2014/main" id="{59D564D2-4C8B-D1BF-44E1-ABB77B26A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2260"/>
                <a:ext cx="4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6" name="Line 60">
                <a:extLst>
                  <a:ext uri="{FF2B5EF4-FFF2-40B4-BE49-F238E27FC236}">
                    <a16:creationId xmlns:a16="http://schemas.microsoft.com/office/drawing/2014/main" id="{ED3FF5FE-66D7-9C61-D410-274B2E202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" y="2337"/>
                <a:ext cx="22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7" name="Rectangle 61">
                <a:extLst>
                  <a:ext uri="{FF2B5EF4-FFF2-40B4-BE49-F238E27FC236}">
                    <a16:creationId xmlns:a16="http://schemas.microsoft.com/office/drawing/2014/main" id="{F7A9EE42-8F4B-9153-23DF-3958EFCB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2337"/>
                <a:ext cx="2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8" name="Line 62">
                <a:extLst>
                  <a:ext uri="{FF2B5EF4-FFF2-40B4-BE49-F238E27FC236}">
                    <a16:creationId xmlns:a16="http://schemas.microsoft.com/office/drawing/2014/main" id="{2A2AA537-B4C8-1D79-B662-7B6A39A97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105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19" name="Rectangle 63">
                <a:extLst>
                  <a:ext uri="{FF2B5EF4-FFF2-40B4-BE49-F238E27FC236}">
                    <a16:creationId xmlns:a16="http://schemas.microsoft.com/office/drawing/2014/main" id="{087E1443-3763-CA8D-1AE3-92FB0C557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105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0" name="Line 64">
                <a:extLst>
                  <a:ext uri="{FF2B5EF4-FFF2-40B4-BE49-F238E27FC236}">
                    <a16:creationId xmlns:a16="http://schemas.microsoft.com/office/drawing/2014/main" id="{9D777269-E444-6A88-4B3C-2FB7C51A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110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1" name="Rectangle 65">
                <a:extLst>
                  <a:ext uri="{FF2B5EF4-FFF2-40B4-BE49-F238E27FC236}">
                    <a16:creationId xmlns:a16="http://schemas.microsoft.com/office/drawing/2014/main" id="{89D1C2AA-5D78-9E2A-20E8-93778BCD2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2110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2" name="Line 66">
                <a:extLst>
                  <a:ext uri="{FF2B5EF4-FFF2-40B4-BE49-F238E27FC236}">
                    <a16:creationId xmlns:a16="http://schemas.microsoft.com/office/drawing/2014/main" id="{157F83FC-AA9B-B2B4-9AFE-D8F04F549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337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3" name="Rectangle 67">
                <a:extLst>
                  <a:ext uri="{FF2B5EF4-FFF2-40B4-BE49-F238E27FC236}">
                    <a16:creationId xmlns:a16="http://schemas.microsoft.com/office/drawing/2014/main" id="{8DB57295-DC17-C69B-8596-30AB820D1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337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4" name="Line 68">
                <a:extLst>
                  <a:ext uri="{FF2B5EF4-FFF2-40B4-BE49-F238E27FC236}">
                    <a16:creationId xmlns:a16="http://schemas.microsoft.com/office/drawing/2014/main" id="{1FBE7715-58F9-7B43-E20D-7E04A4AD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2337"/>
                <a:ext cx="22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5" name="Rectangle 69">
                <a:extLst>
                  <a:ext uri="{FF2B5EF4-FFF2-40B4-BE49-F238E27FC236}">
                    <a16:creationId xmlns:a16="http://schemas.microsoft.com/office/drawing/2014/main" id="{0E1BC197-FBE9-6100-4B03-FCE980773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337"/>
                <a:ext cx="2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6" name="Line 70">
                <a:extLst>
                  <a:ext uri="{FF2B5EF4-FFF2-40B4-BE49-F238E27FC236}">
                    <a16:creationId xmlns:a16="http://schemas.microsoft.com/office/drawing/2014/main" id="{8EAADFF8-D4EB-1B81-4536-96524CDFA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2337"/>
                <a:ext cx="2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7" name="Rectangle 71">
                <a:extLst>
                  <a:ext uri="{FF2B5EF4-FFF2-40B4-BE49-F238E27FC236}">
                    <a16:creationId xmlns:a16="http://schemas.microsoft.com/office/drawing/2014/main" id="{40B42346-68AF-51BF-97A3-603C2FA3D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2337"/>
                <a:ext cx="213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8" name="Line 72">
                <a:extLst>
                  <a:ext uri="{FF2B5EF4-FFF2-40B4-BE49-F238E27FC236}">
                    <a16:creationId xmlns:a16="http://schemas.microsoft.com/office/drawing/2014/main" id="{3A99100F-531D-9F5F-FC50-840F053D3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414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29" name="Rectangle 73">
                <a:extLst>
                  <a:ext uri="{FF2B5EF4-FFF2-40B4-BE49-F238E27FC236}">
                    <a16:creationId xmlns:a16="http://schemas.microsoft.com/office/drawing/2014/main" id="{53A92F1A-95D8-C238-0B3A-5EBA6F89C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2414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0" name="Line 74">
                <a:extLst>
                  <a:ext uri="{FF2B5EF4-FFF2-40B4-BE49-F238E27FC236}">
                    <a16:creationId xmlns:a16="http://schemas.microsoft.com/office/drawing/2014/main" id="{BD4B8E5B-734A-E9DF-8138-A881620AF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414"/>
                <a:ext cx="1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1" name="Rectangle 75">
                <a:extLst>
                  <a:ext uri="{FF2B5EF4-FFF2-40B4-BE49-F238E27FC236}">
                    <a16:creationId xmlns:a16="http://schemas.microsoft.com/office/drawing/2014/main" id="{2E562161-627A-787B-6ADE-063572689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414"/>
                <a:ext cx="1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2" name="Line 76">
                <a:extLst>
                  <a:ext uri="{FF2B5EF4-FFF2-40B4-BE49-F238E27FC236}">
                    <a16:creationId xmlns:a16="http://schemas.microsoft.com/office/drawing/2014/main" id="{428EA1AC-77E0-CF2D-933B-58DBE6859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2414"/>
                <a:ext cx="21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3" name="Rectangle 77">
                <a:extLst>
                  <a:ext uri="{FF2B5EF4-FFF2-40B4-BE49-F238E27FC236}">
                    <a16:creationId xmlns:a16="http://schemas.microsoft.com/office/drawing/2014/main" id="{46680284-84FE-BCF1-005D-4D124871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414"/>
                <a:ext cx="21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4" name="Line 78">
                <a:extLst>
                  <a:ext uri="{FF2B5EF4-FFF2-40B4-BE49-F238E27FC236}">
                    <a16:creationId xmlns:a16="http://schemas.microsoft.com/office/drawing/2014/main" id="{45FB2DF4-8496-49B2-0429-FEE3CE6B6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2414"/>
                <a:ext cx="6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5" name="Rectangle 79">
                <a:extLst>
                  <a:ext uri="{FF2B5EF4-FFF2-40B4-BE49-F238E27FC236}">
                    <a16:creationId xmlns:a16="http://schemas.microsoft.com/office/drawing/2014/main" id="{393D252A-BDAD-E684-26C9-03F7242F2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14"/>
                <a:ext cx="67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6" name="Line 80">
                <a:extLst>
                  <a:ext uri="{FF2B5EF4-FFF2-40B4-BE49-F238E27FC236}">
                    <a16:creationId xmlns:a16="http://schemas.microsoft.com/office/drawing/2014/main" id="{D261E7D3-7471-0C37-FACD-BEF511569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2182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7" name="Rectangle 81">
                <a:extLst>
                  <a:ext uri="{FF2B5EF4-FFF2-40B4-BE49-F238E27FC236}">
                    <a16:creationId xmlns:a16="http://schemas.microsoft.com/office/drawing/2014/main" id="{946CD54F-7F4A-7FA1-0538-068D78259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2182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8" name="Line 82">
                <a:extLst>
                  <a:ext uri="{FF2B5EF4-FFF2-40B4-BE49-F238E27FC236}">
                    <a16:creationId xmlns:a16="http://schemas.microsoft.com/office/drawing/2014/main" id="{4B448ACD-79C1-6246-F5CC-B3C91652B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1" y="2188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39" name="Rectangle 83">
                <a:extLst>
                  <a:ext uri="{FF2B5EF4-FFF2-40B4-BE49-F238E27FC236}">
                    <a16:creationId xmlns:a16="http://schemas.microsoft.com/office/drawing/2014/main" id="{A14B5316-D61D-C41E-B1DF-0E28FF44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2188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0" name="Line 84">
                <a:extLst>
                  <a:ext uri="{FF2B5EF4-FFF2-40B4-BE49-F238E27FC236}">
                    <a16:creationId xmlns:a16="http://schemas.microsoft.com/office/drawing/2014/main" id="{74F46B7B-809D-E0F3-9B2C-0FF53EDAF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491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1" name="Rectangle 85">
                <a:extLst>
                  <a:ext uri="{FF2B5EF4-FFF2-40B4-BE49-F238E27FC236}">
                    <a16:creationId xmlns:a16="http://schemas.microsoft.com/office/drawing/2014/main" id="{FD31931C-C391-B2E0-B576-466DEE7BB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491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2" name="Line 86">
                <a:extLst>
                  <a:ext uri="{FF2B5EF4-FFF2-40B4-BE49-F238E27FC236}">
                    <a16:creationId xmlns:a16="http://schemas.microsoft.com/office/drawing/2014/main" id="{C72EE41F-0E5A-EC31-159E-91B95B605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" y="2491"/>
                <a:ext cx="22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3" name="Rectangle 87">
                <a:extLst>
                  <a:ext uri="{FF2B5EF4-FFF2-40B4-BE49-F238E27FC236}">
                    <a16:creationId xmlns:a16="http://schemas.microsoft.com/office/drawing/2014/main" id="{0DCD99B2-C971-242D-25DE-3FD02FF27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" y="2491"/>
                <a:ext cx="2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4" name="Line 88">
                <a:extLst>
                  <a:ext uri="{FF2B5EF4-FFF2-40B4-BE49-F238E27FC236}">
                    <a16:creationId xmlns:a16="http://schemas.microsoft.com/office/drawing/2014/main" id="{471142AB-5A1A-3F5D-114D-19E548111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60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5" name="Rectangle 89">
                <a:extLst>
                  <a:ext uri="{FF2B5EF4-FFF2-40B4-BE49-F238E27FC236}">
                    <a16:creationId xmlns:a16="http://schemas.microsoft.com/office/drawing/2014/main" id="{294571DE-A021-78A7-1B9B-43EE2F7D4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260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6" name="Line 90">
                <a:extLst>
                  <a:ext uri="{FF2B5EF4-FFF2-40B4-BE49-F238E27FC236}">
                    <a16:creationId xmlns:a16="http://schemas.microsoft.com/office/drawing/2014/main" id="{6DBE1B74-5FD1-E5CD-109B-DA836520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2265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7" name="Rectangle 91">
                <a:extLst>
                  <a:ext uri="{FF2B5EF4-FFF2-40B4-BE49-F238E27FC236}">
                    <a16:creationId xmlns:a16="http://schemas.microsoft.com/office/drawing/2014/main" id="{5D9C7A4A-CAFA-1CC3-BB63-AC69EEC17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2265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8" name="Line 92">
                <a:extLst>
                  <a:ext uri="{FF2B5EF4-FFF2-40B4-BE49-F238E27FC236}">
                    <a16:creationId xmlns:a16="http://schemas.microsoft.com/office/drawing/2014/main" id="{1B57E110-AF77-2F5F-E31E-B12398378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568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49" name="Rectangle 93">
                <a:extLst>
                  <a:ext uri="{FF2B5EF4-FFF2-40B4-BE49-F238E27FC236}">
                    <a16:creationId xmlns:a16="http://schemas.microsoft.com/office/drawing/2014/main" id="{39E3BAB2-C25E-A06A-BB5C-E0578703D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2568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0" name="Line 94">
                <a:extLst>
                  <a:ext uri="{FF2B5EF4-FFF2-40B4-BE49-F238E27FC236}">
                    <a16:creationId xmlns:a16="http://schemas.microsoft.com/office/drawing/2014/main" id="{1E7665DC-FD50-C1F6-51D2-6FCA2B01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337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1" name="Rectangle 95">
                <a:extLst>
                  <a:ext uri="{FF2B5EF4-FFF2-40B4-BE49-F238E27FC236}">
                    <a16:creationId xmlns:a16="http://schemas.microsoft.com/office/drawing/2014/main" id="{595D430C-EDBA-B4E0-1ADD-698B46F49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337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2" name="Line 96">
                <a:extLst>
                  <a:ext uri="{FF2B5EF4-FFF2-40B4-BE49-F238E27FC236}">
                    <a16:creationId xmlns:a16="http://schemas.microsoft.com/office/drawing/2014/main" id="{FC781AB1-72A9-F4D4-0AC9-C42B23566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342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3" name="Rectangle 97">
                <a:extLst>
                  <a:ext uri="{FF2B5EF4-FFF2-40B4-BE49-F238E27FC236}">
                    <a16:creationId xmlns:a16="http://schemas.microsoft.com/office/drawing/2014/main" id="{80DD70E8-3BD6-9AA2-EDCF-DD4441E45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2342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4" name="Line 98">
                <a:extLst>
                  <a:ext uri="{FF2B5EF4-FFF2-40B4-BE49-F238E27FC236}">
                    <a16:creationId xmlns:a16="http://schemas.microsoft.com/office/drawing/2014/main" id="{11B5896C-BA16-FA09-1E1B-1910B4B18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568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5" name="Rectangle 99">
                <a:extLst>
                  <a:ext uri="{FF2B5EF4-FFF2-40B4-BE49-F238E27FC236}">
                    <a16:creationId xmlns:a16="http://schemas.microsoft.com/office/drawing/2014/main" id="{6BE3E057-AEB7-3AFE-BBCD-596E73CAC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568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6" name="Line 100">
                <a:extLst>
                  <a:ext uri="{FF2B5EF4-FFF2-40B4-BE49-F238E27FC236}">
                    <a16:creationId xmlns:a16="http://schemas.microsoft.com/office/drawing/2014/main" id="{00C5EC88-3945-F179-81EC-C3B4C512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" y="2646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7" name="Rectangle 101">
                <a:extLst>
                  <a:ext uri="{FF2B5EF4-FFF2-40B4-BE49-F238E27FC236}">
                    <a16:creationId xmlns:a16="http://schemas.microsoft.com/office/drawing/2014/main" id="{95D92811-5A18-DB43-7259-522A7A232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2646"/>
                <a:ext cx="32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8" name="Line 102">
                <a:extLst>
                  <a:ext uri="{FF2B5EF4-FFF2-40B4-BE49-F238E27FC236}">
                    <a16:creationId xmlns:a16="http://schemas.microsoft.com/office/drawing/2014/main" id="{6CF2DCD1-B886-E1B9-C0A4-EAA7E9381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723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59" name="Rectangle 103">
                <a:extLst>
                  <a:ext uri="{FF2B5EF4-FFF2-40B4-BE49-F238E27FC236}">
                    <a16:creationId xmlns:a16="http://schemas.microsoft.com/office/drawing/2014/main" id="{1F2E940D-5133-7A37-6BDA-D0DF88194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2723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0" name="Line 104">
                <a:extLst>
                  <a:ext uri="{FF2B5EF4-FFF2-40B4-BE49-F238E27FC236}">
                    <a16:creationId xmlns:a16="http://schemas.microsoft.com/office/drawing/2014/main" id="{876BE57E-56E3-2344-0D6E-C80DC3718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568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1" name="Rectangle 105">
                <a:extLst>
                  <a:ext uri="{FF2B5EF4-FFF2-40B4-BE49-F238E27FC236}">
                    <a16:creationId xmlns:a16="http://schemas.microsoft.com/office/drawing/2014/main" id="{2BBF2B7C-3EFD-6AC2-F0C9-05D280C41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568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2" name="Line 106">
                <a:extLst>
                  <a:ext uri="{FF2B5EF4-FFF2-40B4-BE49-F238E27FC236}">
                    <a16:creationId xmlns:a16="http://schemas.microsoft.com/office/drawing/2014/main" id="{05F7E04D-98C9-2F97-03DA-9B75319B8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57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3" name="Rectangle 107">
                <a:extLst>
                  <a:ext uri="{FF2B5EF4-FFF2-40B4-BE49-F238E27FC236}">
                    <a16:creationId xmlns:a16="http://schemas.microsoft.com/office/drawing/2014/main" id="{FFD6B34A-AFFA-8CAB-7CE7-0A7DAF4CC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2573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4" name="Line 108">
                <a:extLst>
                  <a:ext uri="{FF2B5EF4-FFF2-40B4-BE49-F238E27FC236}">
                    <a16:creationId xmlns:a16="http://schemas.microsoft.com/office/drawing/2014/main" id="{58279192-B004-6C99-014B-13E7A0BD9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2877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5" name="Rectangle 109">
                <a:extLst>
                  <a:ext uri="{FF2B5EF4-FFF2-40B4-BE49-F238E27FC236}">
                    <a16:creationId xmlns:a16="http://schemas.microsoft.com/office/drawing/2014/main" id="{6887C5D2-10A9-750B-9D87-C2D024AB6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2877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6" name="Line 110">
                <a:extLst>
                  <a:ext uri="{FF2B5EF4-FFF2-40B4-BE49-F238E27FC236}">
                    <a16:creationId xmlns:a16="http://schemas.microsoft.com/office/drawing/2014/main" id="{7EC93E64-1C8C-FCBA-B90C-F6DDEBCFB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2414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7" name="Rectangle 111">
                <a:extLst>
                  <a:ext uri="{FF2B5EF4-FFF2-40B4-BE49-F238E27FC236}">
                    <a16:creationId xmlns:a16="http://schemas.microsoft.com/office/drawing/2014/main" id="{2558B0D8-06EF-9FDC-1C35-36BA23B59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2414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8" name="Line 112">
                <a:extLst>
                  <a:ext uri="{FF2B5EF4-FFF2-40B4-BE49-F238E27FC236}">
                    <a16:creationId xmlns:a16="http://schemas.microsoft.com/office/drawing/2014/main" id="{0F9BB55B-C6CA-02AD-59A8-6F3879CCD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1" y="2419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69" name="Rectangle 113">
                <a:extLst>
                  <a:ext uri="{FF2B5EF4-FFF2-40B4-BE49-F238E27FC236}">
                    <a16:creationId xmlns:a16="http://schemas.microsoft.com/office/drawing/2014/main" id="{441F7EE8-260D-B1CB-73AD-9A30B4022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2419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0" name="Line 114">
                <a:extLst>
                  <a:ext uri="{FF2B5EF4-FFF2-40B4-BE49-F238E27FC236}">
                    <a16:creationId xmlns:a16="http://schemas.microsoft.com/office/drawing/2014/main" id="{CACB6FD8-FACD-B56B-1A8F-C5A0CF90D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4" y="2954"/>
                <a:ext cx="2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1" name="Rectangle 115">
                <a:extLst>
                  <a:ext uri="{FF2B5EF4-FFF2-40B4-BE49-F238E27FC236}">
                    <a16:creationId xmlns:a16="http://schemas.microsoft.com/office/drawing/2014/main" id="{B2E06273-F59E-0FCF-A6BA-C7092BA1D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" y="2954"/>
                <a:ext cx="23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2" name="Line 116">
                <a:extLst>
                  <a:ext uri="{FF2B5EF4-FFF2-40B4-BE49-F238E27FC236}">
                    <a16:creationId xmlns:a16="http://schemas.microsoft.com/office/drawing/2014/main" id="{C1B8F19C-3ABB-EF4B-BF82-66BE48A92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2954"/>
                <a:ext cx="10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3" name="Rectangle 117">
                <a:extLst>
                  <a:ext uri="{FF2B5EF4-FFF2-40B4-BE49-F238E27FC236}">
                    <a16:creationId xmlns:a16="http://schemas.microsoft.com/office/drawing/2014/main" id="{F00134A1-14FC-72BD-724E-AFC5830D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954"/>
                <a:ext cx="10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4" name="Line 118">
                <a:extLst>
                  <a:ext uri="{FF2B5EF4-FFF2-40B4-BE49-F238E27FC236}">
                    <a16:creationId xmlns:a16="http://schemas.microsoft.com/office/drawing/2014/main" id="{0449EC56-C654-E387-FA8A-666E3FC52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2954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5" name="Rectangle 119">
                <a:extLst>
                  <a:ext uri="{FF2B5EF4-FFF2-40B4-BE49-F238E27FC236}">
                    <a16:creationId xmlns:a16="http://schemas.microsoft.com/office/drawing/2014/main" id="{742091E4-2C37-7D25-2FCE-6BFD388B7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2954"/>
                <a:ext cx="32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6" name="Line 120">
                <a:extLst>
                  <a:ext uri="{FF2B5EF4-FFF2-40B4-BE49-F238E27FC236}">
                    <a16:creationId xmlns:a16="http://schemas.microsoft.com/office/drawing/2014/main" id="{A2DC5AAA-30C7-FA45-4B0E-053094FFC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3032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7" name="Rectangle 121">
                <a:extLst>
                  <a:ext uri="{FF2B5EF4-FFF2-40B4-BE49-F238E27FC236}">
                    <a16:creationId xmlns:a16="http://schemas.microsoft.com/office/drawing/2014/main" id="{2E706DDD-A4A1-8023-B612-33EACA04D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032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8" name="Line 122">
                <a:extLst>
                  <a:ext uri="{FF2B5EF4-FFF2-40B4-BE49-F238E27FC236}">
                    <a16:creationId xmlns:a16="http://schemas.microsoft.com/office/drawing/2014/main" id="{40BC6C0B-93C6-4907-C9EC-6D35A1D5D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9" y="2260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79" name="Rectangle 123">
                <a:extLst>
                  <a:ext uri="{FF2B5EF4-FFF2-40B4-BE49-F238E27FC236}">
                    <a16:creationId xmlns:a16="http://schemas.microsoft.com/office/drawing/2014/main" id="{C1615DBC-94B0-9855-6119-B9A28D8FB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2260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0" name="Line 124">
                <a:extLst>
                  <a:ext uri="{FF2B5EF4-FFF2-40B4-BE49-F238E27FC236}">
                    <a16:creationId xmlns:a16="http://schemas.microsoft.com/office/drawing/2014/main" id="{3E0059CC-AB1B-DE73-1CFF-43114FDE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2265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1" name="Rectangle 125">
                <a:extLst>
                  <a:ext uri="{FF2B5EF4-FFF2-40B4-BE49-F238E27FC236}">
                    <a16:creationId xmlns:a16="http://schemas.microsoft.com/office/drawing/2014/main" id="{51D5152A-D6B5-3C7F-F00D-103A91184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265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81C3892E-309A-C0C7-9361-CCE39AA2D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3032"/>
                <a:ext cx="6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3" name="Rectangle 127">
                <a:extLst>
                  <a:ext uri="{FF2B5EF4-FFF2-40B4-BE49-F238E27FC236}">
                    <a16:creationId xmlns:a16="http://schemas.microsoft.com/office/drawing/2014/main" id="{E32CCF6F-90E8-0330-C4BF-970DBBBED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032"/>
                <a:ext cx="67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4" name="Line 128">
                <a:extLst>
                  <a:ext uri="{FF2B5EF4-FFF2-40B4-BE49-F238E27FC236}">
                    <a16:creationId xmlns:a16="http://schemas.microsoft.com/office/drawing/2014/main" id="{A58F6AF3-B9A2-7A89-4781-B4020E6DE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568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5" name="Rectangle 129">
                <a:extLst>
                  <a:ext uri="{FF2B5EF4-FFF2-40B4-BE49-F238E27FC236}">
                    <a16:creationId xmlns:a16="http://schemas.microsoft.com/office/drawing/2014/main" id="{71812EEC-7759-03B6-A12C-6C95E9230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568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6" name="Line 130">
                <a:extLst>
                  <a:ext uri="{FF2B5EF4-FFF2-40B4-BE49-F238E27FC236}">
                    <a16:creationId xmlns:a16="http://schemas.microsoft.com/office/drawing/2014/main" id="{CBCCADEA-F1EB-E12D-5E6A-77EF80D19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2573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7" name="Rectangle 131">
                <a:extLst>
                  <a:ext uri="{FF2B5EF4-FFF2-40B4-BE49-F238E27FC236}">
                    <a16:creationId xmlns:a16="http://schemas.microsoft.com/office/drawing/2014/main" id="{2E207029-FE96-60F2-7F08-403E4AB4E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2573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8" name="Line 132">
                <a:extLst>
                  <a:ext uri="{FF2B5EF4-FFF2-40B4-BE49-F238E27FC236}">
                    <a16:creationId xmlns:a16="http://schemas.microsoft.com/office/drawing/2014/main" id="{DC2BDDCF-0A43-DF7D-CFB5-106B8C532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3109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89" name="Rectangle 133">
                <a:extLst>
                  <a:ext uri="{FF2B5EF4-FFF2-40B4-BE49-F238E27FC236}">
                    <a16:creationId xmlns:a16="http://schemas.microsoft.com/office/drawing/2014/main" id="{7539770E-9AAC-9C55-51E7-172196460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3109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0" name="Line 134">
                <a:extLst>
                  <a:ext uri="{FF2B5EF4-FFF2-40B4-BE49-F238E27FC236}">
                    <a16:creationId xmlns:a16="http://schemas.microsoft.com/office/drawing/2014/main" id="{7A4F390B-D226-49CA-A4B9-CB171DE0A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3109"/>
                <a:ext cx="114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1" name="Rectangle 135">
                <a:extLst>
                  <a:ext uri="{FF2B5EF4-FFF2-40B4-BE49-F238E27FC236}">
                    <a16:creationId xmlns:a16="http://schemas.microsoft.com/office/drawing/2014/main" id="{C3AE26A5-68F5-8BBB-A5A4-834DF9D7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109"/>
                <a:ext cx="114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2" name="Line 136">
                <a:extLst>
                  <a:ext uri="{FF2B5EF4-FFF2-40B4-BE49-F238E27FC236}">
                    <a16:creationId xmlns:a16="http://schemas.microsoft.com/office/drawing/2014/main" id="{B90F457B-C253-991F-5203-69B35A0D5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" y="3186"/>
                <a:ext cx="4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3" name="Rectangle 137">
                <a:extLst>
                  <a:ext uri="{FF2B5EF4-FFF2-40B4-BE49-F238E27FC236}">
                    <a16:creationId xmlns:a16="http://schemas.microsoft.com/office/drawing/2014/main" id="{B41E495F-4353-7268-BEA7-803F99A84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3186"/>
                <a:ext cx="44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4" name="Line 138">
                <a:extLst>
                  <a:ext uri="{FF2B5EF4-FFF2-40B4-BE49-F238E27FC236}">
                    <a16:creationId xmlns:a16="http://schemas.microsoft.com/office/drawing/2014/main" id="{40D8773F-EB07-90B0-0656-91DE0C48D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877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5" name="Rectangle 139">
                <a:extLst>
                  <a:ext uri="{FF2B5EF4-FFF2-40B4-BE49-F238E27FC236}">
                    <a16:creationId xmlns:a16="http://schemas.microsoft.com/office/drawing/2014/main" id="{22E98382-0605-C967-F7F7-A3680A65D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877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6" name="Line 140">
                <a:extLst>
                  <a:ext uri="{FF2B5EF4-FFF2-40B4-BE49-F238E27FC236}">
                    <a16:creationId xmlns:a16="http://schemas.microsoft.com/office/drawing/2014/main" id="{E880157F-9D71-2B41-10DF-5BA47626A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2882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7" name="Rectangle 141">
                <a:extLst>
                  <a:ext uri="{FF2B5EF4-FFF2-40B4-BE49-F238E27FC236}">
                    <a16:creationId xmlns:a16="http://schemas.microsoft.com/office/drawing/2014/main" id="{DF5A8730-C9C3-9117-7E1E-B9800DBEF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" y="2882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8" name="Line 142">
                <a:extLst>
                  <a:ext uri="{FF2B5EF4-FFF2-40B4-BE49-F238E27FC236}">
                    <a16:creationId xmlns:a16="http://schemas.microsoft.com/office/drawing/2014/main" id="{446BC922-E48B-A6F7-4EDE-CED254B76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3186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199" name="Rectangle 143">
                <a:extLst>
                  <a:ext uri="{FF2B5EF4-FFF2-40B4-BE49-F238E27FC236}">
                    <a16:creationId xmlns:a16="http://schemas.microsoft.com/office/drawing/2014/main" id="{E0C7E05B-5862-F38D-D756-38B575067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186"/>
                <a:ext cx="69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0" name="Line 144">
                <a:extLst>
                  <a:ext uri="{FF2B5EF4-FFF2-40B4-BE49-F238E27FC236}">
                    <a16:creationId xmlns:a16="http://schemas.microsoft.com/office/drawing/2014/main" id="{54ED99E9-4EC7-84A3-54BD-9B4E4DBD1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3186"/>
                <a:ext cx="6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1" name="Rectangle 145">
                <a:extLst>
                  <a:ext uri="{FF2B5EF4-FFF2-40B4-BE49-F238E27FC236}">
                    <a16:creationId xmlns:a16="http://schemas.microsoft.com/office/drawing/2014/main" id="{9116E699-120C-9184-F0BD-2251EE9CC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186"/>
                <a:ext cx="67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2" name="Line 146">
                <a:extLst>
                  <a:ext uri="{FF2B5EF4-FFF2-40B4-BE49-F238E27FC236}">
                    <a16:creationId xmlns:a16="http://schemas.microsoft.com/office/drawing/2014/main" id="{23164EDB-DD25-0514-434A-129217F58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2877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3" name="Rectangle 147">
                <a:extLst>
                  <a:ext uri="{FF2B5EF4-FFF2-40B4-BE49-F238E27FC236}">
                    <a16:creationId xmlns:a16="http://schemas.microsoft.com/office/drawing/2014/main" id="{0949B03A-D340-B2D2-58C3-01680132C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2877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4" name="Line 148">
                <a:extLst>
                  <a:ext uri="{FF2B5EF4-FFF2-40B4-BE49-F238E27FC236}">
                    <a16:creationId xmlns:a16="http://schemas.microsoft.com/office/drawing/2014/main" id="{E4125233-4D95-8FF1-0D4B-F427A0C1B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1" y="2882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5" name="Rectangle 149">
                <a:extLst>
                  <a:ext uri="{FF2B5EF4-FFF2-40B4-BE49-F238E27FC236}">
                    <a16:creationId xmlns:a16="http://schemas.microsoft.com/office/drawing/2014/main" id="{F349E2A1-F25E-93E6-197F-F8797192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2882"/>
                <a:ext cx="5" cy="1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884DE0A4-C7E8-48ED-AEA1-318389CBA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3263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7" name="Rectangle 151">
                <a:extLst>
                  <a:ext uri="{FF2B5EF4-FFF2-40B4-BE49-F238E27FC236}">
                    <a16:creationId xmlns:a16="http://schemas.microsoft.com/office/drawing/2014/main" id="{7CE5FE3C-5C24-A152-8DA4-7EBA33420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3263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8" name="Line 152">
                <a:extLst>
                  <a:ext uri="{FF2B5EF4-FFF2-40B4-BE49-F238E27FC236}">
                    <a16:creationId xmlns:a16="http://schemas.microsoft.com/office/drawing/2014/main" id="{BCAAD444-F310-DBF6-2374-4D0D51C3B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7" y="3263"/>
                <a:ext cx="34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09" name="Rectangle 153">
                <a:extLst>
                  <a:ext uri="{FF2B5EF4-FFF2-40B4-BE49-F238E27FC236}">
                    <a16:creationId xmlns:a16="http://schemas.microsoft.com/office/drawing/2014/main" id="{50D39F23-CFC1-1340-1EE3-7F88B08B2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263"/>
                <a:ext cx="34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0" name="Line 154">
                <a:extLst>
                  <a:ext uri="{FF2B5EF4-FFF2-40B4-BE49-F238E27FC236}">
                    <a16:creationId xmlns:a16="http://schemas.microsoft.com/office/drawing/2014/main" id="{06EF2FF8-BC71-6829-6C0B-201647ECF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3263"/>
                <a:ext cx="10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1" name="Rectangle 155">
                <a:extLst>
                  <a:ext uri="{FF2B5EF4-FFF2-40B4-BE49-F238E27FC236}">
                    <a16:creationId xmlns:a16="http://schemas.microsoft.com/office/drawing/2014/main" id="{F224E693-00E0-204C-A564-FBA4EC1EA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3263"/>
                <a:ext cx="10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2" name="Line 156">
                <a:extLst>
                  <a:ext uri="{FF2B5EF4-FFF2-40B4-BE49-F238E27FC236}">
                    <a16:creationId xmlns:a16="http://schemas.microsoft.com/office/drawing/2014/main" id="{66251CA0-BBDB-8A96-05C3-ADBF05A32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9" y="3032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3" name="Rectangle 157">
                <a:extLst>
                  <a:ext uri="{FF2B5EF4-FFF2-40B4-BE49-F238E27FC236}">
                    <a16:creationId xmlns:a16="http://schemas.microsoft.com/office/drawing/2014/main" id="{DC62A2E5-AF18-05EB-B6C8-47E1259C3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3032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4" name="Line 158">
                <a:extLst>
                  <a:ext uri="{FF2B5EF4-FFF2-40B4-BE49-F238E27FC236}">
                    <a16:creationId xmlns:a16="http://schemas.microsoft.com/office/drawing/2014/main" id="{E6FD666A-A451-7084-769D-8BBFA05D7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037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5" name="Rectangle 159">
                <a:extLst>
                  <a:ext uri="{FF2B5EF4-FFF2-40B4-BE49-F238E27FC236}">
                    <a16:creationId xmlns:a16="http://schemas.microsoft.com/office/drawing/2014/main" id="{30E69AEA-1AB7-E0F2-2496-2C8FF61B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037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6" name="Line 160">
                <a:extLst>
                  <a:ext uri="{FF2B5EF4-FFF2-40B4-BE49-F238E27FC236}">
                    <a16:creationId xmlns:a16="http://schemas.microsoft.com/office/drawing/2014/main" id="{BBA457D2-D07C-E72A-8CED-3432F9C05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4" y="3263"/>
                <a:ext cx="67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7" name="Rectangle 161">
                <a:extLst>
                  <a:ext uri="{FF2B5EF4-FFF2-40B4-BE49-F238E27FC236}">
                    <a16:creationId xmlns:a16="http://schemas.microsoft.com/office/drawing/2014/main" id="{239BCEA9-F7B2-4B0E-68AE-30ED8CA7A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63"/>
                <a:ext cx="67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8" name="Line 162">
                <a:extLst>
                  <a:ext uri="{FF2B5EF4-FFF2-40B4-BE49-F238E27FC236}">
                    <a16:creationId xmlns:a16="http://schemas.microsoft.com/office/drawing/2014/main" id="{48399B84-A278-CBA0-3F6D-7D9B0F7F7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3263"/>
                <a:ext cx="1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19" name="Rectangle 163">
                <a:extLst>
                  <a:ext uri="{FF2B5EF4-FFF2-40B4-BE49-F238E27FC236}">
                    <a16:creationId xmlns:a16="http://schemas.microsoft.com/office/drawing/2014/main" id="{DF70E90F-B925-27F8-4857-E3B21BCBB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263"/>
                <a:ext cx="11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0" name="Line 164">
                <a:extLst>
                  <a:ext uri="{FF2B5EF4-FFF2-40B4-BE49-F238E27FC236}">
                    <a16:creationId xmlns:a16="http://schemas.microsoft.com/office/drawing/2014/main" id="{5AF7AD7D-1E02-30F3-8ED1-FFF12CFF8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109"/>
                <a:ext cx="0" cy="1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1" name="Rectangle 165">
                <a:extLst>
                  <a:ext uri="{FF2B5EF4-FFF2-40B4-BE49-F238E27FC236}">
                    <a16:creationId xmlns:a16="http://schemas.microsoft.com/office/drawing/2014/main" id="{ED205414-BC4E-28CD-AA15-9A3A0BD2E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109"/>
                <a:ext cx="5" cy="1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2" name="Line 166">
                <a:extLst>
                  <a:ext uri="{FF2B5EF4-FFF2-40B4-BE49-F238E27FC236}">
                    <a16:creationId xmlns:a16="http://schemas.microsoft.com/office/drawing/2014/main" id="{267B33B4-28E6-6A76-C2CD-BF191E90A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0" y="3114"/>
                <a:ext cx="0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3" name="Rectangle 167">
                <a:extLst>
                  <a:ext uri="{FF2B5EF4-FFF2-40B4-BE49-F238E27FC236}">
                    <a16:creationId xmlns:a16="http://schemas.microsoft.com/office/drawing/2014/main" id="{54CBD25A-FF4D-F72B-FD56-ED687D33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3114"/>
                <a:ext cx="5" cy="1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4" name="Line 168">
                <a:extLst>
                  <a:ext uri="{FF2B5EF4-FFF2-40B4-BE49-F238E27FC236}">
                    <a16:creationId xmlns:a16="http://schemas.microsoft.com/office/drawing/2014/main" id="{A8C45D22-9998-425C-5DCF-DC4E9117E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3340"/>
                <a:ext cx="6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5" name="Rectangle 169">
                <a:extLst>
                  <a:ext uri="{FF2B5EF4-FFF2-40B4-BE49-F238E27FC236}">
                    <a16:creationId xmlns:a16="http://schemas.microsoft.com/office/drawing/2014/main" id="{70426702-B446-29BF-7039-C09E7505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3340"/>
                <a:ext cx="6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6" name="Line 170">
                <a:extLst>
                  <a:ext uri="{FF2B5EF4-FFF2-40B4-BE49-F238E27FC236}">
                    <a16:creationId xmlns:a16="http://schemas.microsoft.com/office/drawing/2014/main" id="{C4306651-56C9-E3DF-EE29-E6DD28CCE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3340"/>
                <a:ext cx="1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7" name="Rectangle 171">
                <a:extLst>
                  <a:ext uri="{FF2B5EF4-FFF2-40B4-BE49-F238E27FC236}">
                    <a16:creationId xmlns:a16="http://schemas.microsoft.com/office/drawing/2014/main" id="{4398017B-EA64-2600-E1E3-9442B0B8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340"/>
                <a:ext cx="1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8" name="Line 172">
                <a:extLst>
                  <a:ext uri="{FF2B5EF4-FFF2-40B4-BE49-F238E27FC236}">
                    <a16:creationId xmlns:a16="http://schemas.microsoft.com/office/drawing/2014/main" id="{67C7556D-FDA5-FEE8-36CB-9EB61EF82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9" y="3340"/>
                <a:ext cx="1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29" name="Rectangle 173">
                <a:extLst>
                  <a:ext uri="{FF2B5EF4-FFF2-40B4-BE49-F238E27FC236}">
                    <a16:creationId xmlns:a16="http://schemas.microsoft.com/office/drawing/2014/main" id="{C1510F06-303E-CBA3-5854-4F6F73E91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3340"/>
                <a:ext cx="11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0" name="Line 174">
                <a:extLst>
                  <a:ext uri="{FF2B5EF4-FFF2-40B4-BE49-F238E27FC236}">
                    <a16:creationId xmlns:a16="http://schemas.microsoft.com/office/drawing/2014/main" id="{2088C44D-C22E-540B-2E01-CBF7628DD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9" y="3340"/>
                <a:ext cx="42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1" name="Rectangle 175">
                <a:extLst>
                  <a:ext uri="{FF2B5EF4-FFF2-40B4-BE49-F238E27FC236}">
                    <a16:creationId xmlns:a16="http://schemas.microsoft.com/office/drawing/2014/main" id="{2173024A-FAC6-D54F-2AC1-B4946B68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3340"/>
                <a:ext cx="42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2" name="Line 176">
                <a:extLst>
                  <a:ext uri="{FF2B5EF4-FFF2-40B4-BE49-F238E27FC236}">
                    <a16:creationId xmlns:a16="http://schemas.microsoft.com/office/drawing/2014/main" id="{0BF01BA5-3130-F0E8-4F51-221E9502A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" y="3417"/>
                <a:ext cx="44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3" name="Rectangle 177">
                <a:extLst>
                  <a:ext uri="{FF2B5EF4-FFF2-40B4-BE49-F238E27FC236}">
                    <a16:creationId xmlns:a16="http://schemas.microsoft.com/office/drawing/2014/main" id="{284760D3-6028-ECE2-AF04-A6FBFAFA5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3417"/>
                <a:ext cx="44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4" name="Line 178">
                <a:extLst>
                  <a:ext uri="{FF2B5EF4-FFF2-40B4-BE49-F238E27FC236}">
                    <a16:creationId xmlns:a16="http://schemas.microsoft.com/office/drawing/2014/main" id="{E77DC375-4EC7-782A-42F0-D9809DCCE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3" y="3417"/>
                <a:ext cx="69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5" name="Rectangle 179">
                <a:extLst>
                  <a:ext uri="{FF2B5EF4-FFF2-40B4-BE49-F238E27FC236}">
                    <a16:creationId xmlns:a16="http://schemas.microsoft.com/office/drawing/2014/main" id="{915A7EB9-13CC-8B55-DB36-71AE999D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417"/>
                <a:ext cx="69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6" name="Line 180">
                <a:extLst>
                  <a:ext uri="{FF2B5EF4-FFF2-40B4-BE49-F238E27FC236}">
                    <a16:creationId xmlns:a16="http://schemas.microsoft.com/office/drawing/2014/main" id="{6D57A36D-E618-0CC6-8493-BC197D977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2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7" name="Rectangle 181">
                <a:extLst>
                  <a:ext uri="{FF2B5EF4-FFF2-40B4-BE49-F238E27FC236}">
                    <a16:creationId xmlns:a16="http://schemas.microsoft.com/office/drawing/2014/main" id="{6707A420-AB80-DC1F-6B3E-D0C9EF2B8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8" name="Line 182">
                <a:extLst>
                  <a:ext uri="{FF2B5EF4-FFF2-40B4-BE49-F238E27FC236}">
                    <a16:creationId xmlns:a16="http://schemas.microsoft.com/office/drawing/2014/main" id="{76F3923A-8BDD-6301-4FAB-F2BB2AAFC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39" name="Rectangle 183">
                <a:extLst>
                  <a:ext uri="{FF2B5EF4-FFF2-40B4-BE49-F238E27FC236}">
                    <a16:creationId xmlns:a16="http://schemas.microsoft.com/office/drawing/2014/main" id="{2762C703-F7BA-2AF9-0288-E095A502E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0" name="Line 184">
                <a:extLst>
                  <a:ext uri="{FF2B5EF4-FFF2-40B4-BE49-F238E27FC236}">
                    <a16:creationId xmlns:a16="http://schemas.microsoft.com/office/drawing/2014/main" id="{4D76015C-AFCD-AD2C-3B9D-48E9845FC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8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1" name="Rectangle 185">
                <a:extLst>
                  <a:ext uri="{FF2B5EF4-FFF2-40B4-BE49-F238E27FC236}">
                    <a16:creationId xmlns:a16="http://schemas.microsoft.com/office/drawing/2014/main" id="{559AA923-F799-A292-31A7-B63B51ACB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2" name="Line 186">
                <a:extLst>
                  <a:ext uri="{FF2B5EF4-FFF2-40B4-BE49-F238E27FC236}">
                    <a16:creationId xmlns:a16="http://schemas.microsoft.com/office/drawing/2014/main" id="{929394B2-AB94-10CA-AEDE-268AECB23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7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3" name="Rectangle 187">
                <a:extLst>
                  <a:ext uri="{FF2B5EF4-FFF2-40B4-BE49-F238E27FC236}">
                    <a16:creationId xmlns:a16="http://schemas.microsoft.com/office/drawing/2014/main" id="{DA7884CD-26BA-702C-F197-FA97FA085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4" name="Line 188">
                <a:extLst>
                  <a:ext uri="{FF2B5EF4-FFF2-40B4-BE49-F238E27FC236}">
                    <a16:creationId xmlns:a16="http://schemas.microsoft.com/office/drawing/2014/main" id="{B963121F-6F2F-A6DC-0873-1DFEDC28A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5" name="Rectangle 189">
                <a:extLst>
                  <a:ext uri="{FF2B5EF4-FFF2-40B4-BE49-F238E27FC236}">
                    <a16:creationId xmlns:a16="http://schemas.microsoft.com/office/drawing/2014/main" id="{48727D08-98B9-A37B-5E9C-9452737F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6" name="Line 190">
                <a:extLst>
                  <a:ext uri="{FF2B5EF4-FFF2-40B4-BE49-F238E27FC236}">
                    <a16:creationId xmlns:a16="http://schemas.microsoft.com/office/drawing/2014/main" id="{6B4120CE-FA7B-4CB3-1E44-7D934F0BD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1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7" name="Rectangle 191">
                <a:extLst>
                  <a:ext uri="{FF2B5EF4-FFF2-40B4-BE49-F238E27FC236}">
                    <a16:creationId xmlns:a16="http://schemas.microsoft.com/office/drawing/2014/main" id="{1088EBE8-258F-FE2E-86E1-313DE7C0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8" name="Line 192">
                <a:extLst>
                  <a:ext uri="{FF2B5EF4-FFF2-40B4-BE49-F238E27FC236}">
                    <a16:creationId xmlns:a16="http://schemas.microsoft.com/office/drawing/2014/main" id="{B82335FC-D0A6-E4C1-D5C1-23AFDD2A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49" name="Rectangle 193">
                <a:extLst>
                  <a:ext uri="{FF2B5EF4-FFF2-40B4-BE49-F238E27FC236}">
                    <a16:creationId xmlns:a16="http://schemas.microsoft.com/office/drawing/2014/main" id="{6CA30EE6-14C0-C3D3-3F29-BC9F46D04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0" name="Line 194">
                <a:extLst>
                  <a:ext uri="{FF2B5EF4-FFF2-40B4-BE49-F238E27FC236}">
                    <a16:creationId xmlns:a16="http://schemas.microsoft.com/office/drawing/2014/main" id="{85FBDE3C-7B9C-A6E6-59BD-73DA82379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4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1" name="Rectangle 195">
                <a:extLst>
                  <a:ext uri="{FF2B5EF4-FFF2-40B4-BE49-F238E27FC236}">
                    <a16:creationId xmlns:a16="http://schemas.microsoft.com/office/drawing/2014/main" id="{B18D9112-B265-8BD4-0595-A32128867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2" name="Line 196">
                <a:extLst>
                  <a:ext uri="{FF2B5EF4-FFF2-40B4-BE49-F238E27FC236}">
                    <a16:creationId xmlns:a16="http://schemas.microsoft.com/office/drawing/2014/main" id="{E7F69E9D-B299-DEB5-EB5F-34E205CF0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1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3" name="Rectangle 197">
                <a:extLst>
                  <a:ext uri="{FF2B5EF4-FFF2-40B4-BE49-F238E27FC236}">
                    <a16:creationId xmlns:a16="http://schemas.microsoft.com/office/drawing/2014/main" id="{A3C23F55-287E-3C95-EA43-1E3BDF61F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1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739E26B5-968C-88DA-7EFC-DD95A604C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5" name="Rectangle 199">
                <a:extLst>
                  <a:ext uri="{FF2B5EF4-FFF2-40B4-BE49-F238E27FC236}">
                    <a16:creationId xmlns:a16="http://schemas.microsoft.com/office/drawing/2014/main" id="{728D7F35-A3A0-8053-5091-275603F9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6" name="Line 200">
                <a:extLst>
                  <a:ext uri="{FF2B5EF4-FFF2-40B4-BE49-F238E27FC236}">
                    <a16:creationId xmlns:a16="http://schemas.microsoft.com/office/drawing/2014/main" id="{39EC1437-E952-FED1-EB77-41BEE9663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5" y="1483"/>
                <a:ext cx="0" cy="20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7" name="Rectangle 201">
                <a:extLst>
                  <a:ext uri="{FF2B5EF4-FFF2-40B4-BE49-F238E27FC236}">
                    <a16:creationId xmlns:a16="http://schemas.microsoft.com/office/drawing/2014/main" id="{79FCA1D2-57EF-DF64-64A1-22363CC2E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5" y="1483"/>
                <a:ext cx="5" cy="20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8" name="Line 202">
                <a:extLst>
                  <a:ext uri="{FF2B5EF4-FFF2-40B4-BE49-F238E27FC236}">
                    <a16:creationId xmlns:a16="http://schemas.microsoft.com/office/drawing/2014/main" id="{A07607CA-22C3-8FBE-EC02-BCA64B253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9" y="3263"/>
                <a:ext cx="0" cy="1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59" name="Rectangle 203">
                <a:extLst>
                  <a:ext uri="{FF2B5EF4-FFF2-40B4-BE49-F238E27FC236}">
                    <a16:creationId xmlns:a16="http://schemas.microsoft.com/office/drawing/2014/main" id="{BF845CF0-4DCA-A019-B1BE-BB252796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3263"/>
                <a:ext cx="5" cy="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60" name="Line 204">
                <a:extLst>
                  <a:ext uri="{FF2B5EF4-FFF2-40B4-BE49-F238E27FC236}">
                    <a16:creationId xmlns:a16="http://schemas.microsoft.com/office/drawing/2014/main" id="{969A63FA-5D6C-B0B1-EE3D-EB5C47FBB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268"/>
                <a:ext cx="0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ZA"/>
              </a:p>
            </p:txBody>
          </p:sp>
          <p:sp>
            <p:nvSpPr>
              <p:cNvPr id="262" name="Rectangle 28">
                <a:extLst>
                  <a:ext uri="{FF2B5EF4-FFF2-40B4-BE49-F238E27FC236}">
                    <a16:creationId xmlns:a16="http://schemas.microsoft.com/office/drawing/2014/main" id="{C0D81E86-6AC1-3363-A510-FF55CB63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2791"/>
                <a:ext cx="45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7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Liquid fuels </a:t>
                </a: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Imports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Rectangle 206">
              <a:extLst>
                <a:ext uri="{FF2B5EF4-FFF2-40B4-BE49-F238E27FC236}">
                  <a16:creationId xmlns:a16="http://schemas.microsoft.com/office/drawing/2014/main" id="{F07A55A5-56E4-FC9E-B520-934395F5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268"/>
              <a:ext cx="5" cy="1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9" name="Line 207">
              <a:extLst>
                <a:ext uri="{FF2B5EF4-FFF2-40B4-BE49-F238E27FC236}">
                  <a16:creationId xmlns:a16="http://schemas.microsoft.com/office/drawing/2014/main" id="{27D1017E-ABFC-5210-28DD-B8336B43D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3186"/>
              <a:ext cx="0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0" name="Rectangle 208">
              <a:extLst>
                <a:ext uri="{FF2B5EF4-FFF2-40B4-BE49-F238E27FC236}">
                  <a16:creationId xmlns:a16="http://schemas.microsoft.com/office/drawing/2014/main" id="{9EB7A59C-CBF4-79E3-E29D-572AEA94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3186"/>
              <a:ext cx="5" cy="2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1" name="Line 209">
              <a:extLst>
                <a:ext uri="{FF2B5EF4-FFF2-40B4-BE49-F238E27FC236}">
                  <a16:creationId xmlns:a16="http://schemas.microsoft.com/office/drawing/2014/main" id="{1D1F999F-F363-1B04-83D1-3CE56B8F1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3191"/>
              <a:ext cx="0" cy="2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2" name="Rectangle 210">
              <a:extLst>
                <a:ext uri="{FF2B5EF4-FFF2-40B4-BE49-F238E27FC236}">
                  <a16:creationId xmlns:a16="http://schemas.microsoft.com/office/drawing/2014/main" id="{E7C389EA-773F-6B29-565D-D9A2AC952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191"/>
              <a:ext cx="5" cy="2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3" name="Line 211">
              <a:extLst>
                <a:ext uri="{FF2B5EF4-FFF2-40B4-BE49-F238E27FC236}">
                  <a16:creationId xmlns:a16="http://schemas.microsoft.com/office/drawing/2014/main" id="{60E3C5F1-6B11-479C-C649-08D8EB489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3186"/>
              <a:ext cx="0" cy="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4" name="Rectangle 212">
              <a:extLst>
                <a:ext uri="{FF2B5EF4-FFF2-40B4-BE49-F238E27FC236}">
                  <a16:creationId xmlns:a16="http://schemas.microsoft.com/office/drawing/2014/main" id="{6E69B361-B535-E5A6-5573-BECE421A0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3186"/>
              <a:ext cx="5" cy="1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5" name="Line 213">
              <a:extLst>
                <a:ext uri="{FF2B5EF4-FFF2-40B4-BE49-F238E27FC236}">
                  <a16:creationId xmlns:a16="http://schemas.microsoft.com/office/drawing/2014/main" id="{AE104B8C-4119-4935-8FA2-90FCA75B4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" y="3191"/>
              <a:ext cx="0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6" name="Rectangle 214">
              <a:extLst>
                <a:ext uri="{FF2B5EF4-FFF2-40B4-BE49-F238E27FC236}">
                  <a16:creationId xmlns:a16="http://schemas.microsoft.com/office/drawing/2014/main" id="{A5DEED1F-BED2-4E4E-5DD9-2601913C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191"/>
              <a:ext cx="5" cy="15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7" name="Line 215">
              <a:extLst>
                <a:ext uri="{FF2B5EF4-FFF2-40B4-BE49-F238E27FC236}">
                  <a16:creationId xmlns:a16="http://schemas.microsoft.com/office/drawing/2014/main" id="{06482EAD-B024-9B73-EE7F-BAF67F21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40"/>
              <a:ext cx="0" cy="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8" name="Rectangle 216">
              <a:extLst>
                <a:ext uri="{FF2B5EF4-FFF2-40B4-BE49-F238E27FC236}">
                  <a16:creationId xmlns:a16="http://schemas.microsoft.com/office/drawing/2014/main" id="{20DE3285-A2EF-FDC6-FA45-D3277D91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40"/>
              <a:ext cx="5" cy="1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19" name="Line 217">
              <a:extLst>
                <a:ext uri="{FF2B5EF4-FFF2-40B4-BE49-F238E27FC236}">
                  <a16:creationId xmlns:a16="http://schemas.microsoft.com/office/drawing/2014/main" id="{C5D215FB-71C9-3FE8-0858-55D490C24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3345"/>
              <a:ext cx="0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0" name="Rectangle 218">
              <a:extLst>
                <a:ext uri="{FF2B5EF4-FFF2-40B4-BE49-F238E27FC236}">
                  <a16:creationId xmlns:a16="http://schemas.microsoft.com/office/drawing/2014/main" id="{DF7F9ABD-6FB3-B612-1B5D-4B23B7AE3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3345"/>
              <a:ext cx="5" cy="1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1" name="Line 219">
              <a:extLst>
                <a:ext uri="{FF2B5EF4-FFF2-40B4-BE49-F238E27FC236}">
                  <a16:creationId xmlns:a16="http://schemas.microsoft.com/office/drawing/2014/main" id="{454C6919-545F-500F-A3B0-7600B2374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1951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2" name="Rectangle 220">
              <a:extLst>
                <a:ext uri="{FF2B5EF4-FFF2-40B4-BE49-F238E27FC236}">
                  <a16:creationId xmlns:a16="http://schemas.microsoft.com/office/drawing/2014/main" id="{90EC91B0-657F-6598-8FA8-57C80216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1951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3" name="Line 221">
              <a:extLst>
                <a:ext uri="{FF2B5EF4-FFF2-40B4-BE49-F238E27FC236}">
                  <a16:creationId xmlns:a16="http://schemas.microsoft.com/office/drawing/2014/main" id="{74255860-CC80-2390-C8E3-5C2FD5066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" y="2028"/>
              <a:ext cx="10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4" name="Rectangle 222">
              <a:extLst>
                <a:ext uri="{FF2B5EF4-FFF2-40B4-BE49-F238E27FC236}">
                  <a16:creationId xmlns:a16="http://schemas.microsoft.com/office/drawing/2014/main" id="{BA7CB8C6-7770-5D5D-21DB-31FCDBC8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028"/>
              <a:ext cx="10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5" name="Line 223">
              <a:extLst>
                <a:ext uri="{FF2B5EF4-FFF2-40B4-BE49-F238E27FC236}">
                  <a16:creationId xmlns:a16="http://schemas.microsoft.com/office/drawing/2014/main" id="{78E3F4B1-43D6-EAB6-9F2B-6DB4C6A01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2105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6" name="Rectangle 224">
              <a:extLst>
                <a:ext uri="{FF2B5EF4-FFF2-40B4-BE49-F238E27FC236}">
                  <a16:creationId xmlns:a16="http://schemas.microsoft.com/office/drawing/2014/main" id="{2A3B9A98-B757-4A16-A2AF-2E6CCD1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105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7" name="Line 225">
              <a:extLst>
                <a:ext uri="{FF2B5EF4-FFF2-40B4-BE49-F238E27FC236}">
                  <a16:creationId xmlns:a16="http://schemas.microsoft.com/office/drawing/2014/main" id="{FAC454F3-328D-D32F-D015-54E5F034A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182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8" name="Rectangle 226">
              <a:extLst>
                <a:ext uri="{FF2B5EF4-FFF2-40B4-BE49-F238E27FC236}">
                  <a16:creationId xmlns:a16="http://schemas.microsoft.com/office/drawing/2014/main" id="{BF5A1450-56D3-CB99-7D99-4C303D26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182"/>
              <a:ext cx="67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29" name="Line 227">
              <a:extLst>
                <a:ext uri="{FF2B5EF4-FFF2-40B4-BE49-F238E27FC236}">
                  <a16:creationId xmlns:a16="http://schemas.microsoft.com/office/drawing/2014/main" id="{24554F64-F222-C5ED-FD76-216E88F78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2260"/>
              <a:ext cx="10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0" name="Rectangle 228">
              <a:extLst>
                <a:ext uri="{FF2B5EF4-FFF2-40B4-BE49-F238E27FC236}">
                  <a16:creationId xmlns:a16="http://schemas.microsoft.com/office/drawing/2014/main" id="{539E969C-C9FC-3AB4-6E8A-19761F4E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260"/>
              <a:ext cx="10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1" name="Line 229">
              <a:extLst>
                <a:ext uri="{FF2B5EF4-FFF2-40B4-BE49-F238E27FC236}">
                  <a16:creationId xmlns:a16="http://schemas.microsoft.com/office/drawing/2014/main" id="{5E713444-D43D-1276-AB89-535AD9B16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337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2" name="Rectangle 230">
              <a:extLst>
                <a:ext uri="{FF2B5EF4-FFF2-40B4-BE49-F238E27FC236}">
                  <a16:creationId xmlns:a16="http://schemas.microsoft.com/office/drawing/2014/main" id="{30919312-D16F-3FF8-AC10-CEC53E4AC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337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3" name="Line 231">
              <a:extLst>
                <a:ext uri="{FF2B5EF4-FFF2-40B4-BE49-F238E27FC236}">
                  <a16:creationId xmlns:a16="http://schemas.microsoft.com/office/drawing/2014/main" id="{47238276-6AED-D0B1-DE39-AB54E81C5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414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4" name="Rectangle 232">
              <a:extLst>
                <a:ext uri="{FF2B5EF4-FFF2-40B4-BE49-F238E27FC236}">
                  <a16:creationId xmlns:a16="http://schemas.microsoft.com/office/drawing/2014/main" id="{3C4537E9-4996-0FD1-1A8F-1E868E302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414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5" name="Line 233">
              <a:extLst>
                <a:ext uri="{FF2B5EF4-FFF2-40B4-BE49-F238E27FC236}">
                  <a16:creationId xmlns:a16="http://schemas.microsoft.com/office/drawing/2014/main" id="{3049DC8C-37BD-EBF1-271B-3DFDB7924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2491"/>
              <a:ext cx="10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6" name="Rectangle 234">
              <a:extLst>
                <a:ext uri="{FF2B5EF4-FFF2-40B4-BE49-F238E27FC236}">
                  <a16:creationId xmlns:a16="http://schemas.microsoft.com/office/drawing/2014/main" id="{0C9ABAC3-13A9-8308-4CF9-4FB418285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491"/>
              <a:ext cx="10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7" name="Line 235">
              <a:extLst>
                <a:ext uri="{FF2B5EF4-FFF2-40B4-BE49-F238E27FC236}">
                  <a16:creationId xmlns:a16="http://schemas.microsoft.com/office/drawing/2014/main" id="{013D3AED-D8DD-967B-595C-F884E306E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568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8" name="Rectangle 236">
              <a:extLst>
                <a:ext uri="{FF2B5EF4-FFF2-40B4-BE49-F238E27FC236}">
                  <a16:creationId xmlns:a16="http://schemas.microsoft.com/office/drawing/2014/main" id="{1B935DCF-02D6-AD23-63D4-084110AE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568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39" name="Line 237">
              <a:extLst>
                <a:ext uri="{FF2B5EF4-FFF2-40B4-BE49-F238E27FC236}">
                  <a16:creationId xmlns:a16="http://schemas.microsoft.com/office/drawing/2014/main" id="{5659F538-3717-C685-AE68-87EA3D9A0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646"/>
              <a:ext cx="2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0" name="Rectangle 238">
              <a:extLst>
                <a:ext uri="{FF2B5EF4-FFF2-40B4-BE49-F238E27FC236}">
                  <a16:creationId xmlns:a16="http://schemas.microsoft.com/office/drawing/2014/main" id="{51E3804C-7769-2B04-6BC5-931827C02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2646"/>
              <a:ext cx="21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1" name="Line 239">
              <a:extLst>
                <a:ext uri="{FF2B5EF4-FFF2-40B4-BE49-F238E27FC236}">
                  <a16:creationId xmlns:a16="http://schemas.microsoft.com/office/drawing/2014/main" id="{AD47FF67-5A80-C128-0F69-D28BAB02E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3" y="2723"/>
              <a:ext cx="69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2" name="Rectangle 240">
              <a:extLst>
                <a:ext uri="{FF2B5EF4-FFF2-40B4-BE49-F238E27FC236}">
                  <a16:creationId xmlns:a16="http://schemas.microsoft.com/office/drawing/2014/main" id="{D24514B6-6C80-473F-3909-AC2AFD589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723"/>
              <a:ext cx="69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3" name="Line 241">
              <a:extLst>
                <a:ext uri="{FF2B5EF4-FFF2-40B4-BE49-F238E27FC236}">
                  <a16:creationId xmlns:a16="http://schemas.microsoft.com/office/drawing/2014/main" id="{BCFFF4FC-9377-EEB2-CD80-547646555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877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4" name="Rectangle 242">
              <a:extLst>
                <a:ext uri="{FF2B5EF4-FFF2-40B4-BE49-F238E27FC236}">
                  <a16:creationId xmlns:a16="http://schemas.microsoft.com/office/drawing/2014/main" id="{AB9705C4-DC2D-7A84-6E0F-6C1DB4EC9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877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5" name="Line 243">
              <a:extLst>
                <a:ext uri="{FF2B5EF4-FFF2-40B4-BE49-F238E27FC236}">
                  <a16:creationId xmlns:a16="http://schemas.microsoft.com/office/drawing/2014/main" id="{E4C0CE30-2DAB-F923-2B91-04632356A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2954"/>
              <a:ext cx="2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6" name="Rectangle 244">
              <a:extLst>
                <a:ext uri="{FF2B5EF4-FFF2-40B4-BE49-F238E27FC236}">
                  <a16:creationId xmlns:a16="http://schemas.microsoft.com/office/drawing/2014/main" id="{E239CE51-39A4-EC94-6C20-BC6496537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2954"/>
              <a:ext cx="21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7" name="Line 245">
              <a:extLst>
                <a:ext uri="{FF2B5EF4-FFF2-40B4-BE49-F238E27FC236}">
                  <a16:creationId xmlns:a16="http://schemas.microsoft.com/office/drawing/2014/main" id="{9FFD43F9-E69C-3CA9-79D2-D2970B7F8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032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8" name="Rectangle 246">
              <a:extLst>
                <a:ext uri="{FF2B5EF4-FFF2-40B4-BE49-F238E27FC236}">
                  <a16:creationId xmlns:a16="http://schemas.microsoft.com/office/drawing/2014/main" id="{E168FD8F-3510-022F-3756-AFD814F9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032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49" name="Line 247">
              <a:extLst>
                <a:ext uri="{FF2B5EF4-FFF2-40B4-BE49-F238E27FC236}">
                  <a16:creationId xmlns:a16="http://schemas.microsoft.com/office/drawing/2014/main" id="{CAFD4806-8243-CB55-5111-59755F63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9" y="3109"/>
              <a:ext cx="3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0" name="Rectangle 248">
              <a:extLst>
                <a:ext uri="{FF2B5EF4-FFF2-40B4-BE49-F238E27FC236}">
                  <a16:creationId xmlns:a16="http://schemas.microsoft.com/office/drawing/2014/main" id="{C3F88D30-9B59-D36A-FE36-41C64921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3109"/>
              <a:ext cx="32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1" name="Line 249">
              <a:extLst>
                <a:ext uri="{FF2B5EF4-FFF2-40B4-BE49-F238E27FC236}">
                  <a16:creationId xmlns:a16="http://schemas.microsoft.com/office/drawing/2014/main" id="{A9333159-7E01-3E3E-FBCE-455AC60AD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186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2" name="Rectangle 250">
              <a:extLst>
                <a:ext uri="{FF2B5EF4-FFF2-40B4-BE49-F238E27FC236}">
                  <a16:creationId xmlns:a16="http://schemas.microsoft.com/office/drawing/2014/main" id="{92175E1F-E10A-7118-02D2-C9B2594B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186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3" name="Line 251">
              <a:extLst>
                <a:ext uri="{FF2B5EF4-FFF2-40B4-BE49-F238E27FC236}">
                  <a16:creationId xmlns:a16="http://schemas.microsoft.com/office/drawing/2014/main" id="{2CF8896D-DF69-E7DF-3F98-436F58A9B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" y="3263"/>
              <a:ext cx="21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4" name="Rectangle 252">
              <a:extLst>
                <a:ext uri="{FF2B5EF4-FFF2-40B4-BE49-F238E27FC236}">
                  <a16:creationId xmlns:a16="http://schemas.microsoft.com/office/drawing/2014/main" id="{FD6E2464-949A-2E23-6D9B-E13133299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" y="3263"/>
              <a:ext cx="21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5" name="Line 253">
              <a:extLst>
                <a:ext uri="{FF2B5EF4-FFF2-40B4-BE49-F238E27FC236}">
                  <a16:creationId xmlns:a16="http://schemas.microsoft.com/office/drawing/2014/main" id="{A6EAC7F9-072B-DC17-FBD2-6DA21AFF2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340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6" name="Rectangle 254">
              <a:extLst>
                <a:ext uri="{FF2B5EF4-FFF2-40B4-BE49-F238E27FC236}">
                  <a16:creationId xmlns:a16="http://schemas.microsoft.com/office/drawing/2014/main" id="{76E8020C-6C8E-2860-8017-2E7340BF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340"/>
              <a:ext cx="67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7" name="Line 255">
              <a:extLst>
                <a:ext uri="{FF2B5EF4-FFF2-40B4-BE49-F238E27FC236}">
                  <a16:creationId xmlns:a16="http://schemas.microsoft.com/office/drawing/2014/main" id="{D5BA9306-DBA3-896D-C9E4-FF9F392DE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3417"/>
              <a:ext cx="6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8" name="Rectangle 256">
              <a:extLst>
                <a:ext uri="{FF2B5EF4-FFF2-40B4-BE49-F238E27FC236}">
                  <a16:creationId xmlns:a16="http://schemas.microsoft.com/office/drawing/2014/main" id="{BE57E7DB-E769-8C28-743E-97A1B7BF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417"/>
              <a:ext cx="67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59" name="Line 257">
              <a:extLst>
                <a:ext uri="{FF2B5EF4-FFF2-40B4-BE49-F238E27FC236}">
                  <a16:creationId xmlns:a16="http://schemas.microsoft.com/office/drawing/2014/main" id="{DEED0395-8201-649B-4BFB-C96297F87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" y="3495"/>
              <a:ext cx="6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  <p:sp>
          <p:nvSpPr>
            <p:cNvPr id="60" name="Rectangle 258">
              <a:extLst>
                <a:ext uri="{FF2B5EF4-FFF2-40B4-BE49-F238E27FC236}">
                  <a16:creationId xmlns:a16="http://schemas.microsoft.com/office/drawing/2014/main" id="{4AB124A5-D7DE-40A6-835F-4BC6675E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495"/>
              <a:ext cx="62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ZA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AD58589-271A-8125-C264-2EB039BEA7A8}"/>
              </a:ext>
            </a:extLst>
          </p:cNvPr>
          <p:cNvSpPr/>
          <p:nvPr/>
        </p:nvSpPr>
        <p:spPr>
          <a:xfrm>
            <a:off x="1150938" y="4419600"/>
            <a:ext cx="976311" cy="23812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BE38ED7-BC2C-F86D-485D-180003C84680}"/>
              </a:ext>
            </a:extLst>
          </p:cNvPr>
          <p:cNvCxnSpPr>
            <a:stCxn id="261" idx="3"/>
          </p:cNvCxnSpPr>
          <p:nvPr/>
        </p:nvCxnSpPr>
        <p:spPr>
          <a:xfrm flipV="1">
            <a:off x="2127249" y="4538661"/>
            <a:ext cx="21701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1" y="5083644"/>
            <a:ext cx="6857999" cy="48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ZA" sz="563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(1): BRT: Bus Rapid Transport; (2): Metro: Metropolitan i.e. intra‐city; (3): Used for Coastal &amp; Inland Navigation;  * Internal Combustion Engine; #: Battery Electric for Road Vehicles; HCV1: Medium commercial vehicle of 3 000–7 500kg GVM; HCV 2: Heavy commercial vehicle of 7 501–12 000 kg GVM; HCV 6: Heavy commercial vehicle of 24 001–32 000 kg GVM. SUV: Sport Utility Vehicle (usually 4X4 and &gt;1ton in mass)  </a:t>
            </a:r>
            <a:endParaRPr lang="en-GB" sz="563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ZA" sz="591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59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833790"/>
            <a:ext cx="6858000" cy="32498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A76678-A69B-4BA4-8F10-7E6FB1D6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51" y="857250"/>
            <a:ext cx="6173449" cy="990600"/>
          </a:xfrm>
        </p:spPr>
        <p:txBody>
          <a:bodyPr>
            <a:noAutofit/>
          </a:bodyPr>
          <a:lstStyle/>
          <a:p>
            <a:r>
              <a:rPr lang="en-ZA" sz="2700" dirty="0"/>
              <a:t>SATIM Transport </a:t>
            </a:r>
            <a:r>
              <a:rPr lang="en-ZA" sz="2700" dirty="0" err="1"/>
              <a:t>Vechicles</a:t>
            </a:r>
            <a:endParaRPr lang="en-ZA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F540B-2C27-4823-981A-C1EFB5C7D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479486"/>
            <a:ext cx="1832088" cy="5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5888"/>
            <a:ext cx="8667750" cy="555625"/>
          </a:xfrm>
        </p:spPr>
        <p:txBody>
          <a:bodyPr/>
          <a:lstStyle/>
          <a:p>
            <a:r>
              <a:rPr lang="en-US" sz="2400" dirty="0"/>
              <a:t>Passenger Transport is quite complicated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7772400" cy="590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2200" y="64770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S. Armenia et 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715000"/>
            <a:ext cx="8524875" cy="503238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Approaches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81200" y="1242536"/>
            <a:ext cx="1657350" cy="1488996"/>
            <a:chOff x="1981200" y="1242536"/>
            <a:chExt cx="1657350" cy="1488996"/>
          </a:xfrm>
        </p:grpSpPr>
        <p:sp>
          <p:nvSpPr>
            <p:cNvPr id="5" name="TextBox 4"/>
            <p:cNvSpPr txBox="1"/>
            <p:nvPr/>
          </p:nvSpPr>
          <p:spPr>
            <a:xfrm>
              <a:off x="219075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Population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075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Pkm</a:t>
              </a:r>
              <a:endParaRPr lang="en-ZA" dirty="0"/>
            </a:p>
          </p:txBody>
        </p:sp>
        <p:cxnSp>
          <p:nvCxnSpPr>
            <p:cNvPr id="37" name="Straight Arrow Connector 36"/>
            <p:cNvCxnSpPr>
              <a:stCxn id="4" idx="3"/>
              <a:endCxn id="8" idx="1"/>
            </p:cNvCxnSpPr>
            <p:nvPr/>
          </p:nvCxnSpPr>
          <p:spPr bwMode="auto">
            <a:xfrm flipV="1">
              <a:off x="1981200" y="169465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>
              <a:stCxn id="5" idx="0"/>
              <a:endCxn id="8" idx="2"/>
            </p:cNvCxnSpPr>
            <p:nvPr/>
          </p:nvCxnSpPr>
          <p:spPr bwMode="auto">
            <a:xfrm flipV="1">
              <a:off x="2914650" y="214677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3638549" y="1242536"/>
            <a:ext cx="1657351" cy="1488996"/>
            <a:chOff x="3638549" y="1242536"/>
            <a:chExt cx="1657351" cy="1488996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3638549" y="169973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84810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Mode Share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810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by Mode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4585970" y="21569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5311140" y="1242536"/>
            <a:ext cx="1657350" cy="1488996"/>
            <a:chOff x="5311140" y="1242536"/>
            <a:chExt cx="1657350" cy="1488996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V="1">
              <a:off x="5311140" y="170481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52069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Occupancy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545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Vkm</a:t>
              </a:r>
              <a:r>
                <a:rPr lang="en-ZA" dirty="0"/>
                <a:t> by Mode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6253480" y="214677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6943233" y="812800"/>
            <a:ext cx="1819767" cy="2159000"/>
            <a:chOff x="6943233" y="812800"/>
            <a:chExt cx="1819767" cy="2159000"/>
          </a:xfrm>
        </p:grpSpPr>
        <p:sp>
          <p:nvSpPr>
            <p:cNvPr id="22" name="TextBox 21"/>
            <p:cNvSpPr txBox="1"/>
            <p:nvPr/>
          </p:nvSpPr>
          <p:spPr>
            <a:xfrm>
              <a:off x="7048009" y="812800"/>
              <a:ext cx="1714991" cy="2159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r>
                <a:rPr lang="en-ZA" dirty="0"/>
                <a:t>Check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6280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Vehicle </a:t>
              </a:r>
              <a:r>
                <a:rPr lang="en-ZA" dirty="0" err="1"/>
                <a:t>parc</a:t>
              </a:r>
              <a:endParaRPr lang="en-Z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280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Mileage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6943233" y="170481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7886699" y="21569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6968490" y="3261360"/>
            <a:ext cx="1794509" cy="2159000"/>
            <a:chOff x="6968490" y="3261360"/>
            <a:chExt cx="1794509" cy="2159000"/>
          </a:xfrm>
        </p:grpSpPr>
        <p:sp>
          <p:nvSpPr>
            <p:cNvPr id="35" name="TextBox 34"/>
            <p:cNvSpPr txBox="1"/>
            <p:nvPr/>
          </p:nvSpPr>
          <p:spPr>
            <a:xfrm>
              <a:off x="7048008" y="3261360"/>
              <a:ext cx="1714991" cy="2159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r>
                <a:rPr lang="en-ZA" dirty="0"/>
                <a:t>Check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279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Km per person per year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79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Population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6968490" y="418084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7886699" y="45953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11139" y="3691096"/>
            <a:ext cx="1657350" cy="1765995"/>
            <a:chOff x="5311139" y="3691096"/>
            <a:chExt cx="1657350" cy="1765995"/>
          </a:xfrm>
        </p:grpSpPr>
        <p:sp>
          <p:nvSpPr>
            <p:cNvPr id="27" name="TextBox 26"/>
            <p:cNvSpPr txBox="1"/>
            <p:nvPr/>
          </p:nvSpPr>
          <p:spPr>
            <a:xfrm>
              <a:off x="5520689" y="4810760"/>
              <a:ext cx="14478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Sum across modes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544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Pkm</a:t>
              </a:r>
              <a:endParaRPr lang="en-ZA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V="1">
              <a:off x="5311139" y="419608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6244590" y="45953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3638550" y="3691096"/>
            <a:ext cx="1657349" cy="1488996"/>
            <a:chOff x="3638550" y="3691096"/>
            <a:chExt cx="1657349" cy="1488996"/>
          </a:xfrm>
        </p:grpSpPr>
        <p:sp>
          <p:nvSpPr>
            <p:cNvPr id="28" name="TextBox 27"/>
            <p:cNvSpPr txBox="1"/>
            <p:nvPr/>
          </p:nvSpPr>
          <p:spPr>
            <a:xfrm>
              <a:off x="384809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Occupancy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4809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by Mode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3638550" y="418592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4568190" y="4584144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1981199" y="3691096"/>
            <a:ext cx="1657350" cy="1488996"/>
            <a:chOff x="1981199" y="3691096"/>
            <a:chExt cx="1657350" cy="1488996"/>
          </a:xfrm>
        </p:grpSpPr>
        <p:sp>
          <p:nvSpPr>
            <p:cNvPr id="26" name="TextBox 25"/>
            <p:cNvSpPr txBox="1"/>
            <p:nvPr/>
          </p:nvSpPr>
          <p:spPr>
            <a:xfrm>
              <a:off x="219074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Mileage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074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Vkm</a:t>
              </a:r>
              <a:endParaRPr lang="en-ZA" dirty="0"/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981199" y="419100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2914650" y="461442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0" y="828040"/>
            <a:ext cx="2095991" cy="2159000"/>
            <a:chOff x="0" y="828040"/>
            <a:chExt cx="2095991" cy="2159000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00" y="828040"/>
              <a:ext cx="1714991" cy="2159000"/>
              <a:chOff x="381000" y="828040"/>
              <a:chExt cx="1714991" cy="215900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81000" y="828040"/>
                <a:ext cx="1714991" cy="2159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ZA" dirty="0"/>
                  <a:t>Start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33400" y="1242536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Km per person per year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0" y="16946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1.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0" y="3276600"/>
            <a:ext cx="2095990" cy="2159000"/>
            <a:chOff x="0" y="3276600"/>
            <a:chExt cx="2095990" cy="2159000"/>
          </a:xfrm>
        </p:grpSpPr>
        <p:grpSp>
          <p:nvGrpSpPr>
            <p:cNvPr id="63" name="Group 62"/>
            <p:cNvGrpSpPr/>
            <p:nvPr/>
          </p:nvGrpSpPr>
          <p:grpSpPr>
            <a:xfrm>
              <a:off x="380999" y="3276600"/>
              <a:ext cx="1714991" cy="2159000"/>
              <a:chOff x="380999" y="3276600"/>
              <a:chExt cx="1714991" cy="2159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80999" y="3276600"/>
                <a:ext cx="1714991" cy="2159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ZA" dirty="0"/>
                  <a:t>Start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3399" y="3691096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Vehicle </a:t>
                </a:r>
                <a:r>
                  <a:rPr lang="en-ZA" dirty="0" err="1"/>
                  <a:t>Parc</a:t>
                </a:r>
                <a:r>
                  <a:rPr lang="en-ZA" dirty="0"/>
                  <a:t> (all modes)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0" y="40164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2.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981200" y="861536"/>
            <a:ext cx="5177789" cy="4814888"/>
            <a:chOff x="1981200" y="861536"/>
            <a:chExt cx="5177789" cy="4814888"/>
          </a:xfrm>
        </p:grpSpPr>
        <p:sp>
          <p:nvSpPr>
            <p:cNvPr id="72" name="Oval 71"/>
            <p:cNvSpPr/>
            <p:nvPr/>
          </p:nvSpPr>
          <p:spPr bwMode="auto">
            <a:xfrm>
              <a:off x="5330189" y="861536"/>
              <a:ext cx="1828800" cy="241506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981200" y="3261360"/>
              <a:ext cx="1828800" cy="241506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29757" y="3076694"/>
              <a:ext cx="1886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>
                  <a:solidFill>
                    <a:srgbClr val="FF0000"/>
                  </a:solidFill>
                </a:rPr>
                <a:t>To TIMES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2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75" y="3276601"/>
            <a:ext cx="8524875" cy="3276600"/>
          </a:xfrm>
        </p:spPr>
        <p:txBody>
          <a:bodyPr>
            <a:normAutofit/>
          </a:bodyPr>
          <a:lstStyle/>
          <a:p>
            <a:r>
              <a:rPr lang="en-ZA" dirty="0"/>
              <a:t>Assumes that km per person per year is independent of mode share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1: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1200" y="1242536"/>
            <a:ext cx="1657350" cy="1488996"/>
            <a:chOff x="1981200" y="1242536"/>
            <a:chExt cx="1657350" cy="1488996"/>
          </a:xfrm>
        </p:grpSpPr>
        <p:sp>
          <p:nvSpPr>
            <p:cNvPr id="5" name="TextBox 4"/>
            <p:cNvSpPr txBox="1"/>
            <p:nvPr/>
          </p:nvSpPr>
          <p:spPr>
            <a:xfrm>
              <a:off x="219075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Population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075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Pkm</a:t>
              </a:r>
              <a:endParaRPr lang="en-ZA" dirty="0"/>
            </a:p>
          </p:txBody>
        </p:sp>
        <p:cxnSp>
          <p:nvCxnSpPr>
            <p:cNvPr id="7" name="Straight Arrow Connector 6"/>
            <p:cNvCxnSpPr>
              <a:stCxn id="29" idx="3"/>
              <a:endCxn id="6" idx="1"/>
            </p:cNvCxnSpPr>
            <p:nvPr/>
          </p:nvCxnSpPr>
          <p:spPr bwMode="auto">
            <a:xfrm flipV="1">
              <a:off x="1981200" y="169465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>
              <a:stCxn id="5" idx="0"/>
              <a:endCxn id="6" idx="2"/>
            </p:cNvCxnSpPr>
            <p:nvPr/>
          </p:nvCxnSpPr>
          <p:spPr bwMode="auto">
            <a:xfrm flipV="1">
              <a:off x="2914650" y="214677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3638549" y="1242536"/>
            <a:ext cx="1657351" cy="1488996"/>
            <a:chOff x="3638549" y="1242536"/>
            <a:chExt cx="1657351" cy="148899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638549" y="169973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84810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Mode Share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810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by Mode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4585970" y="21569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5311140" y="1242536"/>
            <a:ext cx="1657350" cy="1488996"/>
            <a:chOff x="5311140" y="1242536"/>
            <a:chExt cx="1657350" cy="1488996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5311140" y="170481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52069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Occupancy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545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Vkm</a:t>
              </a:r>
              <a:r>
                <a:rPr lang="en-ZA" dirty="0"/>
                <a:t> by Mode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6253480" y="214677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943233" y="812800"/>
            <a:ext cx="1819767" cy="2159000"/>
            <a:chOff x="6943233" y="812800"/>
            <a:chExt cx="1819767" cy="2159000"/>
          </a:xfrm>
        </p:grpSpPr>
        <p:sp>
          <p:nvSpPr>
            <p:cNvPr id="20" name="TextBox 19"/>
            <p:cNvSpPr txBox="1"/>
            <p:nvPr/>
          </p:nvSpPr>
          <p:spPr>
            <a:xfrm>
              <a:off x="7048009" y="812800"/>
              <a:ext cx="1714991" cy="2159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r>
                <a:rPr lang="en-ZA" dirty="0"/>
                <a:t>Check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0" y="124253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Vehicle </a:t>
              </a:r>
              <a:r>
                <a:rPr lang="en-ZA" dirty="0" err="1"/>
                <a:t>parc</a:t>
              </a:r>
              <a:endParaRPr lang="en-Z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62800" y="236220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Mileage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6943233" y="1704816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7886699" y="21569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0" y="828040"/>
            <a:ext cx="2095991" cy="2159000"/>
            <a:chOff x="0" y="828040"/>
            <a:chExt cx="2095991" cy="2159000"/>
          </a:xfrm>
        </p:grpSpPr>
        <p:grpSp>
          <p:nvGrpSpPr>
            <p:cNvPr id="26" name="Group 25"/>
            <p:cNvGrpSpPr/>
            <p:nvPr/>
          </p:nvGrpSpPr>
          <p:grpSpPr>
            <a:xfrm>
              <a:off x="381000" y="828040"/>
              <a:ext cx="1714991" cy="2159000"/>
              <a:chOff x="381000" y="828040"/>
              <a:chExt cx="1714991" cy="215900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81000" y="828040"/>
                <a:ext cx="1714991" cy="2159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ZA" dirty="0"/>
                  <a:t>Start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400" y="1242536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Km per person per year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0" y="16946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8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75" y="3429000"/>
            <a:ext cx="8524875" cy="2895599"/>
          </a:xfrm>
        </p:spPr>
        <p:txBody>
          <a:bodyPr>
            <a:normAutofit/>
          </a:bodyPr>
          <a:lstStyle/>
          <a:p>
            <a:r>
              <a:rPr lang="en-ZA" dirty="0"/>
              <a:t>Different modes are projected independently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Approach 2: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73265" y="838200"/>
            <a:ext cx="1794509" cy="2159000"/>
            <a:chOff x="6968490" y="3261360"/>
            <a:chExt cx="1794509" cy="2159000"/>
          </a:xfrm>
        </p:grpSpPr>
        <p:sp>
          <p:nvSpPr>
            <p:cNvPr id="5" name="TextBox 4"/>
            <p:cNvSpPr txBox="1"/>
            <p:nvPr/>
          </p:nvSpPr>
          <p:spPr>
            <a:xfrm>
              <a:off x="7048008" y="3261360"/>
              <a:ext cx="1714991" cy="21590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r>
                <a:rPr lang="en-ZA" dirty="0"/>
                <a:t>Check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279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Km per person per year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79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Population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6968490" y="418084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7886699" y="45953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5415914" y="1267936"/>
            <a:ext cx="1657350" cy="1765995"/>
            <a:chOff x="5311139" y="3691096"/>
            <a:chExt cx="1657350" cy="1765995"/>
          </a:xfrm>
        </p:grpSpPr>
        <p:sp>
          <p:nvSpPr>
            <p:cNvPr id="11" name="TextBox 10"/>
            <p:cNvSpPr txBox="1"/>
            <p:nvPr/>
          </p:nvSpPr>
          <p:spPr>
            <a:xfrm>
              <a:off x="5520689" y="4810760"/>
              <a:ext cx="14478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Sum across modes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544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Pkm</a:t>
              </a:r>
              <a:endParaRPr lang="en-ZA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5311139" y="419608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6244590" y="459533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3743325" y="1267936"/>
            <a:ext cx="1657349" cy="1488996"/>
            <a:chOff x="3638550" y="3691096"/>
            <a:chExt cx="1657349" cy="1488996"/>
          </a:xfrm>
        </p:grpSpPr>
        <p:sp>
          <p:nvSpPr>
            <p:cNvPr id="16" name="TextBox 15"/>
            <p:cNvSpPr txBox="1"/>
            <p:nvPr/>
          </p:nvSpPr>
          <p:spPr>
            <a:xfrm>
              <a:off x="384809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Occupancy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4809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 err="1"/>
                <a:t>Pkm</a:t>
              </a:r>
              <a:r>
                <a:rPr lang="en-ZA" dirty="0"/>
                <a:t> by Mode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3638550" y="418592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4568190" y="4584144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085974" y="1267936"/>
            <a:ext cx="1657350" cy="1488996"/>
            <a:chOff x="1981199" y="3691096"/>
            <a:chExt cx="1657350" cy="1488996"/>
          </a:xfrm>
        </p:grpSpPr>
        <p:sp>
          <p:nvSpPr>
            <p:cNvPr id="21" name="TextBox 20"/>
            <p:cNvSpPr txBox="1"/>
            <p:nvPr/>
          </p:nvSpPr>
          <p:spPr>
            <a:xfrm>
              <a:off x="2190749" y="4810760"/>
              <a:ext cx="14478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Mileage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0749" y="3691096"/>
              <a:ext cx="1447800" cy="904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ZA" dirty="0"/>
                <a:t>Total </a:t>
              </a:r>
              <a:r>
                <a:rPr lang="en-ZA" dirty="0" err="1"/>
                <a:t>Vkm</a:t>
              </a:r>
              <a:endParaRPr lang="en-ZA" dirty="0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1981199" y="4191000"/>
              <a:ext cx="209550" cy="5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2914650" y="4614426"/>
              <a:ext cx="0" cy="215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104775" y="853440"/>
            <a:ext cx="2095990" cy="2159000"/>
            <a:chOff x="0" y="3276600"/>
            <a:chExt cx="2095990" cy="2159000"/>
          </a:xfrm>
        </p:grpSpPr>
        <p:grpSp>
          <p:nvGrpSpPr>
            <p:cNvPr id="26" name="Group 25"/>
            <p:cNvGrpSpPr/>
            <p:nvPr/>
          </p:nvGrpSpPr>
          <p:grpSpPr>
            <a:xfrm>
              <a:off x="380999" y="3276600"/>
              <a:ext cx="1714991" cy="2159000"/>
              <a:chOff x="380999" y="3276600"/>
              <a:chExt cx="1714991" cy="215900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80999" y="3276600"/>
                <a:ext cx="1714991" cy="2159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r>
                  <a:rPr lang="en-ZA" dirty="0"/>
                  <a:t>Start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399" y="3691096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Vehicle </a:t>
                </a:r>
                <a:r>
                  <a:rPr lang="en-ZA" dirty="0" err="1"/>
                  <a:t>Parc</a:t>
                </a:r>
                <a:r>
                  <a:rPr lang="en-ZA" dirty="0"/>
                  <a:t> (all modes)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0" y="40164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3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75" y="5105399"/>
            <a:ext cx="8524875" cy="1219201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Inspired by Schafer &amp; Victor (2000)</a:t>
            </a:r>
          </a:p>
          <a:p>
            <a:r>
              <a:rPr lang="en-ZA" dirty="0"/>
              <a:t>Use travel time budget in combination with mode speeds to ensure inter-modal consistency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000" dirty="0"/>
              <a:t>Approach adopted: 2 with fixed travel time budget</a:t>
            </a:r>
            <a:endParaRPr lang="en-ZA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572770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10305</TotalTime>
  <Words>941</Words>
  <Application>Microsoft Office PowerPoint</Application>
  <PresentationFormat>On-screen Show (4:3)</PresentationFormat>
  <Paragraphs>227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Wingdings</vt:lpstr>
      <vt:lpstr>Office Theme</vt:lpstr>
      <vt:lpstr>Standarddesign</vt:lpstr>
      <vt:lpstr>Custom Design</vt:lpstr>
      <vt:lpstr>Modelling Energy Demand in  South Africa  Energy Systems Research Group – University of Cape Town</vt:lpstr>
      <vt:lpstr>Overview of Transport in SATIMGE</vt:lpstr>
      <vt:lpstr>SATIM Full Sector Energy Systems Model (rough sketch)</vt:lpstr>
      <vt:lpstr>SATIM Transport Vechicles</vt:lpstr>
      <vt:lpstr>Passenger Transport is quite complicated</vt:lpstr>
      <vt:lpstr>Common Approaches</vt:lpstr>
      <vt:lpstr>Approach 1: Problem</vt:lpstr>
      <vt:lpstr>Approach 2: Problem</vt:lpstr>
      <vt:lpstr>Approach adopted: 2 with fixed travel time budget</vt:lpstr>
      <vt:lpstr>Adopted Approach</vt:lpstr>
      <vt:lpstr>Saturation comes from income group population</vt:lpstr>
      <vt:lpstr>Income Group Behaviour</vt:lpstr>
      <vt:lpstr>Illustrative BRT (Bus Rapid Transit) Case</vt:lpstr>
      <vt:lpstr>Overall Mode Share (pkm)</vt:lpstr>
      <vt:lpstr>SANEDI Study Results: Projecting Energy Demand Step 1</vt:lpstr>
      <vt:lpstr>Results: Projecting Energy Demand Step 2</vt:lpstr>
      <vt:lpstr>Still a Lot of work left to do:</vt:lpstr>
      <vt:lpstr>Still a Lot of Work to do:</vt:lpstr>
      <vt:lpstr>PowerPoint Presentation</vt:lpstr>
      <vt:lpstr>Challenge: Data is Sparse</vt:lpstr>
      <vt:lpstr>Calibration Process</vt:lpstr>
      <vt:lpstr>Some Calibration Results: Car Parc</vt:lpstr>
      <vt:lpstr>Some Calibration Results: Fuel Sales (litres)</vt:lpstr>
      <vt:lpstr>Some Calibration Results: Vehicle Mileage and Fuel Consumption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Energy in Transport in SA Bruno Merven</dc:title>
  <dc:creator>Bruno Merven</dc:creator>
  <cp:lastModifiedBy>Bruno Merven</cp:lastModifiedBy>
  <cp:revision>104</cp:revision>
  <dcterms:created xsi:type="dcterms:W3CDTF">2012-03-27T07:27:58Z</dcterms:created>
  <dcterms:modified xsi:type="dcterms:W3CDTF">2023-10-17T12:31:15Z</dcterms:modified>
</cp:coreProperties>
</file>