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sldIdLst>
    <p:sldId id="256" r:id="rId2"/>
    <p:sldId id="276" r:id="rId3"/>
    <p:sldId id="257" r:id="rId4"/>
    <p:sldId id="258" r:id="rId5"/>
    <p:sldId id="277" r:id="rId6"/>
    <p:sldId id="411" r:id="rId7"/>
    <p:sldId id="265" r:id="rId8"/>
    <p:sldId id="278" r:id="rId9"/>
    <p:sldId id="412" r:id="rId10"/>
    <p:sldId id="261" r:id="rId11"/>
    <p:sldId id="413" r:id="rId12"/>
    <p:sldId id="263" r:id="rId13"/>
    <p:sldId id="272" r:id="rId14"/>
    <p:sldId id="273" r:id="rId15"/>
    <p:sldId id="259" r:id="rId16"/>
    <p:sldId id="274" r:id="rId17"/>
    <p:sldId id="420" r:id="rId18"/>
    <p:sldId id="262" r:id="rId19"/>
    <p:sldId id="430" r:id="rId20"/>
    <p:sldId id="429" r:id="rId21"/>
    <p:sldId id="264" r:id="rId22"/>
    <p:sldId id="431" r:id="rId23"/>
    <p:sldId id="421" r:id="rId24"/>
    <p:sldId id="422" r:id="rId25"/>
    <p:sldId id="423" r:id="rId26"/>
    <p:sldId id="424" r:id="rId27"/>
    <p:sldId id="269" r:id="rId28"/>
    <p:sldId id="267" r:id="rId29"/>
    <p:sldId id="414" r:id="rId30"/>
    <p:sldId id="419" r:id="rId31"/>
    <p:sldId id="416" r:id="rId32"/>
    <p:sldId id="268" r:id="rId33"/>
    <p:sldId id="418" r:id="rId34"/>
    <p:sldId id="270" r:id="rId35"/>
    <p:sldId id="425" r:id="rId36"/>
    <p:sldId id="427" r:id="rId37"/>
    <p:sldId id="271" r:id="rId38"/>
    <p:sldId id="436" r:id="rId39"/>
    <p:sldId id="434" r:id="rId40"/>
    <p:sldId id="260" r:id="rId41"/>
    <p:sldId id="432" r:id="rId42"/>
    <p:sldId id="437" r:id="rId43"/>
    <p:sldId id="43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88DFCD-89DE-4236-9148-417FCD855349}" v="1" dt="2023-10-17T06:30:54.270"/>
    <p1510:client id="{640885AF-8860-45FE-AC6A-0E9507937536}" v="2391" dt="2023-10-18T08:47:07.0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yce Mc Call" userId="bc1cdcf6-0dc9-4f2f-a1be-e4f2dea555d3" providerId="ADAL" clId="{640885AF-8860-45FE-AC6A-0E9507937536}"/>
    <pc:docChg chg="undo custSel addSld delSld modSld sldOrd">
      <pc:chgData name="Bryce Mc Call" userId="bc1cdcf6-0dc9-4f2f-a1be-e4f2dea555d3" providerId="ADAL" clId="{640885AF-8860-45FE-AC6A-0E9507937536}" dt="2023-10-18T08:47:07.019" v="2398" actId="404"/>
      <pc:docMkLst>
        <pc:docMk/>
      </pc:docMkLst>
      <pc:sldChg chg="addSp delSp modSp add del mod ord">
        <pc:chgData name="Bryce Mc Call" userId="bc1cdcf6-0dc9-4f2f-a1be-e4f2dea555d3" providerId="ADAL" clId="{640885AF-8860-45FE-AC6A-0E9507937536}" dt="2023-10-17T10:07:58.136" v="73" actId="14100"/>
        <pc:sldMkLst>
          <pc:docMk/>
          <pc:sldMk cId="2416952676" sldId="260"/>
        </pc:sldMkLst>
        <pc:spChg chg="add mod">
          <ac:chgData name="Bryce Mc Call" userId="bc1cdcf6-0dc9-4f2f-a1be-e4f2dea555d3" providerId="ADAL" clId="{640885AF-8860-45FE-AC6A-0E9507937536}" dt="2023-10-17T10:07:41.276" v="70" actId="1076"/>
          <ac:spMkLst>
            <pc:docMk/>
            <pc:sldMk cId="2416952676" sldId="260"/>
            <ac:spMk id="14" creationId="{16A3DCBD-7479-473C-EE2F-2FF94DDACEA8}"/>
          </ac:spMkLst>
        </pc:spChg>
        <pc:spChg chg="mod">
          <ac:chgData name="Bryce Mc Call" userId="bc1cdcf6-0dc9-4f2f-a1be-e4f2dea555d3" providerId="ADAL" clId="{640885AF-8860-45FE-AC6A-0E9507937536}" dt="2023-10-17T10:07:01.855" v="53" actId="1076"/>
          <ac:spMkLst>
            <pc:docMk/>
            <pc:sldMk cId="2416952676" sldId="260"/>
            <ac:spMk id="34" creationId="{C7565B38-235A-4697-9A12-F79CE7E9977A}"/>
          </ac:spMkLst>
        </pc:spChg>
        <pc:spChg chg="mod">
          <ac:chgData name="Bryce Mc Call" userId="bc1cdcf6-0dc9-4f2f-a1be-e4f2dea555d3" providerId="ADAL" clId="{640885AF-8860-45FE-AC6A-0E9507937536}" dt="2023-10-17T10:03:41.563" v="41" actId="20577"/>
          <ac:spMkLst>
            <pc:docMk/>
            <pc:sldMk cId="2416952676" sldId="260"/>
            <ac:spMk id="87" creationId="{5DB37897-8E17-4111-A8C6-C5480F90D595}"/>
          </ac:spMkLst>
        </pc:spChg>
        <pc:cxnChg chg="mod">
          <ac:chgData name="Bryce Mc Call" userId="bc1cdcf6-0dc9-4f2f-a1be-e4f2dea555d3" providerId="ADAL" clId="{640885AF-8860-45FE-AC6A-0E9507937536}" dt="2023-10-17T10:07:58.136" v="73" actId="14100"/>
          <ac:cxnSpMkLst>
            <pc:docMk/>
            <pc:sldMk cId="2416952676" sldId="260"/>
            <ac:cxnSpMk id="12" creationId="{876C8B46-CFB8-452C-87C5-89EF8AE21428}"/>
          </ac:cxnSpMkLst>
        </pc:cxnChg>
        <pc:cxnChg chg="mod">
          <ac:chgData name="Bryce Mc Call" userId="bc1cdcf6-0dc9-4f2f-a1be-e4f2dea555d3" providerId="ADAL" clId="{640885AF-8860-45FE-AC6A-0E9507937536}" dt="2023-10-17T10:07:51.082" v="72" actId="14100"/>
          <ac:cxnSpMkLst>
            <pc:docMk/>
            <pc:sldMk cId="2416952676" sldId="260"/>
            <ac:cxnSpMk id="31" creationId="{699428AB-ECD3-4762-9B48-F8BD215AE4C1}"/>
          </ac:cxnSpMkLst>
        </pc:cxnChg>
        <pc:cxnChg chg="mod">
          <ac:chgData name="Bryce Mc Call" userId="bc1cdcf6-0dc9-4f2f-a1be-e4f2dea555d3" providerId="ADAL" clId="{640885AF-8860-45FE-AC6A-0E9507937536}" dt="2023-10-17T10:02:32.653" v="39" actId="692"/>
          <ac:cxnSpMkLst>
            <pc:docMk/>
            <pc:sldMk cId="2416952676" sldId="260"/>
            <ac:cxnSpMk id="47" creationId="{D023BE04-5B3A-47D4-833E-F850E19282CD}"/>
          </ac:cxnSpMkLst>
        </pc:cxnChg>
        <pc:cxnChg chg="mod">
          <ac:chgData name="Bryce Mc Call" userId="bc1cdcf6-0dc9-4f2f-a1be-e4f2dea555d3" providerId="ADAL" clId="{640885AF-8860-45FE-AC6A-0E9507937536}" dt="2023-10-17T10:01:00.556" v="3" actId="14100"/>
          <ac:cxnSpMkLst>
            <pc:docMk/>
            <pc:sldMk cId="2416952676" sldId="260"/>
            <ac:cxnSpMk id="58" creationId="{7CF631D0-CC5A-4CB3-A35F-F90B2888EEAE}"/>
          </ac:cxnSpMkLst>
        </pc:cxnChg>
        <pc:cxnChg chg="mod">
          <ac:chgData name="Bryce Mc Call" userId="bc1cdcf6-0dc9-4f2f-a1be-e4f2dea555d3" providerId="ADAL" clId="{640885AF-8860-45FE-AC6A-0E9507937536}" dt="2023-10-17T10:01:03.445" v="4" actId="14100"/>
          <ac:cxnSpMkLst>
            <pc:docMk/>
            <pc:sldMk cId="2416952676" sldId="260"/>
            <ac:cxnSpMk id="86" creationId="{D9094983-7B2E-42DF-AAD1-7A0B7B62BB4F}"/>
          </ac:cxnSpMkLst>
        </pc:cxnChg>
        <pc:cxnChg chg="mod">
          <ac:chgData name="Bryce Mc Call" userId="bc1cdcf6-0dc9-4f2f-a1be-e4f2dea555d3" providerId="ADAL" clId="{640885AF-8860-45FE-AC6A-0E9507937536}" dt="2023-10-17T10:02:32.653" v="39" actId="692"/>
          <ac:cxnSpMkLst>
            <pc:docMk/>
            <pc:sldMk cId="2416952676" sldId="260"/>
            <ac:cxnSpMk id="110" creationId="{977320C1-4EA8-4DFA-923A-F533A6F25067}"/>
          </ac:cxnSpMkLst>
        </pc:cxnChg>
        <pc:cxnChg chg="del mod">
          <ac:chgData name="Bryce Mc Call" userId="bc1cdcf6-0dc9-4f2f-a1be-e4f2dea555d3" providerId="ADAL" clId="{640885AF-8860-45FE-AC6A-0E9507937536}" dt="2023-10-17T10:06:56.883" v="52" actId="478"/>
          <ac:cxnSpMkLst>
            <pc:docMk/>
            <pc:sldMk cId="2416952676" sldId="260"/>
            <ac:cxnSpMk id="111" creationId="{D82E71C1-78CF-4AA6-A2C6-7B6F7EB5F8FC}"/>
          </ac:cxnSpMkLst>
        </pc:cxnChg>
      </pc:sldChg>
      <pc:sldChg chg="modSp mod">
        <pc:chgData name="Bryce Mc Call" userId="bc1cdcf6-0dc9-4f2f-a1be-e4f2dea555d3" providerId="ADAL" clId="{640885AF-8860-45FE-AC6A-0E9507937536}" dt="2023-10-17T12:10:00.059" v="724" actId="20577"/>
        <pc:sldMkLst>
          <pc:docMk/>
          <pc:sldMk cId="2530965932" sldId="271"/>
        </pc:sldMkLst>
        <pc:spChg chg="mod">
          <ac:chgData name="Bryce Mc Call" userId="bc1cdcf6-0dc9-4f2f-a1be-e4f2dea555d3" providerId="ADAL" clId="{640885AF-8860-45FE-AC6A-0E9507937536}" dt="2023-10-17T12:10:00.059" v="724" actId="20577"/>
          <ac:spMkLst>
            <pc:docMk/>
            <pc:sldMk cId="2530965932" sldId="271"/>
            <ac:spMk id="2" creationId="{53F6839D-58B5-CDA5-60C0-D2D295319397}"/>
          </ac:spMkLst>
        </pc:spChg>
      </pc:sldChg>
      <pc:sldChg chg="addSp delSp modSp del mod">
        <pc:chgData name="Bryce Mc Call" userId="bc1cdcf6-0dc9-4f2f-a1be-e4f2dea555d3" providerId="ADAL" clId="{640885AF-8860-45FE-AC6A-0E9507937536}" dt="2023-10-18T08:40:15.485" v="2042" actId="47"/>
        <pc:sldMkLst>
          <pc:docMk/>
          <pc:sldMk cId="2302551599" sldId="426"/>
        </pc:sldMkLst>
        <pc:graphicFrameChg chg="add del mod modGraphic">
          <ac:chgData name="Bryce Mc Call" userId="bc1cdcf6-0dc9-4f2f-a1be-e4f2dea555d3" providerId="ADAL" clId="{640885AF-8860-45FE-AC6A-0E9507937536}" dt="2023-10-18T08:34:42.189" v="1587" actId="478"/>
          <ac:graphicFrameMkLst>
            <pc:docMk/>
            <pc:sldMk cId="2302551599" sldId="426"/>
            <ac:graphicFrameMk id="2" creationId="{F8AABB04-BF5E-31E0-C0F9-70D61ADB32FA}"/>
          </ac:graphicFrameMkLst>
        </pc:graphicFrameChg>
        <pc:graphicFrameChg chg="add del mod modGraphic">
          <ac:chgData name="Bryce Mc Call" userId="bc1cdcf6-0dc9-4f2f-a1be-e4f2dea555d3" providerId="ADAL" clId="{640885AF-8860-45FE-AC6A-0E9507937536}" dt="2023-10-18T08:36:49.455" v="1650" actId="21"/>
          <ac:graphicFrameMkLst>
            <pc:docMk/>
            <pc:sldMk cId="2302551599" sldId="426"/>
            <ac:graphicFrameMk id="3" creationId="{53D20F6F-0AB6-AB14-F75E-C8C33FA6963D}"/>
          </ac:graphicFrameMkLst>
        </pc:graphicFrameChg>
      </pc:sldChg>
      <pc:sldChg chg="add del">
        <pc:chgData name="Bryce Mc Call" userId="bc1cdcf6-0dc9-4f2f-a1be-e4f2dea555d3" providerId="ADAL" clId="{640885AF-8860-45FE-AC6A-0E9507937536}" dt="2023-10-17T12:12:02.191" v="727" actId="47"/>
        <pc:sldMkLst>
          <pc:docMk/>
          <pc:sldMk cId="3529556446" sldId="428"/>
        </pc:sldMkLst>
      </pc:sldChg>
      <pc:sldChg chg="addSp delSp modSp add mod">
        <pc:chgData name="Bryce Mc Call" userId="bc1cdcf6-0dc9-4f2f-a1be-e4f2dea555d3" providerId="ADAL" clId="{640885AF-8860-45FE-AC6A-0E9507937536}" dt="2023-10-17T10:18:34.807" v="142" actId="14100"/>
        <pc:sldMkLst>
          <pc:docMk/>
          <pc:sldMk cId="2753170217" sldId="432"/>
        </pc:sldMkLst>
        <pc:spChg chg="mod">
          <ac:chgData name="Bryce Mc Call" userId="bc1cdcf6-0dc9-4f2f-a1be-e4f2dea555d3" providerId="ADAL" clId="{640885AF-8860-45FE-AC6A-0E9507937536}" dt="2023-10-17T10:09:52.292" v="78" actId="1076"/>
          <ac:spMkLst>
            <pc:docMk/>
            <pc:sldMk cId="2753170217" sldId="432"/>
            <ac:spMk id="2" creationId="{8B63866E-C412-5C77-3D4F-8CF8A9994301}"/>
          </ac:spMkLst>
        </pc:spChg>
        <pc:spChg chg="mod topLvl">
          <ac:chgData name="Bryce Mc Call" userId="bc1cdcf6-0dc9-4f2f-a1be-e4f2dea555d3" providerId="ADAL" clId="{640885AF-8860-45FE-AC6A-0E9507937536}" dt="2023-10-17T10:12:25.017" v="103" actId="1076"/>
          <ac:spMkLst>
            <pc:docMk/>
            <pc:sldMk cId="2753170217" sldId="432"/>
            <ac:spMk id="10" creationId="{89556CD9-E5E1-E425-9E7B-F8C76C50DD9F}"/>
          </ac:spMkLst>
        </pc:spChg>
        <pc:spChg chg="del mod topLvl">
          <ac:chgData name="Bryce Mc Call" userId="bc1cdcf6-0dc9-4f2f-a1be-e4f2dea555d3" providerId="ADAL" clId="{640885AF-8860-45FE-AC6A-0E9507937536}" dt="2023-10-17T10:11:58.611" v="98" actId="478"/>
          <ac:spMkLst>
            <pc:docMk/>
            <pc:sldMk cId="2753170217" sldId="432"/>
            <ac:spMk id="11" creationId="{C7E7714F-2653-3961-A3D5-A9B7D1016272}"/>
          </ac:spMkLst>
        </pc:spChg>
        <pc:spChg chg="mod topLvl">
          <ac:chgData name="Bryce Mc Call" userId="bc1cdcf6-0dc9-4f2f-a1be-e4f2dea555d3" providerId="ADAL" clId="{640885AF-8860-45FE-AC6A-0E9507937536}" dt="2023-10-17T10:12:15.884" v="102" actId="165"/>
          <ac:spMkLst>
            <pc:docMk/>
            <pc:sldMk cId="2753170217" sldId="432"/>
            <ac:spMk id="12" creationId="{75FEC2AC-8E5C-01BA-066F-04DD473583F7}"/>
          </ac:spMkLst>
        </pc:spChg>
        <pc:spChg chg="mod topLvl">
          <ac:chgData name="Bryce Mc Call" userId="bc1cdcf6-0dc9-4f2f-a1be-e4f2dea555d3" providerId="ADAL" clId="{640885AF-8860-45FE-AC6A-0E9507937536}" dt="2023-10-17T10:12:15.884" v="102" actId="165"/>
          <ac:spMkLst>
            <pc:docMk/>
            <pc:sldMk cId="2753170217" sldId="432"/>
            <ac:spMk id="13" creationId="{6D9ECBA0-CBCD-0E59-70EB-B083A7914BC7}"/>
          </ac:spMkLst>
        </pc:spChg>
        <pc:spChg chg="mod topLvl">
          <ac:chgData name="Bryce Mc Call" userId="bc1cdcf6-0dc9-4f2f-a1be-e4f2dea555d3" providerId="ADAL" clId="{640885AF-8860-45FE-AC6A-0E9507937536}" dt="2023-10-17T10:12:15.884" v="102" actId="165"/>
          <ac:spMkLst>
            <pc:docMk/>
            <pc:sldMk cId="2753170217" sldId="432"/>
            <ac:spMk id="14" creationId="{DF44E240-77C8-2270-B4F8-ED2FB52EF8A0}"/>
          </ac:spMkLst>
        </pc:spChg>
        <pc:spChg chg="mod topLvl">
          <ac:chgData name="Bryce Mc Call" userId="bc1cdcf6-0dc9-4f2f-a1be-e4f2dea555d3" providerId="ADAL" clId="{640885AF-8860-45FE-AC6A-0E9507937536}" dt="2023-10-17T10:12:15.884" v="102" actId="165"/>
          <ac:spMkLst>
            <pc:docMk/>
            <pc:sldMk cId="2753170217" sldId="432"/>
            <ac:spMk id="15" creationId="{29D972CC-033E-FD5D-0D68-57AD170A8C25}"/>
          </ac:spMkLst>
        </pc:spChg>
        <pc:spChg chg="mod topLvl">
          <ac:chgData name="Bryce Mc Call" userId="bc1cdcf6-0dc9-4f2f-a1be-e4f2dea555d3" providerId="ADAL" clId="{640885AF-8860-45FE-AC6A-0E9507937536}" dt="2023-10-17T10:12:15.884" v="102" actId="165"/>
          <ac:spMkLst>
            <pc:docMk/>
            <pc:sldMk cId="2753170217" sldId="432"/>
            <ac:spMk id="16" creationId="{AA0A6D43-A1BB-E56C-DBF9-FCCCA0C476C3}"/>
          </ac:spMkLst>
        </pc:spChg>
        <pc:spChg chg="mod topLvl">
          <ac:chgData name="Bryce Mc Call" userId="bc1cdcf6-0dc9-4f2f-a1be-e4f2dea555d3" providerId="ADAL" clId="{640885AF-8860-45FE-AC6A-0E9507937536}" dt="2023-10-17T10:11:03.518" v="85" actId="165"/>
          <ac:spMkLst>
            <pc:docMk/>
            <pc:sldMk cId="2753170217" sldId="432"/>
            <ac:spMk id="25" creationId="{2832743A-4009-809D-0907-1AFC5045CC7F}"/>
          </ac:spMkLst>
        </pc:spChg>
        <pc:spChg chg="mod topLvl">
          <ac:chgData name="Bryce Mc Call" userId="bc1cdcf6-0dc9-4f2f-a1be-e4f2dea555d3" providerId="ADAL" clId="{640885AF-8860-45FE-AC6A-0E9507937536}" dt="2023-10-17T10:11:03.518" v="85" actId="165"/>
          <ac:spMkLst>
            <pc:docMk/>
            <pc:sldMk cId="2753170217" sldId="432"/>
            <ac:spMk id="26" creationId="{1D33E497-6DAC-3F3C-0902-9A86539CA23D}"/>
          </ac:spMkLst>
        </pc:spChg>
        <pc:spChg chg="mod topLvl">
          <ac:chgData name="Bryce Mc Call" userId="bc1cdcf6-0dc9-4f2f-a1be-e4f2dea555d3" providerId="ADAL" clId="{640885AF-8860-45FE-AC6A-0E9507937536}" dt="2023-10-17T10:11:03.518" v="85" actId="165"/>
          <ac:spMkLst>
            <pc:docMk/>
            <pc:sldMk cId="2753170217" sldId="432"/>
            <ac:spMk id="27" creationId="{741EFE31-A3EC-CFCE-8825-FFE1FA5A38AD}"/>
          </ac:spMkLst>
        </pc:spChg>
        <pc:spChg chg="del mod">
          <ac:chgData name="Bryce Mc Call" userId="bc1cdcf6-0dc9-4f2f-a1be-e4f2dea555d3" providerId="ADAL" clId="{640885AF-8860-45FE-AC6A-0E9507937536}" dt="2023-10-17T10:09:27.101" v="76" actId="478"/>
          <ac:spMkLst>
            <pc:docMk/>
            <pc:sldMk cId="2753170217" sldId="432"/>
            <ac:spMk id="28" creationId="{B67ACE58-C4BE-5220-46FD-E3D59C57CE54}"/>
          </ac:spMkLst>
        </pc:spChg>
        <pc:spChg chg="mod topLvl">
          <ac:chgData name="Bryce Mc Call" userId="bc1cdcf6-0dc9-4f2f-a1be-e4f2dea555d3" providerId="ADAL" clId="{640885AF-8860-45FE-AC6A-0E9507937536}" dt="2023-10-17T10:11:03.518" v="85" actId="165"/>
          <ac:spMkLst>
            <pc:docMk/>
            <pc:sldMk cId="2753170217" sldId="432"/>
            <ac:spMk id="29" creationId="{37EB1928-03FE-26FC-6227-D83043699434}"/>
          </ac:spMkLst>
        </pc:spChg>
        <pc:spChg chg="mod topLvl">
          <ac:chgData name="Bryce Mc Call" userId="bc1cdcf6-0dc9-4f2f-a1be-e4f2dea555d3" providerId="ADAL" clId="{640885AF-8860-45FE-AC6A-0E9507937536}" dt="2023-10-17T10:11:03.518" v="85" actId="165"/>
          <ac:spMkLst>
            <pc:docMk/>
            <pc:sldMk cId="2753170217" sldId="432"/>
            <ac:spMk id="30" creationId="{EC69B222-2A29-1558-7BE7-733DC68F43CE}"/>
          </ac:spMkLst>
        </pc:spChg>
        <pc:spChg chg="mod topLvl">
          <ac:chgData name="Bryce Mc Call" userId="bc1cdcf6-0dc9-4f2f-a1be-e4f2dea555d3" providerId="ADAL" clId="{640885AF-8860-45FE-AC6A-0E9507937536}" dt="2023-10-17T10:11:03.518" v="85" actId="165"/>
          <ac:spMkLst>
            <pc:docMk/>
            <pc:sldMk cId="2753170217" sldId="432"/>
            <ac:spMk id="31" creationId="{D1C97643-67D1-061A-D038-76B576C14399}"/>
          </ac:spMkLst>
        </pc:spChg>
        <pc:spChg chg="mod topLvl">
          <ac:chgData name="Bryce Mc Call" userId="bc1cdcf6-0dc9-4f2f-a1be-e4f2dea555d3" providerId="ADAL" clId="{640885AF-8860-45FE-AC6A-0E9507937536}" dt="2023-10-17T10:11:03.518" v="85" actId="165"/>
          <ac:spMkLst>
            <pc:docMk/>
            <pc:sldMk cId="2753170217" sldId="432"/>
            <ac:spMk id="32" creationId="{AD1BDDB8-2AC5-084C-561D-E24BFC23DC00}"/>
          </ac:spMkLst>
        </pc:spChg>
        <pc:spChg chg="mod topLvl">
          <ac:chgData name="Bryce Mc Call" userId="bc1cdcf6-0dc9-4f2f-a1be-e4f2dea555d3" providerId="ADAL" clId="{640885AF-8860-45FE-AC6A-0E9507937536}" dt="2023-10-17T10:11:03.518" v="85" actId="165"/>
          <ac:spMkLst>
            <pc:docMk/>
            <pc:sldMk cId="2753170217" sldId="432"/>
            <ac:spMk id="33" creationId="{67BD3088-E722-FD0A-569E-560205CE3754}"/>
          </ac:spMkLst>
        </pc:spChg>
        <pc:spChg chg="mod topLvl">
          <ac:chgData name="Bryce Mc Call" userId="bc1cdcf6-0dc9-4f2f-a1be-e4f2dea555d3" providerId="ADAL" clId="{640885AF-8860-45FE-AC6A-0E9507937536}" dt="2023-10-17T10:11:03.518" v="85" actId="165"/>
          <ac:spMkLst>
            <pc:docMk/>
            <pc:sldMk cId="2753170217" sldId="432"/>
            <ac:spMk id="34" creationId="{91CC1DB0-2FBE-BB7F-92C7-0E55D2D55D0D}"/>
          </ac:spMkLst>
        </pc:spChg>
        <pc:spChg chg="mod topLvl">
          <ac:chgData name="Bryce Mc Call" userId="bc1cdcf6-0dc9-4f2f-a1be-e4f2dea555d3" providerId="ADAL" clId="{640885AF-8860-45FE-AC6A-0E9507937536}" dt="2023-10-17T10:11:03.518" v="85" actId="165"/>
          <ac:spMkLst>
            <pc:docMk/>
            <pc:sldMk cId="2753170217" sldId="432"/>
            <ac:spMk id="35" creationId="{60843061-4039-4608-C1EA-FF609AAE8C72}"/>
          </ac:spMkLst>
        </pc:spChg>
        <pc:spChg chg="mod topLvl">
          <ac:chgData name="Bryce Mc Call" userId="bc1cdcf6-0dc9-4f2f-a1be-e4f2dea555d3" providerId="ADAL" clId="{640885AF-8860-45FE-AC6A-0E9507937536}" dt="2023-10-17T10:11:03.518" v="85" actId="165"/>
          <ac:spMkLst>
            <pc:docMk/>
            <pc:sldMk cId="2753170217" sldId="432"/>
            <ac:spMk id="36" creationId="{BCD3BCDF-C427-AAF3-DE32-299D1B75919A}"/>
          </ac:spMkLst>
        </pc:spChg>
        <pc:spChg chg="mod topLvl">
          <ac:chgData name="Bryce Mc Call" userId="bc1cdcf6-0dc9-4f2f-a1be-e4f2dea555d3" providerId="ADAL" clId="{640885AF-8860-45FE-AC6A-0E9507937536}" dt="2023-10-17T10:11:03.518" v="85" actId="165"/>
          <ac:spMkLst>
            <pc:docMk/>
            <pc:sldMk cId="2753170217" sldId="432"/>
            <ac:spMk id="37" creationId="{03ACA5F2-420D-B30A-C907-8D9CC62FA85C}"/>
          </ac:spMkLst>
        </pc:spChg>
        <pc:spChg chg="mod topLvl">
          <ac:chgData name="Bryce Mc Call" userId="bc1cdcf6-0dc9-4f2f-a1be-e4f2dea555d3" providerId="ADAL" clId="{640885AF-8860-45FE-AC6A-0E9507937536}" dt="2023-10-17T10:11:03.518" v="85" actId="165"/>
          <ac:spMkLst>
            <pc:docMk/>
            <pc:sldMk cId="2753170217" sldId="432"/>
            <ac:spMk id="38" creationId="{A3943A5B-3AEB-5748-5674-4827435B1876}"/>
          </ac:spMkLst>
        </pc:spChg>
        <pc:spChg chg="mod topLvl">
          <ac:chgData name="Bryce Mc Call" userId="bc1cdcf6-0dc9-4f2f-a1be-e4f2dea555d3" providerId="ADAL" clId="{640885AF-8860-45FE-AC6A-0E9507937536}" dt="2023-10-17T10:11:03.518" v="85" actId="165"/>
          <ac:spMkLst>
            <pc:docMk/>
            <pc:sldMk cId="2753170217" sldId="432"/>
            <ac:spMk id="39" creationId="{1EB4D8CC-1E36-8DFB-B5F2-FA39EB6EB4A7}"/>
          </ac:spMkLst>
        </pc:spChg>
        <pc:spChg chg="mod topLvl">
          <ac:chgData name="Bryce Mc Call" userId="bc1cdcf6-0dc9-4f2f-a1be-e4f2dea555d3" providerId="ADAL" clId="{640885AF-8860-45FE-AC6A-0E9507937536}" dt="2023-10-17T10:11:03.518" v="85" actId="165"/>
          <ac:spMkLst>
            <pc:docMk/>
            <pc:sldMk cId="2753170217" sldId="432"/>
            <ac:spMk id="40" creationId="{23844FF2-ADB2-96A7-CC06-387C68BC412D}"/>
          </ac:spMkLst>
        </pc:spChg>
        <pc:spChg chg="mod topLvl">
          <ac:chgData name="Bryce Mc Call" userId="bc1cdcf6-0dc9-4f2f-a1be-e4f2dea555d3" providerId="ADAL" clId="{640885AF-8860-45FE-AC6A-0E9507937536}" dt="2023-10-17T10:11:03.518" v="85" actId="165"/>
          <ac:spMkLst>
            <pc:docMk/>
            <pc:sldMk cId="2753170217" sldId="432"/>
            <ac:spMk id="41" creationId="{1B6C0DA1-E378-AEB3-A481-153BE41E1D3B}"/>
          </ac:spMkLst>
        </pc:spChg>
        <pc:spChg chg="mod topLvl">
          <ac:chgData name="Bryce Mc Call" userId="bc1cdcf6-0dc9-4f2f-a1be-e4f2dea555d3" providerId="ADAL" clId="{640885AF-8860-45FE-AC6A-0E9507937536}" dt="2023-10-17T10:11:03.518" v="85" actId="165"/>
          <ac:spMkLst>
            <pc:docMk/>
            <pc:sldMk cId="2753170217" sldId="432"/>
            <ac:spMk id="42" creationId="{DB8BDCCD-2D6F-677B-CBC9-E5E88B8A7F85}"/>
          </ac:spMkLst>
        </pc:spChg>
        <pc:spChg chg="mod topLvl">
          <ac:chgData name="Bryce Mc Call" userId="bc1cdcf6-0dc9-4f2f-a1be-e4f2dea555d3" providerId="ADAL" clId="{640885AF-8860-45FE-AC6A-0E9507937536}" dt="2023-10-17T10:11:03.518" v="85" actId="165"/>
          <ac:spMkLst>
            <pc:docMk/>
            <pc:sldMk cId="2753170217" sldId="432"/>
            <ac:spMk id="43" creationId="{B85AFE14-81CC-F829-71F3-9CE1EF19D5A8}"/>
          </ac:spMkLst>
        </pc:spChg>
        <pc:spChg chg="mod topLvl">
          <ac:chgData name="Bryce Mc Call" userId="bc1cdcf6-0dc9-4f2f-a1be-e4f2dea555d3" providerId="ADAL" clId="{640885AF-8860-45FE-AC6A-0E9507937536}" dt="2023-10-17T10:11:03.518" v="85" actId="165"/>
          <ac:spMkLst>
            <pc:docMk/>
            <pc:sldMk cId="2753170217" sldId="432"/>
            <ac:spMk id="44" creationId="{65731A6D-54DB-FA8E-6E23-E7415C24C7FF}"/>
          </ac:spMkLst>
        </pc:spChg>
        <pc:spChg chg="del">
          <ac:chgData name="Bryce Mc Call" userId="bc1cdcf6-0dc9-4f2f-a1be-e4f2dea555d3" providerId="ADAL" clId="{640885AF-8860-45FE-AC6A-0E9507937536}" dt="2023-10-17T10:10:43.239" v="82" actId="478"/>
          <ac:spMkLst>
            <pc:docMk/>
            <pc:sldMk cId="2753170217" sldId="432"/>
            <ac:spMk id="45" creationId="{62027C9C-16AF-DACE-CA5E-3A9FBB70379E}"/>
          </ac:spMkLst>
        </pc:spChg>
        <pc:spChg chg="mod topLvl">
          <ac:chgData name="Bryce Mc Call" userId="bc1cdcf6-0dc9-4f2f-a1be-e4f2dea555d3" providerId="ADAL" clId="{640885AF-8860-45FE-AC6A-0E9507937536}" dt="2023-10-17T10:11:03.518" v="85" actId="165"/>
          <ac:spMkLst>
            <pc:docMk/>
            <pc:sldMk cId="2753170217" sldId="432"/>
            <ac:spMk id="46" creationId="{16141BE5-AD77-B14D-34DF-68A479023662}"/>
          </ac:spMkLst>
        </pc:spChg>
        <pc:spChg chg="mod topLvl">
          <ac:chgData name="Bryce Mc Call" userId="bc1cdcf6-0dc9-4f2f-a1be-e4f2dea555d3" providerId="ADAL" clId="{640885AF-8860-45FE-AC6A-0E9507937536}" dt="2023-10-17T10:11:03.518" v="85" actId="165"/>
          <ac:spMkLst>
            <pc:docMk/>
            <pc:sldMk cId="2753170217" sldId="432"/>
            <ac:spMk id="47" creationId="{5D566AD5-6AAA-C99D-29A8-0AB5854923FA}"/>
          </ac:spMkLst>
        </pc:spChg>
        <pc:spChg chg="del">
          <ac:chgData name="Bryce Mc Call" userId="bc1cdcf6-0dc9-4f2f-a1be-e4f2dea555d3" providerId="ADAL" clId="{640885AF-8860-45FE-AC6A-0E9507937536}" dt="2023-10-17T10:10:43.239" v="82" actId="478"/>
          <ac:spMkLst>
            <pc:docMk/>
            <pc:sldMk cId="2753170217" sldId="432"/>
            <ac:spMk id="70" creationId="{4FBEC312-04F8-6E4F-1C9F-D0CCF969C819}"/>
          </ac:spMkLst>
        </pc:spChg>
        <pc:spChg chg="mod topLvl">
          <ac:chgData name="Bryce Mc Call" userId="bc1cdcf6-0dc9-4f2f-a1be-e4f2dea555d3" providerId="ADAL" clId="{640885AF-8860-45FE-AC6A-0E9507937536}" dt="2023-10-17T10:11:03.518" v="85" actId="165"/>
          <ac:spMkLst>
            <pc:docMk/>
            <pc:sldMk cId="2753170217" sldId="432"/>
            <ac:spMk id="71" creationId="{F4474D98-4F25-169C-FE62-2E757BEFDF28}"/>
          </ac:spMkLst>
        </pc:spChg>
        <pc:spChg chg="add mod">
          <ac:chgData name="Bryce Mc Call" userId="bc1cdcf6-0dc9-4f2f-a1be-e4f2dea555d3" providerId="ADAL" clId="{640885AF-8860-45FE-AC6A-0E9507937536}" dt="2023-10-17T10:18:18.582" v="109" actId="14100"/>
          <ac:spMkLst>
            <pc:docMk/>
            <pc:sldMk cId="2753170217" sldId="432"/>
            <ac:spMk id="80" creationId="{92F930D2-DCAF-10B0-66D0-3A41E805562E}"/>
          </ac:spMkLst>
        </pc:spChg>
        <pc:spChg chg="add mod">
          <ac:chgData name="Bryce Mc Call" userId="bc1cdcf6-0dc9-4f2f-a1be-e4f2dea555d3" providerId="ADAL" clId="{640885AF-8860-45FE-AC6A-0E9507937536}" dt="2023-10-17T10:18:34.807" v="142" actId="14100"/>
          <ac:spMkLst>
            <pc:docMk/>
            <pc:sldMk cId="2753170217" sldId="432"/>
            <ac:spMk id="81" creationId="{09F34492-631E-587E-D95F-85E64142DE1A}"/>
          </ac:spMkLst>
        </pc:spChg>
        <pc:grpChg chg="del mod">
          <ac:chgData name="Bryce Mc Call" userId="bc1cdcf6-0dc9-4f2f-a1be-e4f2dea555d3" providerId="ADAL" clId="{640885AF-8860-45FE-AC6A-0E9507937536}" dt="2023-10-17T10:10:54.175" v="83" actId="165"/>
          <ac:grpSpMkLst>
            <pc:docMk/>
            <pc:sldMk cId="2753170217" sldId="432"/>
            <ac:grpSpMk id="5" creationId="{A9DF4E6B-8166-164C-65AD-908A81BA8EBD}"/>
          </ac:grpSpMkLst>
        </pc:grpChg>
        <pc:grpChg chg="del mod topLvl">
          <ac:chgData name="Bryce Mc Call" userId="bc1cdcf6-0dc9-4f2f-a1be-e4f2dea555d3" providerId="ADAL" clId="{640885AF-8860-45FE-AC6A-0E9507937536}" dt="2023-10-17T10:11:03.518" v="85" actId="165"/>
          <ac:grpSpMkLst>
            <pc:docMk/>
            <pc:sldMk cId="2753170217" sldId="432"/>
            <ac:grpSpMk id="6" creationId="{D06828CE-9EB2-AEC1-1ED5-BAAEA8A3B4D5}"/>
          </ac:grpSpMkLst>
        </pc:grpChg>
        <pc:grpChg chg="del mod topLvl">
          <ac:chgData name="Bryce Mc Call" userId="bc1cdcf6-0dc9-4f2f-a1be-e4f2dea555d3" providerId="ADAL" clId="{640885AF-8860-45FE-AC6A-0E9507937536}" dt="2023-10-17T10:12:15.884" v="102" actId="165"/>
          <ac:grpSpMkLst>
            <pc:docMk/>
            <pc:sldMk cId="2753170217" sldId="432"/>
            <ac:grpSpMk id="7" creationId="{A5338DB2-1C42-30FA-4008-D1A46132EE6C}"/>
          </ac:grpSpMkLst>
        </pc:grpChg>
        <pc:cxnChg chg="mod topLvl">
          <ac:chgData name="Bryce Mc Call" userId="bc1cdcf6-0dc9-4f2f-a1be-e4f2dea555d3" providerId="ADAL" clId="{640885AF-8860-45FE-AC6A-0E9507937536}" dt="2023-10-17T10:17:35.124" v="104" actId="14100"/>
          <ac:cxnSpMkLst>
            <pc:docMk/>
            <pc:sldMk cId="2753170217" sldId="432"/>
            <ac:cxnSpMk id="8" creationId="{7D59C360-39DD-0A4E-335F-9E86152A8F70}"/>
          </ac:cxnSpMkLst>
        </pc:cxnChg>
        <pc:cxnChg chg="mod topLvl">
          <ac:chgData name="Bryce Mc Call" userId="bc1cdcf6-0dc9-4f2f-a1be-e4f2dea555d3" providerId="ADAL" clId="{640885AF-8860-45FE-AC6A-0E9507937536}" dt="2023-10-17T10:12:25.017" v="103" actId="1076"/>
          <ac:cxnSpMkLst>
            <pc:docMk/>
            <pc:sldMk cId="2753170217" sldId="432"/>
            <ac:cxnSpMk id="9" creationId="{7770D850-E260-877D-3894-0E873BF708D3}"/>
          </ac:cxnSpMkLst>
        </pc:cxnChg>
        <pc:cxnChg chg="mod topLvl">
          <ac:chgData name="Bryce Mc Call" userId="bc1cdcf6-0dc9-4f2f-a1be-e4f2dea555d3" providerId="ADAL" clId="{640885AF-8860-45FE-AC6A-0E9507937536}" dt="2023-10-17T10:12:15.884" v="102" actId="165"/>
          <ac:cxnSpMkLst>
            <pc:docMk/>
            <pc:sldMk cId="2753170217" sldId="432"/>
            <ac:cxnSpMk id="17" creationId="{47F41046-1DAB-49F7-5B61-9FB784AD4C60}"/>
          </ac:cxnSpMkLst>
        </pc:cxnChg>
        <pc:cxnChg chg="mod topLvl">
          <ac:chgData name="Bryce Mc Call" userId="bc1cdcf6-0dc9-4f2f-a1be-e4f2dea555d3" providerId="ADAL" clId="{640885AF-8860-45FE-AC6A-0E9507937536}" dt="2023-10-17T10:12:15.884" v="102" actId="165"/>
          <ac:cxnSpMkLst>
            <pc:docMk/>
            <pc:sldMk cId="2753170217" sldId="432"/>
            <ac:cxnSpMk id="18" creationId="{388CF566-51DA-5256-BD6F-DC0C3DBC0492}"/>
          </ac:cxnSpMkLst>
        </pc:cxnChg>
        <pc:cxnChg chg="mod topLvl">
          <ac:chgData name="Bryce Mc Call" userId="bc1cdcf6-0dc9-4f2f-a1be-e4f2dea555d3" providerId="ADAL" clId="{640885AF-8860-45FE-AC6A-0E9507937536}" dt="2023-10-17T10:12:15.884" v="102" actId="165"/>
          <ac:cxnSpMkLst>
            <pc:docMk/>
            <pc:sldMk cId="2753170217" sldId="432"/>
            <ac:cxnSpMk id="19" creationId="{F96AD07E-6AE6-63E8-8C78-6EA33AE29B6A}"/>
          </ac:cxnSpMkLst>
        </pc:cxnChg>
        <pc:cxnChg chg="mod topLvl">
          <ac:chgData name="Bryce Mc Call" userId="bc1cdcf6-0dc9-4f2f-a1be-e4f2dea555d3" providerId="ADAL" clId="{640885AF-8860-45FE-AC6A-0E9507937536}" dt="2023-10-17T10:12:15.884" v="102" actId="165"/>
          <ac:cxnSpMkLst>
            <pc:docMk/>
            <pc:sldMk cId="2753170217" sldId="432"/>
            <ac:cxnSpMk id="20" creationId="{D8CBDC56-9650-04DD-9418-2DEF80115828}"/>
          </ac:cxnSpMkLst>
        </pc:cxnChg>
        <pc:cxnChg chg="mod topLvl">
          <ac:chgData name="Bryce Mc Call" userId="bc1cdcf6-0dc9-4f2f-a1be-e4f2dea555d3" providerId="ADAL" clId="{640885AF-8860-45FE-AC6A-0E9507937536}" dt="2023-10-17T10:12:15.884" v="102" actId="165"/>
          <ac:cxnSpMkLst>
            <pc:docMk/>
            <pc:sldMk cId="2753170217" sldId="432"/>
            <ac:cxnSpMk id="21" creationId="{F0EF1A78-6EDA-6761-E970-39DACAF0CCFF}"/>
          </ac:cxnSpMkLst>
        </pc:cxnChg>
        <pc:cxnChg chg="mod topLvl">
          <ac:chgData name="Bryce Mc Call" userId="bc1cdcf6-0dc9-4f2f-a1be-e4f2dea555d3" providerId="ADAL" clId="{640885AF-8860-45FE-AC6A-0E9507937536}" dt="2023-10-17T10:12:15.884" v="102" actId="165"/>
          <ac:cxnSpMkLst>
            <pc:docMk/>
            <pc:sldMk cId="2753170217" sldId="432"/>
            <ac:cxnSpMk id="22" creationId="{C9F267E2-5636-2CE8-DC2F-466369ED5405}"/>
          </ac:cxnSpMkLst>
        </pc:cxnChg>
        <pc:cxnChg chg="del mod">
          <ac:chgData name="Bryce Mc Call" userId="bc1cdcf6-0dc9-4f2f-a1be-e4f2dea555d3" providerId="ADAL" clId="{640885AF-8860-45FE-AC6A-0E9507937536}" dt="2023-10-17T10:12:05.867" v="101" actId="478"/>
          <ac:cxnSpMkLst>
            <pc:docMk/>
            <pc:sldMk cId="2753170217" sldId="432"/>
            <ac:cxnSpMk id="23" creationId="{85E5CC25-71CA-03F5-C72D-3D856DBD3CFE}"/>
          </ac:cxnSpMkLst>
        </pc:cxnChg>
        <pc:cxnChg chg="mod topLvl">
          <ac:chgData name="Bryce Mc Call" userId="bc1cdcf6-0dc9-4f2f-a1be-e4f2dea555d3" providerId="ADAL" clId="{640885AF-8860-45FE-AC6A-0E9507937536}" dt="2023-10-17T10:12:15.884" v="102" actId="165"/>
          <ac:cxnSpMkLst>
            <pc:docMk/>
            <pc:sldMk cId="2753170217" sldId="432"/>
            <ac:cxnSpMk id="24" creationId="{341E9EAC-56D9-115C-C50F-21151A3F8112}"/>
          </ac:cxnSpMkLst>
        </pc:cxnChg>
        <pc:cxnChg chg="mod topLvl">
          <ac:chgData name="Bryce Mc Call" userId="bc1cdcf6-0dc9-4f2f-a1be-e4f2dea555d3" providerId="ADAL" clId="{640885AF-8860-45FE-AC6A-0E9507937536}" dt="2023-10-17T10:11:03.518" v="85" actId="165"/>
          <ac:cxnSpMkLst>
            <pc:docMk/>
            <pc:sldMk cId="2753170217" sldId="432"/>
            <ac:cxnSpMk id="48" creationId="{43E725AC-27DA-5EDC-9F23-7E6E4C8DA750}"/>
          </ac:cxnSpMkLst>
        </pc:cxnChg>
        <pc:cxnChg chg="mod topLvl">
          <ac:chgData name="Bryce Mc Call" userId="bc1cdcf6-0dc9-4f2f-a1be-e4f2dea555d3" providerId="ADAL" clId="{640885AF-8860-45FE-AC6A-0E9507937536}" dt="2023-10-17T10:11:03.518" v="85" actId="165"/>
          <ac:cxnSpMkLst>
            <pc:docMk/>
            <pc:sldMk cId="2753170217" sldId="432"/>
            <ac:cxnSpMk id="49" creationId="{2CDCA373-3FA6-5D62-DC50-F83A18E78367}"/>
          </ac:cxnSpMkLst>
        </pc:cxnChg>
        <pc:cxnChg chg="mod topLvl">
          <ac:chgData name="Bryce Mc Call" userId="bc1cdcf6-0dc9-4f2f-a1be-e4f2dea555d3" providerId="ADAL" clId="{640885AF-8860-45FE-AC6A-0E9507937536}" dt="2023-10-17T10:11:03.518" v="85" actId="165"/>
          <ac:cxnSpMkLst>
            <pc:docMk/>
            <pc:sldMk cId="2753170217" sldId="432"/>
            <ac:cxnSpMk id="50" creationId="{E22482EE-F874-1123-D7B3-B673463C2321}"/>
          </ac:cxnSpMkLst>
        </pc:cxnChg>
        <pc:cxnChg chg="mod topLvl">
          <ac:chgData name="Bryce Mc Call" userId="bc1cdcf6-0dc9-4f2f-a1be-e4f2dea555d3" providerId="ADAL" clId="{640885AF-8860-45FE-AC6A-0E9507937536}" dt="2023-10-17T10:11:03.518" v="85" actId="165"/>
          <ac:cxnSpMkLst>
            <pc:docMk/>
            <pc:sldMk cId="2753170217" sldId="432"/>
            <ac:cxnSpMk id="51" creationId="{96BC87FB-AF75-C719-E283-3BF5195A3430}"/>
          </ac:cxnSpMkLst>
        </pc:cxnChg>
        <pc:cxnChg chg="mod topLvl">
          <ac:chgData name="Bryce Mc Call" userId="bc1cdcf6-0dc9-4f2f-a1be-e4f2dea555d3" providerId="ADAL" clId="{640885AF-8860-45FE-AC6A-0E9507937536}" dt="2023-10-17T10:11:03.518" v="85" actId="165"/>
          <ac:cxnSpMkLst>
            <pc:docMk/>
            <pc:sldMk cId="2753170217" sldId="432"/>
            <ac:cxnSpMk id="52" creationId="{4F823E34-5C42-4C6E-D247-05CB9194A3FE}"/>
          </ac:cxnSpMkLst>
        </pc:cxnChg>
        <pc:cxnChg chg="mod topLvl">
          <ac:chgData name="Bryce Mc Call" userId="bc1cdcf6-0dc9-4f2f-a1be-e4f2dea555d3" providerId="ADAL" clId="{640885AF-8860-45FE-AC6A-0E9507937536}" dt="2023-10-17T10:11:03.518" v="85" actId="165"/>
          <ac:cxnSpMkLst>
            <pc:docMk/>
            <pc:sldMk cId="2753170217" sldId="432"/>
            <ac:cxnSpMk id="53" creationId="{89DF319C-D4D1-7F0A-998A-8C846960647A}"/>
          </ac:cxnSpMkLst>
        </pc:cxnChg>
        <pc:cxnChg chg="mod topLvl">
          <ac:chgData name="Bryce Mc Call" userId="bc1cdcf6-0dc9-4f2f-a1be-e4f2dea555d3" providerId="ADAL" clId="{640885AF-8860-45FE-AC6A-0E9507937536}" dt="2023-10-17T10:11:03.518" v="85" actId="165"/>
          <ac:cxnSpMkLst>
            <pc:docMk/>
            <pc:sldMk cId="2753170217" sldId="432"/>
            <ac:cxnSpMk id="54" creationId="{2BB96B16-0E0B-6933-9638-DE0B47E72279}"/>
          </ac:cxnSpMkLst>
        </pc:cxnChg>
        <pc:cxnChg chg="mod topLvl">
          <ac:chgData name="Bryce Mc Call" userId="bc1cdcf6-0dc9-4f2f-a1be-e4f2dea555d3" providerId="ADAL" clId="{640885AF-8860-45FE-AC6A-0E9507937536}" dt="2023-10-17T10:11:03.518" v="85" actId="165"/>
          <ac:cxnSpMkLst>
            <pc:docMk/>
            <pc:sldMk cId="2753170217" sldId="432"/>
            <ac:cxnSpMk id="55" creationId="{97E3FBC6-AC28-1A76-09B9-496591030055}"/>
          </ac:cxnSpMkLst>
        </pc:cxnChg>
        <pc:cxnChg chg="mod topLvl">
          <ac:chgData name="Bryce Mc Call" userId="bc1cdcf6-0dc9-4f2f-a1be-e4f2dea555d3" providerId="ADAL" clId="{640885AF-8860-45FE-AC6A-0E9507937536}" dt="2023-10-17T10:11:03.518" v="85" actId="165"/>
          <ac:cxnSpMkLst>
            <pc:docMk/>
            <pc:sldMk cId="2753170217" sldId="432"/>
            <ac:cxnSpMk id="56" creationId="{7EF9EF00-C166-1F50-B348-BAFE9E904A3E}"/>
          </ac:cxnSpMkLst>
        </pc:cxnChg>
        <pc:cxnChg chg="mod topLvl">
          <ac:chgData name="Bryce Mc Call" userId="bc1cdcf6-0dc9-4f2f-a1be-e4f2dea555d3" providerId="ADAL" clId="{640885AF-8860-45FE-AC6A-0E9507937536}" dt="2023-10-17T10:11:03.518" v="85" actId="165"/>
          <ac:cxnSpMkLst>
            <pc:docMk/>
            <pc:sldMk cId="2753170217" sldId="432"/>
            <ac:cxnSpMk id="57" creationId="{D955E400-9ACC-A157-F3C9-A9423ED47B1F}"/>
          </ac:cxnSpMkLst>
        </pc:cxnChg>
        <pc:cxnChg chg="mod topLvl">
          <ac:chgData name="Bryce Mc Call" userId="bc1cdcf6-0dc9-4f2f-a1be-e4f2dea555d3" providerId="ADAL" clId="{640885AF-8860-45FE-AC6A-0E9507937536}" dt="2023-10-17T10:11:03.518" v="85" actId="165"/>
          <ac:cxnSpMkLst>
            <pc:docMk/>
            <pc:sldMk cId="2753170217" sldId="432"/>
            <ac:cxnSpMk id="58" creationId="{0C40A62D-5517-A704-A173-91160ACE4E03}"/>
          </ac:cxnSpMkLst>
        </pc:cxnChg>
        <pc:cxnChg chg="mod topLvl">
          <ac:chgData name="Bryce Mc Call" userId="bc1cdcf6-0dc9-4f2f-a1be-e4f2dea555d3" providerId="ADAL" clId="{640885AF-8860-45FE-AC6A-0E9507937536}" dt="2023-10-17T10:11:03.518" v="85" actId="165"/>
          <ac:cxnSpMkLst>
            <pc:docMk/>
            <pc:sldMk cId="2753170217" sldId="432"/>
            <ac:cxnSpMk id="59" creationId="{1CD838EF-983C-C945-2834-95C46889BD12}"/>
          </ac:cxnSpMkLst>
        </pc:cxnChg>
        <pc:cxnChg chg="mod topLvl">
          <ac:chgData name="Bryce Mc Call" userId="bc1cdcf6-0dc9-4f2f-a1be-e4f2dea555d3" providerId="ADAL" clId="{640885AF-8860-45FE-AC6A-0E9507937536}" dt="2023-10-17T10:11:03.518" v="85" actId="165"/>
          <ac:cxnSpMkLst>
            <pc:docMk/>
            <pc:sldMk cId="2753170217" sldId="432"/>
            <ac:cxnSpMk id="60" creationId="{C76E4B4A-A88E-2BED-54DF-791C6FA07767}"/>
          </ac:cxnSpMkLst>
        </pc:cxnChg>
        <pc:cxnChg chg="mod topLvl">
          <ac:chgData name="Bryce Mc Call" userId="bc1cdcf6-0dc9-4f2f-a1be-e4f2dea555d3" providerId="ADAL" clId="{640885AF-8860-45FE-AC6A-0E9507937536}" dt="2023-10-17T10:11:03.518" v="85" actId="165"/>
          <ac:cxnSpMkLst>
            <pc:docMk/>
            <pc:sldMk cId="2753170217" sldId="432"/>
            <ac:cxnSpMk id="61" creationId="{5AF6E47B-395F-406A-D475-98BFFB62057C}"/>
          </ac:cxnSpMkLst>
        </pc:cxnChg>
        <pc:cxnChg chg="mod topLvl">
          <ac:chgData name="Bryce Mc Call" userId="bc1cdcf6-0dc9-4f2f-a1be-e4f2dea555d3" providerId="ADAL" clId="{640885AF-8860-45FE-AC6A-0E9507937536}" dt="2023-10-17T10:11:03.518" v="85" actId="165"/>
          <ac:cxnSpMkLst>
            <pc:docMk/>
            <pc:sldMk cId="2753170217" sldId="432"/>
            <ac:cxnSpMk id="62" creationId="{C62EF7C9-A310-A695-23F6-418F9AC79C93}"/>
          </ac:cxnSpMkLst>
        </pc:cxnChg>
        <pc:cxnChg chg="del mod topLvl">
          <ac:chgData name="Bryce Mc Call" userId="bc1cdcf6-0dc9-4f2f-a1be-e4f2dea555d3" providerId="ADAL" clId="{640885AF-8860-45FE-AC6A-0E9507937536}" dt="2023-10-17T10:11:20.286" v="92" actId="478"/>
          <ac:cxnSpMkLst>
            <pc:docMk/>
            <pc:sldMk cId="2753170217" sldId="432"/>
            <ac:cxnSpMk id="63" creationId="{1B578FB8-2F51-9242-1845-745DA2CB725F}"/>
          </ac:cxnSpMkLst>
        </pc:cxnChg>
        <pc:cxnChg chg="del mod topLvl">
          <ac:chgData name="Bryce Mc Call" userId="bc1cdcf6-0dc9-4f2f-a1be-e4f2dea555d3" providerId="ADAL" clId="{640885AF-8860-45FE-AC6A-0E9507937536}" dt="2023-10-17T10:11:18.319" v="91" actId="478"/>
          <ac:cxnSpMkLst>
            <pc:docMk/>
            <pc:sldMk cId="2753170217" sldId="432"/>
            <ac:cxnSpMk id="64" creationId="{AA3A1E50-EDF4-08B8-981E-F80B6EB772A9}"/>
          </ac:cxnSpMkLst>
        </pc:cxnChg>
        <pc:cxnChg chg="del mod topLvl">
          <ac:chgData name="Bryce Mc Call" userId="bc1cdcf6-0dc9-4f2f-a1be-e4f2dea555d3" providerId="ADAL" clId="{640885AF-8860-45FE-AC6A-0E9507937536}" dt="2023-10-17T10:11:14.711" v="89" actId="478"/>
          <ac:cxnSpMkLst>
            <pc:docMk/>
            <pc:sldMk cId="2753170217" sldId="432"/>
            <ac:cxnSpMk id="65" creationId="{4E2B8AF4-A066-C9A1-49C9-28FA27963669}"/>
          </ac:cxnSpMkLst>
        </pc:cxnChg>
        <pc:cxnChg chg="del mod topLvl">
          <ac:chgData name="Bryce Mc Call" userId="bc1cdcf6-0dc9-4f2f-a1be-e4f2dea555d3" providerId="ADAL" clId="{640885AF-8860-45FE-AC6A-0E9507937536}" dt="2023-10-17T10:11:13.425" v="88" actId="478"/>
          <ac:cxnSpMkLst>
            <pc:docMk/>
            <pc:sldMk cId="2753170217" sldId="432"/>
            <ac:cxnSpMk id="66" creationId="{2B8D707E-3B9D-E748-F1D7-8D02C0C736A9}"/>
          </ac:cxnSpMkLst>
        </pc:cxnChg>
        <pc:cxnChg chg="del mod topLvl">
          <ac:chgData name="Bryce Mc Call" userId="bc1cdcf6-0dc9-4f2f-a1be-e4f2dea555d3" providerId="ADAL" clId="{640885AF-8860-45FE-AC6A-0E9507937536}" dt="2023-10-17T10:11:11.652" v="87" actId="478"/>
          <ac:cxnSpMkLst>
            <pc:docMk/>
            <pc:sldMk cId="2753170217" sldId="432"/>
            <ac:cxnSpMk id="67" creationId="{39C734A2-10F1-127C-C9F4-008184409977}"/>
          </ac:cxnSpMkLst>
        </pc:cxnChg>
        <pc:cxnChg chg="del mod topLvl">
          <ac:chgData name="Bryce Mc Call" userId="bc1cdcf6-0dc9-4f2f-a1be-e4f2dea555d3" providerId="ADAL" clId="{640885AF-8860-45FE-AC6A-0E9507937536}" dt="2023-10-17T10:11:27.188" v="94" actId="478"/>
          <ac:cxnSpMkLst>
            <pc:docMk/>
            <pc:sldMk cId="2753170217" sldId="432"/>
            <ac:cxnSpMk id="68" creationId="{120FD6D4-A5CA-D72E-E4CF-414A18C6573E}"/>
          </ac:cxnSpMkLst>
        </pc:cxnChg>
        <pc:cxnChg chg="mod topLvl">
          <ac:chgData name="Bryce Mc Call" userId="bc1cdcf6-0dc9-4f2f-a1be-e4f2dea555d3" providerId="ADAL" clId="{640885AF-8860-45FE-AC6A-0E9507937536}" dt="2023-10-17T10:11:03.518" v="85" actId="165"/>
          <ac:cxnSpMkLst>
            <pc:docMk/>
            <pc:sldMk cId="2753170217" sldId="432"/>
            <ac:cxnSpMk id="69" creationId="{1CC952CA-2538-B164-C0FF-8C083D5C712D}"/>
          </ac:cxnSpMkLst>
        </pc:cxnChg>
        <pc:cxnChg chg="mod topLvl">
          <ac:chgData name="Bryce Mc Call" userId="bc1cdcf6-0dc9-4f2f-a1be-e4f2dea555d3" providerId="ADAL" clId="{640885AF-8860-45FE-AC6A-0E9507937536}" dt="2023-10-17T10:11:03.518" v="85" actId="165"/>
          <ac:cxnSpMkLst>
            <pc:docMk/>
            <pc:sldMk cId="2753170217" sldId="432"/>
            <ac:cxnSpMk id="72" creationId="{8A0FE4DA-E623-B59B-A1F7-699CFC63D8E3}"/>
          </ac:cxnSpMkLst>
        </pc:cxnChg>
        <pc:cxnChg chg="mod topLvl">
          <ac:chgData name="Bryce Mc Call" userId="bc1cdcf6-0dc9-4f2f-a1be-e4f2dea555d3" providerId="ADAL" clId="{640885AF-8860-45FE-AC6A-0E9507937536}" dt="2023-10-17T10:11:03.518" v="85" actId="165"/>
          <ac:cxnSpMkLst>
            <pc:docMk/>
            <pc:sldMk cId="2753170217" sldId="432"/>
            <ac:cxnSpMk id="73" creationId="{0AB73A83-C26B-4854-4583-67BAF513C6D5}"/>
          </ac:cxnSpMkLst>
        </pc:cxnChg>
        <pc:cxnChg chg="mod topLvl">
          <ac:chgData name="Bryce Mc Call" userId="bc1cdcf6-0dc9-4f2f-a1be-e4f2dea555d3" providerId="ADAL" clId="{640885AF-8860-45FE-AC6A-0E9507937536}" dt="2023-10-17T10:11:03.518" v="85" actId="165"/>
          <ac:cxnSpMkLst>
            <pc:docMk/>
            <pc:sldMk cId="2753170217" sldId="432"/>
            <ac:cxnSpMk id="74" creationId="{62A087EC-03CB-1A01-68A5-8E93125EA6C1}"/>
          </ac:cxnSpMkLst>
        </pc:cxnChg>
        <pc:cxnChg chg="del mod topLvl">
          <ac:chgData name="Bryce Mc Call" userId="bc1cdcf6-0dc9-4f2f-a1be-e4f2dea555d3" providerId="ADAL" clId="{640885AF-8860-45FE-AC6A-0E9507937536}" dt="2023-10-17T10:11:25.230" v="93" actId="478"/>
          <ac:cxnSpMkLst>
            <pc:docMk/>
            <pc:sldMk cId="2753170217" sldId="432"/>
            <ac:cxnSpMk id="75" creationId="{02B2A06E-F08D-484D-BD8E-4D2EDC89F734}"/>
          </ac:cxnSpMkLst>
        </pc:cxnChg>
        <pc:cxnChg chg="del mod topLvl">
          <ac:chgData name="Bryce Mc Call" userId="bc1cdcf6-0dc9-4f2f-a1be-e4f2dea555d3" providerId="ADAL" clId="{640885AF-8860-45FE-AC6A-0E9507937536}" dt="2023-10-17T10:11:09.171" v="86" actId="478"/>
          <ac:cxnSpMkLst>
            <pc:docMk/>
            <pc:sldMk cId="2753170217" sldId="432"/>
            <ac:cxnSpMk id="76" creationId="{995B6F6A-A1F6-0E2A-F6BB-75AE2837F621}"/>
          </ac:cxnSpMkLst>
        </pc:cxnChg>
      </pc:sldChg>
      <pc:sldChg chg="addSp delSp modSp new del mod">
        <pc:chgData name="Bryce Mc Call" userId="bc1cdcf6-0dc9-4f2f-a1be-e4f2dea555d3" providerId="ADAL" clId="{640885AF-8860-45FE-AC6A-0E9507937536}" dt="2023-10-17T12:13:54.769" v="796" actId="47"/>
        <pc:sldMkLst>
          <pc:docMk/>
          <pc:sldMk cId="1883400937" sldId="433"/>
        </pc:sldMkLst>
        <pc:graphicFrameChg chg="add del mod modGraphic">
          <ac:chgData name="Bryce Mc Call" userId="bc1cdcf6-0dc9-4f2f-a1be-e4f2dea555d3" providerId="ADAL" clId="{640885AF-8860-45FE-AC6A-0E9507937536}" dt="2023-10-17T12:13:17.171" v="732" actId="21"/>
          <ac:graphicFrameMkLst>
            <pc:docMk/>
            <pc:sldMk cId="1883400937" sldId="433"/>
            <ac:graphicFrameMk id="4" creationId="{D759DF5C-E9CD-9682-0988-7E2DD778385C}"/>
          </ac:graphicFrameMkLst>
        </pc:graphicFrameChg>
      </pc:sldChg>
      <pc:sldChg chg="addSp modSp new mod">
        <pc:chgData name="Bryce Mc Call" userId="bc1cdcf6-0dc9-4f2f-a1be-e4f2dea555d3" providerId="ADAL" clId="{640885AF-8860-45FE-AC6A-0E9507937536}" dt="2023-10-18T08:47:07.019" v="2398" actId="404"/>
        <pc:sldMkLst>
          <pc:docMk/>
          <pc:sldMk cId="987600792" sldId="434"/>
        </pc:sldMkLst>
        <pc:spChg chg="mod">
          <ac:chgData name="Bryce Mc Call" userId="bc1cdcf6-0dc9-4f2f-a1be-e4f2dea555d3" providerId="ADAL" clId="{640885AF-8860-45FE-AC6A-0E9507937536}" dt="2023-10-17T12:13:52.363" v="795" actId="20577"/>
          <ac:spMkLst>
            <pc:docMk/>
            <pc:sldMk cId="987600792" sldId="434"/>
            <ac:spMk id="2" creationId="{03DAC002-1F28-8BD7-E13D-1DE10D9A7D6B}"/>
          </ac:spMkLst>
        </pc:spChg>
        <pc:graphicFrameChg chg="add mod modGraphic">
          <ac:chgData name="Bryce Mc Call" userId="bc1cdcf6-0dc9-4f2f-a1be-e4f2dea555d3" providerId="ADAL" clId="{640885AF-8860-45FE-AC6A-0E9507937536}" dt="2023-10-18T08:47:07.019" v="2398" actId="404"/>
          <ac:graphicFrameMkLst>
            <pc:docMk/>
            <pc:sldMk cId="987600792" sldId="434"/>
            <ac:graphicFrameMk id="4" creationId="{574A3742-18A4-5D95-463D-F3C8D2E6BC54}"/>
          </ac:graphicFrameMkLst>
        </pc:graphicFrameChg>
      </pc:sldChg>
      <pc:sldChg chg="new del">
        <pc:chgData name="Bryce Mc Call" userId="bc1cdcf6-0dc9-4f2f-a1be-e4f2dea555d3" providerId="ADAL" clId="{640885AF-8860-45FE-AC6A-0E9507937536}" dt="2023-10-17T10:23:41.240" v="145" actId="47"/>
        <pc:sldMkLst>
          <pc:docMk/>
          <pc:sldMk cId="2962178148" sldId="434"/>
        </pc:sldMkLst>
      </pc:sldChg>
      <pc:sldChg chg="new del">
        <pc:chgData name="Bryce Mc Call" userId="bc1cdcf6-0dc9-4f2f-a1be-e4f2dea555d3" providerId="ADAL" clId="{640885AF-8860-45FE-AC6A-0E9507937536}" dt="2023-10-17T12:16:07.801" v="800" actId="47"/>
        <pc:sldMkLst>
          <pc:docMk/>
          <pc:sldMk cId="162332053" sldId="435"/>
        </pc:sldMkLst>
      </pc:sldChg>
      <pc:sldChg chg="modSp new mod">
        <pc:chgData name="Bryce Mc Call" userId="bc1cdcf6-0dc9-4f2f-a1be-e4f2dea555d3" providerId="ADAL" clId="{640885AF-8860-45FE-AC6A-0E9507937536}" dt="2023-10-17T12:27:15.657" v="1580" actId="20577"/>
        <pc:sldMkLst>
          <pc:docMk/>
          <pc:sldMk cId="1905740350" sldId="436"/>
        </pc:sldMkLst>
        <pc:spChg chg="mod">
          <ac:chgData name="Bryce Mc Call" userId="bc1cdcf6-0dc9-4f2f-a1be-e4f2dea555d3" providerId="ADAL" clId="{640885AF-8860-45FE-AC6A-0E9507937536}" dt="2023-10-17T12:16:25.587" v="841" actId="20577"/>
          <ac:spMkLst>
            <pc:docMk/>
            <pc:sldMk cId="1905740350" sldId="436"/>
            <ac:spMk id="2" creationId="{5444583F-3AB0-4426-0CA4-CECED9462B29}"/>
          </ac:spMkLst>
        </pc:spChg>
        <pc:spChg chg="mod">
          <ac:chgData name="Bryce Mc Call" userId="bc1cdcf6-0dc9-4f2f-a1be-e4f2dea555d3" providerId="ADAL" clId="{640885AF-8860-45FE-AC6A-0E9507937536}" dt="2023-10-17T12:27:15.657" v="1580" actId="20577"/>
          <ac:spMkLst>
            <pc:docMk/>
            <pc:sldMk cId="1905740350" sldId="436"/>
            <ac:spMk id="3" creationId="{4884BE01-2AB9-17EC-1A8B-C053F4C77DDE}"/>
          </ac:spMkLst>
        </pc:spChg>
      </pc:sldChg>
      <pc:sldChg chg="addSp modSp new mod">
        <pc:chgData name="Bryce Mc Call" userId="bc1cdcf6-0dc9-4f2f-a1be-e4f2dea555d3" providerId="ADAL" clId="{640885AF-8860-45FE-AC6A-0E9507937536}" dt="2023-10-18T08:40:10.951" v="2041" actId="404"/>
        <pc:sldMkLst>
          <pc:docMk/>
          <pc:sldMk cId="1166481683" sldId="437"/>
        </pc:sldMkLst>
        <pc:spChg chg="mod">
          <ac:chgData name="Bryce Mc Call" userId="bc1cdcf6-0dc9-4f2f-a1be-e4f2dea555d3" providerId="ADAL" clId="{640885AF-8860-45FE-AC6A-0E9507937536}" dt="2023-10-18T08:37:52.428" v="1717" actId="20577"/>
          <ac:spMkLst>
            <pc:docMk/>
            <pc:sldMk cId="1166481683" sldId="437"/>
            <ac:spMk id="2" creationId="{D2827F8D-3FF7-24A5-18FD-F0CED1F0E3A5}"/>
          </ac:spMkLst>
        </pc:spChg>
        <pc:spChg chg="mod">
          <ac:chgData name="Bryce Mc Call" userId="bc1cdcf6-0dc9-4f2f-a1be-e4f2dea555d3" providerId="ADAL" clId="{640885AF-8860-45FE-AC6A-0E9507937536}" dt="2023-10-18T08:40:10.951" v="2041" actId="404"/>
          <ac:spMkLst>
            <pc:docMk/>
            <pc:sldMk cId="1166481683" sldId="437"/>
            <ac:spMk id="3" creationId="{AC189474-F0D0-B86C-EDB8-669C96570D5F}"/>
          </ac:spMkLst>
        </pc:spChg>
        <pc:graphicFrameChg chg="add mod modGraphic">
          <ac:chgData name="Bryce Mc Call" userId="bc1cdcf6-0dc9-4f2f-a1be-e4f2dea555d3" providerId="ADAL" clId="{640885AF-8860-45FE-AC6A-0E9507937536}" dt="2023-10-18T08:38:55.784" v="1878" actId="1076"/>
          <ac:graphicFrameMkLst>
            <pc:docMk/>
            <pc:sldMk cId="1166481683" sldId="437"/>
            <ac:graphicFrameMk id="4" creationId="{094FE076-38BA-6ED3-B596-04D13A3B7F3A}"/>
          </ac:graphicFrameMkLst>
        </pc:graphicFrameChg>
      </pc:sldChg>
      <pc:sldChg chg="modSp new mod">
        <pc:chgData name="Bryce Mc Call" userId="bc1cdcf6-0dc9-4f2f-a1be-e4f2dea555d3" providerId="ADAL" clId="{640885AF-8860-45FE-AC6A-0E9507937536}" dt="2023-10-18T08:43:51.850" v="2366" actId="20577"/>
        <pc:sldMkLst>
          <pc:docMk/>
          <pc:sldMk cId="835122718" sldId="438"/>
        </pc:sldMkLst>
        <pc:spChg chg="mod">
          <ac:chgData name="Bryce Mc Call" userId="bc1cdcf6-0dc9-4f2f-a1be-e4f2dea555d3" providerId="ADAL" clId="{640885AF-8860-45FE-AC6A-0E9507937536}" dt="2023-10-18T08:41:20.490" v="2081" actId="20577"/>
          <ac:spMkLst>
            <pc:docMk/>
            <pc:sldMk cId="835122718" sldId="438"/>
            <ac:spMk id="2" creationId="{60C15428-8CE5-DDF9-2EA4-25ADBCA471E1}"/>
          </ac:spMkLst>
        </pc:spChg>
        <pc:spChg chg="mod">
          <ac:chgData name="Bryce Mc Call" userId="bc1cdcf6-0dc9-4f2f-a1be-e4f2dea555d3" providerId="ADAL" clId="{640885AF-8860-45FE-AC6A-0E9507937536}" dt="2023-10-18T08:43:51.850" v="2366" actId="20577"/>
          <ac:spMkLst>
            <pc:docMk/>
            <pc:sldMk cId="835122718" sldId="438"/>
            <ac:spMk id="3" creationId="{88C8F938-CBC5-8F78-4C4A-3811B9FD2C4E}"/>
          </ac:spMkLst>
        </pc:spChg>
      </pc:sldChg>
    </pc:docChg>
  </pc:docChgLst>
  <pc:docChgLst>
    <pc:chgData name="Bruno Merven" userId="c7f06137-2c3b-4c5c-8f38-fe1abbc96860" providerId="ADAL" clId="{3488DFCD-89DE-4236-9148-417FCD855349}"/>
    <pc:docChg chg="custSel modSld">
      <pc:chgData name="Bruno Merven" userId="c7f06137-2c3b-4c5c-8f38-fe1abbc96860" providerId="ADAL" clId="{3488DFCD-89DE-4236-9148-417FCD855349}" dt="2023-10-17T06:32:05.966" v="17" actId="1076"/>
      <pc:docMkLst>
        <pc:docMk/>
      </pc:docMkLst>
      <pc:sldChg chg="addSp delSp modSp mod">
        <pc:chgData name="Bruno Merven" userId="c7f06137-2c3b-4c5c-8f38-fe1abbc96860" providerId="ADAL" clId="{3488DFCD-89DE-4236-9148-417FCD855349}" dt="2023-10-17T06:32:05.966" v="17" actId="1076"/>
        <pc:sldMkLst>
          <pc:docMk/>
          <pc:sldMk cId="4164701096" sldId="278"/>
        </pc:sldMkLst>
        <pc:spChg chg="mod">
          <ac:chgData name="Bruno Merven" userId="c7f06137-2c3b-4c5c-8f38-fe1abbc96860" providerId="ADAL" clId="{3488DFCD-89DE-4236-9148-417FCD855349}" dt="2023-10-17T06:31:01.724" v="4" actId="1076"/>
          <ac:spMkLst>
            <pc:docMk/>
            <pc:sldMk cId="4164701096" sldId="278"/>
            <ac:spMk id="2" creationId="{EA4CD480-7159-FBD8-3419-26F67824AD8A}"/>
          </ac:spMkLst>
        </pc:spChg>
        <pc:spChg chg="add del mod">
          <ac:chgData name="Bruno Merven" userId="c7f06137-2c3b-4c5c-8f38-fe1abbc96860" providerId="ADAL" clId="{3488DFCD-89DE-4236-9148-417FCD855349}" dt="2023-10-17T06:30:52.564" v="1" actId="478"/>
          <ac:spMkLst>
            <pc:docMk/>
            <pc:sldMk cId="4164701096" sldId="278"/>
            <ac:spMk id="5" creationId="{B5627063-0BC9-4E1B-CB15-DC577C329383}"/>
          </ac:spMkLst>
        </pc:spChg>
        <pc:spChg chg="mod">
          <ac:chgData name="Bruno Merven" userId="c7f06137-2c3b-4c5c-8f38-fe1abbc96860" providerId="ADAL" clId="{3488DFCD-89DE-4236-9148-417FCD855349}" dt="2023-10-17T06:31:12.841" v="7" actId="14100"/>
          <ac:spMkLst>
            <pc:docMk/>
            <pc:sldMk cId="4164701096" sldId="278"/>
            <ac:spMk id="6" creationId="{209DA3F6-AB17-10F0-4FED-54B7C2214158}"/>
          </ac:spMkLst>
        </pc:spChg>
        <pc:spChg chg="add mod">
          <ac:chgData name="Bruno Merven" userId="c7f06137-2c3b-4c5c-8f38-fe1abbc96860" providerId="ADAL" clId="{3488DFCD-89DE-4236-9148-417FCD855349}" dt="2023-10-17T06:32:05.966" v="17" actId="1076"/>
          <ac:spMkLst>
            <pc:docMk/>
            <pc:sldMk cId="4164701096" sldId="278"/>
            <ac:spMk id="8" creationId="{57F3FD0D-F260-E6F9-7432-F445FF81DA97}"/>
          </ac:spMkLst>
        </pc:spChg>
        <pc:spChg chg="add mod">
          <ac:chgData name="Bruno Merven" userId="c7f06137-2c3b-4c5c-8f38-fe1abbc96860" providerId="ADAL" clId="{3488DFCD-89DE-4236-9148-417FCD855349}" dt="2023-10-17T06:30:58.821" v="3" actId="14100"/>
          <ac:spMkLst>
            <pc:docMk/>
            <pc:sldMk cId="4164701096" sldId="278"/>
            <ac:spMk id="9" creationId="{07E255DA-256B-EEAF-18A2-991B1AF25377}"/>
          </ac:spMkLst>
        </pc:spChg>
        <pc:spChg chg="add mod">
          <ac:chgData name="Bruno Merven" userId="c7f06137-2c3b-4c5c-8f38-fe1abbc96860" providerId="ADAL" clId="{3488DFCD-89DE-4236-9148-417FCD855349}" dt="2023-10-17T06:31:55.652" v="16" actId="1076"/>
          <ac:spMkLst>
            <pc:docMk/>
            <pc:sldMk cId="4164701096" sldId="278"/>
            <ac:spMk id="10" creationId="{D19BF820-639E-9A7C-C317-ADE33139412A}"/>
          </ac:spMkLst>
        </pc:spChg>
        <pc:picChg chg="del">
          <ac:chgData name="Bruno Merven" userId="c7f06137-2c3b-4c5c-8f38-fe1abbc96860" providerId="ADAL" clId="{3488DFCD-89DE-4236-9148-417FCD855349}" dt="2023-10-17T06:30:10.007" v="0" actId="478"/>
          <ac:picMkLst>
            <pc:docMk/>
            <pc:sldMk cId="4164701096" sldId="278"/>
            <ac:picMk id="4" creationId="{A4BCC13C-3FB9-E87B-73E6-40B4F6EFAEF9}"/>
          </ac:picMkLst>
        </pc:picChg>
        <pc:picChg chg="add mod">
          <ac:chgData name="Bruno Merven" userId="c7f06137-2c3b-4c5c-8f38-fe1abbc96860" providerId="ADAL" clId="{3488DFCD-89DE-4236-9148-417FCD855349}" dt="2023-10-17T06:31:37.701" v="13" actId="1076"/>
          <ac:picMkLst>
            <pc:docMk/>
            <pc:sldMk cId="4164701096" sldId="278"/>
            <ac:picMk id="7" creationId="{C4AA1D39-B8A4-17BA-E3A2-6DF80143A4D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7D1024-878E-9442-93C4-CF326A399244}" type="datetimeFigureOut">
              <a:rPr lang="en-US" smtClean="0"/>
              <a:t>10/18/2023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516EAE-2343-984D-AA78-8ECEFB4EEC2F}" type="slidenum">
              <a:rPr lang="en-US" smtClean="0"/>
              <a:t>‹#›</a:t>
            </a:fld>
            <a:endParaRPr lang="en-US"/>
          </a:p>
        </p:txBody>
      </p:sp>
    </p:spTree>
    <p:extLst>
      <p:ext uri="{BB962C8B-B14F-4D97-AF65-F5344CB8AC3E}">
        <p14:creationId xmlns:p14="http://schemas.microsoft.com/office/powerpoint/2010/main" val="4108132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516EAE-2343-984D-AA78-8ECEFB4EEC2F}" type="slidenum">
              <a:rPr lang="en-US" smtClean="0"/>
              <a:t>3</a:t>
            </a:fld>
            <a:endParaRPr lang="en-US"/>
          </a:p>
        </p:txBody>
      </p:sp>
    </p:spTree>
    <p:extLst>
      <p:ext uri="{BB962C8B-B14F-4D97-AF65-F5344CB8AC3E}">
        <p14:creationId xmlns:p14="http://schemas.microsoft.com/office/powerpoint/2010/main" val="2624432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800">
                <a:effectLst/>
                <a:latin typeface="Calibri" panose="020F0502020204030204" pitchFamily="34" charset="0"/>
                <a:ea typeface="Times New Roman" panose="02020603050405020304" pitchFamily="18" charset="0"/>
                <a:cs typeface="Times New Roman" panose="02020603050405020304" pitchFamily="18" charset="0"/>
              </a:rPr>
              <a:t>Within SATIM there are supply sectors (extraction, electricity, liquid fuels (including biomass and hydrogen) and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ZA" sz="180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ZA" sz="180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ZA" sz="1800">
                <a:effectLst/>
                <a:latin typeface="Calibri" panose="020F0502020204030204" pitchFamily="34" charset="0"/>
                <a:ea typeface="Times New Roman" panose="02020603050405020304" pitchFamily="18" charset="0"/>
                <a:cs typeface="Times New Roman" panose="02020603050405020304" pitchFamily="18" charset="0"/>
              </a:rPr>
              <a:t>five demand sectors (industry, agriculture, residential, commercial, and transport).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ZA" sz="180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ZA" sz="1800">
                <a:effectLst/>
                <a:latin typeface="Calibri" panose="020F0502020204030204" pitchFamily="34" charset="0"/>
                <a:ea typeface="Times New Roman" panose="02020603050405020304" pitchFamily="18" charset="0"/>
                <a:cs typeface="Times New Roman" panose="02020603050405020304" pitchFamily="18" charset="0"/>
              </a:rPr>
              <a:t>There are also imports and exports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ZA" sz="180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ZA" sz="1800">
                <a:effectLst/>
                <a:latin typeface="Calibri" panose="020F0502020204030204" pitchFamily="34" charset="0"/>
                <a:ea typeface="Times New Roman" panose="02020603050405020304" pitchFamily="18" charset="0"/>
                <a:cs typeface="Times New Roman" panose="02020603050405020304" pitchFamily="18" charset="0"/>
              </a:rPr>
              <a:t>Each sector is further disaggregated into subsectors as appropriate.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ZA" sz="180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ZA" sz="1800">
                <a:effectLst/>
                <a:latin typeface="Calibri" panose="020F0502020204030204" pitchFamily="34" charset="0"/>
                <a:ea typeface="Times New Roman" panose="02020603050405020304" pitchFamily="18" charset="0"/>
                <a:cs typeface="Times New Roman" panose="02020603050405020304" pitchFamily="18" charset="0"/>
              </a:rPr>
              <a:t>Demand and supply are calibrated to the base year energy balance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ZA" sz="180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ZA" sz="1800">
                <a:effectLst/>
                <a:latin typeface="Calibri" panose="020F0502020204030204" pitchFamily="34" charset="0"/>
                <a:ea typeface="Times New Roman" panose="02020603050405020304" pitchFamily="18" charset="0"/>
                <a:cs typeface="Times New Roman" panose="02020603050405020304" pitchFamily="18" charset="0"/>
              </a:rPr>
              <a:t>Demand sectors have Useful energy Demand or production of a commodity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ZA" sz="180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ZA" sz="1800">
                <a:effectLst/>
                <a:latin typeface="Calibri" panose="020F0502020204030204" pitchFamily="34" charset="0"/>
                <a:ea typeface="Times New Roman" panose="02020603050405020304" pitchFamily="18" charset="0"/>
                <a:cs typeface="Times New Roman" panose="02020603050405020304" pitchFamily="18" charset="0"/>
              </a:rPr>
              <a:t>Demand drivers and policy objectives Very important for IEP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ZA" sz="180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ZA" sz="1800">
                <a:effectLst/>
                <a:latin typeface="Calibri" panose="020F0502020204030204" pitchFamily="34" charset="0"/>
                <a:ea typeface="Times New Roman" panose="02020603050405020304" pitchFamily="18" charset="0"/>
                <a:cs typeface="Times New Roman" panose="02020603050405020304" pitchFamily="18" charset="0"/>
              </a:rPr>
              <a:t>By including a detailed representation of both the supply and demand sectors in SATIM it is possible to explicitly capture the impact of demand side changes, such as structural changes in the economy (i.e., different sectors growing at different rates), process changes, fuel and mode switching, technology change and efficiency gains in the supply side optimisation. It also allows energy sector emissions to be captured in full and allowing combined supply and demand side targets to be set.  </a:t>
            </a:r>
          </a:p>
          <a:p>
            <a:endParaRPr lang="en-US"/>
          </a:p>
        </p:txBody>
      </p:sp>
      <p:sp>
        <p:nvSpPr>
          <p:cNvPr id="4" name="Slide Number Placeholder 3"/>
          <p:cNvSpPr>
            <a:spLocks noGrp="1"/>
          </p:cNvSpPr>
          <p:nvPr>
            <p:ph type="sldNum" sz="quarter" idx="5"/>
          </p:nvPr>
        </p:nvSpPr>
        <p:spPr/>
        <p:txBody>
          <a:bodyPr/>
          <a:lstStyle/>
          <a:p>
            <a:fld id="{A9516EAE-2343-984D-AA78-8ECEFB4EEC2F}" type="slidenum">
              <a:rPr lang="en-US" smtClean="0"/>
              <a:t>12</a:t>
            </a:fld>
            <a:endParaRPr lang="en-US"/>
          </a:p>
        </p:txBody>
      </p:sp>
    </p:spTree>
    <p:extLst>
      <p:ext uri="{BB962C8B-B14F-4D97-AF65-F5344CB8AC3E}">
        <p14:creationId xmlns:p14="http://schemas.microsoft.com/office/powerpoint/2010/main" val="3453311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800">
                <a:effectLst/>
                <a:latin typeface="Calibri" panose="020F0502020204030204" pitchFamily="34" charset="0"/>
                <a:ea typeface="Times New Roman" panose="02020603050405020304" pitchFamily="18" charset="0"/>
                <a:cs typeface="Times New Roman" panose="02020603050405020304" pitchFamily="18" charset="0"/>
              </a:rPr>
              <a:t>The level of detail in which each sector is modelled in terms of sub-sector, technology and energy service disaggregation is often a reflection of the relative contribution of the sector to total consumption, but it is also a reflection of the level of funding that has been available for developing a sector in the model. </a:t>
            </a:r>
            <a:endParaRPr lang="en-US"/>
          </a:p>
        </p:txBody>
      </p:sp>
      <p:sp>
        <p:nvSpPr>
          <p:cNvPr id="4" name="Slide Number Placeholder 3"/>
          <p:cNvSpPr>
            <a:spLocks noGrp="1"/>
          </p:cNvSpPr>
          <p:nvPr>
            <p:ph type="sldNum" sz="quarter" idx="5"/>
          </p:nvPr>
        </p:nvSpPr>
        <p:spPr/>
        <p:txBody>
          <a:bodyPr/>
          <a:lstStyle/>
          <a:p>
            <a:fld id="{A9516EAE-2343-984D-AA78-8ECEFB4EEC2F}" type="slidenum">
              <a:rPr lang="en-US" smtClean="0"/>
              <a:t>13</a:t>
            </a:fld>
            <a:endParaRPr lang="en-US"/>
          </a:p>
        </p:txBody>
      </p:sp>
    </p:spTree>
    <p:extLst>
      <p:ext uri="{BB962C8B-B14F-4D97-AF65-F5344CB8AC3E}">
        <p14:creationId xmlns:p14="http://schemas.microsoft.com/office/powerpoint/2010/main" val="2818085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Quite a lot of difference in each sectors representation, including the drivers</a:t>
            </a:r>
          </a:p>
          <a:p>
            <a:endParaRPr lang="en-US"/>
          </a:p>
          <a:p>
            <a:r>
              <a:rPr lang="en-US"/>
              <a:t>Go through each line by line</a:t>
            </a:r>
          </a:p>
        </p:txBody>
      </p:sp>
      <p:sp>
        <p:nvSpPr>
          <p:cNvPr id="4" name="Slide Number Placeholder 3"/>
          <p:cNvSpPr>
            <a:spLocks noGrp="1"/>
          </p:cNvSpPr>
          <p:nvPr>
            <p:ph type="sldNum" sz="quarter" idx="5"/>
          </p:nvPr>
        </p:nvSpPr>
        <p:spPr/>
        <p:txBody>
          <a:bodyPr/>
          <a:lstStyle/>
          <a:p>
            <a:fld id="{A9516EAE-2343-984D-AA78-8ECEFB4EEC2F}" type="slidenum">
              <a:rPr lang="en-US" smtClean="0"/>
              <a:t>14</a:t>
            </a:fld>
            <a:endParaRPr lang="en-US"/>
          </a:p>
        </p:txBody>
      </p:sp>
    </p:spTree>
    <p:extLst>
      <p:ext uri="{BB962C8B-B14F-4D97-AF65-F5344CB8AC3E}">
        <p14:creationId xmlns:p14="http://schemas.microsoft.com/office/powerpoint/2010/main" val="1239175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Scenarios you are changing something in the system- </a:t>
            </a:r>
          </a:p>
        </p:txBody>
      </p:sp>
      <p:sp>
        <p:nvSpPr>
          <p:cNvPr id="4" name="Slide Number Placeholder 3"/>
          <p:cNvSpPr>
            <a:spLocks noGrp="1"/>
          </p:cNvSpPr>
          <p:nvPr>
            <p:ph type="sldNum" sz="quarter" idx="5"/>
          </p:nvPr>
        </p:nvSpPr>
        <p:spPr/>
        <p:txBody>
          <a:bodyPr/>
          <a:lstStyle/>
          <a:p>
            <a:fld id="{A9516EAE-2343-984D-AA78-8ECEFB4EEC2F}" type="slidenum">
              <a:rPr lang="en-US" smtClean="0"/>
              <a:t>18</a:t>
            </a:fld>
            <a:endParaRPr lang="en-US"/>
          </a:p>
        </p:txBody>
      </p:sp>
    </p:spTree>
    <p:extLst>
      <p:ext uri="{BB962C8B-B14F-4D97-AF65-F5344CB8AC3E}">
        <p14:creationId xmlns:p14="http://schemas.microsoft.com/office/powerpoint/2010/main" val="1447986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a:t>Sector growth – GDP linked to production and consumption of goods, commercial activity and floor area, freight transport</a:t>
            </a:r>
          </a:p>
          <a:p>
            <a:pPr lvl="1"/>
            <a:r>
              <a:rPr lang="en-US"/>
              <a:t>Household income and expenditure/ Passenger transport –GDP/population</a:t>
            </a:r>
          </a:p>
          <a:p>
            <a:endParaRPr lang="en-US"/>
          </a:p>
        </p:txBody>
      </p:sp>
      <p:sp>
        <p:nvSpPr>
          <p:cNvPr id="4" name="Slide Number Placeholder 3"/>
          <p:cNvSpPr>
            <a:spLocks noGrp="1"/>
          </p:cNvSpPr>
          <p:nvPr>
            <p:ph type="sldNum" sz="quarter" idx="5"/>
          </p:nvPr>
        </p:nvSpPr>
        <p:spPr/>
        <p:txBody>
          <a:bodyPr/>
          <a:lstStyle/>
          <a:p>
            <a:fld id="{A9516EAE-2343-984D-AA78-8ECEFB4EEC2F}" type="slidenum">
              <a:rPr lang="en-US" smtClean="0"/>
              <a:t>19</a:t>
            </a:fld>
            <a:endParaRPr lang="en-US"/>
          </a:p>
        </p:txBody>
      </p:sp>
    </p:spTree>
    <p:extLst>
      <p:ext uri="{BB962C8B-B14F-4D97-AF65-F5344CB8AC3E}">
        <p14:creationId xmlns:p14="http://schemas.microsoft.com/office/powerpoint/2010/main" val="131936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516EAE-2343-984D-AA78-8ECEFB4EEC2F}" type="slidenum">
              <a:rPr lang="en-US" smtClean="0"/>
              <a:t>20</a:t>
            </a:fld>
            <a:endParaRPr lang="en-US"/>
          </a:p>
        </p:txBody>
      </p:sp>
    </p:spTree>
    <p:extLst>
      <p:ext uri="{BB962C8B-B14F-4D97-AF65-F5344CB8AC3E}">
        <p14:creationId xmlns:p14="http://schemas.microsoft.com/office/powerpoint/2010/main" val="40056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800">
                <a:effectLst/>
                <a:latin typeface="Calibri" panose="020F0502020204030204" pitchFamily="34" charset="0"/>
                <a:ea typeface="Times New Roman" panose="02020603050405020304" pitchFamily="18" charset="0"/>
                <a:cs typeface="Times New Roman" panose="02020603050405020304" pitchFamily="18" charset="0"/>
              </a:rPr>
              <a:t>Transmission expansion costs are modelled in two steps: Step 1 tracks peak demand, and has a higher investment cost per kW; Step 2 tracks the sum of installed capacity minus Step 1 capacity, and has lower cost. Step 2 accounts for grid expansions that are required to accommodate spatially diffuse installations of generation that extends beyond peak demand.</a:t>
            </a:r>
          </a:p>
          <a:p>
            <a:pPr marL="0" marR="0" lvl="0" indent="0" algn="l" defTabSz="914400" rtl="0" eaLnBrk="1" fontAlgn="auto" latinLnBrk="0" hangingPunct="1">
              <a:lnSpc>
                <a:spcPct val="100000"/>
              </a:lnSpc>
              <a:spcBef>
                <a:spcPts val="0"/>
              </a:spcBef>
              <a:spcAft>
                <a:spcPts val="0"/>
              </a:spcAft>
              <a:buClrTx/>
              <a:buSzTx/>
              <a:buFontTx/>
              <a:buNone/>
              <a:tabLst/>
              <a:defRPr/>
            </a:pPr>
            <a:r>
              <a:rPr lang="en-ZA" sz="1800">
                <a:effectLst/>
                <a:latin typeface="Calibri" panose="020F0502020204030204" pitchFamily="34" charset="0"/>
                <a:ea typeface="Times New Roman" panose="02020603050405020304" pitchFamily="18" charset="0"/>
                <a:cs typeface="Times New Roman" panose="02020603050405020304" pitchFamily="18" charset="0"/>
              </a:rPr>
              <a:t>Residential and agricultural losses are assumed to be higher, than commercial sector and light manufacturing, and lower for heavy manufacturing which generally “connects” to the grid at a higher voltage. Investment and maintenance costs follow the same logic.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ZA" sz="180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fld id="{A9516EAE-2343-984D-AA78-8ECEFB4EEC2F}" type="slidenum">
              <a:rPr lang="en-US" smtClean="0"/>
              <a:t>23</a:t>
            </a:fld>
            <a:endParaRPr lang="en-US"/>
          </a:p>
        </p:txBody>
      </p:sp>
    </p:spTree>
    <p:extLst>
      <p:ext uri="{BB962C8B-B14F-4D97-AF65-F5344CB8AC3E}">
        <p14:creationId xmlns:p14="http://schemas.microsoft.com/office/powerpoint/2010/main" val="1997293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spcBef>
                <a:spcPts val="600"/>
              </a:spcBef>
            </a:pPr>
            <a:r>
              <a:rPr lang="en-ZA" sz="1800">
                <a:effectLst/>
                <a:latin typeface="Calibri" panose="020F0502020204030204" pitchFamily="34" charset="0"/>
                <a:ea typeface="Times New Roman" panose="02020603050405020304" pitchFamily="18" charset="0"/>
                <a:cs typeface="Times New Roman" panose="02020603050405020304" pitchFamily="18" charset="0"/>
              </a:rPr>
              <a:t>Technologies that lie within the transmission and distribution network are pumped storage, cogeneration and distributed renewables. Losses in the transmission of electricity to and from these technologies is accounted for as follows:</a:t>
            </a:r>
          </a:p>
          <a:p>
            <a:pPr marL="342900" lvl="0" indent="-342900" algn="just">
              <a:spcBef>
                <a:spcPts val="600"/>
              </a:spcBef>
              <a:buFont typeface="Symbol" pitchFamily="2" charset="2"/>
              <a:buChar char=""/>
            </a:pPr>
            <a:r>
              <a:rPr lang="en-GB" sz="1800">
                <a:effectLst/>
                <a:latin typeface="Calibri" panose="020F0502020204030204" pitchFamily="34" charset="0"/>
                <a:ea typeface="MS Mincho" panose="02020609040205080304" pitchFamily="49" charset="-128"/>
                <a:cs typeface="Arial" panose="020B0604020202020204" pitchFamily="34" charset="0"/>
              </a:rPr>
              <a:t>Pumped storage stations lie between generation and distribution. They use electricity distributed through the transmission grid and feed electricity back into the transmission grid, these plants therefore incur transmission losses twice. </a:t>
            </a:r>
            <a:endParaRPr lang="en-ZA" sz="1800">
              <a:effectLst/>
              <a:latin typeface="Cambria" panose="02040503050406030204" pitchFamily="18" charset="0"/>
              <a:ea typeface="MS Mincho" panose="02020609040205080304" pitchFamily="49" charset="-128"/>
              <a:cs typeface="Arial" panose="020B0604020202020204" pitchFamily="34" charset="0"/>
            </a:endParaRPr>
          </a:p>
          <a:p>
            <a:pPr marL="342900" lvl="0" indent="-342900" algn="just">
              <a:buFont typeface="Symbol" pitchFamily="2" charset="2"/>
              <a:buChar char=""/>
            </a:pPr>
            <a:r>
              <a:rPr lang="en-GB" sz="1800">
                <a:effectLst/>
                <a:latin typeface="Calibri" panose="020F0502020204030204" pitchFamily="34" charset="0"/>
                <a:ea typeface="MS Mincho" panose="02020609040205080304" pitchFamily="49" charset="-128"/>
                <a:cs typeface="Arial" panose="020B0604020202020204" pitchFamily="34" charset="0"/>
              </a:rPr>
              <a:t>Cogeneration occurs after transmission and electricity is fed into the distribution grid to meet industrial electricity demand. The heat generated is used to meet industrial heat demand. </a:t>
            </a:r>
            <a:endParaRPr lang="en-ZA" sz="1800">
              <a:effectLst/>
              <a:latin typeface="Cambria" panose="02040503050406030204" pitchFamily="18" charset="0"/>
              <a:ea typeface="MS Mincho" panose="02020609040205080304" pitchFamily="49" charset="-128"/>
              <a:cs typeface="Arial" panose="020B0604020202020204" pitchFamily="34" charset="0"/>
            </a:endParaRPr>
          </a:p>
          <a:p>
            <a:pPr marL="342900" lvl="0" indent="-342900" algn="just">
              <a:spcAft>
                <a:spcPts val="600"/>
              </a:spcAft>
              <a:buFont typeface="Symbol" pitchFamily="2" charset="2"/>
              <a:buChar char=""/>
            </a:pPr>
            <a:r>
              <a:rPr lang="en-US" sz="1800">
                <a:effectLst/>
                <a:latin typeface="Calibri" panose="020F0502020204030204" pitchFamily="34" charset="0"/>
                <a:ea typeface="MS Mincho" panose="02020609040205080304" pitchFamily="49" charset="-128"/>
                <a:cs typeface="Arial" panose="020B0604020202020204" pitchFamily="34" charset="0"/>
              </a:rPr>
              <a:t>Distributed energy technologies built within a sector such as embedded solar or storage are not subjected to distribution losses and are currently not able to feed electricity into the central network to reach the other sectors. </a:t>
            </a:r>
            <a:endParaRPr lang="en-ZA" sz="1800">
              <a:effectLst/>
              <a:latin typeface="Cambria" panose="02040503050406030204" pitchFamily="18" charset="0"/>
              <a:ea typeface="MS Mincho" panose="02020609040205080304" pitchFamily="49" charset="-128"/>
              <a:cs typeface="Arial" panose="020B0604020202020204" pitchFamily="34" charset="0"/>
            </a:endParaRPr>
          </a:p>
          <a:p>
            <a:endParaRPr lang="en-US"/>
          </a:p>
        </p:txBody>
      </p:sp>
      <p:sp>
        <p:nvSpPr>
          <p:cNvPr id="4" name="Slide Number Placeholder 3"/>
          <p:cNvSpPr>
            <a:spLocks noGrp="1"/>
          </p:cNvSpPr>
          <p:nvPr>
            <p:ph type="sldNum" sz="quarter" idx="5"/>
          </p:nvPr>
        </p:nvSpPr>
        <p:spPr/>
        <p:txBody>
          <a:bodyPr/>
          <a:lstStyle/>
          <a:p>
            <a:fld id="{A9516EAE-2343-984D-AA78-8ECEFB4EEC2F}" type="slidenum">
              <a:rPr lang="en-US" smtClean="0"/>
              <a:t>24</a:t>
            </a:fld>
            <a:endParaRPr lang="en-US"/>
          </a:p>
        </p:txBody>
      </p:sp>
    </p:spTree>
    <p:extLst>
      <p:ext uri="{BB962C8B-B14F-4D97-AF65-F5344CB8AC3E}">
        <p14:creationId xmlns:p14="http://schemas.microsoft.com/office/powerpoint/2010/main" val="28024971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800">
                <a:effectLst/>
                <a:latin typeface="Calibri" panose="020F0502020204030204" pitchFamily="34" charset="0"/>
                <a:ea typeface="Times New Roman" panose="02020603050405020304" pitchFamily="18" charset="0"/>
                <a:cs typeface="Times New Roman" panose="02020603050405020304" pitchFamily="18" charset="0"/>
              </a:rPr>
              <a:t>Commodities produced by the South African liquid fuels sector at present are petrol (gasoline), diesel, kerosene (jet fuel / illuminating paraffin), aviation gasoline, liquid petroleum gas (LPG), heavy fuel oil (HFO) and methane-rich gas (produced by the synthetic fuels industry only). </a:t>
            </a:r>
          </a:p>
          <a:p>
            <a:r>
              <a:rPr lang="en-ZA" sz="1800">
                <a:effectLst/>
                <a:latin typeface="Calibri" panose="020F0502020204030204" pitchFamily="34" charset="0"/>
                <a:ea typeface="Times New Roman" panose="02020603050405020304" pitchFamily="18" charset="0"/>
                <a:cs typeface="Times New Roman" panose="02020603050405020304" pitchFamily="18" charset="0"/>
              </a:rPr>
              <a:t>The inland crude refinery has a more diesel- and kerosene- heavy product distillate, and the two synthetic refineries have a gasoline-heavy distillate, thus they are characterized separately in SATIM. Product slates are modelled by applying an assumed upper bound output commodity share for each commodity. </a:t>
            </a:r>
            <a:endParaRPr lang="en-US"/>
          </a:p>
        </p:txBody>
      </p:sp>
      <p:sp>
        <p:nvSpPr>
          <p:cNvPr id="4" name="Slide Number Placeholder 3"/>
          <p:cNvSpPr>
            <a:spLocks noGrp="1"/>
          </p:cNvSpPr>
          <p:nvPr>
            <p:ph type="sldNum" sz="quarter" idx="5"/>
          </p:nvPr>
        </p:nvSpPr>
        <p:spPr/>
        <p:txBody>
          <a:bodyPr/>
          <a:lstStyle/>
          <a:p>
            <a:fld id="{A9516EAE-2343-984D-AA78-8ECEFB4EEC2F}" type="slidenum">
              <a:rPr lang="en-US" smtClean="0"/>
              <a:t>25</a:t>
            </a:fld>
            <a:endParaRPr lang="en-US"/>
          </a:p>
        </p:txBody>
      </p:sp>
    </p:spTree>
    <p:extLst>
      <p:ext uri="{BB962C8B-B14F-4D97-AF65-F5344CB8AC3E}">
        <p14:creationId xmlns:p14="http://schemas.microsoft.com/office/powerpoint/2010/main" val="13856247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516EAE-2343-984D-AA78-8ECEFB4EEC2F}" type="slidenum">
              <a:rPr lang="en-US" smtClean="0"/>
              <a:t>27</a:t>
            </a:fld>
            <a:endParaRPr lang="en-US"/>
          </a:p>
        </p:txBody>
      </p:sp>
    </p:spTree>
    <p:extLst>
      <p:ext uri="{BB962C8B-B14F-4D97-AF65-F5344CB8AC3E}">
        <p14:creationId xmlns:p14="http://schemas.microsoft.com/office/powerpoint/2010/main" val="3036359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516EAE-2343-984D-AA78-8ECEFB4EEC2F}" type="slidenum">
              <a:rPr lang="en-US" smtClean="0"/>
              <a:t>4</a:t>
            </a:fld>
            <a:endParaRPr lang="en-US"/>
          </a:p>
        </p:txBody>
      </p:sp>
    </p:spTree>
    <p:extLst>
      <p:ext uri="{BB962C8B-B14F-4D97-AF65-F5344CB8AC3E}">
        <p14:creationId xmlns:p14="http://schemas.microsoft.com/office/powerpoint/2010/main" val="29992347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8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New commercial floor space is assumed to have both more options in terms of the adoption of energy efficient technologies for energy services such as space heating, as well as a lower demand for useful energy services. This disaggregation accommodates efficiency improvements over time as building codes mandate improved building standards and new technologies replace older more inefficient technologies.</a:t>
            </a:r>
            <a:endParaRPr lang="en-ZA" sz="180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fld id="{A9516EAE-2343-984D-AA78-8ECEFB4EEC2F}" type="slidenum">
              <a:rPr lang="en-US" smtClean="0"/>
              <a:t>33</a:t>
            </a:fld>
            <a:endParaRPr lang="en-US"/>
          </a:p>
        </p:txBody>
      </p:sp>
    </p:spTree>
    <p:extLst>
      <p:ext uri="{BB962C8B-B14F-4D97-AF65-F5344CB8AC3E}">
        <p14:creationId xmlns:p14="http://schemas.microsoft.com/office/powerpoint/2010/main" val="2572337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,Decision variables – the unknowns that can be adjusted to meet the system objective </a:t>
            </a:r>
          </a:p>
          <a:p>
            <a:r>
              <a:rPr lang="en-US"/>
              <a:t>Constraints – limit the range – </a:t>
            </a:r>
          </a:p>
          <a:p>
            <a:endParaRPr lang="en-US"/>
          </a:p>
          <a:p>
            <a:r>
              <a:rPr lang="en-US"/>
              <a:t>TIMES</a:t>
            </a:r>
          </a:p>
          <a:p>
            <a:endParaRPr lang="en-US"/>
          </a:p>
          <a:p>
            <a:r>
              <a:rPr lang="en-ZA" b="0" i="0" u="none" strike="noStrike">
                <a:solidFill>
                  <a:srgbClr val="666666"/>
                </a:solidFill>
                <a:effectLst/>
                <a:latin typeface="Open Sans" panose="020B0606030504020204" pitchFamily="34" charset="0"/>
              </a:rPr>
              <a:t>Energy Technology Systems Analysis Program </a:t>
            </a:r>
            <a:endParaRPr lang="en-US" b="0" i="0" u="none" strike="noStrike">
              <a:solidFill>
                <a:srgbClr val="666666"/>
              </a:solidFill>
              <a:effectLst/>
              <a:latin typeface="Open Sans" panose="020B0606030504020204" pitchFamily="34" charset="0"/>
            </a:endParaRPr>
          </a:p>
          <a:p>
            <a:r>
              <a:rPr lang="en-US" b="0" i="0" u="none" strike="noStrike">
                <a:solidFill>
                  <a:srgbClr val="666666"/>
                </a:solidFill>
                <a:effectLst/>
                <a:latin typeface="Open Sans" panose="020B0606030504020204" pitchFamily="34" charset="0"/>
              </a:rPr>
              <a:t>Under continuous development</a:t>
            </a:r>
            <a:r>
              <a:rPr lang="en-US"/>
              <a:t> </a:t>
            </a:r>
          </a:p>
          <a:p>
            <a:r>
              <a:rPr lang="en-US"/>
              <a:t>Data to characterize the system and its </a:t>
            </a:r>
            <a:r>
              <a:rPr lang="en-US" err="1"/>
              <a:t>componentS</a:t>
            </a:r>
            <a:endParaRPr lang="en-US"/>
          </a:p>
          <a:p>
            <a:r>
              <a:rPr lang="en-US"/>
              <a:t>Scenarios – “how to” and “what if” created by ….</a:t>
            </a:r>
          </a:p>
          <a:p>
            <a:endParaRPr lang="en-US"/>
          </a:p>
        </p:txBody>
      </p:sp>
      <p:sp>
        <p:nvSpPr>
          <p:cNvPr id="4" name="Slide Number Placeholder 3"/>
          <p:cNvSpPr>
            <a:spLocks noGrp="1"/>
          </p:cNvSpPr>
          <p:nvPr>
            <p:ph type="sldNum" sz="quarter" idx="5"/>
          </p:nvPr>
        </p:nvSpPr>
        <p:spPr/>
        <p:txBody>
          <a:bodyPr/>
          <a:lstStyle/>
          <a:p>
            <a:fld id="{A9516EAE-2343-984D-AA78-8ECEFB4EEC2F}" type="slidenum">
              <a:rPr lang="en-US" smtClean="0"/>
              <a:t>5</a:t>
            </a:fld>
            <a:endParaRPr lang="en-US"/>
          </a:p>
        </p:txBody>
      </p:sp>
    </p:spTree>
    <p:extLst>
      <p:ext uri="{BB962C8B-B14F-4D97-AF65-F5344CB8AC3E}">
        <p14:creationId xmlns:p14="http://schemas.microsoft.com/office/powerpoint/2010/main" val="1118323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9D7929-6C67-4290-94BD-6F098F7CF483}" type="slidenum">
              <a:rPr lang="de-DE"/>
              <a:pPr/>
              <a:t>6</a:t>
            </a:fld>
            <a:endParaRPr lang="de-DE"/>
          </a:p>
        </p:txBody>
      </p:sp>
      <p:sp>
        <p:nvSpPr>
          <p:cNvPr id="305154" name="Rectangle 2"/>
          <p:cNvSpPr>
            <a:spLocks noGrp="1" noRot="1" noChangeAspect="1" noChangeArrowheads="1" noTextEdit="1"/>
          </p:cNvSpPr>
          <p:nvPr>
            <p:ph type="sldImg"/>
          </p:nvPr>
        </p:nvSpPr>
        <p:spPr>
          <a:xfrm>
            <a:off x="1146175" y="614363"/>
            <a:ext cx="4394200" cy="2473325"/>
          </a:xfrm>
          <a:ln/>
        </p:spPr>
      </p:sp>
      <p:sp>
        <p:nvSpPr>
          <p:cNvPr id="5" name="Notes Placeholder 4"/>
          <p:cNvSpPr>
            <a:spLocks noGrp="1"/>
          </p:cNvSpPr>
          <p:nvPr>
            <p:ph type="body" sz="quarter" idx="10"/>
          </p:nvPr>
        </p:nvSpPr>
        <p:spPr/>
        <p:txBody>
          <a:bodyPr>
            <a:normAutofit/>
          </a:bodyPr>
          <a:lstStyle/>
          <a:p>
            <a:r>
              <a:rPr lang="en-GB"/>
              <a:t>Mathematical description links all the bits together and defines how they behave, </a:t>
            </a:r>
          </a:p>
          <a:p>
            <a:endParaRPr lang="en-GB"/>
          </a:p>
        </p:txBody>
      </p:sp>
    </p:spTree>
    <p:extLst>
      <p:ext uri="{BB962C8B-B14F-4D97-AF65-F5344CB8AC3E}">
        <p14:creationId xmlns:p14="http://schemas.microsoft.com/office/powerpoint/2010/main" val="481094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Coarse but adaptable – sector and technology representation is fairly coarse but completely adaptable so you can add sectors/subsector, technologies </a:t>
            </a:r>
          </a:p>
          <a:p>
            <a:endParaRPr lang="en-US"/>
          </a:p>
          <a:p>
            <a:r>
              <a:rPr lang="en-US"/>
              <a:t>Over time energy services increase or decrease based on drives </a:t>
            </a:r>
          </a:p>
          <a:p>
            <a:r>
              <a:rPr lang="en-US"/>
              <a:t>Energy service demand is exogenous</a:t>
            </a:r>
          </a:p>
          <a:p>
            <a:endParaRPr lang="en-US"/>
          </a:p>
          <a:p>
            <a:endParaRPr lang="en-US"/>
          </a:p>
        </p:txBody>
      </p:sp>
      <p:sp>
        <p:nvSpPr>
          <p:cNvPr id="4" name="Slide Number Placeholder 3"/>
          <p:cNvSpPr>
            <a:spLocks noGrp="1"/>
          </p:cNvSpPr>
          <p:nvPr>
            <p:ph type="sldNum" sz="quarter" idx="5"/>
          </p:nvPr>
        </p:nvSpPr>
        <p:spPr/>
        <p:txBody>
          <a:bodyPr/>
          <a:lstStyle/>
          <a:p>
            <a:fld id="{A9516EAE-2343-984D-AA78-8ECEFB4EEC2F}" type="slidenum">
              <a:rPr lang="en-US" smtClean="0"/>
              <a:t>7</a:t>
            </a:fld>
            <a:endParaRPr lang="en-US"/>
          </a:p>
        </p:txBody>
      </p:sp>
    </p:spTree>
    <p:extLst>
      <p:ext uri="{BB962C8B-B14F-4D97-AF65-F5344CB8AC3E}">
        <p14:creationId xmlns:p14="http://schemas.microsoft.com/office/powerpoint/2010/main" val="1634140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Long history of running energy systems models in the ESRG/ERC/ERI</a:t>
            </a:r>
          </a:p>
          <a:p>
            <a:endParaRPr lang="en-US"/>
          </a:p>
          <a:p>
            <a:r>
              <a:rPr lang="en-US"/>
              <a:t>The model has become more complex over time</a:t>
            </a:r>
          </a:p>
          <a:p>
            <a:endParaRPr lang="en-US"/>
          </a:p>
          <a:p>
            <a:r>
              <a:rPr lang="en-US"/>
              <a:t>Initially power sector </a:t>
            </a:r>
          </a:p>
          <a:p>
            <a:endParaRPr lang="en-US"/>
          </a:p>
          <a:p>
            <a:r>
              <a:rPr lang="en-US"/>
              <a:t>As the model has become more complex it relies on </a:t>
            </a:r>
            <a:r>
              <a:rPr lang="en-US" err="1"/>
              <a:t>submodels</a:t>
            </a:r>
            <a:r>
              <a:rPr lang="en-US"/>
              <a:t> </a:t>
            </a:r>
          </a:p>
          <a:p>
            <a:endParaRPr lang="en-US"/>
          </a:p>
          <a:p>
            <a:r>
              <a:rPr lang="en-US"/>
              <a:t>As the model has become more complex the range of scenarios and the diversity of what you can interrogate in the energy system has increased</a:t>
            </a:r>
          </a:p>
          <a:p>
            <a:endParaRPr lang="en-US"/>
          </a:p>
          <a:p>
            <a:r>
              <a:rPr lang="en-US"/>
              <a:t>E missions – large focus in recent years,</a:t>
            </a:r>
          </a:p>
          <a:p>
            <a:endParaRPr lang="en-US"/>
          </a:p>
          <a:p>
            <a:r>
              <a:rPr lang="en-US"/>
              <a:t>With SATIM GE can look at economic impacts of emissions pathways </a:t>
            </a:r>
          </a:p>
        </p:txBody>
      </p:sp>
      <p:sp>
        <p:nvSpPr>
          <p:cNvPr id="4" name="Slide Number Placeholder 3"/>
          <p:cNvSpPr>
            <a:spLocks noGrp="1"/>
          </p:cNvSpPr>
          <p:nvPr>
            <p:ph type="sldNum" sz="quarter" idx="5"/>
          </p:nvPr>
        </p:nvSpPr>
        <p:spPr/>
        <p:txBody>
          <a:bodyPr/>
          <a:lstStyle/>
          <a:p>
            <a:fld id="{A9516EAE-2343-984D-AA78-8ECEFB4EEC2F}" type="slidenum">
              <a:rPr lang="en-US" smtClean="0"/>
              <a:t>8</a:t>
            </a:fld>
            <a:endParaRPr lang="en-US"/>
          </a:p>
        </p:txBody>
      </p:sp>
    </p:spTree>
    <p:extLst>
      <p:ext uri="{BB962C8B-B14F-4D97-AF65-F5344CB8AC3E}">
        <p14:creationId xmlns:p14="http://schemas.microsoft.com/office/powerpoint/2010/main" val="3096354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516EAE-2343-984D-AA78-8ECEFB4EEC2F}" type="slidenum">
              <a:rPr lang="en-US" smtClean="0"/>
              <a:t>9</a:t>
            </a:fld>
            <a:endParaRPr lang="en-US"/>
          </a:p>
        </p:txBody>
      </p:sp>
    </p:spTree>
    <p:extLst>
      <p:ext uri="{BB962C8B-B14F-4D97-AF65-F5344CB8AC3E}">
        <p14:creationId xmlns:p14="http://schemas.microsoft.com/office/powerpoint/2010/main" val="1160889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Extraction</a:t>
            </a:r>
          </a:p>
          <a:p>
            <a:r>
              <a:rPr lang="en-US"/>
              <a:t>Imports</a:t>
            </a:r>
          </a:p>
          <a:p>
            <a:r>
              <a:rPr lang="en-US"/>
              <a:t>Exports</a:t>
            </a:r>
          </a:p>
          <a:p>
            <a:r>
              <a:rPr lang="en-US"/>
              <a:t>Electricity production</a:t>
            </a:r>
          </a:p>
          <a:p>
            <a:r>
              <a:rPr lang="en-US"/>
              <a:t>Liquid fuels production</a:t>
            </a:r>
          </a:p>
          <a:p>
            <a:r>
              <a:rPr lang="en-US"/>
              <a:t>Demand by sector</a:t>
            </a:r>
          </a:p>
          <a:p>
            <a:endParaRPr lang="en-US"/>
          </a:p>
          <a:p>
            <a:r>
              <a:rPr lang="en-US"/>
              <a:t>In the base year fuel consumption matched to an energy balance – adjusted </a:t>
            </a:r>
            <a:r>
              <a:rPr lang="en-US" err="1"/>
              <a:t>eg</a:t>
            </a:r>
            <a:r>
              <a:rPr lang="en-US"/>
              <a:t> in residential based on what we know as well as sometimes to better represent the distribution of energy use in the system</a:t>
            </a:r>
          </a:p>
        </p:txBody>
      </p:sp>
      <p:sp>
        <p:nvSpPr>
          <p:cNvPr id="4" name="Slide Number Placeholder 3"/>
          <p:cNvSpPr>
            <a:spLocks noGrp="1"/>
          </p:cNvSpPr>
          <p:nvPr>
            <p:ph type="sldNum" sz="quarter" idx="5"/>
          </p:nvPr>
        </p:nvSpPr>
        <p:spPr/>
        <p:txBody>
          <a:bodyPr/>
          <a:lstStyle/>
          <a:p>
            <a:fld id="{A9516EAE-2343-984D-AA78-8ECEFB4EEC2F}" type="slidenum">
              <a:rPr lang="en-US" smtClean="0"/>
              <a:t>10</a:t>
            </a:fld>
            <a:endParaRPr lang="en-US"/>
          </a:p>
        </p:txBody>
      </p:sp>
    </p:spTree>
    <p:extLst>
      <p:ext uri="{BB962C8B-B14F-4D97-AF65-F5344CB8AC3E}">
        <p14:creationId xmlns:p14="http://schemas.microsoft.com/office/powerpoint/2010/main" val="3030026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First : RHS is not </a:t>
            </a:r>
            <a:r>
              <a:rPr lang="en-US" err="1"/>
              <a:t>satim</a:t>
            </a:r>
            <a:r>
              <a:rPr lang="en-US"/>
              <a:t> but it shows an example of what we call a RES – boxes are processes/technologies and lines are commodities</a:t>
            </a:r>
          </a:p>
          <a:p>
            <a:endParaRPr lang="en-US"/>
          </a:p>
          <a:p>
            <a:r>
              <a:rPr lang="en-US"/>
              <a:t>First bullet: Res represents the flow of energy/ emissions through the system : built to be energy system specific, </a:t>
            </a:r>
          </a:p>
          <a:p>
            <a:r>
              <a:rPr lang="en-US"/>
              <a:t>Shows how processes produce fuels, losses in the system can be accounted for in processes, demand is featured on the RHS, and the system is structured so that demand can only be met by certain processes, certain processes use certain fuels, certain processes produce certain fuels</a:t>
            </a:r>
          </a:p>
          <a:p>
            <a:endParaRPr lang="en-US"/>
          </a:p>
          <a:p>
            <a:r>
              <a:rPr lang="en-US"/>
              <a:t>Third bullet: Process information covers things that are important in the </a:t>
            </a:r>
            <a:r>
              <a:rPr lang="en-US" err="1"/>
              <a:t>optimisation</a:t>
            </a:r>
            <a:endParaRPr lang="en-US"/>
          </a:p>
        </p:txBody>
      </p:sp>
      <p:sp>
        <p:nvSpPr>
          <p:cNvPr id="4" name="Slide Number Placeholder 3"/>
          <p:cNvSpPr>
            <a:spLocks noGrp="1"/>
          </p:cNvSpPr>
          <p:nvPr>
            <p:ph type="sldNum" sz="quarter" idx="5"/>
          </p:nvPr>
        </p:nvSpPr>
        <p:spPr/>
        <p:txBody>
          <a:bodyPr/>
          <a:lstStyle/>
          <a:p>
            <a:fld id="{A9516EAE-2343-984D-AA78-8ECEFB4EEC2F}" type="slidenum">
              <a:rPr lang="en-US" smtClean="0"/>
              <a:t>11</a:t>
            </a:fld>
            <a:endParaRPr lang="en-US"/>
          </a:p>
        </p:txBody>
      </p:sp>
    </p:spTree>
    <p:extLst>
      <p:ext uri="{BB962C8B-B14F-4D97-AF65-F5344CB8AC3E}">
        <p14:creationId xmlns:p14="http://schemas.microsoft.com/office/powerpoint/2010/main" val="1387234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698D5-1E68-91CB-E685-E2B3596C73D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7797235-47D5-8A7A-98D7-4D19B1408B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0E0B3A4-51AB-DA54-78AB-449486DD8DAD}"/>
              </a:ext>
            </a:extLst>
          </p:cNvPr>
          <p:cNvSpPr>
            <a:spLocks noGrp="1"/>
          </p:cNvSpPr>
          <p:nvPr>
            <p:ph type="dt" sz="half" idx="10"/>
          </p:nvPr>
        </p:nvSpPr>
        <p:spPr/>
        <p:txBody>
          <a:bodyPr/>
          <a:lstStyle/>
          <a:p>
            <a:fld id="{EBDB9CD0-6892-D74A-AFD2-A9355115336B}" type="datetimeFigureOut">
              <a:rPr lang="en-US" smtClean="0"/>
              <a:t>10/18/2023</a:t>
            </a:fld>
            <a:endParaRPr lang="en-US"/>
          </a:p>
        </p:txBody>
      </p:sp>
      <p:sp>
        <p:nvSpPr>
          <p:cNvPr id="5" name="Footer Placeholder 4">
            <a:extLst>
              <a:ext uri="{FF2B5EF4-FFF2-40B4-BE49-F238E27FC236}">
                <a16:creationId xmlns:a16="http://schemas.microsoft.com/office/drawing/2014/main" id="{0CAAA747-4B9E-C793-391B-EC494A0054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BEA255-6C0B-4D2F-A6F2-C6E561055982}"/>
              </a:ext>
            </a:extLst>
          </p:cNvPr>
          <p:cNvSpPr>
            <a:spLocks noGrp="1"/>
          </p:cNvSpPr>
          <p:nvPr>
            <p:ph type="sldNum" sz="quarter" idx="12"/>
          </p:nvPr>
        </p:nvSpPr>
        <p:spPr/>
        <p:txBody>
          <a:bodyPr/>
          <a:lstStyle/>
          <a:p>
            <a:fld id="{4643244F-CEB7-E640-A141-72D047AD0785}" type="slidenum">
              <a:rPr lang="en-US" smtClean="0"/>
              <a:t>‹#›</a:t>
            </a:fld>
            <a:endParaRPr lang="en-US"/>
          </a:p>
        </p:txBody>
      </p:sp>
    </p:spTree>
    <p:extLst>
      <p:ext uri="{BB962C8B-B14F-4D97-AF65-F5344CB8AC3E}">
        <p14:creationId xmlns:p14="http://schemas.microsoft.com/office/powerpoint/2010/main" val="2537913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A56A8-21D1-7F63-6B84-7CB716157C8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9723841-4C2D-F0A1-24F4-35E34389E3F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C90F3CB-1500-F01C-9725-955842F7EA7B}"/>
              </a:ext>
            </a:extLst>
          </p:cNvPr>
          <p:cNvSpPr>
            <a:spLocks noGrp="1"/>
          </p:cNvSpPr>
          <p:nvPr>
            <p:ph type="dt" sz="half" idx="10"/>
          </p:nvPr>
        </p:nvSpPr>
        <p:spPr/>
        <p:txBody>
          <a:bodyPr/>
          <a:lstStyle/>
          <a:p>
            <a:fld id="{EBDB9CD0-6892-D74A-AFD2-A9355115336B}" type="datetimeFigureOut">
              <a:rPr lang="en-US" smtClean="0"/>
              <a:t>10/18/2023</a:t>
            </a:fld>
            <a:endParaRPr lang="en-US"/>
          </a:p>
        </p:txBody>
      </p:sp>
      <p:sp>
        <p:nvSpPr>
          <p:cNvPr id="5" name="Footer Placeholder 4">
            <a:extLst>
              <a:ext uri="{FF2B5EF4-FFF2-40B4-BE49-F238E27FC236}">
                <a16:creationId xmlns:a16="http://schemas.microsoft.com/office/drawing/2014/main" id="{A3465CEB-53FC-AB6E-CB95-941A50A05A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E63B83-5B4C-F1AB-3BD7-40776990B7C5}"/>
              </a:ext>
            </a:extLst>
          </p:cNvPr>
          <p:cNvSpPr>
            <a:spLocks noGrp="1"/>
          </p:cNvSpPr>
          <p:nvPr>
            <p:ph type="sldNum" sz="quarter" idx="12"/>
          </p:nvPr>
        </p:nvSpPr>
        <p:spPr/>
        <p:txBody>
          <a:bodyPr/>
          <a:lstStyle/>
          <a:p>
            <a:fld id="{4643244F-CEB7-E640-A141-72D047AD0785}" type="slidenum">
              <a:rPr lang="en-US" smtClean="0"/>
              <a:t>‹#›</a:t>
            </a:fld>
            <a:endParaRPr lang="en-US"/>
          </a:p>
        </p:txBody>
      </p:sp>
    </p:spTree>
    <p:extLst>
      <p:ext uri="{BB962C8B-B14F-4D97-AF65-F5344CB8AC3E}">
        <p14:creationId xmlns:p14="http://schemas.microsoft.com/office/powerpoint/2010/main" val="4180582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EF8067-2522-3B35-E98A-EC09E5725A8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81B9C52-7071-897E-DB51-E7694C08DC3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73A6E9B-E6D4-F902-D924-6837626727D2}"/>
              </a:ext>
            </a:extLst>
          </p:cNvPr>
          <p:cNvSpPr>
            <a:spLocks noGrp="1"/>
          </p:cNvSpPr>
          <p:nvPr>
            <p:ph type="dt" sz="half" idx="10"/>
          </p:nvPr>
        </p:nvSpPr>
        <p:spPr/>
        <p:txBody>
          <a:bodyPr/>
          <a:lstStyle/>
          <a:p>
            <a:fld id="{EBDB9CD0-6892-D74A-AFD2-A9355115336B}" type="datetimeFigureOut">
              <a:rPr lang="en-US" smtClean="0"/>
              <a:t>10/18/2023</a:t>
            </a:fld>
            <a:endParaRPr lang="en-US"/>
          </a:p>
        </p:txBody>
      </p:sp>
      <p:sp>
        <p:nvSpPr>
          <p:cNvPr id="5" name="Footer Placeholder 4">
            <a:extLst>
              <a:ext uri="{FF2B5EF4-FFF2-40B4-BE49-F238E27FC236}">
                <a16:creationId xmlns:a16="http://schemas.microsoft.com/office/drawing/2014/main" id="{9A56E683-B3C8-7304-6749-0FCD8AE657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A73BF3-474F-4835-480C-AFFD5F21160D}"/>
              </a:ext>
            </a:extLst>
          </p:cNvPr>
          <p:cNvSpPr>
            <a:spLocks noGrp="1"/>
          </p:cNvSpPr>
          <p:nvPr>
            <p:ph type="sldNum" sz="quarter" idx="12"/>
          </p:nvPr>
        </p:nvSpPr>
        <p:spPr/>
        <p:txBody>
          <a:bodyPr/>
          <a:lstStyle/>
          <a:p>
            <a:fld id="{4643244F-CEB7-E640-A141-72D047AD0785}" type="slidenum">
              <a:rPr lang="en-US" smtClean="0"/>
              <a:t>‹#›</a:t>
            </a:fld>
            <a:endParaRPr lang="en-US"/>
          </a:p>
        </p:txBody>
      </p:sp>
    </p:spTree>
    <p:extLst>
      <p:ext uri="{BB962C8B-B14F-4D97-AF65-F5344CB8AC3E}">
        <p14:creationId xmlns:p14="http://schemas.microsoft.com/office/powerpoint/2010/main" val="4184469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24696-D0AB-39E7-0C80-251861170D3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515533E-4BD3-8AB4-FE74-F3A2BF12E31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488BB5B-8A8D-CE92-5CCD-7DB04F81B7D4}"/>
              </a:ext>
            </a:extLst>
          </p:cNvPr>
          <p:cNvSpPr>
            <a:spLocks noGrp="1"/>
          </p:cNvSpPr>
          <p:nvPr>
            <p:ph type="dt" sz="half" idx="10"/>
          </p:nvPr>
        </p:nvSpPr>
        <p:spPr/>
        <p:txBody>
          <a:bodyPr/>
          <a:lstStyle/>
          <a:p>
            <a:fld id="{EBDB9CD0-6892-D74A-AFD2-A9355115336B}" type="datetimeFigureOut">
              <a:rPr lang="en-US" smtClean="0"/>
              <a:t>10/18/2023</a:t>
            </a:fld>
            <a:endParaRPr lang="en-US"/>
          </a:p>
        </p:txBody>
      </p:sp>
      <p:sp>
        <p:nvSpPr>
          <p:cNvPr id="5" name="Footer Placeholder 4">
            <a:extLst>
              <a:ext uri="{FF2B5EF4-FFF2-40B4-BE49-F238E27FC236}">
                <a16:creationId xmlns:a16="http://schemas.microsoft.com/office/drawing/2014/main" id="{AE19CD7F-0E92-9475-CBF1-CB0F747969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28C1F3-3C4B-175D-B09E-89C231110C46}"/>
              </a:ext>
            </a:extLst>
          </p:cNvPr>
          <p:cNvSpPr>
            <a:spLocks noGrp="1"/>
          </p:cNvSpPr>
          <p:nvPr>
            <p:ph type="sldNum" sz="quarter" idx="12"/>
          </p:nvPr>
        </p:nvSpPr>
        <p:spPr/>
        <p:txBody>
          <a:bodyPr/>
          <a:lstStyle/>
          <a:p>
            <a:fld id="{4643244F-CEB7-E640-A141-72D047AD0785}" type="slidenum">
              <a:rPr lang="en-US" smtClean="0"/>
              <a:t>‹#›</a:t>
            </a:fld>
            <a:endParaRPr lang="en-US"/>
          </a:p>
        </p:txBody>
      </p:sp>
    </p:spTree>
    <p:extLst>
      <p:ext uri="{BB962C8B-B14F-4D97-AF65-F5344CB8AC3E}">
        <p14:creationId xmlns:p14="http://schemas.microsoft.com/office/powerpoint/2010/main" val="4259258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A317E-3CC2-8FFD-3971-629CE29959B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CB37A73-C7F2-161B-9EE7-0974944CE4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90C937D-60F2-5233-D671-3BA7BF07ECF7}"/>
              </a:ext>
            </a:extLst>
          </p:cNvPr>
          <p:cNvSpPr>
            <a:spLocks noGrp="1"/>
          </p:cNvSpPr>
          <p:nvPr>
            <p:ph type="dt" sz="half" idx="10"/>
          </p:nvPr>
        </p:nvSpPr>
        <p:spPr/>
        <p:txBody>
          <a:bodyPr/>
          <a:lstStyle/>
          <a:p>
            <a:fld id="{EBDB9CD0-6892-D74A-AFD2-A9355115336B}" type="datetimeFigureOut">
              <a:rPr lang="en-US" smtClean="0"/>
              <a:t>10/18/2023</a:t>
            </a:fld>
            <a:endParaRPr lang="en-US"/>
          </a:p>
        </p:txBody>
      </p:sp>
      <p:sp>
        <p:nvSpPr>
          <p:cNvPr id="5" name="Footer Placeholder 4">
            <a:extLst>
              <a:ext uri="{FF2B5EF4-FFF2-40B4-BE49-F238E27FC236}">
                <a16:creationId xmlns:a16="http://schemas.microsoft.com/office/drawing/2014/main" id="{4D7345D3-95C7-9925-6164-7B9A446385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F11638-2AC8-FD85-8E74-99B5C41ACD1F}"/>
              </a:ext>
            </a:extLst>
          </p:cNvPr>
          <p:cNvSpPr>
            <a:spLocks noGrp="1"/>
          </p:cNvSpPr>
          <p:nvPr>
            <p:ph type="sldNum" sz="quarter" idx="12"/>
          </p:nvPr>
        </p:nvSpPr>
        <p:spPr/>
        <p:txBody>
          <a:bodyPr/>
          <a:lstStyle/>
          <a:p>
            <a:fld id="{4643244F-CEB7-E640-A141-72D047AD0785}" type="slidenum">
              <a:rPr lang="en-US" smtClean="0"/>
              <a:t>‹#›</a:t>
            </a:fld>
            <a:endParaRPr lang="en-US"/>
          </a:p>
        </p:txBody>
      </p:sp>
    </p:spTree>
    <p:extLst>
      <p:ext uri="{BB962C8B-B14F-4D97-AF65-F5344CB8AC3E}">
        <p14:creationId xmlns:p14="http://schemas.microsoft.com/office/powerpoint/2010/main" val="2387918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823FC-DA94-BD39-65BD-E03F01C0B47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A5B0471-D3BC-DDFF-0888-E5DDD7AFF40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0074D36-2CC3-C056-4E15-3156D83BDEC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2C44BE4-9915-A4C8-B020-BAE332F87A98}"/>
              </a:ext>
            </a:extLst>
          </p:cNvPr>
          <p:cNvSpPr>
            <a:spLocks noGrp="1"/>
          </p:cNvSpPr>
          <p:nvPr>
            <p:ph type="dt" sz="half" idx="10"/>
          </p:nvPr>
        </p:nvSpPr>
        <p:spPr/>
        <p:txBody>
          <a:bodyPr/>
          <a:lstStyle/>
          <a:p>
            <a:fld id="{EBDB9CD0-6892-D74A-AFD2-A9355115336B}" type="datetimeFigureOut">
              <a:rPr lang="en-US" smtClean="0"/>
              <a:t>10/18/2023</a:t>
            </a:fld>
            <a:endParaRPr lang="en-US"/>
          </a:p>
        </p:txBody>
      </p:sp>
      <p:sp>
        <p:nvSpPr>
          <p:cNvPr id="6" name="Footer Placeholder 5">
            <a:extLst>
              <a:ext uri="{FF2B5EF4-FFF2-40B4-BE49-F238E27FC236}">
                <a16:creationId xmlns:a16="http://schemas.microsoft.com/office/drawing/2014/main" id="{68C855B1-C77B-66C6-BA26-18FA27C24F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8A880-6B03-59E7-7520-C2E918847A37}"/>
              </a:ext>
            </a:extLst>
          </p:cNvPr>
          <p:cNvSpPr>
            <a:spLocks noGrp="1"/>
          </p:cNvSpPr>
          <p:nvPr>
            <p:ph type="sldNum" sz="quarter" idx="12"/>
          </p:nvPr>
        </p:nvSpPr>
        <p:spPr/>
        <p:txBody>
          <a:bodyPr/>
          <a:lstStyle/>
          <a:p>
            <a:fld id="{4643244F-CEB7-E640-A141-72D047AD0785}" type="slidenum">
              <a:rPr lang="en-US" smtClean="0"/>
              <a:t>‹#›</a:t>
            </a:fld>
            <a:endParaRPr lang="en-US"/>
          </a:p>
        </p:txBody>
      </p:sp>
    </p:spTree>
    <p:extLst>
      <p:ext uri="{BB962C8B-B14F-4D97-AF65-F5344CB8AC3E}">
        <p14:creationId xmlns:p14="http://schemas.microsoft.com/office/powerpoint/2010/main" val="2901431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F4B01-D0AA-BED7-942D-66BBBCF610D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2CA2C6D-9D80-2CB5-6B3A-643162CDB3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9BE4AA1-9CF7-5F3F-285A-326DE818861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538212A-691F-9ADF-90D5-348E67A522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10B2D78-A145-F4B6-A6FF-AE2EA134246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B06FAC8-66E1-6FBE-7DE6-6D73FD871E06}"/>
              </a:ext>
            </a:extLst>
          </p:cNvPr>
          <p:cNvSpPr>
            <a:spLocks noGrp="1"/>
          </p:cNvSpPr>
          <p:nvPr>
            <p:ph type="dt" sz="half" idx="10"/>
          </p:nvPr>
        </p:nvSpPr>
        <p:spPr/>
        <p:txBody>
          <a:bodyPr/>
          <a:lstStyle/>
          <a:p>
            <a:fld id="{EBDB9CD0-6892-D74A-AFD2-A9355115336B}" type="datetimeFigureOut">
              <a:rPr lang="en-US" smtClean="0"/>
              <a:t>10/18/2023</a:t>
            </a:fld>
            <a:endParaRPr lang="en-US"/>
          </a:p>
        </p:txBody>
      </p:sp>
      <p:sp>
        <p:nvSpPr>
          <p:cNvPr id="8" name="Footer Placeholder 7">
            <a:extLst>
              <a:ext uri="{FF2B5EF4-FFF2-40B4-BE49-F238E27FC236}">
                <a16:creationId xmlns:a16="http://schemas.microsoft.com/office/drawing/2014/main" id="{66724B9B-3557-C8AB-B3AB-CE62F6B29E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70029C-10B0-D66C-AC11-10C0B93D068F}"/>
              </a:ext>
            </a:extLst>
          </p:cNvPr>
          <p:cNvSpPr>
            <a:spLocks noGrp="1"/>
          </p:cNvSpPr>
          <p:nvPr>
            <p:ph type="sldNum" sz="quarter" idx="12"/>
          </p:nvPr>
        </p:nvSpPr>
        <p:spPr/>
        <p:txBody>
          <a:bodyPr/>
          <a:lstStyle/>
          <a:p>
            <a:fld id="{4643244F-CEB7-E640-A141-72D047AD0785}" type="slidenum">
              <a:rPr lang="en-US" smtClean="0"/>
              <a:t>‹#›</a:t>
            </a:fld>
            <a:endParaRPr lang="en-US"/>
          </a:p>
        </p:txBody>
      </p:sp>
    </p:spTree>
    <p:extLst>
      <p:ext uri="{BB962C8B-B14F-4D97-AF65-F5344CB8AC3E}">
        <p14:creationId xmlns:p14="http://schemas.microsoft.com/office/powerpoint/2010/main" val="510675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0BE60-5153-0DA7-F747-1E9259B6B37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FB8B21D-B7AD-5318-B515-5A1CF43B0E31}"/>
              </a:ext>
            </a:extLst>
          </p:cNvPr>
          <p:cNvSpPr>
            <a:spLocks noGrp="1"/>
          </p:cNvSpPr>
          <p:nvPr>
            <p:ph type="dt" sz="half" idx="10"/>
          </p:nvPr>
        </p:nvSpPr>
        <p:spPr/>
        <p:txBody>
          <a:bodyPr/>
          <a:lstStyle/>
          <a:p>
            <a:fld id="{EBDB9CD0-6892-D74A-AFD2-A9355115336B}" type="datetimeFigureOut">
              <a:rPr lang="en-US" smtClean="0"/>
              <a:t>10/18/2023</a:t>
            </a:fld>
            <a:endParaRPr lang="en-US"/>
          </a:p>
        </p:txBody>
      </p:sp>
      <p:sp>
        <p:nvSpPr>
          <p:cNvPr id="4" name="Footer Placeholder 3">
            <a:extLst>
              <a:ext uri="{FF2B5EF4-FFF2-40B4-BE49-F238E27FC236}">
                <a16:creationId xmlns:a16="http://schemas.microsoft.com/office/drawing/2014/main" id="{ABEFC1D1-F4B9-866B-68CC-508F68A1BD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7EE1D1-C52B-CA68-956C-7DCD3C884D32}"/>
              </a:ext>
            </a:extLst>
          </p:cNvPr>
          <p:cNvSpPr>
            <a:spLocks noGrp="1"/>
          </p:cNvSpPr>
          <p:nvPr>
            <p:ph type="sldNum" sz="quarter" idx="12"/>
          </p:nvPr>
        </p:nvSpPr>
        <p:spPr/>
        <p:txBody>
          <a:bodyPr/>
          <a:lstStyle/>
          <a:p>
            <a:fld id="{4643244F-CEB7-E640-A141-72D047AD0785}" type="slidenum">
              <a:rPr lang="en-US" smtClean="0"/>
              <a:t>‹#›</a:t>
            </a:fld>
            <a:endParaRPr lang="en-US"/>
          </a:p>
        </p:txBody>
      </p:sp>
    </p:spTree>
    <p:extLst>
      <p:ext uri="{BB962C8B-B14F-4D97-AF65-F5344CB8AC3E}">
        <p14:creationId xmlns:p14="http://schemas.microsoft.com/office/powerpoint/2010/main" val="4242708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E95820-72A5-B6F5-9A42-B2B42E06187E}"/>
              </a:ext>
            </a:extLst>
          </p:cNvPr>
          <p:cNvSpPr>
            <a:spLocks noGrp="1"/>
          </p:cNvSpPr>
          <p:nvPr>
            <p:ph type="dt" sz="half" idx="10"/>
          </p:nvPr>
        </p:nvSpPr>
        <p:spPr/>
        <p:txBody>
          <a:bodyPr/>
          <a:lstStyle/>
          <a:p>
            <a:fld id="{EBDB9CD0-6892-D74A-AFD2-A9355115336B}" type="datetimeFigureOut">
              <a:rPr lang="en-US" smtClean="0"/>
              <a:t>10/18/2023</a:t>
            </a:fld>
            <a:endParaRPr lang="en-US"/>
          </a:p>
        </p:txBody>
      </p:sp>
      <p:sp>
        <p:nvSpPr>
          <p:cNvPr id="3" name="Footer Placeholder 2">
            <a:extLst>
              <a:ext uri="{FF2B5EF4-FFF2-40B4-BE49-F238E27FC236}">
                <a16:creationId xmlns:a16="http://schemas.microsoft.com/office/drawing/2014/main" id="{9236A143-5A42-F26C-2126-E377F9423C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C54145-5F57-99F4-2D18-8CC03F60D4A6}"/>
              </a:ext>
            </a:extLst>
          </p:cNvPr>
          <p:cNvSpPr>
            <a:spLocks noGrp="1"/>
          </p:cNvSpPr>
          <p:nvPr>
            <p:ph type="sldNum" sz="quarter" idx="12"/>
          </p:nvPr>
        </p:nvSpPr>
        <p:spPr/>
        <p:txBody>
          <a:bodyPr/>
          <a:lstStyle/>
          <a:p>
            <a:fld id="{4643244F-CEB7-E640-A141-72D047AD0785}" type="slidenum">
              <a:rPr lang="en-US" smtClean="0"/>
              <a:t>‹#›</a:t>
            </a:fld>
            <a:endParaRPr lang="en-US"/>
          </a:p>
        </p:txBody>
      </p:sp>
    </p:spTree>
    <p:extLst>
      <p:ext uri="{BB962C8B-B14F-4D97-AF65-F5344CB8AC3E}">
        <p14:creationId xmlns:p14="http://schemas.microsoft.com/office/powerpoint/2010/main" val="3308472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AD7D2-D9E0-52C6-DD24-C9DF3FEE17F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F4C242F-563E-EBB4-D1CE-1483802C86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E00E67A-A054-E049-AD57-CAE3BF260E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07D18A3-39CD-E609-1D1F-055CABD84D24}"/>
              </a:ext>
            </a:extLst>
          </p:cNvPr>
          <p:cNvSpPr>
            <a:spLocks noGrp="1"/>
          </p:cNvSpPr>
          <p:nvPr>
            <p:ph type="dt" sz="half" idx="10"/>
          </p:nvPr>
        </p:nvSpPr>
        <p:spPr/>
        <p:txBody>
          <a:bodyPr/>
          <a:lstStyle/>
          <a:p>
            <a:fld id="{EBDB9CD0-6892-D74A-AFD2-A9355115336B}" type="datetimeFigureOut">
              <a:rPr lang="en-US" smtClean="0"/>
              <a:t>10/18/2023</a:t>
            </a:fld>
            <a:endParaRPr lang="en-US"/>
          </a:p>
        </p:txBody>
      </p:sp>
      <p:sp>
        <p:nvSpPr>
          <p:cNvPr id="6" name="Footer Placeholder 5">
            <a:extLst>
              <a:ext uri="{FF2B5EF4-FFF2-40B4-BE49-F238E27FC236}">
                <a16:creationId xmlns:a16="http://schemas.microsoft.com/office/drawing/2014/main" id="{98B97D71-CAF2-AE56-D7C6-241C0E0C91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314108-DF53-969F-0329-E49D9DE46CD7}"/>
              </a:ext>
            </a:extLst>
          </p:cNvPr>
          <p:cNvSpPr>
            <a:spLocks noGrp="1"/>
          </p:cNvSpPr>
          <p:nvPr>
            <p:ph type="sldNum" sz="quarter" idx="12"/>
          </p:nvPr>
        </p:nvSpPr>
        <p:spPr/>
        <p:txBody>
          <a:bodyPr/>
          <a:lstStyle/>
          <a:p>
            <a:fld id="{4643244F-CEB7-E640-A141-72D047AD0785}" type="slidenum">
              <a:rPr lang="en-US" smtClean="0"/>
              <a:t>‹#›</a:t>
            </a:fld>
            <a:endParaRPr lang="en-US"/>
          </a:p>
        </p:txBody>
      </p:sp>
    </p:spTree>
    <p:extLst>
      <p:ext uri="{BB962C8B-B14F-4D97-AF65-F5344CB8AC3E}">
        <p14:creationId xmlns:p14="http://schemas.microsoft.com/office/powerpoint/2010/main" val="1813688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E45EE-D4DC-5C2B-95EE-88B4E15BFD8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F312B37-2E3F-08AA-CCC6-18B27078A7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43FB62-6DEC-05DF-598C-62A7962C6A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C41EB3B-584F-11E6-30CC-749CF10C5D44}"/>
              </a:ext>
            </a:extLst>
          </p:cNvPr>
          <p:cNvSpPr>
            <a:spLocks noGrp="1"/>
          </p:cNvSpPr>
          <p:nvPr>
            <p:ph type="dt" sz="half" idx="10"/>
          </p:nvPr>
        </p:nvSpPr>
        <p:spPr/>
        <p:txBody>
          <a:bodyPr/>
          <a:lstStyle/>
          <a:p>
            <a:fld id="{EBDB9CD0-6892-D74A-AFD2-A9355115336B}" type="datetimeFigureOut">
              <a:rPr lang="en-US" smtClean="0"/>
              <a:t>10/18/2023</a:t>
            </a:fld>
            <a:endParaRPr lang="en-US"/>
          </a:p>
        </p:txBody>
      </p:sp>
      <p:sp>
        <p:nvSpPr>
          <p:cNvPr id="6" name="Footer Placeholder 5">
            <a:extLst>
              <a:ext uri="{FF2B5EF4-FFF2-40B4-BE49-F238E27FC236}">
                <a16:creationId xmlns:a16="http://schemas.microsoft.com/office/drawing/2014/main" id="{27FD0F2D-7157-A9CD-4AF0-29B5DBED37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FAC3F0-B343-CBCB-1CEE-8D15A1DA324C}"/>
              </a:ext>
            </a:extLst>
          </p:cNvPr>
          <p:cNvSpPr>
            <a:spLocks noGrp="1"/>
          </p:cNvSpPr>
          <p:nvPr>
            <p:ph type="sldNum" sz="quarter" idx="12"/>
          </p:nvPr>
        </p:nvSpPr>
        <p:spPr/>
        <p:txBody>
          <a:bodyPr/>
          <a:lstStyle/>
          <a:p>
            <a:fld id="{4643244F-CEB7-E640-A141-72D047AD0785}" type="slidenum">
              <a:rPr lang="en-US" smtClean="0"/>
              <a:t>‹#›</a:t>
            </a:fld>
            <a:endParaRPr lang="en-US"/>
          </a:p>
        </p:txBody>
      </p:sp>
    </p:spTree>
    <p:extLst>
      <p:ext uri="{BB962C8B-B14F-4D97-AF65-F5344CB8AC3E}">
        <p14:creationId xmlns:p14="http://schemas.microsoft.com/office/powerpoint/2010/main" val="4261203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3AB1B3-CC44-C1A3-CCEB-52EE48CC5C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665B262-05BE-B51A-F49C-EC04C6A5C5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FEA82A2-B728-6EBC-62E3-3B503ACA4A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DB9CD0-6892-D74A-AFD2-A9355115336B}" type="datetimeFigureOut">
              <a:rPr lang="en-US" smtClean="0"/>
              <a:t>10/18/2023</a:t>
            </a:fld>
            <a:endParaRPr lang="en-US"/>
          </a:p>
        </p:txBody>
      </p:sp>
      <p:sp>
        <p:nvSpPr>
          <p:cNvPr id="5" name="Footer Placeholder 4">
            <a:extLst>
              <a:ext uri="{FF2B5EF4-FFF2-40B4-BE49-F238E27FC236}">
                <a16:creationId xmlns:a16="http://schemas.microsoft.com/office/drawing/2014/main" id="{CA029BEB-57C3-B69A-B0C6-1528C557C5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81D142-FCD8-023F-CBCC-694CCE50FD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43244F-CEB7-E640-A141-72D047AD0785}" type="slidenum">
              <a:rPr lang="en-US" smtClean="0"/>
              <a:t>‹#›</a:t>
            </a:fld>
            <a:endParaRPr lang="en-US"/>
          </a:p>
        </p:txBody>
      </p:sp>
    </p:spTree>
    <p:extLst>
      <p:ext uri="{BB962C8B-B14F-4D97-AF65-F5344CB8AC3E}">
        <p14:creationId xmlns:p14="http://schemas.microsoft.com/office/powerpoint/2010/main" val="4138959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04F6A-2ACE-DC19-24AB-6F5B1C5C784F}"/>
              </a:ext>
            </a:extLst>
          </p:cNvPr>
          <p:cNvSpPr>
            <a:spLocks noGrp="1"/>
          </p:cNvSpPr>
          <p:nvPr>
            <p:ph type="ctrTitle"/>
          </p:nvPr>
        </p:nvSpPr>
        <p:spPr/>
        <p:txBody>
          <a:bodyPr>
            <a:normAutofit fontScale="90000"/>
          </a:bodyPr>
          <a:lstStyle/>
          <a:p>
            <a:r>
              <a:rPr lang="en-US"/>
              <a:t>Introduction to SATIM features, capabilities and applications</a:t>
            </a:r>
          </a:p>
        </p:txBody>
      </p:sp>
      <p:sp>
        <p:nvSpPr>
          <p:cNvPr id="3" name="Subtitle 2">
            <a:extLst>
              <a:ext uri="{FF2B5EF4-FFF2-40B4-BE49-F238E27FC236}">
                <a16:creationId xmlns:a16="http://schemas.microsoft.com/office/drawing/2014/main" id="{C59E127C-8FBC-52E5-D361-BABD6B093EFB}"/>
              </a:ext>
            </a:extLst>
          </p:cNvPr>
          <p:cNvSpPr>
            <a:spLocks noGrp="1"/>
          </p:cNvSpPr>
          <p:nvPr>
            <p:ph type="subTitle" idx="1"/>
          </p:nvPr>
        </p:nvSpPr>
        <p:spPr/>
        <p:txBody>
          <a:bodyPr/>
          <a:lstStyle/>
          <a:p>
            <a:r>
              <a:rPr lang="en-US"/>
              <a:t>17 October</a:t>
            </a:r>
          </a:p>
          <a:p>
            <a:r>
              <a:rPr lang="en-US"/>
              <a:t>Online- Alison dialing in from Colorado USA</a:t>
            </a:r>
          </a:p>
        </p:txBody>
      </p:sp>
    </p:spTree>
    <p:extLst>
      <p:ext uri="{BB962C8B-B14F-4D97-AF65-F5344CB8AC3E}">
        <p14:creationId xmlns:p14="http://schemas.microsoft.com/office/powerpoint/2010/main" val="1083493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34D5B-886A-D8E2-83B6-48B4F19A9816}"/>
              </a:ext>
            </a:extLst>
          </p:cNvPr>
          <p:cNvSpPr>
            <a:spLocks noGrp="1"/>
          </p:cNvSpPr>
          <p:nvPr>
            <p:ph type="title"/>
          </p:nvPr>
        </p:nvSpPr>
        <p:spPr/>
        <p:txBody>
          <a:bodyPr/>
          <a:lstStyle/>
          <a:p>
            <a:r>
              <a:rPr lang="en-US"/>
              <a:t>Structure – what components of the energy system does SATIM capture</a:t>
            </a:r>
          </a:p>
        </p:txBody>
      </p:sp>
      <p:sp>
        <p:nvSpPr>
          <p:cNvPr id="3" name="Content Placeholder 2">
            <a:extLst>
              <a:ext uri="{FF2B5EF4-FFF2-40B4-BE49-F238E27FC236}">
                <a16:creationId xmlns:a16="http://schemas.microsoft.com/office/drawing/2014/main" id="{A3B61346-128E-F76F-6E64-4669841E2651}"/>
              </a:ext>
            </a:extLst>
          </p:cNvPr>
          <p:cNvSpPr>
            <a:spLocks noGrp="1"/>
          </p:cNvSpPr>
          <p:nvPr>
            <p:ph idx="1"/>
          </p:nvPr>
        </p:nvSpPr>
        <p:spPr/>
        <p:txBody>
          <a:bodyPr/>
          <a:lstStyle/>
          <a:p>
            <a:pPr marL="0" indent="0">
              <a:buNone/>
            </a:pPr>
            <a:endParaRPr lang="en-US"/>
          </a:p>
          <a:p>
            <a:endParaRPr lang="en-US"/>
          </a:p>
          <a:p>
            <a:endParaRPr lang="en-US"/>
          </a:p>
        </p:txBody>
      </p:sp>
      <p:pic>
        <p:nvPicPr>
          <p:cNvPr id="4" name="Picture 3">
            <a:extLst>
              <a:ext uri="{FF2B5EF4-FFF2-40B4-BE49-F238E27FC236}">
                <a16:creationId xmlns:a16="http://schemas.microsoft.com/office/drawing/2014/main" id="{36346312-0711-9082-D4F8-EC6CBF38F8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9482" y="1491584"/>
            <a:ext cx="9553318" cy="5294960"/>
          </a:xfrm>
          <a:prstGeom prst="rect">
            <a:avLst/>
          </a:prstGeom>
        </p:spPr>
      </p:pic>
    </p:spTree>
    <p:extLst>
      <p:ext uri="{BB962C8B-B14F-4D97-AF65-F5344CB8AC3E}">
        <p14:creationId xmlns:p14="http://schemas.microsoft.com/office/powerpoint/2010/main" val="2498038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2D39A-7FAF-5DE0-2E5C-7E0F84577117}"/>
              </a:ext>
            </a:extLst>
          </p:cNvPr>
          <p:cNvSpPr>
            <a:spLocks noGrp="1"/>
          </p:cNvSpPr>
          <p:nvPr>
            <p:ph type="title"/>
          </p:nvPr>
        </p:nvSpPr>
        <p:spPr/>
        <p:txBody>
          <a:bodyPr/>
          <a:lstStyle/>
          <a:p>
            <a:r>
              <a:rPr lang="en-US"/>
              <a:t>Structure -how does SATIM depict the SA energy system</a:t>
            </a:r>
          </a:p>
        </p:txBody>
      </p:sp>
      <p:sp>
        <p:nvSpPr>
          <p:cNvPr id="3" name="Content Placeholder 2">
            <a:extLst>
              <a:ext uri="{FF2B5EF4-FFF2-40B4-BE49-F238E27FC236}">
                <a16:creationId xmlns:a16="http://schemas.microsoft.com/office/drawing/2014/main" id="{BAE25866-91B5-AB50-2490-BE1FCD370A04}"/>
              </a:ext>
            </a:extLst>
          </p:cNvPr>
          <p:cNvSpPr>
            <a:spLocks noGrp="1"/>
          </p:cNvSpPr>
          <p:nvPr>
            <p:ph idx="1"/>
          </p:nvPr>
        </p:nvSpPr>
        <p:spPr>
          <a:xfrm>
            <a:off x="221673" y="1690688"/>
            <a:ext cx="3578802" cy="4654694"/>
          </a:xfrm>
        </p:spPr>
        <p:txBody>
          <a:bodyPr>
            <a:normAutofit/>
          </a:bodyPr>
          <a:lstStyle/>
          <a:p>
            <a:r>
              <a:rPr lang="en-US" sz="2000"/>
              <a:t>Representing flow of energy/emissions/materials</a:t>
            </a:r>
          </a:p>
          <a:p>
            <a:r>
              <a:rPr lang="en-US" sz="2000"/>
              <a:t>Defining </a:t>
            </a:r>
          </a:p>
          <a:p>
            <a:pPr lvl="1"/>
            <a:r>
              <a:rPr lang="en-US" sz="1800"/>
              <a:t>Input to a technology (single or multiple)</a:t>
            </a:r>
          </a:p>
          <a:p>
            <a:pPr lvl="1"/>
            <a:r>
              <a:rPr lang="en-US" sz="1800"/>
              <a:t>Output from a technology (single or multiple, energy and emissions)</a:t>
            </a:r>
          </a:p>
          <a:p>
            <a:pPr lvl="1"/>
            <a:r>
              <a:rPr lang="en-US" sz="1800"/>
              <a:t>Techno-economic characteristics of the technology </a:t>
            </a:r>
            <a:r>
              <a:rPr lang="en-US" sz="1800" err="1"/>
              <a:t>eg</a:t>
            </a:r>
            <a:r>
              <a:rPr lang="en-US" sz="1800"/>
              <a:t> efficiency, availability, cost, lifetime, </a:t>
            </a:r>
            <a:r>
              <a:rPr lang="en-US" sz="1800" err="1"/>
              <a:t>etc</a:t>
            </a:r>
            <a:endParaRPr lang="en-US" sz="1800"/>
          </a:p>
          <a:p>
            <a:r>
              <a:rPr lang="en-US" sz="2000"/>
              <a:t>Data and structure link model to the real world- </a:t>
            </a:r>
          </a:p>
          <a:p>
            <a:pPr marL="457200" lvl="1" indent="0">
              <a:buNone/>
            </a:pPr>
            <a:endParaRPr lang="en-US"/>
          </a:p>
          <a:p>
            <a:pPr marL="457200" lvl="1" indent="0">
              <a:buNone/>
            </a:pPr>
            <a:endParaRPr lang="en-US"/>
          </a:p>
        </p:txBody>
      </p:sp>
      <p:pic>
        <p:nvPicPr>
          <p:cNvPr id="5" name="Picture 4" descr="A diagram of a plant&#10;&#10;Description automatically generated">
            <a:extLst>
              <a:ext uri="{FF2B5EF4-FFF2-40B4-BE49-F238E27FC236}">
                <a16:creationId xmlns:a16="http://schemas.microsoft.com/office/drawing/2014/main" id="{1BADFE79-023C-209D-F1F4-80D6A8666E61}"/>
              </a:ext>
            </a:extLst>
          </p:cNvPr>
          <p:cNvPicPr>
            <a:picLocks noChangeAspect="1"/>
          </p:cNvPicPr>
          <p:nvPr/>
        </p:nvPicPr>
        <p:blipFill>
          <a:blip r:embed="rId3"/>
          <a:stretch>
            <a:fillRect/>
          </a:stretch>
        </p:blipFill>
        <p:spPr>
          <a:xfrm>
            <a:off x="3800475" y="1609507"/>
            <a:ext cx="8071066" cy="4665312"/>
          </a:xfrm>
          <a:prstGeom prst="rect">
            <a:avLst/>
          </a:prstGeom>
        </p:spPr>
      </p:pic>
    </p:spTree>
    <p:extLst>
      <p:ext uri="{BB962C8B-B14F-4D97-AF65-F5344CB8AC3E}">
        <p14:creationId xmlns:p14="http://schemas.microsoft.com/office/powerpoint/2010/main" val="2809560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26FC76A-D3CB-E711-CA25-6110D3B965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629" y="124129"/>
            <a:ext cx="11092542" cy="6564646"/>
          </a:xfrm>
          <a:prstGeom prst="rect">
            <a:avLst/>
          </a:prstGeom>
        </p:spPr>
      </p:pic>
    </p:spTree>
    <p:extLst>
      <p:ext uri="{BB962C8B-B14F-4D97-AF65-F5344CB8AC3E}">
        <p14:creationId xmlns:p14="http://schemas.microsoft.com/office/powerpoint/2010/main" val="1446811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D7278-7055-5FF0-4572-590D0E2AF109}"/>
              </a:ext>
            </a:extLst>
          </p:cNvPr>
          <p:cNvSpPr>
            <a:spLocks noGrp="1"/>
          </p:cNvSpPr>
          <p:nvPr>
            <p:ph type="title"/>
          </p:nvPr>
        </p:nvSpPr>
        <p:spPr/>
        <p:txBody>
          <a:bodyPr/>
          <a:lstStyle/>
          <a:p>
            <a:r>
              <a:rPr lang="en-US"/>
              <a:t>Structure - Demand </a:t>
            </a:r>
          </a:p>
        </p:txBody>
      </p:sp>
      <p:sp>
        <p:nvSpPr>
          <p:cNvPr id="3" name="Content Placeholder 2">
            <a:extLst>
              <a:ext uri="{FF2B5EF4-FFF2-40B4-BE49-F238E27FC236}">
                <a16:creationId xmlns:a16="http://schemas.microsoft.com/office/drawing/2014/main" id="{14C66372-C14D-1C6E-8660-91A18120C94A}"/>
              </a:ext>
            </a:extLst>
          </p:cNvPr>
          <p:cNvSpPr>
            <a:spLocks noGrp="1"/>
          </p:cNvSpPr>
          <p:nvPr>
            <p:ph idx="1"/>
          </p:nvPr>
        </p:nvSpPr>
        <p:spPr>
          <a:xfrm>
            <a:off x="1009650" y="1585918"/>
            <a:ext cx="10515600" cy="4611682"/>
          </a:xfrm>
        </p:spPr>
        <p:txBody>
          <a:bodyPr>
            <a:normAutofit/>
          </a:bodyPr>
          <a:lstStyle/>
          <a:p>
            <a:r>
              <a:rPr lang="en-ZA" sz="1800">
                <a:latin typeface="Calibri" panose="020F0502020204030204" pitchFamily="34" charset="0"/>
                <a:ea typeface="Times New Roman" panose="02020603050405020304" pitchFamily="18" charset="0"/>
                <a:cs typeface="Times New Roman" panose="02020603050405020304" pitchFamily="18" charset="0"/>
              </a:rPr>
              <a:t>U</a:t>
            </a:r>
            <a:r>
              <a:rPr lang="en-ZA" sz="1800">
                <a:effectLst/>
                <a:latin typeface="Calibri" panose="020F0502020204030204" pitchFamily="34" charset="0"/>
                <a:ea typeface="Times New Roman" panose="02020603050405020304" pitchFamily="18" charset="0"/>
                <a:cs typeface="Times New Roman" panose="02020603050405020304" pitchFamily="18" charset="0"/>
              </a:rPr>
              <a:t>seful energy services in each sub-sector. </a:t>
            </a:r>
          </a:p>
          <a:p>
            <a:r>
              <a:rPr lang="en-ZA" sz="1800">
                <a:latin typeface="Calibri" panose="020F0502020204030204" pitchFamily="34" charset="0"/>
                <a:ea typeface="Times New Roman" panose="02020603050405020304" pitchFamily="18" charset="0"/>
                <a:cs typeface="Times New Roman" panose="02020603050405020304" pitchFamily="18" charset="0"/>
              </a:rPr>
              <a:t>UED </a:t>
            </a:r>
            <a:r>
              <a:rPr lang="en-ZA" sz="1800">
                <a:effectLst/>
                <a:latin typeface="Calibri" panose="020F0502020204030204" pitchFamily="34" charset="0"/>
                <a:ea typeface="Times New Roman" panose="02020603050405020304" pitchFamily="18" charset="0"/>
                <a:cs typeface="Times New Roman" panose="02020603050405020304" pitchFamily="18" charset="0"/>
              </a:rPr>
              <a:t>exogenously specified </a:t>
            </a:r>
            <a:endParaRPr lang="en-ZA" sz="1400">
              <a:effectLst/>
              <a:latin typeface="Calibri" panose="020F0502020204030204" pitchFamily="34" charset="0"/>
              <a:ea typeface="Times New Roman" panose="02020603050405020304" pitchFamily="18" charset="0"/>
              <a:cs typeface="Times New Roman" panose="02020603050405020304" pitchFamily="18" charset="0"/>
            </a:endParaRPr>
          </a:p>
          <a:p>
            <a:r>
              <a:rPr lang="en-ZA" sz="1800">
                <a:effectLst/>
                <a:latin typeface="Calibri" panose="020F0502020204030204" pitchFamily="34" charset="0"/>
                <a:ea typeface="Times New Roman" panose="02020603050405020304" pitchFamily="18" charset="0"/>
                <a:cs typeface="Times New Roman" panose="02020603050405020304" pitchFamily="18" charset="0"/>
              </a:rPr>
              <a:t>This allows fuel substitution and technology improvements </a:t>
            </a:r>
          </a:p>
          <a:p>
            <a:r>
              <a:rPr lang="en-ZA" sz="1800">
                <a:effectLst/>
                <a:latin typeface="Calibri" panose="020F0502020204030204" pitchFamily="34" charset="0"/>
                <a:ea typeface="Times New Roman" panose="02020603050405020304" pitchFamily="18" charset="0"/>
                <a:cs typeface="Times New Roman" panose="02020603050405020304" pitchFamily="18" charset="0"/>
              </a:rPr>
              <a:t>These in turn influence the efficiency at which energy services are met, </a:t>
            </a:r>
          </a:p>
          <a:p>
            <a:r>
              <a:rPr lang="en-ZA" sz="1800">
                <a:latin typeface="Calibri" panose="020F0502020204030204" pitchFamily="34" charset="0"/>
                <a:ea typeface="Times New Roman" panose="02020603050405020304" pitchFamily="18" charset="0"/>
                <a:cs typeface="Times New Roman" panose="02020603050405020304" pitchFamily="18" charset="0"/>
              </a:rPr>
              <a:t>FED is therefore endogenous </a:t>
            </a:r>
          </a:p>
          <a:p>
            <a:r>
              <a:rPr lang="en-ZA" sz="1800">
                <a:effectLst/>
                <a:latin typeface="Calibri" panose="020F0502020204030204" pitchFamily="34" charset="0"/>
                <a:ea typeface="Times New Roman" panose="02020603050405020304" pitchFamily="18" charset="0"/>
                <a:cs typeface="Times New Roman" panose="02020603050405020304" pitchFamily="18" charset="0"/>
              </a:rPr>
              <a:t>Varying level of detail on each demand sector </a:t>
            </a:r>
            <a:endParaRPr lang="en-ZA" sz="1400">
              <a:latin typeface="Calibri" panose="020F0502020204030204" pitchFamily="34" charset="0"/>
              <a:ea typeface="Times New Roman" panose="02020603050405020304" pitchFamily="18" charset="0"/>
              <a:cs typeface="Times New Roman" panose="02020603050405020304" pitchFamily="18" charset="0"/>
            </a:endParaRPr>
          </a:p>
          <a:p>
            <a:pPr lvl="1"/>
            <a:r>
              <a:rPr lang="en-ZA" sz="1400">
                <a:latin typeface="Calibri" panose="020F0502020204030204" pitchFamily="34" charset="0"/>
                <a:ea typeface="Times New Roman" panose="02020603050405020304" pitchFamily="18" charset="0"/>
                <a:cs typeface="Times New Roman" panose="02020603050405020304" pitchFamily="18" charset="0"/>
              </a:rPr>
              <a:t>Number of subsectors</a:t>
            </a:r>
          </a:p>
          <a:p>
            <a:pPr lvl="1"/>
            <a:r>
              <a:rPr lang="en-ZA" sz="1400">
                <a:effectLst/>
                <a:latin typeface="Calibri" panose="020F0502020204030204" pitchFamily="34" charset="0"/>
                <a:ea typeface="Times New Roman" panose="02020603050405020304" pitchFamily="18" charset="0"/>
                <a:cs typeface="Times New Roman" panose="02020603050405020304" pitchFamily="18" charset="0"/>
              </a:rPr>
              <a:t>Number of technologies</a:t>
            </a:r>
          </a:p>
          <a:p>
            <a:pPr lvl="1"/>
            <a:r>
              <a:rPr lang="en-ZA" sz="1400">
                <a:latin typeface="Calibri" panose="020F0502020204030204" pitchFamily="34" charset="0"/>
                <a:ea typeface="Times New Roman" panose="02020603050405020304" pitchFamily="18" charset="0"/>
                <a:cs typeface="Times New Roman" panose="02020603050405020304" pitchFamily="18" charset="0"/>
              </a:rPr>
              <a:t>Number of energy services</a:t>
            </a:r>
            <a:endParaRPr lang="en-ZA" sz="1400">
              <a:effectLst/>
              <a:latin typeface="Calibri" panose="020F0502020204030204" pitchFamily="34" charset="0"/>
              <a:ea typeface="Times New Roman" panose="02020603050405020304" pitchFamily="18" charset="0"/>
              <a:cs typeface="Times New Roman" panose="02020603050405020304" pitchFamily="18" charset="0"/>
            </a:endParaRPr>
          </a:p>
          <a:p>
            <a:pPr lvl="1"/>
            <a:r>
              <a:rPr lang="en-ZA" sz="1400">
                <a:latin typeface="Calibri" panose="020F0502020204030204" pitchFamily="34" charset="0"/>
                <a:ea typeface="Times New Roman" panose="02020603050405020304" pitchFamily="18" charset="0"/>
                <a:cs typeface="Times New Roman" panose="02020603050405020304" pitchFamily="18" charset="0"/>
              </a:rPr>
              <a:t>etc</a:t>
            </a:r>
            <a:endParaRPr lang="en-ZA" sz="1400">
              <a:effectLst/>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52D4902F-7010-B337-2394-88E3E38ABB74}"/>
              </a:ext>
            </a:extLst>
          </p:cNvPr>
          <p:cNvCxnSpPr/>
          <p:nvPr/>
        </p:nvCxnSpPr>
        <p:spPr>
          <a:xfrm>
            <a:off x="7437297" y="4880292"/>
            <a:ext cx="1358627"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9567FCF0-3871-941E-2F52-68E6E5C01B9B}"/>
              </a:ext>
            </a:extLst>
          </p:cNvPr>
          <p:cNvGrpSpPr/>
          <p:nvPr/>
        </p:nvGrpSpPr>
        <p:grpSpPr>
          <a:xfrm>
            <a:off x="10093458" y="4362449"/>
            <a:ext cx="1358627" cy="2187357"/>
            <a:chOff x="9823723" y="4345096"/>
            <a:chExt cx="1358627" cy="2187357"/>
          </a:xfrm>
        </p:grpSpPr>
        <p:cxnSp>
          <p:nvCxnSpPr>
            <p:cNvPr id="8" name="Straight Connector 7">
              <a:extLst>
                <a:ext uri="{FF2B5EF4-FFF2-40B4-BE49-F238E27FC236}">
                  <a16:creationId xmlns:a16="http://schemas.microsoft.com/office/drawing/2014/main" id="{1A1FA803-E9F4-5411-2400-112AD98CAE28}"/>
                </a:ext>
              </a:extLst>
            </p:cNvPr>
            <p:cNvCxnSpPr/>
            <p:nvPr/>
          </p:nvCxnSpPr>
          <p:spPr>
            <a:xfrm>
              <a:off x="9823723" y="4876165"/>
              <a:ext cx="13586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F6546EF-7C42-2185-885F-BE374CD42B22}"/>
                </a:ext>
              </a:extLst>
            </p:cNvPr>
            <p:cNvCxnSpPr>
              <a:cxnSpLocks/>
            </p:cNvCxnSpPr>
            <p:nvPr/>
          </p:nvCxnSpPr>
          <p:spPr>
            <a:xfrm>
              <a:off x="11182350" y="4345096"/>
              <a:ext cx="0" cy="2187357"/>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8" name="Straight Connector 17">
            <a:extLst>
              <a:ext uri="{FF2B5EF4-FFF2-40B4-BE49-F238E27FC236}">
                <a16:creationId xmlns:a16="http://schemas.microsoft.com/office/drawing/2014/main" id="{2269B344-7984-A3B3-8905-E11E53BF07E3}"/>
              </a:ext>
            </a:extLst>
          </p:cNvPr>
          <p:cNvCxnSpPr/>
          <p:nvPr/>
        </p:nvCxnSpPr>
        <p:spPr>
          <a:xfrm>
            <a:off x="10093457" y="6197600"/>
            <a:ext cx="1358627"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73BA19DC-3C2A-F4EC-DCF5-D3F6C8773EA5}"/>
              </a:ext>
            </a:extLst>
          </p:cNvPr>
          <p:cNvGrpSpPr/>
          <p:nvPr/>
        </p:nvGrpSpPr>
        <p:grpSpPr>
          <a:xfrm>
            <a:off x="6696073" y="3687543"/>
            <a:ext cx="5705474" cy="2844910"/>
            <a:chOff x="6696073" y="3687543"/>
            <a:chExt cx="5705474" cy="2844910"/>
          </a:xfrm>
        </p:grpSpPr>
        <p:grpSp>
          <p:nvGrpSpPr>
            <p:cNvPr id="30" name="Group 29">
              <a:extLst>
                <a:ext uri="{FF2B5EF4-FFF2-40B4-BE49-F238E27FC236}">
                  <a16:creationId xmlns:a16="http://schemas.microsoft.com/office/drawing/2014/main" id="{074B6843-8E5A-C1DD-F29D-032C194FBD29}"/>
                </a:ext>
              </a:extLst>
            </p:cNvPr>
            <p:cNvGrpSpPr/>
            <p:nvPr/>
          </p:nvGrpSpPr>
          <p:grpSpPr>
            <a:xfrm>
              <a:off x="7437297" y="4362449"/>
              <a:ext cx="4014789" cy="1685925"/>
              <a:chOff x="7167561" y="4327743"/>
              <a:chExt cx="4014789" cy="1685925"/>
            </a:xfrm>
          </p:grpSpPr>
          <p:cxnSp>
            <p:nvCxnSpPr>
              <p:cNvPr id="9" name="Straight Connector 8">
                <a:extLst>
                  <a:ext uri="{FF2B5EF4-FFF2-40B4-BE49-F238E27FC236}">
                    <a16:creationId xmlns:a16="http://schemas.microsoft.com/office/drawing/2014/main" id="{F67070B6-AE9B-6C14-8320-78E9D86705E5}"/>
                  </a:ext>
                </a:extLst>
              </p:cNvPr>
              <p:cNvCxnSpPr/>
              <p:nvPr/>
            </p:nvCxnSpPr>
            <p:spPr>
              <a:xfrm>
                <a:off x="9823723" y="5560738"/>
                <a:ext cx="13586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383184A-20EC-45B6-DCD5-8B265B465583}"/>
                  </a:ext>
                </a:extLst>
              </p:cNvPr>
              <p:cNvCxnSpPr/>
              <p:nvPr/>
            </p:nvCxnSpPr>
            <p:spPr>
              <a:xfrm>
                <a:off x="7172323" y="5561473"/>
                <a:ext cx="13586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3824792-B6CE-5B58-DBDA-D6839D242C89}"/>
                  </a:ext>
                </a:extLst>
              </p:cNvPr>
              <p:cNvCxnSpPr/>
              <p:nvPr/>
            </p:nvCxnSpPr>
            <p:spPr>
              <a:xfrm>
                <a:off x="7167561" y="4327743"/>
                <a:ext cx="0" cy="16859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DF956E96-B490-6AD6-044B-66156EA9213F}"/>
                </a:ext>
              </a:extLst>
            </p:cNvPr>
            <p:cNvGrpSpPr/>
            <p:nvPr/>
          </p:nvGrpSpPr>
          <p:grpSpPr>
            <a:xfrm>
              <a:off x="6696073" y="3687543"/>
              <a:ext cx="5705474" cy="2844910"/>
              <a:chOff x="6353173" y="3670190"/>
              <a:chExt cx="5705474" cy="2844910"/>
            </a:xfrm>
          </p:grpSpPr>
          <p:sp>
            <p:nvSpPr>
              <p:cNvPr id="5" name="TextBox 4">
                <a:extLst>
                  <a:ext uri="{FF2B5EF4-FFF2-40B4-BE49-F238E27FC236}">
                    <a16:creationId xmlns:a16="http://schemas.microsoft.com/office/drawing/2014/main" id="{2BE6B8C7-70C5-5A44-AAD4-33FA4D0B6188}"/>
                  </a:ext>
                </a:extLst>
              </p:cNvPr>
              <p:cNvSpPr txBox="1"/>
              <p:nvPr/>
            </p:nvSpPr>
            <p:spPr>
              <a:xfrm>
                <a:off x="8535713" y="4664454"/>
                <a:ext cx="1292772" cy="369332"/>
              </a:xfrm>
              <a:prstGeom prst="rect">
                <a:avLst/>
              </a:prstGeom>
              <a:solidFill>
                <a:schemeClr val="accent1">
                  <a:lumMod val="20000"/>
                  <a:lumOff val="80000"/>
                </a:schemeClr>
              </a:solidFill>
              <a:ln>
                <a:solidFill>
                  <a:schemeClr val="accent1"/>
                </a:solidFill>
              </a:ln>
            </p:spPr>
            <p:txBody>
              <a:bodyPr wrap="square" rtlCol="0">
                <a:spAutoFit/>
              </a:bodyPr>
              <a:lstStyle/>
              <a:p>
                <a:r>
                  <a:rPr lang="en-US"/>
                  <a:t>EL Geyser</a:t>
                </a:r>
              </a:p>
            </p:txBody>
          </p:sp>
          <p:sp>
            <p:nvSpPr>
              <p:cNvPr id="6" name="TextBox 5">
                <a:extLst>
                  <a:ext uri="{FF2B5EF4-FFF2-40B4-BE49-F238E27FC236}">
                    <a16:creationId xmlns:a16="http://schemas.microsoft.com/office/drawing/2014/main" id="{26FAB637-0DB0-B67D-7F7E-7F3ED8A6B8A1}"/>
                  </a:ext>
                </a:extLst>
              </p:cNvPr>
              <p:cNvSpPr txBox="1"/>
              <p:nvPr/>
            </p:nvSpPr>
            <p:spPr>
              <a:xfrm>
                <a:off x="8521427" y="5352217"/>
                <a:ext cx="1292772" cy="369332"/>
              </a:xfrm>
              <a:prstGeom prst="rect">
                <a:avLst/>
              </a:prstGeom>
              <a:solidFill>
                <a:schemeClr val="accent6">
                  <a:lumMod val="20000"/>
                  <a:lumOff val="80000"/>
                </a:schemeClr>
              </a:solidFill>
              <a:ln>
                <a:solidFill>
                  <a:schemeClr val="accent6">
                    <a:lumMod val="50000"/>
                  </a:schemeClr>
                </a:solidFill>
              </a:ln>
            </p:spPr>
            <p:txBody>
              <a:bodyPr wrap="square" rtlCol="0">
                <a:spAutoFit/>
              </a:bodyPr>
              <a:lstStyle/>
              <a:p>
                <a:r>
                  <a:rPr lang="en-US"/>
                  <a:t>Heat pump</a:t>
                </a:r>
              </a:p>
            </p:txBody>
          </p:sp>
          <p:sp>
            <p:nvSpPr>
              <p:cNvPr id="16" name="TextBox 15">
                <a:extLst>
                  <a:ext uri="{FF2B5EF4-FFF2-40B4-BE49-F238E27FC236}">
                    <a16:creationId xmlns:a16="http://schemas.microsoft.com/office/drawing/2014/main" id="{DEED65D2-11A9-5106-DBF2-9AEF1F5F467E}"/>
                  </a:ext>
                </a:extLst>
              </p:cNvPr>
              <p:cNvSpPr txBox="1"/>
              <p:nvPr/>
            </p:nvSpPr>
            <p:spPr>
              <a:xfrm>
                <a:off x="10039371" y="3698765"/>
                <a:ext cx="2019276" cy="646331"/>
              </a:xfrm>
              <a:prstGeom prst="rect">
                <a:avLst/>
              </a:prstGeom>
              <a:noFill/>
            </p:spPr>
            <p:txBody>
              <a:bodyPr wrap="square" rtlCol="0">
                <a:spAutoFit/>
              </a:bodyPr>
              <a:lstStyle/>
              <a:p>
                <a:r>
                  <a:rPr lang="en-US">
                    <a:solidFill>
                      <a:srgbClr val="7030A0"/>
                    </a:solidFill>
                  </a:rPr>
                  <a:t>UED</a:t>
                </a:r>
                <a:r>
                  <a:rPr lang="en-US"/>
                  <a:t> – water heating</a:t>
                </a:r>
              </a:p>
            </p:txBody>
          </p:sp>
          <p:sp>
            <p:nvSpPr>
              <p:cNvPr id="17" name="TextBox 16">
                <a:extLst>
                  <a:ext uri="{FF2B5EF4-FFF2-40B4-BE49-F238E27FC236}">
                    <a16:creationId xmlns:a16="http://schemas.microsoft.com/office/drawing/2014/main" id="{E48752BC-A038-5F5A-FD33-2F89A6E7D083}"/>
                  </a:ext>
                </a:extLst>
              </p:cNvPr>
              <p:cNvSpPr txBox="1"/>
              <p:nvPr/>
            </p:nvSpPr>
            <p:spPr>
              <a:xfrm>
                <a:off x="8517074" y="6037524"/>
                <a:ext cx="1292772" cy="369332"/>
              </a:xfrm>
              <a:prstGeom prst="rect">
                <a:avLst/>
              </a:prstGeom>
              <a:solidFill>
                <a:schemeClr val="accent1">
                  <a:lumMod val="20000"/>
                  <a:lumOff val="80000"/>
                </a:schemeClr>
              </a:solidFill>
              <a:ln>
                <a:solidFill>
                  <a:schemeClr val="accent1"/>
                </a:solidFill>
              </a:ln>
            </p:spPr>
            <p:txBody>
              <a:bodyPr wrap="square" rtlCol="0">
                <a:spAutoFit/>
              </a:bodyPr>
              <a:lstStyle/>
              <a:p>
                <a:r>
                  <a:rPr lang="en-US"/>
                  <a:t>Gas Boiler</a:t>
                </a:r>
              </a:p>
            </p:txBody>
          </p:sp>
          <p:cxnSp>
            <p:nvCxnSpPr>
              <p:cNvPr id="20" name="Straight Connector 19">
                <a:extLst>
                  <a:ext uri="{FF2B5EF4-FFF2-40B4-BE49-F238E27FC236}">
                    <a16:creationId xmlns:a16="http://schemas.microsoft.com/office/drawing/2014/main" id="{27E23E5D-E8A8-3F0A-5656-CA69A2B7BFB7}"/>
                  </a:ext>
                </a:extLst>
              </p:cNvPr>
              <p:cNvCxnSpPr>
                <a:cxnSpLocks/>
              </p:cNvCxnSpPr>
              <p:nvPr/>
            </p:nvCxnSpPr>
            <p:spPr>
              <a:xfrm>
                <a:off x="6615113" y="6222190"/>
                <a:ext cx="19158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2486F0-9634-C011-4A8B-E8935E28530D}"/>
                  </a:ext>
                </a:extLst>
              </p:cNvPr>
              <p:cNvCxnSpPr>
                <a:cxnSpLocks/>
              </p:cNvCxnSpPr>
              <p:nvPr/>
            </p:nvCxnSpPr>
            <p:spPr>
              <a:xfrm>
                <a:off x="6615113" y="4327743"/>
                <a:ext cx="0" cy="2187357"/>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24E1675-66F5-F5AC-3466-D2359FCECFD5}"/>
                  </a:ext>
                </a:extLst>
              </p:cNvPr>
              <p:cNvSpPr txBox="1"/>
              <p:nvPr/>
            </p:nvSpPr>
            <p:spPr>
              <a:xfrm>
                <a:off x="6943725" y="3686175"/>
                <a:ext cx="1358623" cy="646331"/>
              </a:xfrm>
              <a:prstGeom prst="rect">
                <a:avLst/>
              </a:prstGeom>
              <a:noFill/>
            </p:spPr>
            <p:txBody>
              <a:bodyPr wrap="square" rtlCol="0">
                <a:spAutoFit/>
              </a:bodyPr>
              <a:lstStyle/>
              <a:p>
                <a:r>
                  <a:rPr lang="en-US">
                    <a:solidFill>
                      <a:schemeClr val="accent2">
                        <a:lumMod val="75000"/>
                      </a:schemeClr>
                    </a:solidFill>
                  </a:rPr>
                  <a:t>FED</a:t>
                </a:r>
                <a:r>
                  <a:rPr lang="en-US"/>
                  <a:t> electricity</a:t>
                </a:r>
              </a:p>
            </p:txBody>
          </p:sp>
          <p:sp>
            <p:nvSpPr>
              <p:cNvPr id="27" name="TextBox 26">
                <a:extLst>
                  <a:ext uri="{FF2B5EF4-FFF2-40B4-BE49-F238E27FC236}">
                    <a16:creationId xmlns:a16="http://schemas.microsoft.com/office/drawing/2014/main" id="{71294E1A-DDDA-EC8B-1DBF-5CC7BB863D70}"/>
                  </a:ext>
                </a:extLst>
              </p:cNvPr>
              <p:cNvSpPr txBox="1"/>
              <p:nvPr/>
            </p:nvSpPr>
            <p:spPr>
              <a:xfrm>
                <a:off x="6353173" y="3670190"/>
                <a:ext cx="657226" cy="646331"/>
              </a:xfrm>
              <a:prstGeom prst="rect">
                <a:avLst/>
              </a:prstGeom>
              <a:noFill/>
            </p:spPr>
            <p:txBody>
              <a:bodyPr wrap="square" rtlCol="0">
                <a:spAutoFit/>
              </a:bodyPr>
              <a:lstStyle/>
              <a:p>
                <a:r>
                  <a:rPr lang="en-US">
                    <a:solidFill>
                      <a:schemeClr val="accent2">
                        <a:lumMod val="75000"/>
                      </a:schemeClr>
                    </a:solidFill>
                  </a:rPr>
                  <a:t>FED</a:t>
                </a:r>
                <a:r>
                  <a:rPr lang="en-US"/>
                  <a:t> </a:t>
                </a:r>
              </a:p>
              <a:p>
                <a:r>
                  <a:rPr lang="en-US"/>
                  <a:t>LPG</a:t>
                </a:r>
              </a:p>
            </p:txBody>
          </p:sp>
        </p:grpSp>
      </p:grpSp>
    </p:spTree>
    <p:extLst>
      <p:ext uri="{BB962C8B-B14F-4D97-AF65-F5344CB8AC3E}">
        <p14:creationId xmlns:p14="http://schemas.microsoft.com/office/powerpoint/2010/main" val="2594429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BD8BB-52B8-794C-BBEE-A8E7C3CD97B2}"/>
              </a:ext>
            </a:extLst>
          </p:cNvPr>
          <p:cNvSpPr>
            <a:spLocks noGrp="1"/>
          </p:cNvSpPr>
          <p:nvPr>
            <p:ph type="title"/>
          </p:nvPr>
        </p:nvSpPr>
        <p:spPr/>
        <p:txBody>
          <a:bodyPr/>
          <a:lstStyle/>
          <a:p>
            <a:r>
              <a:rPr lang="en-US"/>
              <a:t>Sector and Sub-sector representation </a:t>
            </a:r>
          </a:p>
        </p:txBody>
      </p:sp>
      <p:graphicFrame>
        <p:nvGraphicFramePr>
          <p:cNvPr id="4" name="Content Placeholder 3">
            <a:extLst>
              <a:ext uri="{FF2B5EF4-FFF2-40B4-BE49-F238E27FC236}">
                <a16:creationId xmlns:a16="http://schemas.microsoft.com/office/drawing/2014/main" id="{AF56669C-7F56-CF60-413C-94501247259C}"/>
              </a:ext>
            </a:extLst>
          </p:cNvPr>
          <p:cNvGraphicFramePr>
            <a:graphicFrameLocks noGrp="1"/>
          </p:cNvGraphicFramePr>
          <p:nvPr>
            <p:ph idx="1"/>
            <p:extLst>
              <p:ext uri="{D42A27DB-BD31-4B8C-83A1-F6EECF244321}">
                <p14:modId xmlns:p14="http://schemas.microsoft.com/office/powerpoint/2010/main" val="1326503540"/>
              </p:ext>
            </p:extLst>
          </p:nvPr>
        </p:nvGraphicFramePr>
        <p:xfrm>
          <a:off x="838200" y="1393371"/>
          <a:ext cx="9991725" cy="4779849"/>
        </p:xfrm>
        <a:graphic>
          <a:graphicData uri="http://schemas.openxmlformats.org/drawingml/2006/table">
            <a:tbl>
              <a:tblPr firstRow="1" firstCol="1" lastRow="1" lastCol="1" bandRow="1" bandCol="1">
                <a:tableStyleId>{5C22544A-7EE6-4342-B048-85BDC9FD1C3A}</a:tableStyleId>
              </a:tblPr>
              <a:tblGrid>
                <a:gridCol w="2805739">
                  <a:extLst>
                    <a:ext uri="{9D8B030D-6E8A-4147-A177-3AD203B41FA5}">
                      <a16:colId xmlns:a16="http://schemas.microsoft.com/office/drawing/2014/main" val="3740031637"/>
                    </a:ext>
                  </a:extLst>
                </a:gridCol>
                <a:gridCol w="3592993">
                  <a:extLst>
                    <a:ext uri="{9D8B030D-6E8A-4147-A177-3AD203B41FA5}">
                      <a16:colId xmlns:a16="http://schemas.microsoft.com/office/drawing/2014/main" val="1365708163"/>
                    </a:ext>
                  </a:extLst>
                </a:gridCol>
                <a:gridCol w="3592993">
                  <a:extLst>
                    <a:ext uri="{9D8B030D-6E8A-4147-A177-3AD203B41FA5}">
                      <a16:colId xmlns:a16="http://schemas.microsoft.com/office/drawing/2014/main" val="691277157"/>
                    </a:ext>
                  </a:extLst>
                </a:gridCol>
              </a:tblGrid>
              <a:tr h="356890">
                <a:tc>
                  <a:txBody>
                    <a:bodyPr/>
                    <a:lstStyle/>
                    <a:p>
                      <a:pPr algn="ctr">
                        <a:spcBef>
                          <a:spcPts val="600"/>
                        </a:spcBef>
                      </a:pPr>
                      <a:r>
                        <a:rPr lang="en-ZA" sz="1200">
                          <a:effectLst/>
                        </a:rPr>
                        <a:t>Sector</a:t>
                      </a:r>
                      <a:endParaRPr lang="en-ZA"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8734" marR="48734" marT="0" marB="0" anchor="ctr"/>
                </a:tc>
                <a:tc>
                  <a:txBody>
                    <a:bodyPr/>
                    <a:lstStyle/>
                    <a:p>
                      <a:pPr algn="ctr">
                        <a:spcBef>
                          <a:spcPts val="600"/>
                        </a:spcBef>
                      </a:pPr>
                      <a:r>
                        <a:rPr lang="en-ZA" sz="1200" spc="-5">
                          <a:effectLst/>
                        </a:rPr>
                        <a:t>Subsector Disaggregation</a:t>
                      </a:r>
                      <a:endParaRPr lang="en-ZA"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8734" marR="48734" marT="0" marB="0" anchor="ctr">
                    <a:lnB w="12700" cap="flat" cmpd="sng" algn="ctr">
                      <a:solidFill>
                        <a:schemeClr val="tx1"/>
                      </a:solidFill>
                      <a:prstDash val="solid"/>
                      <a:round/>
                      <a:headEnd type="none" w="med" len="med"/>
                      <a:tailEnd type="none" w="med" len="med"/>
                    </a:lnB>
                  </a:tcPr>
                </a:tc>
                <a:tc>
                  <a:txBody>
                    <a:bodyPr/>
                    <a:lstStyle/>
                    <a:p>
                      <a:pPr marL="21590" indent="-21590" algn="ctr">
                        <a:spcBef>
                          <a:spcPts val="600"/>
                        </a:spcBef>
                        <a:spcAft>
                          <a:spcPts val="0"/>
                        </a:spcAft>
                      </a:pPr>
                      <a:r>
                        <a:rPr lang="en-ZA" sz="1200" spc="-5">
                          <a:effectLst/>
                        </a:rPr>
                        <a:t>End use Disaggregation </a:t>
                      </a:r>
                      <a:endParaRPr lang="en-ZA"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8734" marR="48734"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0618600"/>
                  </a:ext>
                </a:extLst>
              </a:tr>
              <a:tr h="295426">
                <a:tc>
                  <a:txBody>
                    <a:bodyPr/>
                    <a:lstStyle/>
                    <a:p>
                      <a:pPr algn="ctr">
                        <a:spcBef>
                          <a:spcPts val="600"/>
                        </a:spcBef>
                      </a:pPr>
                      <a:r>
                        <a:rPr lang="en-ZA" sz="1200">
                          <a:effectLst/>
                        </a:rPr>
                        <a:t>Agriculture</a:t>
                      </a:r>
                      <a:endParaRPr lang="en-ZA"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8734" marR="48734" marT="0" marB="0" anchor="ctr">
                    <a:lnR w="12700" cap="flat" cmpd="sng" algn="ctr">
                      <a:solidFill>
                        <a:schemeClr val="tx1"/>
                      </a:solidFill>
                      <a:prstDash val="solid"/>
                      <a:round/>
                      <a:headEnd type="none" w="med" len="med"/>
                      <a:tailEnd type="none" w="med" len="med"/>
                    </a:lnR>
                  </a:tcPr>
                </a:tc>
                <a:tc>
                  <a:txBody>
                    <a:bodyPr/>
                    <a:lstStyle/>
                    <a:p>
                      <a:pPr algn="ctr">
                        <a:spcBef>
                          <a:spcPts val="600"/>
                        </a:spcBef>
                      </a:pPr>
                      <a:r>
                        <a:rPr lang="en-ZA" sz="1200">
                          <a:solidFill>
                            <a:sysClr val="windowText" lastClr="000000"/>
                          </a:solidFill>
                          <a:effectLst/>
                        </a:rPr>
                        <a:t>None</a:t>
                      </a:r>
                      <a:endParaRPr lang="en-ZA" sz="1600">
                        <a:solidFill>
                          <a:sysClr val="windowText" lastClr="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8734" marR="487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Bef>
                          <a:spcPts val="600"/>
                        </a:spcBef>
                      </a:pPr>
                      <a:r>
                        <a:rPr lang="en-ZA" sz="1200" b="0">
                          <a:solidFill>
                            <a:sysClr val="windowText" lastClr="000000"/>
                          </a:solidFill>
                          <a:effectLst/>
                        </a:rPr>
                        <a:t>Irrigation, heating, processing, traction, other</a:t>
                      </a:r>
                      <a:r>
                        <a:rPr lang="en-ZA" sz="1200" b="0" spc="-10">
                          <a:solidFill>
                            <a:sysClr val="windowText" lastClr="000000"/>
                          </a:solidFill>
                          <a:effectLst/>
                        </a:rPr>
                        <a:t>.</a:t>
                      </a:r>
                      <a:endParaRPr lang="en-ZA" sz="1600" b="0">
                        <a:solidFill>
                          <a:sysClr val="windowText" lastClr="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8734" marR="487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75753439"/>
                  </a:ext>
                </a:extLst>
              </a:tr>
              <a:tr h="594817">
                <a:tc>
                  <a:txBody>
                    <a:bodyPr/>
                    <a:lstStyle/>
                    <a:p>
                      <a:pPr algn="ctr">
                        <a:spcBef>
                          <a:spcPts val="600"/>
                        </a:spcBef>
                      </a:pPr>
                      <a:r>
                        <a:rPr lang="en-ZA" sz="1200">
                          <a:effectLst/>
                        </a:rPr>
                        <a:t>Residential</a:t>
                      </a:r>
                      <a:endParaRPr lang="en-ZA"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8734" marR="48734" marT="0" marB="0" anchor="ctr">
                    <a:lnR w="12700" cap="flat" cmpd="sng" algn="ctr">
                      <a:solidFill>
                        <a:schemeClr val="tx1"/>
                      </a:solidFill>
                      <a:prstDash val="solid"/>
                      <a:round/>
                      <a:headEnd type="none" w="med" len="med"/>
                      <a:tailEnd type="none" w="med" len="med"/>
                    </a:lnR>
                  </a:tcPr>
                </a:tc>
                <a:tc>
                  <a:txBody>
                    <a:bodyPr/>
                    <a:lstStyle/>
                    <a:p>
                      <a:pPr algn="ctr">
                        <a:spcBef>
                          <a:spcPts val="600"/>
                        </a:spcBef>
                      </a:pPr>
                      <a:r>
                        <a:rPr lang="en-ZA" sz="1200">
                          <a:solidFill>
                            <a:sysClr val="windowText" lastClr="000000"/>
                          </a:solidFill>
                          <a:effectLst/>
                        </a:rPr>
                        <a:t>High,</a:t>
                      </a:r>
                      <a:r>
                        <a:rPr lang="en-ZA" sz="1200" spc="-20">
                          <a:solidFill>
                            <a:sysClr val="windowText" lastClr="000000"/>
                          </a:solidFill>
                          <a:effectLst/>
                        </a:rPr>
                        <a:t> </a:t>
                      </a:r>
                      <a:r>
                        <a:rPr lang="en-ZA" sz="1200">
                          <a:solidFill>
                            <a:sysClr val="windowText" lastClr="000000"/>
                          </a:solidFill>
                          <a:effectLst/>
                        </a:rPr>
                        <a:t>medium</a:t>
                      </a:r>
                      <a:r>
                        <a:rPr lang="en-ZA" sz="1200" spc="-20">
                          <a:solidFill>
                            <a:sysClr val="windowText" lastClr="000000"/>
                          </a:solidFill>
                          <a:effectLst/>
                        </a:rPr>
                        <a:t> </a:t>
                      </a:r>
                      <a:r>
                        <a:rPr lang="en-ZA" sz="1200">
                          <a:solidFill>
                            <a:sysClr val="windowText" lastClr="000000"/>
                          </a:solidFill>
                          <a:effectLst/>
                        </a:rPr>
                        <a:t>and</a:t>
                      </a:r>
                      <a:r>
                        <a:rPr lang="en-ZA" sz="1200" spc="-15">
                          <a:solidFill>
                            <a:sysClr val="windowText" lastClr="000000"/>
                          </a:solidFill>
                          <a:effectLst/>
                        </a:rPr>
                        <a:t> </a:t>
                      </a:r>
                      <a:r>
                        <a:rPr lang="en-ZA" sz="1200">
                          <a:solidFill>
                            <a:sysClr val="windowText" lastClr="000000"/>
                          </a:solidFill>
                          <a:effectLst/>
                        </a:rPr>
                        <a:t>low</a:t>
                      </a:r>
                      <a:r>
                        <a:rPr lang="en-ZA" sz="1200" spc="-20">
                          <a:solidFill>
                            <a:sysClr val="windowText" lastClr="000000"/>
                          </a:solidFill>
                          <a:effectLst/>
                        </a:rPr>
                        <a:t>-income</a:t>
                      </a:r>
                      <a:r>
                        <a:rPr lang="en-ZA" sz="1200">
                          <a:solidFill>
                            <a:sysClr val="windowText" lastClr="000000"/>
                          </a:solidFill>
                          <a:effectLst/>
                        </a:rPr>
                        <a:t> households</a:t>
                      </a:r>
                      <a:endParaRPr lang="en-ZA" sz="1600">
                        <a:solidFill>
                          <a:sysClr val="windowText" lastClr="000000"/>
                        </a:solidFill>
                        <a:effectLst/>
                      </a:endParaRPr>
                    </a:p>
                    <a:p>
                      <a:pPr algn="ctr">
                        <a:spcBef>
                          <a:spcPts val="600"/>
                        </a:spcBef>
                      </a:pPr>
                      <a:r>
                        <a:rPr lang="en-ZA" sz="1200">
                          <a:solidFill>
                            <a:sysClr val="windowText" lastClr="000000"/>
                          </a:solidFill>
                          <a:effectLst/>
                        </a:rPr>
                        <a:t> </a:t>
                      </a:r>
                      <a:endParaRPr lang="en-ZA" sz="1600">
                        <a:solidFill>
                          <a:sysClr val="windowText" lastClr="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8734" marR="487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Bef>
                          <a:spcPts val="600"/>
                        </a:spcBef>
                      </a:pPr>
                      <a:r>
                        <a:rPr lang="en-ZA" sz="1200" b="0">
                          <a:solidFill>
                            <a:sysClr val="windowText" lastClr="000000"/>
                          </a:solidFill>
                          <a:effectLst/>
                        </a:rPr>
                        <a:t>Cooking,</a:t>
                      </a:r>
                      <a:r>
                        <a:rPr lang="en-ZA" sz="1200" b="0" spc="-10">
                          <a:solidFill>
                            <a:sysClr val="windowText" lastClr="000000"/>
                          </a:solidFill>
                          <a:effectLst/>
                        </a:rPr>
                        <a:t> water heating, space heating and cooling, refrigeration, </a:t>
                      </a:r>
                      <a:r>
                        <a:rPr lang="en-ZA" sz="1200" b="0">
                          <a:solidFill>
                            <a:sysClr val="windowText" lastClr="000000"/>
                          </a:solidFill>
                          <a:effectLst/>
                        </a:rPr>
                        <a:t>lighting, other electric usage</a:t>
                      </a:r>
                      <a:endParaRPr lang="en-ZA" sz="1600" b="0">
                        <a:solidFill>
                          <a:sysClr val="windowText" lastClr="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8734" marR="487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8316648"/>
                  </a:ext>
                </a:extLst>
              </a:tr>
              <a:tr h="475853">
                <a:tc>
                  <a:txBody>
                    <a:bodyPr/>
                    <a:lstStyle/>
                    <a:p>
                      <a:pPr algn="ctr">
                        <a:spcBef>
                          <a:spcPts val="600"/>
                        </a:spcBef>
                      </a:pPr>
                      <a:r>
                        <a:rPr lang="en-ZA" sz="1200">
                          <a:effectLst/>
                        </a:rPr>
                        <a:t>Commercial</a:t>
                      </a:r>
                      <a:endParaRPr lang="en-ZA"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8734" marR="48734" marT="0" marB="0" anchor="ctr">
                    <a:lnR w="12700" cap="flat" cmpd="sng" algn="ctr">
                      <a:solidFill>
                        <a:schemeClr val="tx1"/>
                      </a:solidFill>
                      <a:prstDash val="solid"/>
                      <a:round/>
                      <a:headEnd type="none" w="med" len="med"/>
                      <a:tailEnd type="none" w="med" len="med"/>
                    </a:lnR>
                  </a:tcPr>
                </a:tc>
                <a:tc>
                  <a:txBody>
                    <a:bodyPr/>
                    <a:lstStyle/>
                    <a:p>
                      <a:pPr algn="ctr">
                        <a:spcBef>
                          <a:spcPts val="600"/>
                        </a:spcBef>
                      </a:pPr>
                      <a:r>
                        <a:rPr lang="en-ZA" sz="1200">
                          <a:solidFill>
                            <a:sysClr val="windowText" lastClr="000000"/>
                          </a:solidFill>
                          <a:effectLst/>
                        </a:rPr>
                        <a:t>None</a:t>
                      </a:r>
                      <a:endParaRPr lang="en-ZA" sz="1600">
                        <a:solidFill>
                          <a:sysClr val="windowText" lastClr="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8734" marR="487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Bef>
                          <a:spcPts val="600"/>
                        </a:spcBef>
                      </a:pPr>
                      <a:r>
                        <a:rPr lang="en-ZA" sz="1200" b="0">
                          <a:solidFill>
                            <a:sysClr val="windowText" lastClr="000000"/>
                          </a:solidFill>
                          <a:effectLst/>
                        </a:rPr>
                        <a:t>Cooling, space heating, cooking, lighting, refrigeration, water heating, public lights, public water</a:t>
                      </a:r>
                      <a:endParaRPr lang="en-ZA" sz="1600" b="0">
                        <a:solidFill>
                          <a:sysClr val="windowText" lastClr="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8734" marR="487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0898700"/>
                  </a:ext>
                </a:extLst>
              </a:tr>
              <a:tr h="635958">
                <a:tc rowSpan="2">
                  <a:txBody>
                    <a:bodyPr/>
                    <a:lstStyle/>
                    <a:p>
                      <a:pPr algn="ctr">
                        <a:spcBef>
                          <a:spcPts val="600"/>
                        </a:spcBef>
                      </a:pPr>
                      <a:r>
                        <a:rPr lang="en-ZA" sz="1200">
                          <a:effectLst/>
                        </a:rPr>
                        <a:t>Industrial</a:t>
                      </a:r>
                      <a:endParaRPr lang="en-ZA"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8734" marR="48734" marT="0" marB="0" anchor="ctr">
                    <a:lnR w="12700" cap="flat" cmpd="sng" algn="ctr">
                      <a:solidFill>
                        <a:schemeClr val="tx1"/>
                      </a:solidFill>
                      <a:prstDash val="solid"/>
                      <a:round/>
                      <a:headEnd type="none" w="med" len="med"/>
                      <a:tailEnd type="none" w="med" len="med"/>
                    </a:lnR>
                  </a:tcPr>
                </a:tc>
                <a:tc>
                  <a:txBody>
                    <a:bodyPr/>
                    <a:lstStyle/>
                    <a:p>
                      <a:pPr algn="ctr">
                        <a:spcBef>
                          <a:spcPts val="600"/>
                        </a:spcBef>
                      </a:pPr>
                      <a:r>
                        <a:rPr lang="en-ZA" sz="1200">
                          <a:solidFill>
                            <a:sysClr val="windowText" lastClr="000000"/>
                          </a:solidFill>
                          <a:effectLst/>
                        </a:rPr>
                        <a:t>Iron and Steel, Ferroalloys, Non-metallic minerals, Platinum Group Metals, Aluminium,  and Pulp and Paper</a:t>
                      </a:r>
                      <a:endParaRPr lang="en-ZA" sz="1600">
                        <a:solidFill>
                          <a:sysClr val="windowText" lastClr="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8734" marR="487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Bef>
                          <a:spcPts val="600"/>
                        </a:spcBef>
                      </a:pPr>
                      <a:r>
                        <a:rPr lang="en-ZA" sz="1200" b="0">
                          <a:solidFill>
                            <a:sysClr val="windowText" lastClr="000000"/>
                          </a:solidFill>
                          <a:effectLst/>
                        </a:rPr>
                        <a:t>Tonnes produced by Industrial processes</a:t>
                      </a:r>
                      <a:endParaRPr lang="en-ZA" sz="1600" b="0">
                        <a:solidFill>
                          <a:sysClr val="windowText" lastClr="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8734" marR="487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2759797"/>
                  </a:ext>
                </a:extLst>
              </a:tr>
              <a:tr h="648846">
                <a:tc vMerge="1">
                  <a:txBody>
                    <a:bodyPr/>
                    <a:lstStyle/>
                    <a:p>
                      <a:endParaRPr lang="en-US"/>
                    </a:p>
                  </a:txBody>
                  <a:tcPr/>
                </a:tc>
                <a:tc>
                  <a:txBody>
                    <a:bodyPr/>
                    <a:lstStyle/>
                    <a:p>
                      <a:pPr algn="ctr">
                        <a:spcBef>
                          <a:spcPts val="600"/>
                        </a:spcBef>
                      </a:pPr>
                      <a:r>
                        <a:rPr lang="en-ZA" sz="1200">
                          <a:solidFill>
                            <a:sysClr val="windowText" lastClr="000000"/>
                          </a:solidFill>
                          <a:effectLst/>
                        </a:rPr>
                        <a:t>mining, chemicals, food beverages and tobacco, precious, and non-ferrous metals, and general manufacturing</a:t>
                      </a:r>
                      <a:endParaRPr lang="en-ZA" sz="1600">
                        <a:solidFill>
                          <a:sysClr val="windowText" lastClr="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8734" marR="487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Bef>
                          <a:spcPts val="600"/>
                        </a:spcBef>
                      </a:pPr>
                      <a:r>
                        <a:rPr lang="en-ZA" sz="1200" b="0">
                          <a:solidFill>
                            <a:sysClr val="windowText" lastClr="000000"/>
                          </a:solidFill>
                          <a:effectLst/>
                        </a:rPr>
                        <a:t>Boiler and process heating, cooling, HVAC, lighting, fans, pumping, compressed air, electrochemical and other electrical services</a:t>
                      </a:r>
                      <a:endParaRPr lang="en-ZA" sz="1600" b="0">
                        <a:solidFill>
                          <a:sysClr val="windowText" lastClr="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8734" marR="487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18647022"/>
                  </a:ext>
                </a:extLst>
              </a:tr>
              <a:tr h="641907">
                <a:tc rowSpan="3">
                  <a:txBody>
                    <a:bodyPr/>
                    <a:lstStyle/>
                    <a:p>
                      <a:pPr algn="ctr">
                        <a:spcBef>
                          <a:spcPts val="600"/>
                        </a:spcBef>
                      </a:pPr>
                      <a:r>
                        <a:rPr lang="en-ZA" sz="1200">
                          <a:effectLst/>
                        </a:rPr>
                        <a:t>Transport</a:t>
                      </a:r>
                      <a:endParaRPr lang="en-ZA"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8734" marR="48734" marT="0" marB="0" anchor="ctr">
                    <a:lnR w="12700" cap="flat" cmpd="sng" algn="ctr">
                      <a:solidFill>
                        <a:schemeClr val="tx1"/>
                      </a:solidFill>
                      <a:prstDash val="solid"/>
                      <a:round/>
                      <a:headEnd type="none" w="med" len="med"/>
                      <a:tailEnd type="none" w="med" len="med"/>
                    </a:lnR>
                  </a:tcPr>
                </a:tc>
                <a:tc>
                  <a:txBody>
                    <a:bodyPr/>
                    <a:lstStyle/>
                    <a:p>
                      <a:pPr algn="ctr">
                        <a:spcBef>
                          <a:spcPts val="600"/>
                        </a:spcBef>
                      </a:pPr>
                      <a:r>
                        <a:rPr lang="en-ZA" sz="1200">
                          <a:solidFill>
                            <a:sysClr val="windowText" lastClr="000000"/>
                          </a:solidFill>
                          <a:effectLst/>
                        </a:rPr>
                        <a:t>Air,</a:t>
                      </a:r>
                      <a:r>
                        <a:rPr lang="en-ZA" sz="1200" spc="-30">
                          <a:solidFill>
                            <a:sysClr val="windowText" lastClr="000000"/>
                          </a:solidFill>
                          <a:effectLst/>
                        </a:rPr>
                        <a:t> </a:t>
                      </a:r>
                      <a:r>
                        <a:rPr lang="en-ZA" sz="1200">
                          <a:solidFill>
                            <a:sysClr val="windowText" lastClr="000000"/>
                          </a:solidFill>
                          <a:effectLst/>
                        </a:rPr>
                        <a:t>Freight and Pipeline</a:t>
                      </a:r>
                      <a:endParaRPr lang="en-ZA" sz="1600">
                        <a:solidFill>
                          <a:sysClr val="windowText" lastClr="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8734" marR="487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Bef>
                          <a:spcPts val="600"/>
                        </a:spcBef>
                      </a:pPr>
                      <a:r>
                        <a:rPr lang="en-ZA" sz="1200" b="0">
                          <a:solidFill>
                            <a:sysClr val="windowText" lastClr="000000"/>
                          </a:solidFill>
                          <a:effectLst/>
                        </a:rPr>
                        <a:t>Freight</a:t>
                      </a:r>
                      <a:r>
                        <a:rPr lang="en-ZA" sz="1200" b="0" spc="-70">
                          <a:solidFill>
                            <a:sysClr val="windowText" lastClr="000000"/>
                          </a:solidFill>
                          <a:effectLst/>
                        </a:rPr>
                        <a:t> tonne km by </a:t>
                      </a:r>
                      <a:r>
                        <a:rPr lang="en-ZA" sz="1200" b="0">
                          <a:solidFill>
                            <a:sysClr val="windowText" lastClr="000000"/>
                          </a:solidFill>
                          <a:effectLst/>
                        </a:rPr>
                        <a:t>rail and</a:t>
                      </a:r>
                      <a:r>
                        <a:rPr lang="en-ZA" sz="1200" b="0" spc="-75">
                          <a:solidFill>
                            <a:sysClr val="windowText" lastClr="000000"/>
                          </a:solidFill>
                          <a:effectLst/>
                        </a:rPr>
                        <a:t> </a:t>
                      </a:r>
                      <a:r>
                        <a:rPr lang="en-ZA" sz="1200" b="0">
                          <a:solidFill>
                            <a:sysClr val="windowText" lastClr="000000"/>
                          </a:solidFill>
                          <a:effectLst/>
                        </a:rPr>
                        <a:t>road</a:t>
                      </a:r>
                      <a:r>
                        <a:rPr lang="en-ZA" sz="1200" b="0" spc="-75">
                          <a:solidFill>
                            <a:sysClr val="windowText" lastClr="000000"/>
                          </a:solidFill>
                          <a:effectLst/>
                        </a:rPr>
                        <a:t> </a:t>
                      </a:r>
                      <a:r>
                        <a:rPr lang="en-ZA" sz="1200" b="0">
                          <a:solidFill>
                            <a:sysClr val="windowText" lastClr="000000"/>
                          </a:solidFill>
                          <a:effectLst/>
                        </a:rPr>
                        <a:t>(1 light vehicle class, 9  heavy vehicle classes)</a:t>
                      </a:r>
                      <a:endParaRPr lang="en-ZA" sz="1600" b="0">
                        <a:solidFill>
                          <a:sysClr val="windowText" lastClr="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8734" marR="487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50221918"/>
                  </a:ext>
                </a:extLst>
              </a:tr>
              <a:tr h="318227">
                <a:tc vMerge="1">
                  <a:txBody>
                    <a:bodyPr/>
                    <a:lstStyle/>
                    <a:p>
                      <a:endParaRPr lang="en-US"/>
                    </a:p>
                  </a:txBody>
                  <a:tcPr/>
                </a:tc>
                <a:tc>
                  <a:txBody>
                    <a:bodyPr/>
                    <a:lstStyle/>
                    <a:p>
                      <a:pPr algn="ctr">
                        <a:spcBef>
                          <a:spcPts val="600"/>
                        </a:spcBef>
                      </a:pPr>
                      <a:r>
                        <a:rPr lang="en-ZA" sz="1200">
                          <a:solidFill>
                            <a:sysClr val="windowText" lastClr="000000"/>
                          </a:solidFill>
                          <a:effectLst/>
                        </a:rPr>
                        <a:t>Private passenger</a:t>
                      </a:r>
                      <a:endParaRPr lang="en-ZA" sz="1600">
                        <a:solidFill>
                          <a:sysClr val="windowText" lastClr="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8734" marR="487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Bef>
                          <a:spcPts val="600"/>
                        </a:spcBef>
                      </a:pPr>
                      <a:r>
                        <a:rPr lang="en-ZA" sz="1200" b="0">
                          <a:solidFill>
                            <a:sysClr val="windowText" lastClr="000000"/>
                          </a:solidFill>
                          <a:effectLst/>
                        </a:rPr>
                        <a:t>Passenger kilometre travel by Cars,</a:t>
                      </a:r>
                      <a:r>
                        <a:rPr lang="en-ZA" sz="1200" b="0" spc="-10">
                          <a:solidFill>
                            <a:sysClr val="windowText" lastClr="000000"/>
                          </a:solidFill>
                          <a:effectLst/>
                        </a:rPr>
                        <a:t> </a:t>
                      </a:r>
                      <a:r>
                        <a:rPr lang="en-ZA" sz="1200" b="0">
                          <a:solidFill>
                            <a:sysClr val="windowText" lastClr="000000"/>
                          </a:solidFill>
                          <a:effectLst/>
                        </a:rPr>
                        <a:t>SUV, motorbikes</a:t>
                      </a:r>
                      <a:endParaRPr lang="en-ZA" sz="1600" b="0">
                        <a:solidFill>
                          <a:sysClr val="windowText" lastClr="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8734" marR="487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57596241"/>
                  </a:ext>
                </a:extLst>
              </a:tr>
              <a:tr h="811925">
                <a:tc vMerge="1">
                  <a:txBody>
                    <a:bodyPr/>
                    <a:lstStyle/>
                    <a:p>
                      <a:endParaRPr lang="en-US"/>
                    </a:p>
                  </a:txBody>
                  <a:tcPr/>
                </a:tc>
                <a:tc>
                  <a:txBody>
                    <a:bodyPr/>
                    <a:lstStyle/>
                    <a:p>
                      <a:pPr algn="ctr">
                        <a:spcBef>
                          <a:spcPts val="600"/>
                        </a:spcBef>
                      </a:pPr>
                      <a:r>
                        <a:rPr lang="en-ZA" sz="1200" b="0">
                          <a:solidFill>
                            <a:sysClr val="windowText" lastClr="000000"/>
                          </a:solidFill>
                          <a:effectLst/>
                        </a:rPr>
                        <a:t>Public passenger</a:t>
                      </a:r>
                      <a:endParaRPr lang="en-ZA" sz="1600" b="0">
                        <a:solidFill>
                          <a:sysClr val="windowText" lastClr="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8734" marR="487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68580" algn="ctr">
                        <a:spcBef>
                          <a:spcPts val="600"/>
                        </a:spcBef>
                      </a:pPr>
                      <a:r>
                        <a:rPr lang="en-ZA" sz="1200" b="0">
                          <a:solidFill>
                            <a:sysClr val="windowText" lastClr="000000"/>
                          </a:solidFill>
                          <a:effectLst/>
                        </a:rPr>
                        <a:t>Passenger kilometre travel by Bus, train, minibus, BRT</a:t>
                      </a:r>
                      <a:endParaRPr lang="en-ZA" sz="1600" b="0">
                        <a:solidFill>
                          <a:sysClr val="windowText" lastClr="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8734" marR="487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9597427"/>
                  </a:ext>
                </a:extLst>
              </a:tr>
            </a:tbl>
          </a:graphicData>
        </a:graphic>
      </p:graphicFrame>
    </p:spTree>
    <p:extLst>
      <p:ext uri="{BB962C8B-B14F-4D97-AF65-F5344CB8AC3E}">
        <p14:creationId xmlns:p14="http://schemas.microsoft.com/office/powerpoint/2010/main" val="2730798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19DF5-8AF0-DC5E-3F5B-5A550F07ABB9}"/>
              </a:ext>
            </a:extLst>
          </p:cNvPr>
          <p:cNvSpPr>
            <a:spLocks noGrp="1"/>
          </p:cNvSpPr>
          <p:nvPr>
            <p:ph type="title"/>
          </p:nvPr>
        </p:nvSpPr>
        <p:spPr/>
        <p:txBody>
          <a:bodyPr/>
          <a:lstStyle/>
          <a:p>
            <a:r>
              <a:rPr lang="en-US"/>
              <a:t>Structure – why is time of use important, where is it captured, and to what extent</a:t>
            </a:r>
          </a:p>
        </p:txBody>
      </p:sp>
      <p:sp>
        <p:nvSpPr>
          <p:cNvPr id="3" name="Content Placeholder 2">
            <a:extLst>
              <a:ext uri="{FF2B5EF4-FFF2-40B4-BE49-F238E27FC236}">
                <a16:creationId xmlns:a16="http://schemas.microsoft.com/office/drawing/2014/main" id="{E00A4579-281B-80A7-A685-2067A902CC3E}"/>
              </a:ext>
            </a:extLst>
          </p:cNvPr>
          <p:cNvSpPr>
            <a:spLocks noGrp="1"/>
          </p:cNvSpPr>
          <p:nvPr>
            <p:ph idx="1"/>
          </p:nvPr>
        </p:nvSpPr>
        <p:spPr/>
        <p:txBody>
          <a:bodyPr/>
          <a:lstStyle/>
          <a:p>
            <a:pPr algn="just">
              <a:spcBef>
                <a:spcPts val="600"/>
              </a:spcBef>
            </a:pPr>
            <a:r>
              <a:rPr lang="en-US" sz="1800">
                <a:effectLst/>
                <a:latin typeface="Calibri" panose="020F0502020204030204" pitchFamily="34" charset="0"/>
                <a:ea typeface="Times New Roman" panose="02020603050405020304" pitchFamily="18" charset="0"/>
                <a:cs typeface="Times New Roman" panose="02020603050405020304" pitchFamily="18" charset="0"/>
              </a:rPr>
              <a:t>SATIM uses intra day/year temporal resolution </a:t>
            </a:r>
          </a:p>
          <a:p>
            <a:pPr algn="just">
              <a:spcBef>
                <a:spcPts val="600"/>
              </a:spcBef>
            </a:pPr>
            <a:r>
              <a:rPr lang="en-US" sz="1800" err="1">
                <a:latin typeface="Calibri" panose="020F0502020204030204" pitchFamily="34" charset="0"/>
                <a:ea typeface="Times New Roman" panose="02020603050405020304" pitchFamily="18" charset="0"/>
                <a:cs typeface="Times New Roman" panose="02020603050405020304" pitchFamily="18" charset="0"/>
              </a:rPr>
              <a:t>T</a:t>
            </a:r>
            <a:r>
              <a:rPr lang="en-US" sz="1800" err="1">
                <a:effectLst/>
                <a:latin typeface="Calibri" panose="020F0502020204030204" pitchFamily="34" charset="0"/>
                <a:ea typeface="Times New Roman" panose="02020603050405020304" pitchFamily="18" charset="0"/>
                <a:cs typeface="Times New Roman" panose="02020603050405020304" pitchFamily="18" charset="0"/>
              </a:rPr>
              <a:t>imeslices</a:t>
            </a:r>
            <a:r>
              <a:rPr lang="en-US" sz="1800">
                <a:effectLst/>
                <a:latin typeface="Calibri" panose="020F0502020204030204" pitchFamily="34" charset="0"/>
                <a:ea typeface="Times New Roman" panose="02020603050405020304" pitchFamily="18" charset="0"/>
                <a:cs typeface="Times New Roman" panose="02020603050405020304" pitchFamily="18" charset="0"/>
              </a:rPr>
              <a:t> - </a:t>
            </a:r>
            <a:r>
              <a:rPr lang="en-ZA" sz="1800">
                <a:effectLst/>
                <a:latin typeface="Calibri" panose="020F0502020204030204" pitchFamily="34" charset="0"/>
                <a:ea typeface="MS Mincho" panose="02020609040205080304" pitchFamily="49" charset="-128"/>
                <a:cs typeface="Arial" panose="020B0604020202020204" pitchFamily="34" charset="0"/>
              </a:rPr>
              <a:t>Term to denote the sub-annual chunks of time used to represent the demand for electricity (load profile) and resource availability (RE/Hydro)</a:t>
            </a:r>
          </a:p>
          <a:p>
            <a:pPr algn="just">
              <a:spcBef>
                <a:spcPts val="600"/>
              </a:spcBef>
            </a:pPr>
            <a:r>
              <a:rPr lang="en-ZA" sz="1800">
                <a:latin typeface="Calibri" panose="020F0502020204030204" pitchFamily="34" charset="0"/>
                <a:ea typeface="MS Mincho" panose="02020609040205080304" pitchFamily="49" charset="-128"/>
                <a:cs typeface="Arial" panose="020B0604020202020204" pitchFamily="34" charset="0"/>
              </a:rPr>
              <a:t>Very crudely</a:t>
            </a:r>
          </a:p>
          <a:p>
            <a:pPr marL="0" indent="0" algn="just">
              <a:spcBef>
                <a:spcPts val="600"/>
              </a:spcBef>
              <a:buNone/>
            </a:pPr>
            <a:r>
              <a:rPr lang="en-ZA" sz="1800">
                <a:latin typeface="Calibri" panose="020F0502020204030204" pitchFamily="34" charset="0"/>
                <a:ea typeface="MS Mincho" panose="02020609040205080304" pitchFamily="49" charset="-128"/>
                <a:cs typeface="Arial" panose="020B0604020202020204" pitchFamily="34" charset="0"/>
              </a:rPr>
              <a:t> </a:t>
            </a:r>
          </a:p>
          <a:p>
            <a:pPr algn="just">
              <a:spcBef>
                <a:spcPts val="600"/>
              </a:spcBef>
            </a:pPr>
            <a:endParaRPr lang="en-ZA" sz="1800">
              <a:effectLst/>
              <a:latin typeface="Calibri" panose="020F0502020204030204" pitchFamily="34" charset="0"/>
              <a:ea typeface="MS Mincho" panose="02020609040205080304" pitchFamily="49" charset="-128"/>
              <a:cs typeface="Arial" panose="020B0604020202020204" pitchFamily="34" charset="0"/>
            </a:endParaRPr>
          </a:p>
          <a:p>
            <a:pPr marL="0" indent="0" algn="just">
              <a:spcBef>
                <a:spcPts val="600"/>
              </a:spcBef>
              <a:buNone/>
            </a:pPr>
            <a:endParaRPr lang="en-ZA" sz="1800">
              <a:latin typeface="Calibri" panose="020F0502020204030204" pitchFamily="34" charset="0"/>
              <a:ea typeface="MS Mincho" panose="02020609040205080304" pitchFamily="49" charset="-128"/>
              <a:cs typeface="Arial" panose="020B0604020202020204" pitchFamily="34" charset="0"/>
            </a:endParaRPr>
          </a:p>
          <a:p>
            <a:pPr algn="just">
              <a:spcBef>
                <a:spcPts val="600"/>
              </a:spcBef>
            </a:pP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p>
            <a:pPr algn="just">
              <a:spcBef>
                <a:spcPts val="600"/>
              </a:spcBef>
            </a:pPr>
            <a:endParaRPr lang="en-US" sz="1800">
              <a:latin typeface="Calibri" panose="020F0502020204030204" pitchFamily="34" charset="0"/>
              <a:ea typeface="Times New Roman" panose="02020603050405020304" pitchFamily="18" charset="0"/>
              <a:cs typeface="Times New Roman" panose="02020603050405020304" pitchFamily="18" charset="0"/>
            </a:endParaRPr>
          </a:p>
          <a:p>
            <a:pPr algn="just">
              <a:spcBef>
                <a:spcPts val="600"/>
              </a:spcBef>
            </a:pP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p>
            <a:pPr algn="just">
              <a:spcBef>
                <a:spcPts val="600"/>
              </a:spcBef>
            </a:pPr>
            <a:r>
              <a:rPr lang="en-US" sz="1800" err="1">
                <a:latin typeface="Calibri" panose="020F0502020204030204" pitchFamily="34" charset="0"/>
                <a:ea typeface="Times New Roman" panose="02020603050405020304" pitchFamily="18" charset="0"/>
                <a:cs typeface="Times New Roman" panose="02020603050405020304" pitchFamily="18" charset="0"/>
              </a:rPr>
              <a:t>Timeslices</a:t>
            </a:r>
            <a:r>
              <a:rPr lang="en-US" sz="1800">
                <a:latin typeface="Calibri" panose="020F0502020204030204" pitchFamily="34" charset="0"/>
                <a:ea typeface="Times New Roman" panose="02020603050405020304" pitchFamily="18" charset="0"/>
                <a:cs typeface="Times New Roman" panose="02020603050405020304" pitchFamily="18" charset="0"/>
              </a:rPr>
              <a:t> are user defined , number of hours, days, years is entirely flexible</a:t>
            </a:r>
          </a:p>
          <a:p>
            <a:pPr algn="just">
              <a:spcBef>
                <a:spcPts val="600"/>
              </a:spcBef>
            </a:pPr>
            <a:r>
              <a:rPr lang="en-US" sz="1800">
                <a:latin typeface="Calibri" panose="020F0502020204030204" pitchFamily="34" charset="0"/>
                <a:ea typeface="Times New Roman" panose="02020603050405020304" pitchFamily="18" charset="0"/>
                <a:cs typeface="Times New Roman" panose="02020603050405020304" pitchFamily="18" charset="0"/>
              </a:rPr>
              <a:t>Typically set up to capture</a:t>
            </a:r>
            <a:r>
              <a:rPr lang="en-US" sz="1800">
                <a:effectLst/>
                <a:latin typeface="Calibri" panose="020F0502020204030204" pitchFamily="34" charset="0"/>
                <a:ea typeface="Times New Roman" panose="02020603050405020304" pitchFamily="18" charset="0"/>
                <a:cs typeface="Times New Roman" panose="02020603050405020304" pitchFamily="18" charset="0"/>
              </a:rPr>
              <a:t> winter and summer to better capture changes in peak demand. </a:t>
            </a:r>
          </a:p>
          <a:p>
            <a:endParaRPr lang="en-US"/>
          </a:p>
        </p:txBody>
      </p:sp>
      <p:pic>
        <p:nvPicPr>
          <p:cNvPr id="16" name="Picture 15" descr="A blue graph with numbers and a few squares&#10;&#10;Description automatically generated with medium confidence">
            <a:extLst>
              <a:ext uri="{FF2B5EF4-FFF2-40B4-BE49-F238E27FC236}">
                <a16:creationId xmlns:a16="http://schemas.microsoft.com/office/drawing/2014/main" id="{991D3893-86BA-19D6-066B-E35429B8D10A}"/>
              </a:ext>
            </a:extLst>
          </p:cNvPr>
          <p:cNvPicPr>
            <a:picLocks noChangeAspect="1"/>
          </p:cNvPicPr>
          <p:nvPr/>
        </p:nvPicPr>
        <p:blipFill>
          <a:blip r:embed="rId2"/>
          <a:stretch>
            <a:fillRect/>
          </a:stretch>
        </p:blipFill>
        <p:spPr>
          <a:xfrm>
            <a:off x="1072239" y="3354962"/>
            <a:ext cx="1796976" cy="1292663"/>
          </a:xfrm>
          <a:prstGeom prst="rect">
            <a:avLst/>
          </a:prstGeom>
        </p:spPr>
      </p:pic>
      <p:pic>
        <p:nvPicPr>
          <p:cNvPr id="18" name="Picture 17" descr="A graph showing a wave&#10;&#10;Description automatically generated with medium confidence">
            <a:extLst>
              <a:ext uri="{FF2B5EF4-FFF2-40B4-BE49-F238E27FC236}">
                <a16:creationId xmlns:a16="http://schemas.microsoft.com/office/drawing/2014/main" id="{1C363EF5-9F79-29E1-678D-CA537BE46831}"/>
              </a:ext>
            </a:extLst>
          </p:cNvPr>
          <p:cNvPicPr>
            <a:picLocks noChangeAspect="1"/>
          </p:cNvPicPr>
          <p:nvPr/>
        </p:nvPicPr>
        <p:blipFill>
          <a:blip r:embed="rId3"/>
          <a:stretch>
            <a:fillRect/>
          </a:stretch>
        </p:blipFill>
        <p:spPr>
          <a:xfrm>
            <a:off x="3655868" y="2924633"/>
            <a:ext cx="7185717" cy="1722992"/>
          </a:xfrm>
          <a:prstGeom prst="rect">
            <a:avLst/>
          </a:prstGeom>
        </p:spPr>
      </p:pic>
    </p:spTree>
    <p:extLst>
      <p:ext uri="{BB962C8B-B14F-4D97-AF65-F5344CB8AC3E}">
        <p14:creationId xmlns:p14="http://schemas.microsoft.com/office/powerpoint/2010/main" val="3456138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1B06B-E39A-2AED-626A-94226A6186CD}"/>
              </a:ext>
            </a:extLst>
          </p:cNvPr>
          <p:cNvSpPr>
            <a:spLocks noGrp="1"/>
          </p:cNvSpPr>
          <p:nvPr>
            <p:ph type="title"/>
          </p:nvPr>
        </p:nvSpPr>
        <p:spPr/>
        <p:txBody>
          <a:bodyPr/>
          <a:lstStyle/>
          <a:p>
            <a:r>
              <a:rPr lang="en-US" err="1"/>
              <a:t>Timeslices</a:t>
            </a:r>
            <a:r>
              <a:rPr lang="en-US"/>
              <a:t> in SATIM</a:t>
            </a:r>
          </a:p>
        </p:txBody>
      </p:sp>
      <p:sp>
        <p:nvSpPr>
          <p:cNvPr id="3" name="Content Placeholder 2">
            <a:extLst>
              <a:ext uri="{FF2B5EF4-FFF2-40B4-BE49-F238E27FC236}">
                <a16:creationId xmlns:a16="http://schemas.microsoft.com/office/drawing/2014/main" id="{4DE9D0FC-9C1C-7D92-D02F-505F234CC18C}"/>
              </a:ext>
            </a:extLst>
          </p:cNvPr>
          <p:cNvSpPr>
            <a:spLocks noGrp="1"/>
          </p:cNvSpPr>
          <p:nvPr>
            <p:ph idx="1"/>
          </p:nvPr>
        </p:nvSpPr>
        <p:spPr/>
        <p:txBody>
          <a:bodyPr>
            <a:normAutofit fontScale="70000" lnSpcReduction="20000"/>
          </a:bodyPr>
          <a:lstStyle/>
          <a:p>
            <a:r>
              <a:rPr lang="en-US"/>
              <a:t>Various versions with different resolutions</a:t>
            </a:r>
          </a:p>
          <a:p>
            <a:pPr lvl="1"/>
            <a:r>
              <a:rPr lang="en-US"/>
              <a:t>Higher resolution allows us to capture electricity sector adequacy in more detail</a:t>
            </a:r>
          </a:p>
          <a:p>
            <a:pPr lvl="1"/>
            <a:r>
              <a:rPr lang="en-US"/>
              <a:t>Also allows us to better capture DSM response interactions with the supply side</a:t>
            </a:r>
          </a:p>
          <a:p>
            <a:pPr lvl="1"/>
            <a:r>
              <a:rPr lang="en-US"/>
              <a:t>There is a large computational cost to increasing </a:t>
            </a:r>
            <a:r>
              <a:rPr lang="en-US" err="1"/>
              <a:t>timeslices</a:t>
            </a:r>
            <a:r>
              <a:rPr lang="en-US"/>
              <a:t> – especially over longer term models – ways to overcome these costs – hybrid system where higher resolution checks are performed using dispatch models.</a:t>
            </a:r>
          </a:p>
          <a:p>
            <a:pPr lvl="1"/>
            <a:r>
              <a:rPr lang="en-US" sz="2400">
                <a:effectLst/>
                <a:latin typeface="Calibri" panose="020F0502020204030204" pitchFamily="34" charset="0"/>
                <a:ea typeface="Times New Roman" panose="02020603050405020304" pitchFamily="18" charset="0"/>
                <a:cs typeface="Times New Roman" panose="02020603050405020304" pitchFamily="18" charset="0"/>
              </a:rPr>
              <a:t>All the load profiles include a morning and evening peak and night time period with lower average demand. </a:t>
            </a:r>
            <a:endParaRPr lang="en-US"/>
          </a:p>
          <a:p>
            <a:r>
              <a:rPr lang="en-US"/>
              <a:t>Base year</a:t>
            </a:r>
          </a:p>
          <a:p>
            <a:pPr lvl="1"/>
            <a:r>
              <a:rPr lang="en-US"/>
              <a:t>Calibrated to represent national demand by sector</a:t>
            </a:r>
          </a:p>
          <a:p>
            <a:pPr lvl="1"/>
            <a:r>
              <a:rPr lang="en-US"/>
              <a:t>Calibration done for 8760 hours (2017)</a:t>
            </a:r>
          </a:p>
          <a:p>
            <a:pPr lvl="1"/>
            <a:r>
              <a:rPr lang="en-US"/>
              <a:t>Calibrated to subsector and end use</a:t>
            </a:r>
          </a:p>
          <a:p>
            <a:r>
              <a:rPr lang="en-US"/>
              <a:t>The load profile will change over time responding to</a:t>
            </a:r>
          </a:p>
          <a:p>
            <a:pPr lvl="1"/>
            <a:r>
              <a:rPr lang="en-US"/>
              <a:t>Sector shifts</a:t>
            </a:r>
          </a:p>
          <a:p>
            <a:pPr lvl="1"/>
            <a:r>
              <a:rPr lang="en-US"/>
              <a:t>Fuel switching</a:t>
            </a:r>
          </a:p>
          <a:p>
            <a:pPr lvl="1"/>
            <a:r>
              <a:rPr lang="en-US"/>
              <a:t>Technology changes – efficiency </a:t>
            </a:r>
          </a:p>
          <a:p>
            <a:pPr lvl="1"/>
            <a:r>
              <a:rPr lang="en-US"/>
              <a:t>New Demands</a:t>
            </a:r>
          </a:p>
          <a:p>
            <a:pPr lvl="1"/>
            <a:r>
              <a:rPr lang="en-US"/>
              <a:t>?</a:t>
            </a:r>
          </a:p>
          <a:p>
            <a:pPr lvl="1"/>
            <a:endParaRPr lang="en-US"/>
          </a:p>
        </p:txBody>
      </p:sp>
    </p:spTree>
    <p:extLst>
      <p:ext uri="{BB962C8B-B14F-4D97-AF65-F5344CB8AC3E}">
        <p14:creationId xmlns:p14="http://schemas.microsoft.com/office/powerpoint/2010/main" val="2398928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C7665-57C6-9811-65B6-4B7C7BB7C511}"/>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TOU sector/sub-sector calibration</a:t>
            </a:r>
          </a:p>
        </p:txBody>
      </p:sp>
      <p:pic>
        <p:nvPicPr>
          <p:cNvPr id="5" name="Content Placeholder 4">
            <a:extLst>
              <a:ext uri="{FF2B5EF4-FFF2-40B4-BE49-F238E27FC236}">
                <a16:creationId xmlns:a16="http://schemas.microsoft.com/office/drawing/2014/main" id="{A29589DB-FED5-B147-F994-A1BAF151C0DB}"/>
              </a:ext>
            </a:extLst>
          </p:cNvPr>
          <p:cNvPicPr>
            <a:picLocks noGrp="1" noChangeAspect="1"/>
          </p:cNvPicPr>
          <p:nvPr>
            <p:ph idx="1"/>
          </p:nvPr>
        </p:nvPicPr>
        <p:blipFill>
          <a:blip r:embed="rId2"/>
          <a:stretch>
            <a:fillRect/>
          </a:stretch>
        </p:blipFill>
        <p:spPr>
          <a:xfrm>
            <a:off x="4207933" y="953296"/>
            <a:ext cx="7347537" cy="4952384"/>
          </a:xfrm>
          <a:prstGeom prst="rect">
            <a:avLst/>
          </a:prstGeom>
        </p:spPr>
      </p:pic>
    </p:spTree>
    <p:extLst>
      <p:ext uri="{BB962C8B-B14F-4D97-AF65-F5344CB8AC3E}">
        <p14:creationId xmlns:p14="http://schemas.microsoft.com/office/powerpoint/2010/main" val="1329763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9421C-BC24-C97A-2CB2-312C30A8C563}"/>
              </a:ext>
            </a:extLst>
          </p:cNvPr>
          <p:cNvSpPr>
            <a:spLocks noGrp="1"/>
          </p:cNvSpPr>
          <p:nvPr>
            <p:ph type="title"/>
          </p:nvPr>
        </p:nvSpPr>
        <p:spPr/>
        <p:txBody>
          <a:bodyPr/>
          <a:lstStyle/>
          <a:p>
            <a:r>
              <a:rPr lang="en-US"/>
              <a:t>Structure – what about the future</a:t>
            </a:r>
          </a:p>
        </p:txBody>
      </p:sp>
      <p:sp>
        <p:nvSpPr>
          <p:cNvPr id="3" name="Content Placeholder 2">
            <a:extLst>
              <a:ext uri="{FF2B5EF4-FFF2-40B4-BE49-F238E27FC236}">
                <a16:creationId xmlns:a16="http://schemas.microsoft.com/office/drawing/2014/main" id="{10AFFB4F-6314-6DD2-9419-6679424A9262}"/>
              </a:ext>
            </a:extLst>
          </p:cNvPr>
          <p:cNvSpPr>
            <a:spLocks noGrp="1"/>
          </p:cNvSpPr>
          <p:nvPr>
            <p:ph idx="1"/>
          </p:nvPr>
        </p:nvSpPr>
        <p:spPr/>
        <p:txBody>
          <a:bodyPr>
            <a:normAutofit fontScale="92500" lnSpcReduction="20000"/>
          </a:bodyPr>
          <a:lstStyle/>
          <a:p>
            <a:r>
              <a:rPr lang="en-US"/>
              <a:t>Linked model SATIM-GE</a:t>
            </a:r>
          </a:p>
          <a:p>
            <a:r>
              <a:rPr lang="en-US"/>
              <a:t>Demand drivers drive UED</a:t>
            </a:r>
          </a:p>
          <a:p>
            <a:pPr lvl="1"/>
            <a:r>
              <a:rPr lang="en-US"/>
              <a:t>UED must be met</a:t>
            </a:r>
          </a:p>
          <a:p>
            <a:r>
              <a:rPr lang="en-US"/>
              <a:t>In Scenarios GDP typically changes but population growth is always the same</a:t>
            </a:r>
          </a:p>
          <a:p>
            <a:r>
              <a:rPr lang="en-US"/>
              <a:t>CGE provides internal consistency between sectors and economies response to changes in the energy system</a:t>
            </a:r>
          </a:p>
          <a:p>
            <a:r>
              <a:rPr lang="en-US"/>
              <a:t>Scenarios can incorporate changes to bounds–constraining fuel use/technology deployment/costs/new technologies/technology characteristics </a:t>
            </a:r>
            <a:r>
              <a:rPr lang="en-US" err="1"/>
              <a:t>eg</a:t>
            </a:r>
            <a:r>
              <a:rPr lang="en-US"/>
              <a:t> efficiency/other levers /UED adjustment (due to </a:t>
            </a:r>
            <a:r>
              <a:rPr lang="en-US" err="1"/>
              <a:t>eg</a:t>
            </a:r>
            <a:r>
              <a:rPr lang="en-US"/>
              <a:t> </a:t>
            </a:r>
            <a:r>
              <a:rPr lang="en-US" err="1"/>
              <a:t>behaviour</a:t>
            </a:r>
            <a:r>
              <a:rPr lang="en-US"/>
              <a:t>)</a:t>
            </a:r>
          </a:p>
          <a:p>
            <a:r>
              <a:rPr lang="en-US"/>
              <a:t>Policy levers – taxes, subsidies, emissions constraints </a:t>
            </a:r>
          </a:p>
          <a:p>
            <a:pPr lvl="1"/>
            <a:endParaRPr lang="en-US"/>
          </a:p>
          <a:p>
            <a:pPr marL="457200" lvl="1" indent="0">
              <a:buNone/>
            </a:pPr>
            <a:endParaRPr lang="en-US"/>
          </a:p>
          <a:p>
            <a:pPr lvl="1"/>
            <a:endParaRPr lang="en-US"/>
          </a:p>
          <a:p>
            <a:pPr lvl="1"/>
            <a:endParaRPr lang="en-US"/>
          </a:p>
        </p:txBody>
      </p:sp>
    </p:spTree>
    <p:extLst>
      <p:ext uri="{BB962C8B-B14F-4D97-AF65-F5344CB8AC3E}">
        <p14:creationId xmlns:p14="http://schemas.microsoft.com/office/powerpoint/2010/main" val="158296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846C-2BA1-7999-1D13-B2975468480B}"/>
              </a:ext>
            </a:extLst>
          </p:cNvPr>
          <p:cNvSpPr>
            <a:spLocks noGrp="1"/>
          </p:cNvSpPr>
          <p:nvPr>
            <p:ph type="title"/>
          </p:nvPr>
        </p:nvSpPr>
        <p:spPr/>
        <p:txBody>
          <a:bodyPr/>
          <a:lstStyle/>
          <a:p>
            <a:r>
              <a:rPr lang="en-US"/>
              <a:t>Demand drivers in SATIM</a:t>
            </a:r>
          </a:p>
        </p:txBody>
      </p:sp>
      <p:graphicFrame>
        <p:nvGraphicFramePr>
          <p:cNvPr id="4" name="Content Placeholder 3">
            <a:extLst>
              <a:ext uri="{FF2B5EF4-FFF2-40B4-BE49-F238E27FC236}">
                <a16:creationId xmlns:a16="http://schemas.microsoft.com/office/drawing/2014/main" id="{6B703B92-C4D7-17F2-4A96-91CC07ECB4FA}"/>
              </a:ext>
            </a:extLst>
          </p:cNvPr>
          <p:cNvGraphicFramePr>
            <a:graphicFrameLocks noGrp="1"/>
          </p:cNvGraphicFramePr>
          <p:nvPr>
            <p:ph idx="1"/>
            <p:extLst>
              <p:ext uri="{D42A27DB-BD31-4B8C-83A1-F6EECF244321}">
                <p14:modId xmlns:p14="http://schemas.microsoft.com/office/powerpoint/2010/main" val="3852112936"/>
              </p:ext>
            </p:extLst>
          </p:nvPr>
        </p:nvGraphicFramePr>
        <p:xfrm>
          <a:off x="1185863" y="1690688"/>
          <a:ext cx="9586911" cy="4464506"/>
        </p:xfrm>
        <a:graphic>
          <a:graphicData uri="http://schemas.openxmlformats.org/drawingml/2006/table">
            <a:tbl>
              <a:tblPr firstRow="1" firstCol="1" lastRow="1" lastCol="1" bandRow="1" bandCol="1">
                <a:tableStyleId>{5C22544A-7EE6-4342-B048-85BDC9FD1C3A}</a:tableStyleId>
              </a:tblPr>
              <a:tblGrid>
                <a:gridCol w="3216186">
                  <a:extLst>
                    <a:ext uri="{9D8B030D-6E8A-4147-A177-3AD203B41FA5}">
                      <a16:colId xmlns:a16="http://schemas.microsoft.com/office/drawing/2014/main" val="3498074659"/>
                    </a:ext>
                  </a:extLst>
                </a:gridCol>
                <a:gridCol w="4118608">
                  <a:extLst>
                    <a:ext uri="{9D8B030D-6E8A-4147-A177-3AD203B41FA5}">
                      <a16:colId xmlns:a16="http://schemas.microsoft.com/office/drawing/2014/main" val="1243464007"/>
                    </a:ext>
                  </a:extLst>
                </a:gridCol>
                <a:gridCol w="2252117">
                  <a:extLst>
                    <a:ext uri="{9D8B030D-6E8A-4147-A177-3AD203B41FA5}">
                      <a16:colId xmlns:a16="http://schemas.microsoft.com/office/drawing/2014/main" val="4130147656"/>
                    </a:ext>
                  </a:extLst>
                </a:gridCol>
              </a:tblGrid>
              <a:tr h="0">
                <a:tc>
                  <a:txBody>
                    <a:bodyPr/>
                    <a:lstStyle/>
                    <a:p>
                      <a:pPr algn="ctr">
                        <a:spcBef>
                          <a:spcPts val="600"/>
                        </a:spcBef>
                      </a:pPr>
                      <a:r>
                        <a:rPr lang="en-ZA" sz="1400">
                          <a:solidFill>
                            <a:schemeClr val="tx1"/>
                          </a:solidFill>
                          <a:effectLst/>
                        </a:rPr>
                        <a:t>Sector</a:t>
                      </a:r>
                      <a:endParaRPr lang="en-ZA" sz="18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8734" marR="487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spcBef>
                          <a:spcPts val="600"/>
                        </a:spcBef>
                      </a:pPr>
                      <a:r>
                        <a:rPr lang="en-ZA" sz="1400" spc="-5">
                          <a:solidFill>
                            <a:schemeClr val="tx1"/>
                          </a:solidFill>
                          <a:effectLst/>
                        </a:rPr>
                        <a:t>Subsector Disaggregation</a:t>
                      </a:r>
                      <a:endParaRPr lang="en-ZA" sz="18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8734" marR="487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spcBef>
                          <a:spcPts val="600"/>
                        </a:spcBef>
                      </a:pPr>
                      <a:r>
                        <a:rPr lang="en-ZA" sz="1400" spc="-5">
                          <a:solidFill>
                            <a:schemeClr val="tx1"/>
                          </a:solidFill>
                          <a:effectLst/>
                        </a:rPr>
                        <a:t>Useful Energy demand Driver</a:t>
                      </a:r>
                      <a:endParaRPr lang="en-ZA" sz="18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8734" marR="487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876218539"/>
                  </a:ext>
                </a:extLst>
              </a:tr>
              <a:tr h="268941">
                <a:tc>
                  <a:txBody>
                    <a:bodyPr/>
                    <a:lstStyle/>
                    <a:p>
                      <a:pPr algn="ctr">
                        <a:spcBef>
                          <a:spcPts val="600"/>
                        </a:spcBef>
                      </a:pPr>
                      <a:r>
                        <a:rPr lang="en-ZA" sz="1400">
                          <a:solidFill>
                            <a:schemeClr val="tx1"/>
                          </a:solidFill>
                          <a:effectLst/>
                        </a:rPr>
                        <a:t>Agriculture</a:t>
                      </a:r>
                      <a:endParaRPr lang="en-ZA" sz="18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8734" marR="487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spcBef>
                          <a:spcPts val="600"/>
                        </a:spcBef>
                      </a:pPr>
                      <a:r>
                        <a:rPr lang="en-ZA" sz="1400">
                          <a:solidFill>
                            <a:schemeClr val="tx1"/>
                          </a:solidFill>
                          <a:effectLst/>
                        </a:rPr>
                        <a:t>None</a:t>
                      </a:r>
                      <a:endParaRPr lang="en-ZA" sz="18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8734" marR="487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spcBef>
                          <a:spcPts val="600"/>
                        </a:spcBef>
                      </a:pPr>
                      <a:r>
                        <a:rPr lang="en-ZA" sz="1400" b="0">
                          <a:solidFill>
                            <a:schemeClr val="tx1"/>
                          </a:solidFill>
                          <a:effectLst/>
                        </a:rPr>
                        <a:t>Sectoral</a:t>
                      </a:r>
                      <a:r>
                        <a:rPr lang="en-ZA" sz="1400" b="0" spc="-30">
                          <a:solidFill>
                            <a:schemeClr val="tx1"/>
                          </a:solidFill>
                          <a:effectLst/>
                        </a:rPr>
                        <a:t> </a:t>
                      </a:r>
                      <a:r>
                        <a:rPr lang="en-ZA" sz="1400" b="0">
                          <a:solidFill>
                            <a:schemeClr val="tx1"/>
                          </a:solidFill>
                          <a:effectLst/>
                        </a:rPr>
                        <a:t>GDP</a:t>
                      </a:r>
                      <a:endParaRPr lang="en-ZA" sz="1800" b="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8734" marR="487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59453967"/>
                  </a:ext>
                </a:extLst>
              </a:tr>
              <a:tr h="541492">
                <a:tc>
                  <a:txBody>
                    <a:bodyPr/>
                    <a:lstStyle/>
                    <a:p>
                      <a:pPr algn="ctr">
                        <a:spcBef>
                          <a:spcPts val="600"/>
                        </a:spcBef>
                      </a:pPr>
                      <a:r>
                        <a:rPr lang="en-ZA" sz="1400">
                          <a:solidFill>
                            <a:schemeClr val="tx1"/>
                          </a:solidFill>
                          <a:effectLst/>
                        </a:rPr>
                        <a:t>Residential</a:t>
                      </a:r>
                      <a:endParaRPr lang="en-ZA" sz="18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8734" marR="487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spcBef>
                          <a:spcPts val="600"/>
                        </a:spcBef>
                      </a:pPr>
                      <a:r>
                        <a:rPr lang="en-ZA" sz="1400">
                          <a:solidFill>
                            <a:schemeClr val="tx1"/>
                          </a:solidFill>
                          <a:effectLst/>
                        </a:rPr>
                        <a:t>High,</a:t>
                      </a:r>
                      <a:r>
                        <a:rPr lang="en-ZA" sz="1400" spc="-20">
                          <a:solidFill>
                            <a:schemeClr val="tx1"/>
                          </a:solidFill>
                          <a:effectLst/>
                        </a:rPr>
                        <a:t> </a:t>
                      </a:r>
                      <a:r>
                        <a:rPr lang="en-ZA" sz="1400">
                          <a:solidFill>
                            <a:schemeClr val="tx1"/>
                          </a:solidFill>
                          <a:effectLst/>
                        </a:rPr>
                        <a:t>medium</a:t>
                      </a:r>
                      <a:r>
                        <a:rPr lang="en-ZA" sz="1400" spc="-20">
                          <a:solidFill>
                            <a:schemeClr val="tx1"/>
                          </a:solidFill>
                          <a:effectLst/>
                        </a:rPr>
                        <a:t> </a:t>
                      </a:r>
                      <a:r>
                        <a:rPr lang="en-ZA" sz="1400">
                          <a:solidFill>
                            <a:schemeClr val="tx1"/>
                          </a:solidFill>
                          <a:effectLst/>
                        </a:rPr>
                        <a:t>and</a:t>
                      </a:r>
                      <a:r>
                        <a:rPr lang="en-ZA" sz="1400" spc="-15">
                          <a:solidFill>
                            <a:schemeClr val="tx1"/>
                          </a:solidFill>
                          <a:effectLst/>
                        </a:rPr>
                        <a:t> </a:t>
                      </a:r>
                      <a:r>
                        <a:rPr lang="en-ZA" sz="1400">
                          <a:solidFill>
                            <a:schemeClr val="tx1"/>
                          </a:solidFill>
                          <a:effectLst/>
                        </a:rPr>
                        <a:t>low</a:t>
                      </a:r>
                      <a:r>
                        <a:rPr lang="en-ZA" sz="1400" spc="-20">
                          <a:solidFill>
                            <a:schemeClr val="tx1"/>
                          </a:solidFill>
                          <a:effectLst/>
                        </a:rPr>
                        <a:t>-income</a:t>
                      </a:r>
                      <a:r>
                        <a:rPr lang="en-ZA" sz="1400">
                          <a:solidFill>
                            <a:schemeClr val="tx1"/>
                          </a:solidFill>
                          <a:effectLst/>
                        </a:rPr>
                        <a:t> households</a:t>
                      </a:r>
                      <a:endParaRPr lang="en-ZA" sz="1800">
                        <a:solidFill>
                          <a:schemeClr val="tx1"/>
                        </a:solidFill>
                        <a:effectLst/>
                      </a:endParaRPr>
                    </a:p>
                    <a:p>
                      <a:pPr algn="ctr">
                        <a:spcBef>
                          <a:spcPts val="600"/>
                        </a:spcBef>
                      </a:pPr>
                      <a:r>
                        <a:rPr lang="en-ZA" sz="1400">
                          <a:solidFill>
                            <a:schemeClr val="tx1"/>
                          </a:solidFill>
                          <a:effectLst/>
                        </a:rPr>
                        <a:t> </a:t>
                      </a:r>
                      <a:endParaRPr lang="en-ZA" sz="18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8734" marR="487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spcBef>
                          <a:spcPts val="600"/>
                        </a:spcBef>
                      </a:pPr>
                      <a:r>
                        <a:rPr lang="en-ZA" sz="1400" b="0">
                          <a:solidFill>
                            <a:schemeClr val="tx1"/>
                          </a:solidFill>
                          <a:effectLst/>
                        </a:rPr>
                        <a:t>Population, Household</a:t>
                      </a:r>
                      <a:r>
                        <a:rPr lang="en-ZA" sz="1400" b="0" spc="-10">
                          <a:solidFill>
                            <a:schemeClr val="tx1"/>
                          </a:solidFill>
                          <a:effectLst/>
                        </a:rPr>
                        <a:t>-i</a:t>
                      </a:r>
                      <a:r>
                        <a:rPr lang="en-ZA" sz="1400" b="0">
                          <a:solidFill>
                            <a:schemeClr val="tx1"/>
                          </a:solidFill>
                          <a:effectLst/>
                        </a:rPr>
                        <a:t>ncome, electriﬁcation rate</a:t>
                      </a:r>
                      <a:endParaRPr lang="en-ZA" sz="1800" b="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8734" marR="487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063960238"/>
                  </a:ext>
                </a:extLst>
              </a:tr>
              <a:tr h="433193">
                <a:tc>
                  <a:txBody>
                    <a:bodyPr/>
                    <a:lstStyle/>
                    <a:p>
                      <a:pPr algn="ctr">
                        <a:spcBef>
                          <a:spcPts val="600"/>
                        </a:spcBef>
                      </a:pPr>
                      <a:r>
                        <a:rPr lang="en-ZA" sz="1400">
                          <a:solidFill>
                            <a:schemeClr val="tx1"/>
                          </a:solidFill>
                          <a:effectLst/>
                        </a:rPr>
                        <a:t>Commercial</a:t>
                      </a:r>
                      <a:endParaRPr lang="en-ZA" sz="18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8734" marR="487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spcBef>
                          <a:spcPts val="600"/>
                        </a:spcBef>
                      </a:pPr>
                      <a:r>
                        <a:rPr lang="en-ZA" sz="1400">
                          <a:solidFill>
                            <a:schemeClr val="tx1"/>
                          </a:solidFill>
                          <a:effectLst/>
                        </a:rPr>
                        <a:t>None</a:t>
                      </a:r>
                      <a:endParaRPr lang="en-ZA" sz="18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8734" marR="487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spcBef>
                          <a:spcPts val="600"/>
                        </a:spcBef>
                      </a:pPr>
                      <a:r>
                        <a:rPr lang="en-ZA" sz="1400" b="0">
                          <a:solidFill>
                            <a:schemeClr val="tx1"/>
                          </a:solidFill>
                          <a:effectLst/>
                        </a:rPr>
                        <a:t>Sectoral</a:t>
                      </a:r>
                      <a:r>
                        <a:rPr lang="en-ZA" sz="1400" b="0" spc="-30">
                          <a:solidFill>
                            <a:schemeClr val="tx1"/>
                          </a:solidFill>
                          <a:effectLst/>
                        </a:rPr>
                        <a:t> </a:t>
                      </a:r>
                      <a:r>
                        <a:rPr lang="en-ZA" sz="1400" b="0">
                          <a:solidFill>
                            <a:schemeClr val="tx1"/>
                          </a:solidFill>
                          <a:effectLst/>
                        </a:rPr>
                        <a:t>GDP,</a:t>
                      </a:r>
                      <a:r>
                        <a:rPr lang="en-ZA" sz="1400" b="0" spc="-25">
                          <a:solidFill>
                            <a:schemeClr val="tx1"/>
                          </a:solidFill>
                          <a:effectLst/>
                        </a:rPr>
                        <a:t> </a:t>
                      </a:r>
                      <a:r>
                        <a:rPr lang="en-ZA" sz="1400" b="0">
                          <a:solidFill>
                            <a:schemeClr val="tx1"/>
                          </a:solidFill>
                          <a:effectLst/>
                        </a:rPr>
                        <a:t>building</a:t>
                      </a:r>
                      <a:r>
                        <a:rPr lang="en-ZA" sz="1400" b="0" spc="-25">
                          <a:solidFill>
                            <a:schemeClr val="tx1"/>
                          </a:solidFill>
                          <a:effectLst/>
                        </a:rPr>
                        <a:t> </a:t>
                      </a:r>
                      <a:r>
                        <a:rPr lang="en-ZA" sz="1400" b="0">
                          <a:solidFill>
                            <a:schemeClr val="tx1"/>
                          </a:solidFill>
                          <a:effectLst/>
                        </a:rPr>
                        <a:t>stock</a:t>
                      </a:r>
                      <a:endParaRPr lang="en-ZA" sz="1800" b="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8734" marR="487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4179305947"/>
                  </a:ext>
                </a:extLst>
              </a:tr>
              <a:tr h="578945">
                <a:tc rowSpan="2">
                  <a:txBody>
                    <a:bodyPr/>
                    <a:lstStyle/>
                    <a:p>
                      <a:pPr algn="ctr">
                        <a:spcBef>
                          <a:spcPts val="600"/>
                        </a:spcBef>
                      </a:pPr>
                      <a:r>
                        <a:rPr lang="en-ZA" sz="1400">
                          <a:solidFill>
                            <a:schemeClr val="tx1"/>
                          </a:solidFill>
                          <a:effectLst/>
                        </a:rPr>
                        <a:t>Industrial</a:t>
                      </a:r>
                      <a:endParaRPr lang="en-ZA" sz="18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8734" marR="487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spcBef>
                          <a:spcPts val="600"/>
                        </a:spcBef>
                      </a:pPr>
                      <a:r>
                        <a:rPr lang="en-ZA" sz="1400">
                          <a:solidFill>
                            <a:schemeClr val="tx1"/>
                          </a:solidFill>
                          <a:effectLst/>
                        </a:rPr>
                        <a:t>Iron and Steel, Ferroalloys, Non-metallic minerals, Platinum Group Metals, Aluminium,  and Pulp and Paper</a:t>
                      </a:r>
                      <a:endParaRPr lang="en-ZA" sz="18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8734" marR="487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spcBef>
                          <a:spcPts val="600"/>
                        </a:spcBef>
                      </a:pPr>
                      <a:r>
                        <a:rPr lang="en-ZA" sz="1400" b="0">
                          <a:solidFill>
                            <a:schemeClr val="tx1"/>
                          </a:solidFill>
                          <a:effectLst/>
                        </a:rPr>
                        <a:t>Sectoral</a:t>
                      </a:r>
                      <a:r>
                        <a:rPr lang="en-ZA" sz="1400" b="0" spc="-15">
                          <a:solidFill>
                            <a:schemeClr val="tx1"/>
                          </a:solidFill>
                          <a:effectLst/>
                        </a:rPr>
                        <a:t> </a:t>
                      </a:r>
                      <a:r>
                        <a:rPr lang="en-ZA" sz="1400" b="0">
                          <a:solidFill>
                            <a:schemeClr val="tx1"/>
                          </a:solidFill>
                          <a:effectLst/>
                        </a:rPr>
                        <a:t>GDP</a:t>
                      </a:r>
                      <a:endParaRPr lang="en-ZA" sz="1800" b="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8734" marR="487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683862439"/>
                  </a:ext>
                </a:extLst>
              </a:tr>
              <a:tr h="590677">
                <a:tc vMerge="1">
                  <a:txBody>
                    <a:bodyPr/>
                    <a:lstStyle/>
                    <a:p>
                      <a:endParaRPr lang="en-US"/>
                    </a:p>
                  </a:txBody>
                  <a:tcPr/>
                </a:tc>
                <a:tc>
                  <a:txBody>
                    <a:bodyPr/>
                    <a:lstStyle/>
                    <a:p>
                      <a:pPr algn="ctr">
                        <a:spcBef>
                          <a:spcPts val="600"/>
                        </a:spcBef>
                      </a:pPr>
                      <a:r>
                        <a:rPr lang="en-ZA" sz="1400">
                          <a:solidFill>
                            <a:schemeClr val="tx1"/>
                          </a:solidFill>
                          <a:effectLst/>
                        </a:rPr>
                        <a:t>mining, chemicals, food beverages and tobacco, precious, and non-ferrous metals, and general manufacturing</a:t>
                      </a:r>
                      <a:endParaRPr lang="en-ZA" sz="18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8734" marR="487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spcBef>
                          <a:spcPts val="600"/>
                        </a:spcBef>
                      </a:pPr>
                      <a:r>
                        <a:rPr lang="en-ZA" sz="1400" b="0">
                          <a:solidFill>
                            <a:schemeClr val="tx1"/>
                          </a:solidFill>
                          <a:effectLst/>
                        </a:rPr>
                        <a:t>Sectoral</a:t>
                      </a:r>
                      <a:r>
                        <a:rPr lang="en-ZA" sz="1400" b="0" spc="-15">
                          <a:solidFill>
                            <a:schemeClr val="tx1"/>
                          </a:solidFill>
                          <a:effectLst/>
                        </a:rPr>
                        <a:t> </a:t>
                      </a:r>
                      <a:r>
                        <a:rPr lang="en-ZA" sz="1400" b="0">
                          <a:solidFill>
                            <a:schemeClr val="tx1"/>
                          </a:solidFill>
                          <a:effectLst/>
                        </a:rPr>
                        <a:t>GDP</a:t>
                      </a:r>
                      <a:endParaRPr lang="en-ZA" sz="1800" b="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8734" marR="487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462995188"/>
                  </a:ext>
                </a:extLst>
              </a:tr>
              <a:tr h="584360">
                <a:tc rowSpan="3">
                  <a:txBody>
                    <a:bodyPr/>
                    <a:lstStyle/>
                    <a:p>
                      <a:pPr algn="ctr">
                        <a:spcBef>
                          <a:spcPts val="600"/>
                        </a:spcBef>
                      </a:pPr>
                      <a:r>
                        <a:rPr lang="en-ZA" sz="1400">
                          <a:solidFill>
                            <a:schemeClr val="tx1"/>
                          </a:solidFill>
                          <a:effectLst/>
                        </a:rPr>
                        <a:t>Transport</a:t>
                      </a:r>
                      <a:endParaRPr lang="en-ZA" sz="18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8734" marR="487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spcBef>
                          <a:spcPts val="600"/>
                        </a:spcBef>
                      </a:pPr>
                      <a:r>
                        <a:rPr lang="en-ZA" sz="1400">
                          <a:solidFill>
                            <a:schemeClr val="tx1"/>
                          </a:solidFill>
                          <a:effectLst/>
                        </a:rPr>
                        <a:t>Air,</a:t>
                      </a:r>
                      <a:r>
                        <a:rPr lang="en-ZA" sz="1400" spc="-30">
                          <a:solidFill>
                            <a:schemeClr val="tx1"/>
                          </a:solidFill>
                          <a:effectLst/>
                        </a:rPr>
                        <a:t> </a:t>
                      </a:r>
                      <a:r>
                        <a:rPr lang="en-ZA" sz="1400">
                          <a:solidFill>
                            <a:schemeClr val="tx1"/>
                          </a:solidFill>
                          <a:effectLst/>
                        </a:rPr>
                        <a:t>Freight and Pipeline</a:t>
                      </a:r>
                      <a:endParaRPr lang="en-ZA" sz="18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8734" marR="487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spcBef>
                          <a:spcPts val="600"/>
                        </a:spcBef>
                      </a:pPr>
                      <a:r>
                        <a:rPr lang="en-ZA" sz="1400" b="0">
                          <a:solidFill>
                            <a:schemeClr val="tx1"/>
                          </a:solidFill>
                          <a:effectLst/>
                        </a:rPr>
                        <a:t>Transport</a:t>
                      </a:r>
                      <a:r>
                        <a:rPr lang="en-ZA" sz="1400" b="0" spc="-5">
                          <a:solidFill>
                            <a:schemeClr val="tx1"/>
                          </a:solidFill>
                          <a:effectLst/>
                        </a:rPr>
                        <a:t> </a:t>
                      </a:r>
                      <a:r>
                        <a:rPr lang="en-ZA" sz="1400" b="0">
                          <a:solidFill>
                            <a:schemeClr val="tx1"/>
                          </a:solidFill>
                          <a:effectLst/>
                        </a:rPr>
                        <a:t>GDP</a:t>
                      </a:r>
                      <a:endParaRPr lang="en-ZA" sz="1800" b="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8734" marR="487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248263065"/>
                  </a:ext>
                </a:extLst>
              </a:tr>
              <a:tr h="289698">
                <a:tc vMerge="1">
                  <a:txBody>
                    <a:bodyPr/>
                    <a:lstStyle/>
                    <a:p>
                      <a:endParaRPr lang="en-US"/>
                    </a:p>
                  </a:txBody>
                  <a:tcPr/>
                </a:tc>
                <a:tc>
                  <a:txBody>
                    <a:bodyPr/>
                    <a:lstStyle/>
                    <a:p>
                      <a:pPr algn="ctr">
                        <a:spcBef>
                          <a:spcPts val="600"/>
                        </a:spcBef>
                      </a:pPr>
                      <a:r>
                        <a:rPr lang="en-ZA" sz="1400">
                          <a:solidFill>
                            <a:schemeClr val="tx1"/>
                          </a:solidFill>
                          <a:effectLst/>
                        </a:rPr>
                        <a:t>Private passenger</a:t>
                      </a:r>
                      <a:endParaRPr lang="en-ZA" sz="18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8734" marR="487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rowSpan="2">
                  <a:txBody>
                    <a:bodyPr/>
                    <a:lstStyle/>
                    <a:p>
                      <a:pPr algn="ctr">
                        <a:spcBef>
                          <a:spcPts val="600"/>
                        </a:spcBef>
                      </a:pPr>
                      <a:r>
                        <a:rPr lang="en-ZA" sz="1400" b="0">
                          <a:solidFill>
                            <a:schemeClr val="tx1"/>
                          </a:solidFill>
                          <a:effectLst/>
                        </a:rPr>
                        <a:t>Household income, population, vehicle ownership, etc… see transport section below </a:t>
                      </a:r>
                      <a:endParaRPr lang="en-ZA" sz="1800" b="0">
                        <a:solidFill>
                          <a:schemeClr val="tx1"/>
                        </a:solidFill>
                        <a:effectLst/>
                      </a:endParaRPr>
                    </a:p>
                    <a:p>
                      <a:pPr algn="ctr">
                        <a:spcBef>
                          <a:spcPts val="600"/>
                        </a:spcBef>
                      </a:pPr>
                      <a:r>
                        <a:rPr lang="en-ZA" sz="1400" b="0">
                          <a:solidFill>
                            <a:schemeClr val="tx1"/>
                          </a:solidFill>
                          <a:effectLst/>
                        </a:rPr>
                        <a:t> </a:t>
                      </a:r>
                      <a:endParaRPr lang="en-ZA" sz="1800" b="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8734" marR="487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349548210"/>
                  </a:ext>
                </a:extLst>
              </a:tr>
              <a:tr h="739136">
                <a:tc vMerge="1">
                  <a:txBody>
                    <a:bodyPr/>
                    <a:lstStyle/>
                    <a:p>
                      <a:endParaRPr lang="en-US"/>
                    </a:p>
                  </a:txBody>
                  <a:tcPr/>
                </a:tc>
                <a:tc>
                  <a:txBody>
                    <a:bodyPr/>
                    <a:lstStyle/>
                    <a:p>
                      <a:pPr algn="ctr">
                        <a:spcBef>
                          <a:spcPts val="600"/>
                        </a:spcBef>
                      </a:pPr>
                      <a:r>
                        <a:rPr lang="en-ZA" sz="1400">
                          <a:solidFill>
                            <a:schemeClr val="tx1"/>
                          </a:solidFill>
                          <a:effectLst/>
                        </a:rPr>
                        <a:t>Public passenger</a:t>
                      </a:r>
                      <a:endParaRPr lang="en-ZA" sz="18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8734" marR="487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vMerge="1">
                  <a:txBody>
                    <a:bodyPr/>
                    <a:lstStyle/>
                    <a:p>
                      <a:endParaRPr lang="en-US"/>
                    </a:p>
                  </a:txBody>
                  <a:tcPr/>
                </a:tc>
                <a:extLst>
                  <a:ext uri="{0D108BD9-81ED-4DB2-BD59-A6C34878D82A}">
                    <a16:rowId xmlns:a16="http://schemas.microsoft.com/office/drawing/2014/main" val="365663033"/>
                  </a:ext>
                </a:extLst>
              </a:tr>
            </a:tbl>
          </a:graphicData>
        </a:graphic>
      </p:graphicFrame>
    </p:spTree>
    <p:extLst>
      <p:ext uri="{BB962C8B-B14F-4D97-AF65-F5344CB8AC3E}">
        <p14:creationId xmlns:p14="http://schemas.microsoft.com/office/powerpoint/2010/main" val="3023155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C8672-11D9-B9C8-881E-8044D1F1048C}"/>
              </a:ext>
            </a:extLst>
          </p:cNvPr>
          <p:cNvSpPr>
            <a:spLocks noGrp="1"/>
          </p:cNvSpPr>
          <p:nvPr>
            <p:ph type="title"/>
          </p:nvPr>
        </p:nvSpPr>
        <p:spPr/>
        <p:txBody>
          <a:bodyPr/>
          <a:lstStyle/>
          <a:p>
            <a:pPr algn="ctr"/>
            <a:r>
              <a:rPr lang="en-US"/>
              <a:t>Introductions</a:t>
            </a:r>
          </a:p>
        </p:txBody>
      </p:sp>
    </p:spTree>
    <p:extLst>
      <p:ext uri="{BB962C8B-B14F-4D97-AF65-F5344CB8AC3E}">
        <p14:creationId xmlns:p14="http://schemas.microsoft.com/office/powerpoint/2010/main" val="2906059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69CB14-9E62-AC82-8462-62F59BC77557}"/>
              </a:ext>
            </a:extLst>
          </p:cNvPr>
          <p:cNvSpPr>
            <a:spLocks noGrp="1"/>
          </p:cNvSpPr>
          <p:nvPr>
            <p:ph type="title"/>
          </p:nvPr>
        </p:nvSpPr>
        <p:spPr>
          <a:xfrm>
            <a:off x="4572001" y="601744"/>
            <a:ext cx="6781800" cy="1338696"/>
          </a:xfrm>
        </p:spPr>
        <p:txBody>
          <a:bodyPr>
            <a:normAutofit/>
          </a:bodyPr>
          <a:lstStyle/>
          <a:p>
            <a:r>
              <a:rPr lang="en-US"/>
              <a:t>Emissions</a:t>
            </a:r>
          </a:p>
        </p:txBody>
      </p:sp>
      <p:pic>
        <p:nvPicPr>
          <p:cNvPr id="5" name="Picture 4" descr="Smoke from factory">
            <a:extLst>
              <a:ext uri="{FF2B5EF4-FFF2-40B4-BE49-F238E27FC236}">
                <a16:creationId xmlns:a16="http://schemas.microsoft.com/office/drawing/2014/main" id="{BC0D6AD8-E147-4065-992D-B7F1AD17C2DC}"/>
              </a:ext>
            </a:extLst>
          </p:cNvPr>
          <p:cNvPicPr>
            <a:picLocks noChangeAspect="1"/>
          </p:cNvPicPr>
          <p:nvPr/>
        </p:nvPicPr>
        <p:blipFill rotWithShape="1">
          <a:blip r:embed="rId3"/>
          <a:srcRect l="49375" r="14079"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0D1E6C2B-ACF1-4A88-6B32-45024880CA31}"/>
              </a:ext>
            </a:extLst>
          </p:cNvPr>
          <p:cNvSpPr>
            <a:spLocks noGrp="1"/>
          </p:cNvSpPr>
          <p:nvPr>
            <p:ph idx="1"/>
          </p:nvPr>
        </p:nvSpPr>
        <p:spPr>
          <a:xfrm>
            <a:off x="4572001" y="2201958"/>
            <a:ext cx="6781800" cy="3900730"/>
          </a:xfrm>
        </p:spPr>
        <p:txBody>
          <a:bodyPr anchor="t">
            <a:normAutofit/>
          </a:bodyPr>
          <a:lstStyle/>
          <a:p>
            <a:r>
              <a:rPr lang="en-US" sz="2000"/>
              <a:t>Combustion, industrial process emissions, fugitive emissions</a:t>
            </a:r>
          </a:p>
          <a:p>
            <a:r>
              <a:rPr lang="en-US" sz="2000"/>
              <a:t>Emissions are accounted for at the source</a:t>
            </a:r>
          </a:p>
          <a:p>
            <a:r>
              <a:rPr lang="en-US" sz="2000"/>
              <a:t>They are related to output </a:t>
            </a:r>
          </a:p>
          <a:p>
            <a:r>
              <a:rPr lang="en-US" sz="2000"/>
              <a:t>We do not account for AFOLU and waste</a:t>
            </a:r>
          </a:p>
        </p:txBody>
      </p:sp>
    </p:spTree>
    <p:extLst>
      <p:ext uri="{BB962C8B-B14F-4D97-AF65-F5344CB8AC3E}">
        <p14:creationId xmlns:p14="http://schemas.microsoft.com/office/powerpoint/2010/main" val="3237763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7BAAA-4974-5DB0-C3A1-37DBD9841EAC}"/>
              </a:ext>
            </a:extLst>
          </p:cNvPr>
          <p:cNvSpPr>
            <a:spLocks noGrp="1"/>
          </p:cNvSpPr>
          <p:nvPr>
            <p:ph type="title"/>
          </p:nvPr>
        </p:nvSpPr>
        <p:spPr/>
        <p:txBody>
          <a:bodyPr/>
          <a:lstStyle/>
          <a:p>
            <a:r>
              <a:rPr lang="en-US"/>
              <a:t>Data – what data and where does it come from </a:t>
            </a:r>
          </a:p>
        </p:txBody>
      </p:sp>
      <p:sp>
        <p:nvSpPr>
          <p:cNvPr id="3" name="Content Placeholder 2">
            <a:extLst>
              <a:ext uri="{FF2B5EF4-FFF2-40B4-BE49-F238E27FC236}">
                <a16:creationId xmlns:a16="http://schemas.microsoft.com/office/drawing/2014/main" id="{CF2D88C2-7DC7-684D-170B-2BB8D2FD4373}"/>
              </a:ext>
            </a:extLst>
          </p:cNvPr>
          <p:cNvSpPr>
            <a:spLocks noGrp="1"/>
          </p:cNvSpPr>
          <p:nvPr>
            <p:ph idx="1"/>
          </p:nvPr>
        </p:nvSpPr>
        <p:spPr>
          <a:xfrm>
            <a:off x="838200" y="1825625"/>
            <a:ext cx="11120438" cy="4789488"/>
          </a:xfrm>
        </p:spPr>
        <p:txBody>
          <a:bodyPr>
            <a:normAutofit fontScale="85000" lnSpcReduction="20000"/>
          </a:bodyPr>
          <a:lstStyle/>
          <a:p>
            <a:r>
              <a:rPr lang="en-US">
                <a:solidFill>
                  <a:srgbClr val="FF0000"/>
                </a:solidFill>
              </a:rPr>
              <a:t>Data stress – is real</a:t>
            </a:r>
          </a:p>
          <a:p>
            <a:pPr lvl="1"/>
            <a:r>
              <a:rPr lang="en-US"/>
              <a:t>Energy consumption and production – Energy balance</a:t>
            </a:r>
          </a:p>
          <a:p>
            <a:pPr lvl="1"/>
            <a:r>
              <a:rPr lang="en-US"/>
              <a:t>Resource costs</a:t>
            </a:r>
          </a:p>
          <a:p>
            <a:pPr lvl="1"/>
            <a:r>
              <a:rPr lang="en-US"/>
              <a:t>Technology data – efficiency, availability, cost, </a:t>
            </a:r>
          </a:p>
          <a:p>
            <a:pPr lvl="1"/>
            <a:r>
              <a:rPr lang="en-US"/>
              <a:t>Emissions factors</a:t>
            </a:r>
          </a:p>
          <a:p>
            <a:pPr lvl="1"/>
            <a:r>
              <a:rPr lang="en-US"/>
              <a:t>System constraints</a:t>
            </a:r>
          </a:p>
          <a:p>
            <a:r>
              <a:rPr lang="en-US"/>
              <a:t>SATIM Energy balance </a:t>
            </a:r>
          </a:p>
          <a:p>
            <a:pPr lvl="1"/>
            <a:r>
              <a:rPr lang="en-US"/>
              <a:t>calibrated based on, but not that of, the DMRE  </a:t>
            </a:r>
          </a:p>
          <a:p>
            <a:pPr lvl="1"/>
            <a:r>
              <a:rPr lang="en-US"/>
              <a:t>Electricity </a:t>
            </a:r>
          </a:p>
          <a:p>
            <a:pPr lvl="1"/>
            <a:r>
              <a:rPr lang="en-US"/>
              <a:t>Wood and coal use by households</a:t>
            </a:r>
          </a:p>
          <a:p>
            <a:r>
              <a:rPr lang="en-US"/>
              <a:t>Data sources – </a:t>
            </a:r>
          </a:p>
          <a:p>
            <a:pPr lvl="1"/>
            <a:r>
              <a:rPr lang="en-US"/>
              <a:t>Everything we can get our hangs on : </a:t>
            </a:r>
            <a:r>
              <a:rPr lang="en-US" err="1"/>
              <a:t>StatsSA</a:t>
            </a:r>
            <a:r>
              <a:rPr lang="en-US"/>
              <a:t> – Social accounting matrix/income and expenditure surveys/travel survey/general household survey/census/DMRE reports/Eskom reports/Company reports, papers, personal contact</a:t>
            </a:r>
          </a:p>
          <a:p>
            <a:pPr lvl="1"/>
            <a:r>
              <a:rPr lang="en-US"/>
              <a:t>Estimates</a:t>
            </a:r>
          </a:p>
          <a:p>
            <a:pPr lvl="1"/>
            <a:r>
              <a:rPr lang="en-US"/>
              <a:t>South Africa lacks empirical studies – </a:t>
            </a:r>
            <a:r>
              <a:rPr lang="en-US" err="1"/>
              <a:t>eg</a:t>
            </a:r>
            <a:r>
              <a:rPr lang="en-US"/>
              <a:t> how have building standards influenced consumption? </a:t>
            </a:r>
          </a:p>
        </p:txBody>
      </p:sp>
    </p:spTree>
    <p:extLst>
      <p:ext uri="{BB962C8B-B14F-4D97-AF65-F5344CB8AC3E}">
        <p14:creationId xmlns:p14="http://schemas.microsoft.com/office/powerpoint/2010/main" val="2172104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B7CB5-998B-8D0D-59E8-3E2E1B87FDF1}"/>
              </a:ext>
            </a:extLst>
          </p:cNvPr>
          <p:cNvSpPr>
            <a:spLocks noGrp="1"/>
          </p:cNvSpPr>
          <p:nvPr>
            <p:ph type="title"/>
          </p:nvPr>
        </p:nvSpPr>
        <p:spPr/>
        <p:txBody>
          <a:bodyPr/>
          <a:lstStyle/>
          <a:p>
            <a:r>
              <a:rPr lang="en-US"/>
              <a:t>Deeper dive into sectors</a:t>
            </a:r>
          </a:p>
        </p:txBody>
      </p:sp>
      <p:sp>
        <p:nvSpPr>
          <p:cNvPr id="3" name="Text Placeholder 2">
            <a:extLst>
              <a:ext uri="{FF2B5EF4-FFF2-40B4-BE49-F238E27FC236}">
                <a16:creationId xmlns:a16="http://schemas.microsoft.com/office/drawing/2014/main" id="{FC7293F3-9634-990B-6101-5D79A0A9656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28545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C3896-661A-6658-D260-3B8CB0E0DA97}"/>
              </a:ext>
            </a:extLst>
          </p:cNvPr>
          <p:cNvSpPr>
            <a:spLocks noGrp="1"/>
          </p:cNvSpPr>
          <p:nvPr>
            <p:ph type="title"/>
          </p:nvPr>
        </p:nvSpPr>
        <p:spPr/>
        <p:txBody>
          <a:bodyPr/>
          <a:lstStyle/>
          <a:p>
            <a:r>
              <a:rPr lang="en-US"/>
              <a:t>Electricity production</a:t>
            </a:r>
          </a:p>
        </p:txBody>
      </p:sp>
      <p:sp>
        <p:nvSpPr>
          <p:cNvPr id="3" name="Content Placeholder 2">
            <a:extLst>
              <a:ext uri="{FF2B5EF4-FFF2-40B4-BE49-F238E27FC236}">
                <a16:creationId xmlns:a16="http://schemas.microsoft.com/office/drawing/2014/main" id="{EBEAB5E3-9A02-EB3E-4559-7439C55A24B9}"/>
              </a:ext>
            </a:extLst>
          </p:cNvPr>
          <p:cNvSpPr>
            <a:spLocks noGrp="1"/>
          </p:cNvSpPr>
          <p:nvPr>
            <p:ph idx="1"/>
          </p:nvPr>
        </p:nvSpPr>
        <p:spPr>
          <a:xfrm>
            <a:off x="838200" y="1428750"/>
            <a:ext cx="10515600" cy="4748213"/>
          </a:xfrm>
        </p:spPr>
        <p:txBody>
          <a:bodyPr>
            <a:normAutofit fontScale="70000" lnSpcReduction="20000"/>
          </a:bodyPr>
          <a:lstStyle/>
          <a:p>
            <a:r>
              <a:rPr lang="en-US"/>
              <a:t>Electricity must meet TOU demand – Peak demand as well as </a:t>
            </a:r>
          </a:p>
          <a:p>
            <a:r>
              <a:rPr lang="en-US"/>
              <a:t>Covers Generation, transmission and distribution</a:t>
            </a:r>
          </a:p>
          <a:p>
            <a:r>
              <a:rPr lang="en-US"/>
              <a:t>Power plants are individually represented </a:t>
            </a:r>
            <a:r>
              <a:rPr lang="en-US" err="1"/>
              <a:t>i.t.o</a:t>
            </a:r>
            <a:r>
              <a:rPr lang="en-US"/>
              <a:t>, capacity, availability, capacity factor, conversion efficiency, fixed and variable operating costs, and life, including expected decommissioning years </a:t>
            </a:r>
          </a:p>
          <a:p>
            <a:r>
              <a:rPr lang="en-US"/>
              <a:t>New build options include imports, nuclear, wind, solar PV (grid and rooftop), solar thermal plants, coal, diesel and gas, hydro, pumped storage and battery technologies. </a:t>
            </a:r>
          </a:p>
          <a:p>
            <a:r>
              <a:rPr lang="en-US"/>
              <a:t>Reserve margin – technologies can be excluded from contributing to the reserve margin, </a:t>
            </a:r>
          </a:p>
          <a:p>
            <a:pPr lvl="1"/>
            <a:r>
              <a:rPr lang="en-US"/>
              <a:t>SATIM takes a fairly conservative approach, PV, solar thermal plants without storage and wind excluded from contributing to the reserve margin</a:t>
            </a:r>
          </a:p>
          <a:p>
            <a:r>
              <a:rPr lang="en-US"/>
              <a:t>Constraints applied to build rates overall or in a period to mimic real world concerns over potential limitations/ policy</a:t>
            </a:r>
          </a:p>
          <a:p>
            <a:r>
              <a:rPr lang="en-US"/>
              <a:t>Single node – transmission bottlenecks are not accounted for, transmission costs are weakly accounted for</a:t>
            </a:r>
          </a:p>
          <a:p>
            <a:pPr lvl="1"/>
            <a:r>
              <a:rPr lang="en-US"/>
              <a:t>Transmission losses are an average loss</a:t>
            </a:r>
          </a:p>
          <a:p>
            <a:pPr lvl="1"/>
            <a:r>
              <a:rPr lang="en-US"/>
              <a:t>Distribution losses are sector specific</a:t>
            </a:r>
          </a:p>
          <a:p>
            <a:r>
              <a:rPr lang="en-US"/>
              <a:t>Both transmission and distribution losses are accounted for in the TOU calibration process</a:t>
            </a:r>
          </a:p>
          <a:p>
            <a:endParaRPr lang="en-US"/>
          </a:p>
          <a:p>
            <a:endParaRPr lang="en-US"/>
          </a:p>
        </p:txBody>
      </p:sp>
    </p:spTree>
    <p:extLst>
      <p:ext uri="{BB962C8B-B14F-4D97-AF65-F5344CB8AC3E}">
        <p14:creationId xmlns:p14="http://schemas.microsoft.com/office/powerpoint/2010/main" val="3490440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B73EEA4-0722-B147-6973-2F87B7235536}"/>
              </a:ext>
            </a:extLst>
          </p:cNvPr>
          <p:cNvGrpSpPr/>
          <p:nvPr/>
        </p:nvGrpSpPr>
        <p:grpSpPr>
          <a:xfrm>
            <a:off x="1953490" y="1593273"/>
            <a:ext cx="8451276" cy="4253353"/>
            <a:chOff x="0" y="0"/>
            <a:chExt cx="5569026" cy="2286000"/>
          </a:xfrm>
          <a:extLst>
            <a:ext uri="{0CCBE362-F206-4b92-989A-16890622DB6E}">
              <ma14:wrappingTextBoxFlag xmlns:lc="http://schemas.openxmlformats.org/drawingml/2006/lockedCanvas" xmlns:pic="http://schemas.openxmlformats.org/drawingml/2006/picture" xmlns:a14="http://schemas.microsoft.com/office/drawing/2010/main" xmlns:ma14="http://schemas.microsoft.com/office/mac/drawingml/2011/main" xmlns:w="http://schemas.openxmlformats.org/wordprocessingml/2006/main" xmlns:w10="urn:schemas-microsoft-com:office:word" xmlns:v="urn:schemas-microsoft-com:vml" xmlns:o="urn:schemas-microsoft-com:office:office"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oel="http://schemas.microsoft.com/office/2019/extlst"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a:ext>
          </a:extLst>
        </p:grpSpPr>
        <p:sp>
          <p:nvSpPr>
            <p:cNvPr id="3" name="Text Box 20">
              <a:extLst>
                <a:ext uri="{FF2B5EF4-FFF2-40B4-BE49-F238E27FC236}">
                  <a16:creationId xmlns:a16="http://schemas.microsoft.com/office/drawing/2014/main" id="{A22C02A9-1800-CE51-A5CB-F29DEC50D12A}"/>
                </a:ext>
              </a:extLst>
            </p:cNvPr>
            <p:cNvSpPr txBox="1"/>
            <p:nvPr/>
          </p:nvSpPr>
          <p:spPr>
            <a:xfrm>
              <a:off x="0" y="114300"/>
              <a:ext cx="457200" cy="228600"/>
            </a:xfrm>
            <a:prstGeom prst="rect">
              <a:avLst/>
            </a:prstGeom>
            <a:noFill/>
            <a:ln>
              <a:noFill/>
            </a:ln>
            <a:effectLst/>
            <a:extLst>
              <a:ext uri="{C572A759-6A51-4108-AA02-DFA0A04FC94B}">
                <ma14:wrappingTextBoxFlag xmlns:lc="http://schemas.openxmlformats.org/drawingml/2006/lockedCanvas" xmlns:pic="http://schemas.openxmlformats.org/drawingml/2006/picture" xmlns:a14="http://schemas.microsoft.com/office/drawing/2010/main" xmlns:ma14="http://schemas.microsoft.com/office/mac/drawingml/2011/main" xmlns:w="http://schemas.openxmlformats.org/wordprocessingml/2006/main" xmlns:w10="urn:schemas-microsoft-com:office:word" xmlns:v="urn:schemas-microsoft-com:vml" xmlns:o="urn:schemas-microsoft-com:office:office"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oel="http://schemas.microsoft.com/office/2019/extlst"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0" rIns="91440" bIns="0" numCol="1" spcCol="0" rtlCol="0" fromWordArt="0" anchor="t" anchorCtr="0" forceAA="0" compatLnSpc="1">
              <a:prstTxWarp prst="textNoShape">
                <a:avLst/>
              </a:prstTxWarp>
              <a:noAutofit/>
            </a:bodyPr>
            <a:lstStyle/>
            <a:p>
              <a:pPr algn="just">
                <a:spcBef>
                  <a:spcPts val="600"/>
                </a:spcBef>
              </a:pPr>
              <a:r>
                <a:rPr lang="en-ZA" sz="1200">
                  <a:effectLst/>
                  <a:latin typeface="Calibri" panose="020F0502020204030204" pitchFamily="34" charset="0"/>
                  <a:ea typeface="Times New Roman" panose="02020603050405020304" pitchFamily="18" charset="0"/>
                  <a:cs typeface="Times New Roman" panose="02020603050405020304" pitchFamily="18" charset="0"/>
                </a:rPr>
                <a:t>U</a:t>
              </a:r>
              <a:r>
                <a:rPr lang="en-ZA" sz="1200" baseline="-25000">
                  <a:effectLst/>
                  <a:latin typeface="Calibri" panose="020F0502020204030204" pitchFamily="34" charset="0"/>
                  <a:ea typeface="Times New Roman" panose="02020603050405020304" pitchFamily="18" charset="0"/>
                  <a:cs typeface="Times New Roman" panose="02020603050405020304" pitchFamily="18" charset="0"/>
                </a:rPr>
                <a:t>235</a:t>
              </a:r>
              <a:endParaRPr lang="en-ZA" sz="12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Text Box 20">
              <a:extLst>
                <a:ext uri="{FF2B5EF4-FFF2-40B4-BE49-F238E27FC236}">
                  <a16:creationId xmlns:a16="http://schemas.microsoft.com/office/drawing/2014/main" id="{888948B2-6E37-8F12-2171-518568F40958}"/>
                </a:ext>
              </a:extLst>
            </p:cNvPr>
            <p:cNvSpPr txBox="1"/>
            <p:nvPr/>
          </p:nvSpPr>
          <p:spPr>
            <a:xfrm>
              <a:off x="0" y="457200"/>
              <a:ext cx="457200" cy="228600"/>
            </a:xfrm>
            <a:prstGeom prst="rect">
              <a:avLst/>
            </a:prstGeom>
            <a:noFill/>
            <a:ln>
              <a:noFill/>
            </a:ln>
            <a:effectLst/>
            <a:extLst>
              <a:ext uri="{C572A759-6A51-4108-AA02-DFA0A04FC94B}">
                <ma14:wrappingTextBoxFlag xmlns:lc="http://schemas.openxmlformats.org/drawingml/2006/lockedCanvas" xmlns:pic="http://schemas.openxmlformats.org/drawingml/2006/picture" xmlns:a14="http://schemas.microsoft.com/office/drawing/2010/main" xmlns:ma14="http://schemas.microsoft.com/office/mac/drawingml/2011/main" xmlns:w="http://schemas.openxmlformats.org/wordprocessingml/2006/main" xmlns:w10="urn:schemas-microsoft-com:office:word" xmlns:v="urn:schemas-microsoft-com:vml" xmlns:o="urn:schemas-microsoft-com:office:office"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oel="http://schemas.microsoft.com/office/2019/extlst"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0" rIns="91440" bIns="0" numCol="1" spcCol="0" rtlCol="0" fromWordArt="0" anchor="t" anchorCtr="0" forceAA="0" compatLnSpc="1">
              <a:prstTxWarp prst="textNoShape">
                <a:avLst/>
              </a:prstTxWarp>
              <a:noAutofit/>
            </a:bodyPr>
            <a:lstStyle/>
            <a:p>
              <a:pPr algn="just">
                <a:spcBef>
                  <a:spcPts val="600"/>
                </a:spcBef>
              </a:pPr>
              <a:r>
                <a:rPr lang="en-ZA" sz="1200">
                  <a:effectLst/>
                  <a:latin typeface="Calibri" panose="020F0502020204030204" pitchFamily="34" charset="0"/>
                  <a:ea typeface="Times New Roman" panose="02020603050405020304" pitchFamily="18" charset="0"/>
                  <a:cs typeface="Times New Roman" panose="02020603050405020304" pitchFamily="18" charset="0"/>
                </a:rPr>
                <a:t>Coal</a:t>
              </a:r>
            </a:p>
          </p:txBody>
        </p:sp>
        <p:sp>
          <p:nvSpPr>
            <p:cNvPr id="5" name="Text Box 20">
              <a:extLst>
                <a:ext uri="{FF2B5EF4-FFF2-40B4-BE49-F238E27FC236}">
                  <a16:creationId xmlns:a16="http://schemas.microsoft.com/office/drawing/2014/main" id="{129C9241-3F7B-EE8B-65C7-DF4BFB0E04F6}"/>
                </a:ext>
              </a:extLst>
            </p:cNvPr>
            <p:cNvSpPr txBox="1"/>
            <p:nvPr/>
          </p:nvSpPr>
          <p:spPr>
            <a:xfrm>
              <a:off x="1828800" y="1600200"/>
              <a:ext cx="457200" cy="228600"/>
            </a:xfrm>
            <a:prstGeom prst="rect">
              <a:avLst/>
            </a:prstGeom>
            <a:noFill/>
            <a:ln>
              <a:noFill/>
            </a:ln>
            <a:effectLst/>
            <a:extLst>
              <a:ext uri="{C572A759-6A51-4108-AA02-DFA0A04FC94B}">
                <ma14:wrappingTextBoxFlag xmlns:lc="http://schemas.openxmlformats.org/drawingml/2006/lockedCanvas" xmlns:pic="http://schemas.openxmlformats.org/drawingml/2006/picture" xmlns:a14="http://schemas.microsoft.com/office/drawing/2010/main" xmlns:ma14="http://schemas.microsoft.com/office/mac/drawingml/2011/main" xmlns:w="http://schemas.openxmlformats.org/wordprocessingml/2006/main" xmlns:w10="urn:schemas-microsoft-com:office:word" xmlns:v="urn:schemas-microsoft-com:vml" xmlns:o="urn:schemas-microsoft-com:office:office"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oel="http://schemas.microsoft.com/office/2019/extlst"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a:ext>
            </a:extLst>
          </p:spPr>
          <p:style>
            <a:lnRef idx="0">
              <a:schemeClr val="accent1"/>
            </a:lnRef>
            <a:fillRef idx="0">
              <a:schemeClr val="accent1"/>
            </a:fillRef>
            <a:effectRef idx="0">
              <a:schemeClr val="accent1"/>
            </a:effectRef>
            <a:fontRef idx="minor">
              <a:schemeClr val="dk1"/>
            </a:fontRef>
          </p:style>
          <p:txBody>
            <a:bodyPr rot="0" spcFirstLastPara="0" vert="horz" wrap="square" lIns="36000" tIns="0" rIns="91440" bIns="0" numCol="1" spcCol="0" rtlCol="0" fromWordArt="0" anchor="t" anchorCtr="0" forceAA="0" compatLnSpc="1">
              <a:prstTxWarp prst="textNoShape">
                <a:avLst/>
              </a:prstTxWarp>
              <a:noAutofit/>
            </a:bodyPr>
            <a:lstStyle/>
            <a:p>
              <a:pPr algn="just">
                <a:spcBef>
                  <a:spcPts val="600"/>
                </a:spcBef>
              </a:pPr>
              <a:r>
                <a:rPr lang="en-ZA" sz="1200">
                  <a:effectLst/>
                  <a:latin typeface="Calibri" panose="020F0502020204030204" pitchFamily="34" charset="0"/>
                  <a:ea typeface="Times New Roman" panose="02020603050405020304" pitchFamily="18" charset="0"/>
                  <a:cs typeface="Times New Roman" panose="02020603050405020304" pitchFamily="18" charset="0"/>
                </a:rPr>
                <a:t>ELCC</a:t>
              </a:r>
            </a:p>
          </p:txBody>
        </p:sp>
        <p:sp>
          <p:nvSpPr>
            <p:cNvPr id="6" name="Text Box 20">
              <a:extLst>
                <a:ext uri="{FF2B5EF4-FFF2-40B4-BE49-F238E27FC236}">
                  <a16:creationId xmlns:a16="http://schemas.microsoft.com/office/drawing/2014/main" id="{B06A5846-4F9D-95D6-1BB6-04A4ECE488FF}"/>
                </a:ext>
              </a:extLst>
            </p:cNvPr>
            <p:cNvSpPr txBox="1"/>
            <p:nvPr/>
          </p:nvSpPr>
          <p:spPr>
            <a:xfrm>
              <a:off x="2701850" y="1600200"/>
              <a:ext cx="384249" cy="228600"/>
            </a:xfrm>
            <a:prstGeom prst="rect">
              <a:avLst/>
            </a:prstGeom>
            <a:noFill/>
            <a:ln>
              <a:noFill/>
            </a:ln>
            <a:effectLst/>
            <a:extLst>
              <a:ext uri="{C572A759-6A51-4108-AA02-DFA0A04FC94B}">
                <ma14:wrappingTextBoxFlag xmlns:lc="http://schemas.openxmlformats.org/drawingml/2006/lockedCanvas" xmlns:pic="http://schemas.openxmlformats.org/drawingml/2006/picture" xmlns:a14="http://schemas.microsoft.com/office/drawing/2010/main" xmlns:ma14="http://schemas.microsoft.com/office/mac/drawingml/2011/main" xmlns:w="http://schemas.openxmlformats.org/wordprocessingml/2006/main" xmlns:w10="urn:schemas-microsoft-com:office:word" xmlns:v="urn:schemas-microsoft-com:vml" xmlns:o="urn:schemas-microsoft-com:office:office"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oel="http://schemas.microsoft.com/office/2019/extlst"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a:ext>
            </a:extLst>
          </p:spPr>
          <p:style>
            <a:lnRef idx="0">
              <a:schemeClr val="accent1"/>
            </a:lnRef>
            <a:fillRef idx="0">
              <a:schemeClr val="accent1"/>
            </a:fillRef>
            <a:effectRef idx="0">
              <a:schemeClr val="accent1"/>
            </a:effectRef>
            <a:fontRef idx="minor">
              <a:schemeClr val="dk1"/>
            </a:fontRef>
          </p:style>
          <p:txBody>
            <a:bodyPr rot="0" spcFirstLastPara="0" vert="horz" wrap="square" lIns="36000" tIns="0" rIns="72000" bIns="45720" numCol="1" spcCol="0" rtlCol="0" fromWordArt="0" anchor="t" anchorCtr="0" forceAA="0" compatLnSpc="1">
              <a:prstTxWarp prst="textNoShape">
                <a:avLst/>
              </a:prstTxWarp>
              <a:noAutofit/>
            </a:bodyPr>
            <a:lstStyle/>
            <a:p>
              <a:pPr algn="just">
                <a:spcBef>
                  <a:spcPts val="600"/>
                </a:spcBef>
              </a:pPr>
              <a:r>
                <a:rPr lang="en-ZA" sz="1200">
                  <a:effectLst/>
                  <a:latin typeface="Calibri" panose="020F0502020204030204" pitchFamily="34" charset="0"/>
                  <a:ea typeface="Times New Roman" panose="02020603050405020304" pitchFamily="18" charset="0"/>
                  <a:cs typeface="Times New Roman" panose="02020603050405020304" pitchFamily="18" charset="0"/>
                </a:rPr>
                <a:t>ELC</a:t>
              </a:r>
            </a:p>
          </p:txBody>
        </p:sp>
        <p:grpSp>
          <p:nvGrpSpPr>
            <p:cNvPr id="7" name="Group 6">
              <a:extLst>
                <a:ext uri="{FF2B5EF4-FFF2-40B4-BE49-F238E27FC236}">
                  <a16:creationId xmlns:a16="http://schemas.microsoft.com/office/drawing/2014/main" id="{0B710A3E-02A4-A704-AFCF-6568AA79F9F3}"/>
                </a:ext>
              </a:extLst>
            </p:cNvPr>
            <p:cNvGrpSpPr/>
            <p:nvPr/>
          </p:nvGrpSpPr>
          <p:grpSpPr>
            <a:xfrm>
              <a:off x="0" y="0"/>
              <a:ext cx="5569026" cy="2286000"/>
              <a:chOff x="0" y="0"/>
              <a:chExt cx="5569026" cy="2286000"/>
            </a:xfrm>
          </p:grpSpPr>
          <p:cxnSp>
            <p:nvCxnSpPr>
              <p:cNvPr id="8" name="Straight Arrow Connector 7">
                <a:extLst>
                  <a:ext uri="{FF2B5EF4-FFF2-40B4-BE49-F238E27FC236}">
                    <a16:creationId xmlns:a16="http://schemas.microsoft.com/office/drawing/2014/main" id="{F599E269-0173-46C5-730A-AF8C2F3C6736}"/>
                  </a:ext>
                </a:extLst>
              </p:cNvPr>
              <p:cNvCxnSpPr/>
              <p:nvPr/>
            </p:nvCxnSpPr>
            <p:spPr>
              <a:xfrm>
                <a:off x="3086100" y="1714500"/>
                <a:ext cx="571500" cy="0"/>
              </a:xfrm>
              <a:prstGeom prst="straightConnector1">
                <a:avLst/>
              </a:prstGeom>
              <a:ln w="12700" cmpd="sng">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93AA52E4-05EB-D0DF-46D3-B844C23EAEF1}"/>
                  </a:ext>
                </a:extLst>
              </p:cNvPr>
              <p:cNvCxnSpPr/>
              <p:nvPr/>
            </p:nvCxnSpPr>
            <p:spPr>
              <a:xfrm>
                <a:off x="4572000" y="228600"/>
                <a:ext cx="228600" cy="0"/>
              </a:xfrm>
              <a:prstGeom prst="straightConnector1">
                <a:avLst/>
              </a:prstGeom>
              <a:ln w="12700" cmpd="sng">
                <a:tailEnd type="arrow"/>
              </a:ln>
            </p:spPr>
            <p:style>
              <a:lnRef idx="2">
                <a:schemeClr val="accent1"/>
              </a:lnRef>
              <a:fillRef idx="0">
                <a:schemeClr val="accent1"/>
              </a:fillRef>
              <a:effectRef idx="1">
                <a:schemeClr val="accent1"/>
              </a:effectRef>
              <a:fontRef idx="minor">
                <a:schemeClr val="tx1"/>
              </a:fontRef>
            </p:style>
          </p:cxnSp>
          <p:grpSp>
            <p:nvGrpSpPr>
              <p:cNvPr id="10" name="Group 9">
                <a:extLst>
                  <a:ext uri="{FF2B5EF4-FFF2-40B4-BE49-F238E27FC236}">
                    <a16:creationId xmlns:a16="http://schemas.microsoft.com/office/drawing/2014/main" id="{24E77E2F-9193-4CF4-9153-2C7DA4C53445}"/>
                  </a:ext>
                </a:extLst>
              </p:cNvPr>
              <p:cNvGrpSpPr/>
              <p:nvPr/>
            </p:nvGrpSpPr>
            <p:grpSpPr>
              <a:xfrm>
                <a:off x="0" y="0"/>
                <a:ext cx="5569026" cy="2286000"/>
                <a:chOff x="0" y="0"/>
                <a:chExt cx="5569026" cy="2286000"/>
              </a:xfrm>
            </p:grpSpPr>
            <p:sp>
              <p:nvSpPr>
                <p:cNvPr id="11" name="Rectangle 10">
                  <a:extLst>
                    <a:ext uri="{FF2B5EF4-FFF2-40B4-BE49-F238E27FC236}">
                      <a16:creationId xmlns:a16="http://schemas.microsoft.com/office/drawing/2014/main" id="{56C28AAC-F4C8-CE0D-C40A-324C9C544733}"/>
                    </a:ext>
                  </a:extLst>
                </p:cNvPr>
                <p:cNvSpPr/>
                <p:nvPr/>
              </p:nvSpPr>
              <p:spPr>
                <a:xfrm>
                  <a:off x="685800" y="228600"/>
                  <a:ext cx="914400" cy="228600"/>
                </a:xfrm>
                <a:prstGeom prst="rect">
                  <a:avLst/>
                </a:prstGeom>
                <a:noFill/>
                <a:ln w="19050" cmpd="sng">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0" rIns="91440" bIns="45720" numCol="1" spcCol="0" rtlCol="0" fromWordArt="0" anchor="ctr" anchorCtr="0" forceAA="0" compatLnSpc="1">
                  <a:prstTxWarp prst="textNoShape">
                    <a:avLst/>
                  </a:prstTxWarp>
                  <a:noAutofit/>
                </a:bodyPr>
                <a:lstStyle/>
                <a:p>
                  <a:pPr algn="ctr">
                    <a:spcBef>
                      <a:spcPts val="600"/>
                    </a:spcBef>
                  </a:pPr>
                  <a:r>
                    <a:rPr lang="en-ZA" sz="1200">
                      <a:solidFill>
                        <a:srgbClr val="0D0D0D"/>
                      </a:solidFill>
                      <a:effectLst/>
                      <a:latin typeface="Calibri" panose="020F0502020204030204" pitchFamily="34" charset="0"/>
                      <a:ea typeface="Times New Roman" panose="02020603050405020304" pitchFamily="18" charset="0"/>
                      <a:cs typeface="Times New Roman" panose="02020603050405020304" pitchFamily="18" charset="0"/>
                    </a:rPr>
                    <a:t>Nuclear Plant</a:t>
                  </a:r>
                  <a:endParaRPr lang="en-ZA" sz="12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8ED4808A-E3A1-F2A5-20C5-AC85BE23AE75}"/>
                    </a:ext>
                  </a:extLst>
                </p:cNvPr>
                <p:cNvSpPr/>
                <p:nvPr/>
              </p:nvSpPr>
              <p:spPr>
                <a:xfrm>
                  <a:off x="685800" y="571500"/>
                  <a:ext cx="914400" cy="228600"/>
                </a:xfrm>
                <a:prstGeom prst="rect">
                  <a:avLst/>
                </a:prstGeom>
                <a:noFill/>
                <a:ln w="19050" cmpd="sng">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spcBef>
                      <a:spcPts val="600"/>
                    </a:spcBef>
                  </a:pPr>
                  <a:r>
                    <a:rPr lang="en-ZA" sz="1200">
                      <a:solidFill>
                        <a:srgbClr val="0D0D0D"/>
                      </a:solidFill>
                      <a:effectLst/>
                      <a:latin typeface="Calibri" panose="020F0502020204030204" pitchFamily="34" charset="0"/>
                      <a:ea typeface="Times New Roman" panose="02020603050405020304" pitchFamily="18" charset="0"/>
                      <a:cs typeface="Times New Roman" panose="02020603050405020304" pitchFamily="18" charset="0"/>
                    </a:rPr>
                    <a:t>Coal Plant</a:t>
                  </a:r>
                  <a:endParaRPr lang="en-ZA" sz="12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F977E111-6AAB-25F6-2690-E777B9591149}"/>
                    </a:ext>
                  </a:extLst>
                </p:cNvPr>
                <p:cNvSpPr/>
                <p:nvPr/>
              </p:nvSpPr>
              <p:spPr>
                <a:xfrm>
                  <a:off x="685800" y="914400"/>
                  <a:ext cx="914400" cy="228600"/>
                </a:xfrm>
                <a:prstGeom prst="rect">
                  <a:avLst/>
                </a:prstGeom>
                <a:noFill/>
                <a:ln w="19050" cmpd="sng">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spcBef>
                      <a:spcPts val="600"/>
                    </a:spcBef>
                  </a:pPr>
                  <a:r>
                    <a:rPr lang="en-ZA" sz="1200">
                      <a:solidFill>
                        <a:srgbClr val="0D0D0D"/>
                      </a:solidFill>
                      <a:effectLst/>
                      <a:latin typeface="Calibri" panose="020F0502020204030204" pitchFamily="34" charset="0"/>
                      <a:ea typeface="Times New Roman" panose="02020603050405020304" pitchFamily="18" charset="0"/>
                      <a:cs typeface="Times New Roman" panose="02020603050405020304" pitchFamily="18" charset="0"/>
                    </a:rPr>
                    <a:t>OCGT Plant</a:t>
                  </a:r>
                  <a:endParaRPr lang="en-ZA" sz="12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D7AC7A03-25C1-9B57-FF4C-671ACCC46361}"/>
                    </a:ext>
                  </a:extLst>
                </p:cNvPr>
                <p:cNvSpPr/>
                <p:nvPr/>
              </p:nvSpPr>
              <p:spPr>
                <a:xfrm>
                  <a:off x="685800" y="1257300"/>
                  <a:ext cx="914400" cy="228600"/>
                </a:xfrm>
                <a:prstGeom prst="rect">
                  <a:avLst/>
                </a:prstGeom>
                <a:noFill/>
                <a:ln w="19050" cmpd="sng">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spcBef>
                      <a:spcPts val="600"/>
                    </a:spcBef>
                  </a:pPr>
                  <a:r>
                    <a:rPr lang="en-ZA" sz="1200">
                      <a:solidFill>
                        <a:srgbClr val="0D0D0D"/>
                      </a:solidFill>
                      <a:effectLst/>
                      <a:latin typeface="Calibri" panose="020F0502020204030204" pitchFamily="34" charset="0"/>
                      <a:ea typeface="Times New Roman" panose="02020603050405020304" pitchFamily="18" charset="0"/>
                      <a:cs typeface="Times New Roman" panose="02020603050405020304" pitchFamily="18" charset="0"/>
                    </a:rPr>
                    <a:t>Hydro Plant</a:t>
                  </a:r>
                  <a:endParaRPr lang="en-ZA" sz="12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AFDAE771-75BE-3CBD-33CD-5D9AF77B6C63}"/>
                    </a:ext>
                  </a:extLst>
                </p:cNvPr>
                <p:cNvSpPr/>
                <p:nvPr/>
              </p:nvSpPr>
              <p:spPr>
                <a:xfrm>
                  <a:off x="685800" y="1600200"/>
                  <a:ext cx="914400" cy="342900"/>
                </a:xfrm>
                <a:prstGeom prst="rect">
                  <a:avLst/>
                </a:prstGeom>
                <a:noFill/>
                <a:ln w="19050" cmpd="sng">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spcBef>
                      <a:spcPts val="600"/>
                    </a:spcBef>
                  </a:pPr>
                  <a:r>
                    <a:rPr lang="en-ZA" sz="1200">
                      <a:solidFill>
                        <a:srgbClr val="0D0D0D"/>
                      </a:solidFill>
                      <a:effectLst/>
                      <a:latin typeface="Calibri" panose="020F0502020204030204" pitchFamily="34" charset="0"/>
                      <a:ea typeface="Times New Roman" panose="02020603050405020304" pitchFamily="18" charset="0"/>
                      <a:cs typeface="Times New Roman" panose="02020603050405020304" pitchFamily="18" charset="0"/>
                    </a:rPr>
                    <a:t>Solar/Wind Plant</a:t>
                  </a:r>
                  <a:endParaRPr lang="en-ZA" sz="1200">
                    <a:effectLst/>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02002179-C52A-AD3B-D778-CD51CED288C7}"/>
                    </a:ext>
                  </a:extLst>
                </p:cNvPr>
                <p:cNvCxnSpPr/>
                <p:nvPr/>
              </p:nvCxnSpPr>
              <p:spPr>
                <a:xfrm>
                  <a:off x="342900" y="342900"/>
                  <a:ext cx="342900" cy="0"/>
                </a:xfrm>
                <a:prstGeom prst="straightConnector1">
                  <a:avLst/>
                </a:prstGeom>
                <a:ln w="12700" cmpd="sng">
                  <a:tailEnd type="arrow"/>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B7C52804-C3A3-A12B-91CB-9C8650603DC7}"/>
                    </a:ext>
                  </a:extLst>
                </p:cNvPr>
                <p:cNvCxnSpPr/>
                <p:nvPr/>
              </p:nvCxnSpPr>
              <p:spPr>
                <a:xfrm>
                  <a:off x="1600200" y="342900"/>
                  <a:ext cx="228600" cy="0"/>
                </a:xfrm>
                <a:prstGeom prst="line">
                  <a:avLst/>
                </a:prstGeom>
                <a:ln w="12700" cmpd="sng"/>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6DEFCDC5-9075-427C-B894-61DD315B8FB0}"/>
                    </a:ext>
                  </a:extLst>
                </p:cNvPr>
                <p:cNvCxnSpPr/>
                <p:nvPr/>
              </p:nvCxnSpPr>
              <p:spPr>
                <a:xfrm>
                  <a:off x="1600200" y="685800"/>
                  <a:ext cx="228600" cy="0"/>
                </a:xfrm>
                <a:prstGeom prst="line">
                  <a:avLst/>
                </a:prstGeom>
                <a:ln w="12700" cmpd="sng"/>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F42A955-98C2-4272-8248-7BC266CA5B62}"/>
                    </a:ext>
                  </a:extLst>
                </p:cNvPr>
                <p:cNvCxnSpPr/>
                <p:nvPr/>
              </p:nvCxnSpPr>
              <p:spPr>
                <a:xfrm>
                  <a:off x="1600200" y="1028700"/>
                  <a:ext cx="228600" cy="0"/>
                </a:xfrm>
                <a:prstGeom prst="line">
                  <a:avLst/>
                </a:prstGeom>
                <a:ln w="12700" cmpd="sng"/>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4221441E-9BFA-93CB-B63D-58320727331F}"/>
                    </a:ext>
                  </a:extLst>
                </p:cNvPr>
                <p:cNvCxnSpPr/>
                <p:nvPr/>
              </p:nvCxnSpPr>
              <p:spPr>
                <a:xfrm>
                  <a:off x="1600200" y="1371600"/>
                  <a:ext cx="228600" cy="0"/>
                </a:xfrm>
                <a:prstGeom prst="line">
                  <a:avLst/>
                </a:prstGeom>
                <a:ln w="12700" cmpd="sng"/>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AC19CB4A-F6EE-DE8D-B130-C9672B960E4C}"/>
                    </a:ext>
                  </a:extLst>
                </p:cNvPr>
                <p:cNvCxnSpPr/>
                <p:nvPr/>
              </p:nvCxnSpPr>
              <p:spPr>
                <a:xfrm>
                  <a:off x="1600200" y="1714500"/>
                  <a:ext cx="228600" cy="0"/>
                </a:xfrm>
                <a:prstGeom prst="line">
                  <a:avLst/>
                </a:prstGeom>
                <a:ln w="12700" cmpd="sng"/>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E2760DA-E2E9-0C4C-91B2-1CC1A5528702}"/>
                    </a:ext>
                  </a:extLst>
                </p:cNvPr>
                <p:cNvCxnSpPr/>
                <p:nvPr/>
              </p:nvCxnSpPr>
              <p:spPr>
                <a:xfrm>
                  <a:off x="1828800" y="342900"/>
                  <a:ext cx="0" cy="1371600"/>
                </a:xfrm>
                <a:prstGeom prst="line">
                  <a:avLst/>
                </a:prstGeom>
                <a:ln w="12700" cmpd="sng"/>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64526698-7BB3-DF8B-4617-AB9BC9C868B9}"/>
                    </a:ext>
                  </a:extLst>
                </p:cNvPr>
                <p:cNvCxnSpPr/>
                <p:nvPr/>
              </p:nvCxnSpPr>
              <p:spPr>
                <a:xfrm>
                  <a:off x="342900" y="685800"/>
                  <a:ext cx="342900" cy="0"/>
                </a:xfrm>
                <a:prstGeom prst="straightConnector1">
                  <a:avLst/>
                </a:prstGeom>
                <a:ln w="12700" cmpd="sng">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2277B436-4FB7-E059-532F-CE18B2491466}"/>
                    </a:ext>
                  </a:extLst>
                </p:cNvPr>
                <p:cNvCxnSpPr/>
                <p:nvPr/>
              </p:nvCxnSpPr>
              <p:spPr>
                <a:xfrm>
                  <a:off x="342900" y="1028700"/>
                  <a:ext cx="342900" cy="0"/>
                </a:xfrm>
                <a:prstGeom prst="straightConnector1">
                  <a:avLst/>
                </a:prstGeom>
                <a:ln w="12700" cmpd="sng">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DD11D93F-2348-CADE-A818-125C8294A784}"/>
                    </a:ext>
                  </a:extLst>
                </p:cNvPr>
                <p:cNvCxnSpPr/>
                <p:nvPr/>
              </p:nvCxnSpPr>
              <p:spPr>
                <a:xfrm>
                  <a:off x="342900" y="1714500"/>
                  <a:ext cx="342900" cy="0"/>
                </a:xfrm>
                <a:prstGeom prst="straightConnector1">
                  <a:avLst/>
                </a:prstGeom>
                <a:ln w="12700" cmpd="sng">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39EC3030-E11F-2D48-88F2-C7380EBEB78B}"/>
                    </a:ext>
                  </a:extLst>
                </p:cNvPr>
                <p:cNvCxnSpPr/>
                <p:nvPr/>
              </p:nvCxnSpPr>
              <p:spPr>
                <a:xfrm>
                  <a:off x="342900" y="1371600"/>
                  <a:ext cx="342900" cy="0"/>
                </a:xfrm>
                <a:prstGeom prst="straightConnector1">
                  <a:avLst/>
                </a:prstGeom>
                <a:ln w="12700" cmpd="sng">
                  <a:tailEnd type="arrow"/>
                </a:ln>
              </p:spPr>
              <p:style>
                <a:lnRef idx="2">
                  <a:schemeClr val="accent1"/>
                </a:lnRef>
                <a:fillRef idx="0">
                  <a:schemeClr val="accent1"/>
                </a:fillRef>
                <a:effectRef idx="1">
                  <a:schemeClr val="accent1"/>
                </a:effectRef>
                <a:fontRef idx="minor">
                  <a:schemeClr val="tx1"/>
                </a:fontRef>
              </p:style>
            </p:cxnSp>
            <p:sp>
              <p:nvSpPr>
                <p:cNvPr id="27" name="Text Box 20">
                  <a:extLst>
                    <a:ext uri="{FF2B5EF4-FFF2-40B4-BE49-F238E27FC236}">
                      <a16:creationId xmlns:a16="http://schemas.microsoft.com/office/drawing/2014/main" id="{0F1561B0-F844-A25A-71B0-92EA519FD459}"/>
                    </a:ext>
                  </a:extLst>
                </p:cNvPr>
                <p:cNvSpPr txBox="1"/>
                <p:nvPr/>
              </p:nvSpPr>
              <p:spPr>
                <a:xfrm>
                  <a:off x="0" y="800100"/>
                  <a:ext cx="571500" cy="228600"/>
                </a:xfrm>
                <a:prstGeom prst="rect">
                  <a:avLst/>
                </a:prstGeom>
                <a:noFill/>
                <a:ln>
                  <a:noFill/>
                </a:ln>
                <a:effectLst/>
                <a:extLst>
                  <a:ext uri="{C572A759-6A51-4108-AA02-DFA0A04FC94B}">
                    <ma14:wrappingTextBoxFlag xmlns:lc="http://schemas.openxmlformats.org/drawingml/2006/lockedCanvas" xmlns:pic="http://schemas.openxmlformats.org/drawingml/2006/picture" xmlns:a14="http://schemas.microsoft.com/office/drawing/2010/main" xmlns:ma14="http://schemas.microsoft.com/office/mac/drawingml/2011/main" xmlns:w="http://schemas.openxmlformats.org/wordprocessingml/2006/main" xmlns:w10="urn:schemas-microsoft-com:office:word" xmlns:v="urn:schemas-microsoft-com:vml" xmlns:o="urn:schemas-microsoft-com:office:office"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oel="http://schemas.microsoft.com/office/2019/extlst"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0" rIns="91440" bIns="0" numCol="1" spcCol="0" rtlCol="0" fromWordArt="0" anchor="t" anchorCtr="0" forceAA="0" compatLnSpc="1">
                  <a:prstTxWarp prst="textNoShape">
                    <a:avLst/>
                  </a:prstTxWarp>
                  <a:noAutofit/>
                </a:bodyPr>
                <a:lstStyle/>
                <a:p>
                  <a:pPr algn="just">
                    <a:spcBef>
                      <a:spcPts val="600"/>
                    </a:spcBef>
                  </a:pPr>
                  <a:r>
                    <a:rPr lang="en-ZA" sz="1200">
                      <a:effectLst/>
                      <a:latin typeface="Calibri" panose="020F0502020204030204" pitchFamily="34" charset="0"/>
                      <a:ea typeface="Times New Roman" panose="02020603050405020304" pitchFamily="18" charset="0"/>
                      <a:cs typeface="Times New Roman" panose="02020603050405020304" pitchFamily="18" charset="0"/>
                    </a:rPr>
                    <a:t>Diesel</a:t>
                  </a:r>
                </a:p>
              </p:txBody>
            </p:sp>
            <p:sp>
              <p:nvSpPr>
                <p:cNvPr id="28" name="Text Box 20">
                  <a:extLst>
                    <a:ext uri="{FF2B5EF4-FFF2-40B4-BE49-F238E27FC236}">
                      <a16:creationId xmlns:a16="http://schemas.microsoft.com/office/drawing/2014/main" id="{916B1689-035E-1873-DD78-6FFCD0CF4998}"/>
                    </a:ext>
                  </a:extLst>
                </p:cNvPr>
                <p:cNvSpPr txBox="1"/>
                <p:nvPr/>
              </p:nvSpPr>
              <p:spPr>
                <a:xfrm>
                  <a:off x="0" y="1378372"/>
                  <a:ext cx="457200" cy="283258"/>
                </a:xfrm>
                <a:prstGeom prst="rect">
                  <a:avLst/>
                </a:prstGeom>
                <a:noFill/>
                <a:ln>
                  <a:noFill/>
                </a:ln>
                <a:effectLst/>
                <a:extLst>
                  <a:ext uri="{C572A759-6A51-4108-AA02-DFA0A04FC94B}">
                    <ma14:wrappingTextBoxFlag xmlns:lc="http://schemas.openxmlformats.org/drawingml/2006/lockedCanvas" xmlns:pic="http://schemas.openxmlformats.org/drawingml/2006/picture" xmlns:a14="http://schemas.microsoft.com/office/drawing/2010/main" xmlns:ma14="http://schemas.microsoft.com/office/mac/drawingml/2011/main" xmlns:w="http://schemas.openxmlformats.org/wordprocessingml/2006/main" xmlns:w10="urn:schemas-microsoft-com:office:word" xmlns:v="urn:schemas-microsoft-com:vml" xmlns:o="urn:schemas-microsoft-com:office:office"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oel="http://schemas.microsoft.com/office/2019/extlst"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0" rIns="91440" bIns="0" numCol="1" spcCol="0" rtlCol="0" fromWordArt="0" anchor="t" anchorCtr="0" forceAA="0" compatLnSpc="1">
                  <a:prstTxWarp prst="textNoShape">
                    <a:avLst/>
                  </a:prstTxWarp>
                  <a:noAutofit/>
                </a:bodyPr>
                <a:lstStyle/>
                <a:p>
                  <a:pPr algn="just">
                    <a:spcBef>
                      <a:spcPts val="600"/>
                    </a:spcBef>
                  </a:pPr>
                  <a:r>
                    <a:rPr lang="en-ZA" sz="1200">
                      <a:effectLst/>
                      <a:latin typeface="Calibri" panose="020F0502020204030204" pitchFamily="34" charset="0"/>
                      <a:ea typeface="Times New Roman" panose="02020603050405020304" pitchFamily="18" charset="0"/>
                      <a:cs typeface="Times New Roman" panose="02020603050405020304" pitchFamily="18" charset="0"/>
                    </a:rPr>
                    <a:t>RE</a:t>
                  </a:r>
                </a:p>
              </p:txBody>
            </p:sp>
            <p:cxnSp>
              <p:nvCxnSpPr>
                <p:cNvPr id="29" name="Straight Arrow Connector 28">
                  <a:extLst>
                    <a:ext uri="{FF2B5EF4-FFF2-40B4-BE49-F238E27FC236}">
                      <a16:creationId xmlns:a16="http://schemas.microsoft.com/office/drawing/2014/main" id="{1D425D14-83CE-8447-8AA5-F57BC18054D5}"/>
                    </a:ext>
                  </a:extLst>
                </p:cNvPr>
                <p:cNvCxnSpPr/>
                <p:nvPr/>
              </p:nvCxnSpPr>
              <p:spPr>
                <a:xfrm>
                  <a:off x="1828800" y="1143000"/>
                  <a:ext cx="228600" cy="0"/>
                </a:xfrm>
                <a:prstGeom prst="straightConnector1">
                  <a:avLst/>
                </a:prstGeom>
                <a:ln w="12700" cmpd="sng">
                  <a:tailEnd type="arrow"/>
                </a:ln>
              </p:spPr>
              <p:style>
                <a:lnRef idx="2">
                  <a:schemeClr val="accent1"/>
                </a:lnRef>
                <a:fillRef idx="0">
                  <a:schemeClr val="accent1"/>
                </a:fillRef>
                <a:effectRef idx="1">
                  <a:schemeClr val="accent1"/>
                </a:effectRef>
                <a:fontRef idx="minor">
                  <a:schemeClr val="tx1"/>
                </a:fontRef>
              </p:style>
            </p:cxnSp>
            <p:sp>
              <p:nvSpPr>
                <p:cNvPr id="30" name="Text Box 20">
                  <a:extLst>
                    <a:ext uri="{FF2B5EF4-FFF2-40B4-BE49-F238E27FC236}">
                      <a16:creationId xmlns:a16="http://schemas.microsoft.com/office/drawing/2014/main" id="{CF071B60-A813-BBD3-E2E4-D6E4C0F664BB}"/>
                    </a:ext>
                  </a:extLst>
                </p:cNvPr>
                <p:cNvSpPr txBox="1"/>
                <p:nvPr/>
              </p:nvSpPr>
              <p:spPr>
                <a:xfrm>
                  <a:off x="685800" y="2057400"/>
                  <a:ext cx="914400" cy="228600"/>
                </a:xfrm>
                <a:prstGeom prst="rect">
                  <a:avLst/>
                </a:prstGeom>
                <a:noFill/>
                <a:ln>
                  <a:noFill/>
                </a:ln>
                <a:effectLst/>
                <a:extLst>
                  <a:ext uri="{C572A759-6A51-4108-AA02-DFA0A04FC94B}">
                    <ma14:wrappingTextBoxFlag xmlns:lc="http://schemas.openxmlformats.org/drawingml/2006/lockedCanvas" xmlns:pic="http://schemas.openxmlformats.org/drawingml/2006/picture" xmlns:a14="http://schemas.microsoft.com/office/drawing/2010/main" xmlns:ma14="http://schemas.microsoft.com/office/mac/drawingml/2011/main" xmlns:w="http://schemas.openxmlformats.org/wordprocessingml/2006/main" xmlns:w10="urn:schemas-microsoft-com:office:word" xmlns:v="urn:schemas-microsoft-com:vml" xmlns:o="urn:schemas-microsoft-com:office:office"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oel="http://schemas.microsoft.com/office/2019/extlst"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0" rIns="91440" bIns="45720" numCol="1" spcCol="0" rtlCol="0" fromWordArt="0" anchor="t" anchorCtr="0" forceAA="0" compatLnSpc="1">
                  <a:prstTxWarp prst="textNoShape">
                    <a:avLst/>
                  </a:prstTxWarp>
                  <a:noAutofit/>
                </a:bodyPr>
                <a:lstStyle/>
                <a:p>
                  <a:pPr algn="just">
                    <a:spcBef>
                      <a:spcPts val="600"/>
                    </a:spcBef>
                  </a:pPr>
                  <a:r>
                    <a:rPr lang="en-ZA" sz="1200">
                      <a:effectLst/>
                      <a:latin typeface="Calibri" panose="020F0502020204030204" pitchFamily="34" charset="0"/>
                      <a:ea typeface="Times New Roman" panose="02020603050405020304" pitchFamily="18" charset="0"/>
                      <a:cs typeface="Times New Roman" panose="02020603050405020304" pitchFamily="18" charset="0"/>
                    </a:rPr>
                    <a:t>GENERATION</a:t>
                  </a:r>
                </a:p>
              </p:txBody>
            </p:sp>
            <p:sp>
              <p:nvSpPr>
                <p:cNvPr id="31" name="Rectangle 30">
                  <a:extLst>
                    <a:ext uri="{FF2B5EF4-FFF2-40B4-BE49-F238E27FC236}">
                      <a16:creationId xmlns:a16="http://schemas.microsoft.com/office/drawing/2014/main" id="{E915D396-29D1-5256-9AE0-F59CBEB52463}"/>
                    </a:ext>
                  </a:extLst>
                </p:cNvPr>
                <p:cNvSpPr/>
                <p:nvPr/>
              </p:nvSpPr>
              <p:spPr>
                <a:xfrm>
                  <a:off x="2057372" y="1028612"/>
                  <a:ext cx="845573" cy="228600"/>
                </a:xfrm>
                <a:prstGeom prst="rect">
                  <a:avLst/>
                </a:prstGeom>
                <a:noFill/>
                <a:ln w="19050" cmpd="sng">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Bef>
                      <a:spcPts val="600"/>
                    </a:spcBef>
                  </a:pPr>
                  <a:r>
                    <a:rPr lang="en-ZA" sz="1200">
                      <a:solidFill>
                        <a:srgbClr val="0D0D0D"/>
                      </a:solidFill>
                      <a:effectLst/>
                      <a:latin typeface="Calibri" panose="020F0502020204030204" pitchFamily="34" charset="0"/>
                      <a:ea typeface="Times New Roman" panose="02020603050405020304" pitchFamily="18" charset="0"/>
                      <a:cs typeface="Times New Roman" panose="02020603050405020304" pitchFamily="18" charset="0"/>
                    </a:rPr>
                    <a:t>Transmission </a:t>
                  </a:r>
                  <a:endParaRPr lang="en-ZA" sz="12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3BB0FB11-751E-3BA5-BB0F-E2C303C69163}"/>
                    </a:ext>
                  </a:extLst>
                </p:cNvPr>
                <p:cNvSpPr/>
                <p:nvPr/>
              </p:nvSpPr>
              <p:spPr>
                <a:xfrm>
                  <a:off x="2171700" y="342900"/>
                  <a:ext cx="571500" cy="457200"/>
                </a:xfrm>
                <a:prstGeom prst="rect">
                  <a:avLst/>
                </a:prstGeom>
                <a:noFill/>
                <a:ln w="19050" cmpd="sng">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ot="0" spcFirstLastPara="0" vert="horz" wrap="square" lIns="0" tIns="0" rIns="0" bIns="45720" numCol="1" spcCol="0" rtlCol="0" fromWordArt="0" anchor="ctr" anchorCtr="0" forceAA="0" compatLnSpc="1">
                  <a:prstTxWarp prst="textNoShape">
                    <a:avLst/>
                  </a:prstTxWarp>
                  <a:noAutofit/>
                </a:bodyPr>
                <a:lstStyle/>
                <a:p>
                  <a:pPr algn="ctr">
                    <a:spcBef>
                      <a:spcPts val="600"/>
                    </a:spcBef>
                  </a:pPr>
                  <a:r>
                    <a:rPr lang="en-ZA" sz="1200">
                      <a:solidFill>
                        <a:srgbClr val="0D0D0D"/>
                      </a:solidFill>
                      <a:effectLst/>
                      <a:latin typeface="Calibri" panose="020F0502020204030204" pitchFamily="34" charset="0"/>
                      <a:ea typeface="Times New Roman" panose="02020603050405020304" pitchFamily="18" charset="0"/>
                      <a:cs typeface="Times New Roman" panose="02020603050405020304" pitchFamily="18" charset="0"/>
                    </a:rPr>
                    <a:t>Pumped Storage</a:t>
                  </a:r>
                  <a:endParaRPr lang="en-ZA" sz="1200">
                    <a:effectLst/>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33" name="Straight Connector 32">
                  <a:extLst>
                    <a:ext uri="{FF2B5EF4-FFF2-40B4-BE49-F238E27FC236}">
                      <a16:creationId xmlns:a16="http://schemas.microsoft.com/office/drawing/2014/main" id="{95A9879D-AA07-172F-67D2-05A8F4A2C8CF}"/>
                    </a:ext>
                  </a:extLst>
                </p:cNvPr>
                <p:cNvCxnSpPr/>
                <p:nvPr/>
              </p:nvCxnSpPr>
              <p:spPr>
                <a:xfrm>
                  <a:off x="3086100" y="228600"/>
                  <a:ext cx="0" cy="1485900"/>
                </a:xfrm>
                <a:prstGeom prst="line">
                  <a:avLst/>
                </a:prstGeom>
                <a:ln w="12700" cmpd="sng"/>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5FE27E67-293E-629C-2CCB-FCAE3A5B7369}"/>
                    </a:ext>
                  </a:extLst>
                </p:cNvPr>
                <p:cNvCxnSpPr/>
                <p:nvPr/>
              </p:nvCxnSpPr>
              <p:spPr>
                <a:xfrm>
                  <a:off x="3086100" y="228600"/>
                  <a:ext cx="571500" cy="0"/>
                </a:xfrm>
                <a:prstGeom prst="straightConnector1">
                  <a:avLst/>
                </a:prstGeom>
                <a:ln w="12700" cmpd="sng">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5C99C4EE-C113-8554-3A6B-FD2B7C680904}"/>
                    </a:ext>
                  </a:extLst>
                </p:cNvPr>
                <p:cNvCxnSpPr/>
                <p:nvPr/>
              </p:nvCxnSpPr>
              <p:spPr>
                <a:xfrm>
                  <a:off x="3086100" y="1257300"/>
                  <a:ext cx="571500" cy="0"/>
                </a:xfrm>
                <a:prstGeom prst="straightConnector1">
                  <a:avLst/>
                </a:prstGeom>
                <a:ln w="12700" cmpd="sng">
                  <a:tailEnd type="arrow"/>
                </a:ln>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C670EEE8-1629-1F91-5982-A5E600E2AFA8}"/>
                    </a:ext>
                  </a:extLst>
                </p:cNvPr>
                <p:cNvSpPr/>
                <p:nvPr/>
              </p:nvSpPr>
              <p:spPr>
                <a:xfrm>
                  <a:off x="3314700" y="571500"/>
                  <a:ext cx="571500" cy="342900"/>
                </a:xfrm>
                <a:prstGeom prst="rect">
                  <a:avLst/>
                </a:prstGeom>
                <a:noFill/>
                <a:ln w="19050" cmpd="sng">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ot="0" spcFirstLastPara="0" vert="horz" wrap="square" lIns="36000" tIns="0" rIns="0" bIns="45720" numCol="1" spcCol="0" rtlCol="0" fromWordArt="0" anchor="ctr" anchorCtr="0" forceAA="0" compatLnSpc="1">
                  <a:prstTxWarp prst="textNoShape">
                    <a:avLst/>
                  </a:prstTxWarp>
                  <a:noAutofit/>
                </a:bodyPr>
                <a:lstStyle/>
                <a:p>
                  <a:pPr algn="ctr">
                    <a:spcBef>
                      <a:spcPts val="600"/>
                    </a:spcBef>
                  </a:pPr>
                  <a:r>
                    <a:rPr lang="en-ZA" sz="1200">
                      <a:solidFill>
                        <a:srgbClr val="0D0D0D"/>
                      </a:solidFill>
                      <a:effectLst/>
                      <a:latin typeface="Calibri" panose="020F0502020204030204" pitchFamily="34" charset="0"/>
                      <a:ea typeface="Times New Roman" panose="02020603050405020304" pitchFamily="18" charset="0"/>
                      <a:cs typeface="Times New Roman" panose="02020603050405020304" pitchFamily="18" charset="0"/>
                    </a:rPr>
                    <a:t>CoGen </a:t>
                  </a:r>
                  <a:endParaRPr lang="en-ZA" sz="12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AD7A6066-D143-3A8A-A3A7-DF947FE513B7}"/>
                    </a:ext>
                  </a:extLst>
                </p:cNvPr>
                <p:cNvSpPr/>
                <p:nvPr/>
              </p:nvSpPr>
              <p:spPr>
                <a:xfrm>
                  <a:off x="3657400" y="114261"/>
                  <a:ext cx="914488" cy="377083"/>
                </a:xfrm>
                <a:prstGeom prst="rect">
                  <a:avLst/>
                </a:prstGeom>
                <a:noFill/>
                <a:ln w="19050" cmpd="sng">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Bef>
                      <a:spcPts val="600"/>
                    </a:spcBef>
                  </a:pPr>
                  <a:r>
                    <a:rPr lang="en-ZA" sz="1200">
                      <a:solidFill>
                        <a:srgbClr val="0D0D0D"/>
                      </a:solidFill>
                      <a:effectLst/>
                      <a:latin typeface="Calibri" panose="020F0502020204030204" pitchFamily="34" charset="0"/>
                      <a:ea typeface="Times New Roman" panose="02020603050405020304" pitchFamily="18" charset="0"/>
                      <a:cs typeface="Times New Roman" panose="02020603050405020304" pitchFamily="18" charset="0"/>
                    </a:rPr>
                    <a:t>Distribution to Residential </a:t>
                  </a:r>
                  <a:endParaRPr lang="en-ZA" sz="1200">
                    <a:effectLst/>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38" name="Straight Arrow Connector 37">
                  <a:extLst>
                    <a:ext uri="{FF2B5EF4-FFF2-40B4-BE49-F238E27FC236}">
                      <a16:creationId xmlns:a16="http://schemas.microsoft.com/office/drawing/2014/main" id="{0B5A69A4-8525-3F11-AACA-0F41A97334B4}"/>
                    </a:ext>
                  </a:extLst>
                </p:cNvPr>
                <p:cNvCxnSpPr/>
                <p:nvPr/>
              </p:nvCxnSpPr>
              <p:spPr>
                <a:xfrm flipH="1">
                  <a:off x="2743200" y="571500"/>
                  <a:ext cx="342900" cy="0"/>
                </a:xfrm>
                <a:prstGeom prst="straightConnector1">
                  <a:avLst/>
                </a:prstGeom>
                <a:ln w="12700" cmpd="sng">
                  <a:prstDash val="dash"/>
                  <a:tailEnd type="arrow"/>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C9FCA1E7-67DB-30DF-0EFF-C0A2304B9477}"/>
                    </a:ext>
                  </a:extLst>
                </p:cNvPr>
                <p:cNvCxnSpPr/>
                <p:nvPr/>
              </p:nvCxnSpPr>
              <p:spPr>
                <a:xfrm>
                  <a:off x="1943100" y="571500"/>
                  <a:ext cx="228600" cy="0"/>
                </a:xfrm>
                <a:prstGeom prst="line">
                  <a:avLst/>
                </a:prstGeom>
                <a:ln w="12700" cmpd="sng">
                  <a:prstDash val="dash"/>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A380C7EB-BF55-4C08-2954-59F865308434}"/>
                    </a:ext>
                  </a:extLst>
                </p:cNvPr>
                <p:cNvCxnSpPr/>
                <p:nvPr/>
              </p:nvCxnSpPr>
              <p:spPr>
                <a:xfrm>
                  <a:off x="1943100" y="571500"/>
                  <a:ext cx="0" cy="571500"/>
                </a:xfrm>
                <a:prstGeom prst="straightConnector1">
                  <a:avLst/>
                </a:prstGeom>
                <a:ln w="12700" cmpd="sng">
                  <a:prstDash val="dash"/>
                  <a:tailEnd type="arrow"/>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BA0B92E4-86EE-5DEE-1841-F3F2B8761F3D}"/>
                    </a:ext>
                  </a:extLst>
                </p:cNvPr>
                <p:cNvCxnSpPr>
                  <a:stCxn id="31" idx="3"/>
                </p:cNvCxnSpPr>
                <p:nvPr/>
              </p:nvCxnSpPr>
              <p:spPr>
                <a:xfrm>
                  <a:off x="2902905" y="1142814"/>
                  <a:ext cx="183153" cy="88"/>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42" name="Rectangle 41">
                  <a:extLst>
                    <a:ext uri="{FF2B5EF4-FFF2-40B4-BE49-F238E27FC236}">
                      <a16:creationId xmlns:a16="http://schemas.microsoft.com/office/drawing/2014/main" id="{96D17DE4-20D7-318D-E652-CF738125568A}"/>
                    </a:ext>
                  </a:extLst>
                </p:cNvPr>
                <p:cNvSpPr/>
                <p:nvPr/>
              </p:nvSpPr>
              <p:spPr>
                <a:xfrm>
                  <a:off x="3657550" y="1028612"/>
                  <a:ext cx="914400" cy="368298"/>
                </a:xfrm>
                <a:prstGeom prst="rect">
                  <a:avLst/>
                </a:prstGeom>
                <a:noFill/>
                <a:ln w="19050" cmpd="sng">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Bef>
                      <a:spcPts val="600"/>
                    </a:spcBef>
                  </a:pPr>
                  <a:r>
                    <a:rPr lang="en-ZA" sz="1200">
                      <a:solidFill>
                        <a:srgbClr val="0D0D0D"/>
                      </a:solidFill>
                      <a:effectLst/>
                      <a:latin typeface="Calibri" panose="020F0502020204030204" pitchFamily="34" charset="0"/>
                      <a:ea typeface="Times New Roman" panose="02020603050405020304" pitchFamily="18" charset="0"/>
                      <a:cs typeface="Times New Roman" panose="02020603050405020304" pitchFamily="18" charset="0"/>
                    </a:rPr>
                    <a:t>Distribution to Industry </a:t>
                  </a:r>
                  <a:endParaRPr lang="en-ZA" sz="12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3" name="Rectangle 42">
                  <a:extLst>
                    <a:ext uri="{FF2B5EF4-FFF2-40B4-BE49-F238E27FC236}">
                      <a16:creationId xmlns:a16="http://schemas.microsoft.com/office/drawing/2014/main" id="{07BA9B2B-2E1B-392B-4C14-F24BDE2AD1E8}"/>
                    </a:ext>
                  </a:extLst>
                </p:cNvPr>
                <p:cNvSpPr/>
                <p:nvPr/>
              </p:nvSpPr>
              <p:spPr>
                <a:xfrm>
                  <a:off x="3657550" y="1485682"/>
                  <a:ext cx="914400" cy="529662"/>
                </a:xfrm>
                <a:prstGeom prst="rect">
                  <a:avLst/>
                </a:prstGeom>
                <a:noFill/>
                <a:ln w="19050" cmpd="sng">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ot="0" spcFirstLastPara="0" vert="horz" wrap="square" lIns="36000" tIns="0" rIns="0" bIns="0" numCol="1" spcCol="0" rtlCol="0" fromWordArt="0" anchor="ctr" anchorCtr="0" forceAA="0" compatLnSpc="1">
                  <a:prstTxWarp prst="textNoShape">
                    <a:avLst/>
                  </a:prstTxWarp>
                  <a:noAutofit/>
                </a:bodyPr>
                <a:lstStyle/>
                <a:p>
                  <a:pPr algn="ctr">
                    <a:spcBef>
                      <a:spcPts val="600"/>
                    </a:spcBef>
                  </a:pPr>
                  <a:r>
                    <a:rPr lang="en-ZA" sz="1200">
                      <a:solidFill>
                        <a:srgbClr val="0D0D0D"/>
                      </a:solidFill>
                      <a:effectLst/>
                      <a:latin typeface="Calibri" panose="020F0502020204030204" pitchFamily="34" charset="0"/>
                      <a:ea typeface="Times New Roman" panose="02020603050405020304" pitchFamily="18" charset="0"/>
                      <a:cs typeface="Times New Roman" panose="02020603050405020304" pitchFamily="18" charset="0"/>
                    </a:rPr>
                    <a:t>Distribution to Commercial </a:t>
                  </a:r>
                  <a:endParaRPr lang="en-ZA" sz="1200">
                    <a:effectLst/>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44" name="Straight Arrow Connector 43">
                  <a:extLst>
                    <a:ext uri="{FF2B5EF4-FFF2-40B4-BE49-F238E27FC236}">
                      <a16:creationId xmlns:a16="http://schemas.microsoft.com/office/drawing/2014/main" id="{9A3E18E2-C1B4-587C-8C0D-5960FE060D43}"/>
                    </a:ext>
                  </a:extLst>
                </p:cNvPr>
                <p:cNvCxnSpPr/>
                <p:nvPr/>
              </p:nvCxnSpPr>
              <p:spPr>
                <a:xfrm>
                  <a:off x="3429000" y="914400"/>
                  <a:ext cx="0" cy="342900"/>
                </a:xfrm>
                <a:prstGeom prst="straightConnector1">
                  <a:avLst/>
                </a:prstGeom>
                <a:ln w="12700" cmpd="sng">
                  <a:prstDash val="dash"/>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FB1D2352-99FC-E747-D8BA-3BB56F596E4B}"/>
                    </a:ext>
                  </a:extLst>
                </p:cNvPr>
                <p:cNvCxnSpPr/>
                <p:nvPr/>
              </p:nvCxnSpPr>
              <p:spPr>
                <a:xfrm>
                  <a:off x="4572000" y="1714500"/>
                  <a:ext cx="228600" cy="0"/>
                </a:xfrm>
                <a:prstGeom prst="straightConnector1">
                  <a:avLst/>
                </a:prstGeom>
                <a:ln w="12700" cmpd="sng">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792C1424-C1CA-5DF5-05C9-91F828641538}"/>
                    </a:ext>
                  </a:extLst>
                </p:cNvPr>
                <p:cNvCxnSpPr/>
                <p:nvPr/>
              </p:nvCxnSpPr>
              <p:spPr>
                <a:xfrm>
                  <a:off x="4572000" y="1143000"/>
                  <a:ext cx="228600" cy="0"/>
                </a:xfrm>
                <a:prstGeom prst="straightConnector1">
                  <a:avLst/>
                </a:prstGeom>
                <a:ln w="12700" cmpd="sng">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D05710B0-350E-3668-6AFD-315E91578BD1}"/>
                    </a:ext>
                  </a:extLst>
                </p:cNvPr>
                <p:cNvCxnSpPr/>
                <p:nvPr/>
              </p:nvCxnSpPr>
              <p:spPr>
                <a:xfrm>
                  <a:off x="3886200" y="685800"/>
                  <a:ext cx="914400" cy="0"/>
                </a:xfrm>
                <a:prstGeom prst="straightConnector1">
                  <a:avLst/>
                </a:prstGeom>
                <a:ln w="12700" cmpd="sng">
                  <a:tailEnd type="arrow"/>
                </a:ln>
              </p:spPr>
              <p:style>
                <a:lnRef idx="2">
                  <a:schemeClr val="accent1"/>
                </a:lnRef>
                <a:fillRef idx="0">
                  <a:schemeClr val="accent1"/>
                </a:fillRef>
                <a:effectRef idx="1">
                  <a:schemeClr val="accent1"/>
                </a:effectRef>
                <a:fontRef idx="minor">
                  <a:schemeClr val="tx1"/>
                </a:fontRef>
              </p:style>
            </p:cxnSp>
            <p:sp>
              <p:nvSpPr>
                <p:cNvPr id="48" name="Text Box 20">
                  <a:extLst>
                    <a:ext uri="{FF2B5EF4-FFF2-40B4-BE49-F238E27FC236}">
                      <a16:creationId xmlns:a16="http://schemas.microsoft.com/office/drawing/2014/main" id="{2A6634CD-1037-934C-AD91-755841AB8253}"/>
                    </a:ext>
                  </a:extLst>
                </p:cNvPr>
                <p:cNvSpPr txBox="1"/>
                <p:nvPr/>
              </p:nvSpPr>
              <p:spPr>
                <a:xfrm>
                  <a:off x="4800600" y="0"/>
                  <a:ext cx="685800" cy="457200"/>
                </a:xfrm>
                <a:prstGeom prst="rect">
                  <a:avLst/>
                </a:prstGeom>
                <a:noFill/>
                <a:ln>
                  <a:noFill/>
                </a:ln>
                <a:effectLst/>
                <a:extLst>
                  <a:ext uri="{C572A759-6A51-4108-AA02-DFA0A04FC94B}">
                    <ma14:wrappingTextBoxFlag xmlns:lc="http://schemas.openxmlformats.org/drawingml/2006/lockedCanvas" xmlns:pic="http://schemas.openxmlformats.org/drawingml/2006/picture" xmlns:a14="http://schemas.microsoft.com/office/drawing/2010/main" xmlns:ma14="http://schemas.microsoft.com/office/mac/drawingml/2011/main" xmlns:w="http://schemas.openxmlformats.org/wordprocessingml/2006/main" xmlns:w10="urn:schemas-microsoft-com:office:word" xmlns:v="urn:schemas-microsoft-com:vml" xmlns:o="urn:schemas-microsoft-com:office:office"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oel="http://schemas.microsoft.com/office/2019/extlst"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a:ext>
                </a:ex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t" anchorCtr="0" forceAA="0" compatLnSpc="1">
                  <a:prstTxWarp prst="textNoShape">
                    <a:avLst/>
                  </a:prstTxWarp>
                  <a:noAutofit/>
                </a:bodyPr>
                <a:lstStyle/>
                <a:p>
                  <a:pPr algn="just">
                    <a:spcBef>
                      <a:spcPts val="600"/>
                    </a:spcBef>
                  </a:pPr>
                  <a:r>
                    <a:rPr lang="en-ZA" sz="1200">
                      <a:effectLst/>
                      <a:latin typeface="Calibri" panose="020F0502020204030204" pitchFamily="34" charset="0"/>
                      <a:ea typeface="Times New Roman" panose="02020603050405020304" pitchFamily="18" charset="0"/>
                      <a:cs typeface="Times New Roman" panose="02020603050405020304" pitchFamily="18" charset="0"/>
                    </a:rPr>
                    <a:t>Residential Electricity</a:t>
                  </a:r>
                </a:p>
              </p:txBody>
            </p:sp>
            <p:sp>
              <p:nvSpPr>
                <p:cNvPr id="49" name="Text Box 20">
                  <a:extLst>
                    <a:ext uri="{FF2B5EF4-FFF2-40B4-BE49-F238E27FC236}">
                      <a16:creationId xmlns:a16="http://schemas.microsoft.com/office/drawing/2014/main" id="{0DE522B9-95D7-5BAB-7586-56579EF4E6B8}"/>
                    </a:ext>
                  </a:extLst>
                </p:cNvPr>
                <p:cNvSpPr txBox="1"/>
                <p:nvPr/>
              </p:nvSpPr>
              <p:spPr>
                <a:xfrm>
                  <a:off x="4800600" y="457200"/>
                  <a:ext cx="685800" cy="457200"/>
                </a:xfrm>
                <a:prstGeom prst="rect">
                  <a:avLst/>
                </a:prstGeom>
                <a:noFill/>
                <a:ln>
                  <a:noFill/>
                </a:ln>
                <a:effectLst/>
                <a:extLst>
                  <a:ext uri="{C572A759-6A51-4108-AA02-DFA0A04FC94B}">
                    <ma14:wrappingTextBoxFlag xmlns:lc="http://schemas.openxmlformats.org/drawingml/2006/lockedCanvas" xmlns:pic="http://schemas.openxmlformats.org/drawingml/2006/picture" xmlns:a14="http://schemas.microsoft.com/office/drawing/2010/main" xmlns:ma14="http://schemas.microsoft.com/office/mac/drawingml/2011/main" xmlns:w="http://schemas.openxmlformats.org/wordprocessingml/2006/main" xmlns:w10="urn:schemas-microsoft-com:office:word" xmlns:v="urn:schemas-microsoft-com:vml" xmlns:o="urn:schemas-microsoft-com:office:office"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oel="http://schemas.microsoft.com/office/2019/extlst"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a:ext>
                </a:extLst>
              </p:spPr>
              <p:style>
                <a:lnRef idx="0">
                  <a:schemeClr val="accent1"/>
                </a:lnRef>
                <a:fillRef idx="0">
                  <a:schemeClr val="accent1"/>
                </a:fillRef>
                <a:effectRef idx="0">
                  <a:schemeClr val="accent1"/>
                </a:effectRef>
                <a:fontRef idx="minor">
                  <a:schemeClr val="dk1"/>
                </a:fontRef>
              </p:style>
              <p:txBody>
                <a:bodyPr rot="0" spcFirstLastPara="0" vert="horz" wrap="square" lIns="0" tIns="36000" rIns="0" bIns="45720" numCol="1" spcCol="0" rtlCol="0" fromWordArt="0" anchor="t" anchorCtr="0" forceAA="0" compatLnSpc="1">
                  <a:prstTxWarp prst="textNoShape">
                    <a:avLst/>
                  </a:prstTxWarp>
                  <a:noAutofit/>
                </a:bodyPr>
                <a:lstStyle/>
                <a:p>
                  <a:pPr algn="just">
                    <a:spcBef>
                      <a:spcPts val="600"/>
                    </a:spcBef>
                  </a:pPr>
                  <a:r>
                    <a:rPr lang="en-ZA" sz="1200">
                      <a:effectLst/>
                      <a:latin typeface="Calibri" panose="020F0502020204030204" pitchFamily="34" charset="0"/>
                      <a:ea typeface="Times New Roman" panose="02020603050405020304" pitchFamily="18" charset="0"/>
                      <a:cs typeface="Times New Roman" panose="02020603050405020304" pitchFamily="18" charset="0"/>
                    </a:rPr>
                    <a:t>Heat to Industry</a:t>
                  </a:r>
                </a:p>
              </p:txBody>
            </p:sp>
            <p:sp>
              <p:nvSpPr>
                <p:cNvPr id="50" name="Text Box 20">
                  <a:extLst>
                    <a:ext uri="{FF2B5EF4-FFF2-40B4-BE49-F238E27FC236}">
                      <a16:creationId xmlns:a16="http://schemas.microsoft.com/office/drawing/2014/main" id="{739B8BC0-AFFA-07D9-633D-72F33D471E42}"/>
                    </a:ext>
                  </a:extLst>
                </p:cNvPr>
                <p:cNvSpPr txBox="1"/>
                <p:nvPr/>
              </p:nvSpPr>
              <p:spPr>
                <a:xfrm>
                  <a:off x="4800600" y="939830"/>
                  <a:ext cx="685800" cy="457200"/>
                </a:xfrm>
                <a:prstGeom prst="rect">
                  <a:avLst/>
                </a:prstGeom>
                <a:noFill/>
                <a:ln>
                  <a:noFill/>
                </a:ln>
                <a:effectLst/>
                <a:extLst>
                  <a:ext uri="{C572A759-6A51-4108-AA02-DFA0A04FC94B}">
                    <ma14:wrappingTextBoxFlag xmlns:lc="http://schemas.openxmlformats.org/drawingml/2006/lockedCanvas" xmlns:pic="http://schemas.openxmlformats.org/drawingml/2006/picture" xmlns:a14="http://schemas.microsoft.com/office/drawing/2010/main" xmlns:ma14="http://schemas.microsoft.com/office/mac/drawingml/2011/main" xmlns:w="http://schemas.openxmlformats.org/wordprocessingml/2006/main" xmlns:w10="urn:schemas-microsoft-com:office:word" xmlns:v="urn:schemas-microsoft-com:vml" xmlns:o="urn:schemas-microsoft-com:office:office"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oel="http://schemas.microsoft.com/office/2019/extlst"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a:ext>
                </a:extLst>
              </p:spPr>
              <p:style>
                <a:lnRef idx="0">
                  <a:schemeClr val="accent1"/>
                </a:lnRef>
                <a:fillRef idx="0">
                  <a:schemeClr val="accent1"/>
                </a:fillRef>
                <a:effectRef idx="0">
                  <a:schemeClr val="accent1"/>
                </a:effectRef>
                <a:fontRef idx="minor">
                  <a:schemeClr val="dk1"/>
                </a:fontRef>
              </p:style>
              <p:txBody>
                <a:bodyPr rot="0" spcFirstLastPara="0" vert="horz" wrap="square" lIns="0" tIns="36000" rIns="0" bIns="45720" numCol="1" spcCol="0" rtlCol="0" fromWordArt="0" anchor="t" anchorCtr="0" forceAA="0" compatLnSpc="1">
                  <a:prstTxWarp prst="textNoShape">
                    <a:avLst/>
                  </a:prstTxWarp>
                  <a:noAutofit/>
                </a:bodyPr>
                <a:lstStyle/>
                <a:p>
                  <a:pPr algn="just">
                    <a:spcBef>
                      <a:spcPts val="600"/>
                    </a:spcBef>
                  </a:pPr>
                  <a:r>
                    <a:rPr lang="en-ZA" sz="1200">
                      <a:effectLst/>
                      <a:latin typeface="Calibri" panose="020F0502020204030204" pitchFamily="34" charset="0"/>
                      <a:ea typeface="Times New Roman" panose="02020603050405020304" pitchFamily="18" charset="0"/>
                      <a:cs typeface="Times New Roman" panose="02020603050405020304" pitchFamily="18" charset="0"/>
                    </a:rPr>
                    <a:t>Industrial Electricity</a:t>
                  </a:r>
                </a:p>
              </p:txBody>
            </p:sp>
            <p:sp>
              <p:nvSpPr>
                <p:cNvPr id="51" name="Text Box 20">
                  <a:extLst>
                    <a:ext uri="{FF2B5EF4-FFF2-40B4-BE49-F238E27FC236}">
                      <a16:creationId xmlns:a16="http://schemas.microsoft.com/office/drawing/2014/main" id="{656DB2FA-35CD-3B31-DE45-EF42188A751D}"/>
                    </a:ext>
                  </a:extLst>
                </p:cNvPr>
                <p:cNvSpPr txBox="1"/>
                <p:nvPr/>
              </p:nvSpPr>
              <p:spPr>
                <a:xfrm>
                  <a:off x="4800599" y="1600062"/>
                  <a:ext cx="768427" cy="457200"/>
                </a:xfrm>
                <a:prstGeom prst="rect">
                  <a:avLst/>
                </a:prstGeom>
                <a:noFill/>
                <a:ln>
                  <a:noFill/>
                </a:ln>
                <a:effectLst/>
                <a:extLst>
                  <a:ext uri="{C572A759-6A51-4108-AA02-DFA0A04FC94B}">
                    <ma14:wrappingTextBoxFlag xmlns:lc="http://schemas.openxmlformats.org/drawingml/2006/lockedCanvas" xmlns:pic="http://schemas.openxmlformats.org/drawingml/2006/picture" xmlns:a14="http://schemas.microsoft.com/office/drawing/2010/main" xmlns:ma14="http://schemas.microsoft.com/office/mac/drawingml/2011/main" xmlns:w="http://schemas.openxmlformats.org/wordprocessingml/2006/main" xmlns:w10="urn:schemas-microsoft-com:office:word" xmlns:v="urn:schemas-microsoft-com:vml" xmlns:o="urn:schemas-microsoft-com:office:office"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oel="http://schemas.microsoft.com/office/2019/extlst"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a:ext>
                </a:ex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45720" numCol="1" spcCol="0" rtlCol="0" fromWordArt="0" anchor="t" anchorCtr="0" forceAA="0" compatLnSpc="1">
                  <a:prstTxWarp prst="textNoShape">
                    <a:avLst/>
                  </a:prstTxWarp>
                  <a:noAutofit/>
                </a:bodyPr>
                <a:lstStyle/>
                <a:p>
                  <a:pPr algn="just">
                    <a:spcBef>
                      <a:spcPts val="600"/>
                    </a:spcBef>
                  </a:pPr>
                  <a:r>
                    <a:rPr lang="en-ZA" sz="1200">
                      <a:effectLst/>
                      <a:latin typeface="Calibri" panose="020F0502020204030204" pitchFamily="34" charset="0"/>
                      <a:ea typeface="Times New Roman" panose="02020603050405020304" pitchFamily="18" charset="0"/>
                      <a:cs typeface="Times New Roman" panose="02020603050405020304" pitchFamily="18" charset="0"/>
                    </a:rPr>
                    <a:t>Commercial Electricity</a:t>
                  </a:r>
                </a:p>
              </p:txBody>
            </p:sp>
            <p:sp>
              <p:nvSpPr>
                <p:cNvPr id="52" name="Text Box 20">
                  <a:extLst>
                    <a:ext uri="{FF2B5EF4-FFF2-40B4-BE49-F238E27FC236}">
                      <a16:creationId xmlns:a16="http://schemas.microsoft.com/office/drawing/2014/main" id="{9044AB5D-0620-22DB-9D41-5A61D1C95504}"/>
                    </a:ext>
                  </a:extLst>
                </p:cNvPr>
                <p:cNvSpPr txBox="1"/>
                <p:nvPr/>
              </p:nvSpPr>
              <p:spPr>
                <a:xfrm>
                  <a:off x="2057400" y="2057400"/>
                  <a:ext cx="1028700" cy="228600"/>
                </a:xfrm>
                <a:prstGeom prst="rect">
                  <a:avLst/>
                </a:prstGeom>
                <a:noFill/>
                <a:ln>
                  <a:noFill/>
                </a:ln>
                <a:effectLst/>
                <a:extLst>
                  <a:ext uri="{C572A759-6A51-4108-AA02-DFA0A04FC94B}">
                    <ma14:wrappingTextBoxFlag xmlns:lc="http://schemas.openxmlformats.org/drawingml/2006/lockedCanvas" xmlns:pic="http://schemas.openxmlformats.org/drawingml/2006/picture" xmlns:a14="http://schemas.microsoft.com/office/drawing/2010/main" xmlns:ma14="http://schemas.microsoft.com/office/mac/drawingml/2011/main" xmlns:w="http://schemas.openxmlformats.org/wordprocessingml/2006/main" xmlns:w10="urn:schemas-microsoft-com:office:word" xmlns:v="urn:schemas-microsoft-com:vml" xmlns:o="urn:schemas-microsoft-com:office:office"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oel="http://schemas.microsoft.com/office/2019/extlst"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a:ext>
                </a:ex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45720" numCol="1" spcCol="0" rtlCol="0" fromWordArt="0" anchor="t" anchorCtr="0" forceAA="0" compatLnSpc="1">
                  <a:prstTxWarp prst="textNoShape">
                    <a:avLst/>
                  </a:prstTxWarp>
                  <a:noAutofit/>
                </a:bodyPr>
                <a:lstStyle/>
                <a:p>
                  <a:pPr algn="just">
                    <a:spcBef>
                      <a:spcPts val="600"/>
                    </a:spcBef>
                  </a:pPr>
                  <a:r>
                    <a:rPr lang="en-ZA" sz="1200">
                      <a:effectLst/>
                      <a:latin typeface="Calibri" panose="020F0502020204030204" pitchFamily="34" charset="0"/>
                      <a:ea typeface="Times New Roman" panose="02020603050405020304" pitchFamily="18" charset="0"/>
                      <a:cs typeface="Times New Roman" panose="02020603050405020304" pitchFamily="18" charset="0"/>
                    </a:rPr>
                    <a:t>TRANSMISSION</a:t>
                  </a:r>
                </a:p>
              </p:txBody>
            </p:sp>
            <p:sp>
              <p:nvSpPr>
                <p:cNvPr id="53" name="Text Box 20">
                  <a:extLst>
                    <a:ext uri="{FF2B5EF4-FFF2-40B4-BE49-F238E27FC236}">
                      <a16:creationId xmlns:a16="http://schemas.microsoft.com/office/drawing/2014/main" id="{F5EB302B-90DD-9278-F2A8-BB530448A51F}"/>
                    </a:ext>
                  </a:extLst>
                </p:cNvPr>
                <p:cNvSpPr txBox="1"/>
                <p:nvPr/>
              </p:nvSpPr>
              <p:spPr>
                <a:xfrm>
                  <a:off x="3657600" y="2057400"/>
                  <a:ext cx="1028700" cy="228600"/>
                </a:xfrm>
                <a:prstGeom prst="rect">
                  <a:avLst/>
                </a:prstGeom>
                <a:noFill/>
                <a:ln>
                  <a:noFill/>
                </a:ln>
                <a:effectLst/>
                <a:extLst>
                  <a:ext uri="{C572A759-6A51-4108-AA02-DFA0A04FC94B}">
                    <ma14:wrappingTextBoxFlag xmlns:lc="http://schemas.openxmlformats.org/drawingml/2006/lockedCanvas" xmlns:pic="http://schemas.openxmlformats.org/drawingml/2006/picture" xmlns:a14="http://schemas.microsoft.com/office/drawing/2010/main" xmlns:ma14="http://schemas.microsoft.com/office/mac/drawingml/2011/main" xmlns:w="http://schemas.openxmlformats.org/wordprocessingml/2006/main" xmlns:w10="urn:schemas-microsoft-com:office:word" xmlns:v="urn:schemas-microsoft-com:vml" xmlns:o="urn:schemas-microsoft-com:office:office"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oel="http://schemas.microsoft.com/office/2019/extlst"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a:ext>
                </a:ex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t" anchorCtr="0" forceAA="0" compatLnSpc="1">
                  <a:prstTxWarp prst="textNoShape">
                    <a:avLst/>
                  </a:prstTxWarp>
                  <a:noAutofit/>
                </a:bodyPr>
                <a:lstStyle/>
                <a:p>
                  <a:pPr algn="just">
                    <a:spcBef>
                      <a:spcPts val="600"/>
                    </a:spcBef>
                  </a:pPr>
                  <a:r>
                    <a:rPr lang="en-ZA" sz="1200">
                      <a:effectLst/>
                      <a:latin typeface="Calibri" panose="020F0502020204030204" pitchFamily="34" charset="0"/>
                      <a:ea typeface="Times New Roman" panose="02020603050405020304" pitchFamily="18" charset="0"/>
                      <a:cs typeface="Times New Roman" panose="02020603050405020304" pitchFamily="18" charset="0"/>
                    </a:rPr>
                    <a:t>DISTRIBUTION</a:t>
                  </a:r>
                </a:p>
              </p:txBody>
            </p:sp>
          </p:grpSp>
        </p:grpSp>
      </p:grpSp>
      <p:sp>
        <p:nvSpPr>
          <p:cNvPr id="54" name="Title 53">
            <a:extLst>
              <a:ext uri="{FF2B5EF4-FFF2-40B4-BE49-F238E27FC236}">
                <a16:creationId xmlns:a16="http://schemas.microsoft.com/office/drawing/2014/main" id="{8A26C402-DBE4-117E-D49C-630A2A108980}"/>
              </a:ext>
            </a:extLst>
          </p:cNvPr>
          <p:cNvSpPr>
            <a:spLocks noGrp="1"/>
          </p:cNvSpPr>
          <p:nvPr>
            <p:ph type="title"/>
          </p:nvPr>
        </p:nvSpPr>
        <p:spPr/>
        <p:txBody>
          <a:bodyPr/>
          <a:lstStyle/>
          <a:p>
            <a:r>
              <a:rPr lang="en-US"/>
              <a:t>Simplified power system RES</a:t>
            </a:r>
          </a:p>
        </p:txBody>
      </p:sp>
    </p:spTree>
    <p:extLst>
      <p:ext uri="{BB962C8B-B14F-4D97-AF65-F5344CB8AC3E}">
        <p14:creationId xmlns:p14="http://schemas.microsoft.com/office/powerpoint/2010/main" val="3029562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31334-02E9-E287-64E6-20B8681A4C50}"/>
              </a:ext>
            </a:extLst>
          </p:cNvPr>
          <p:cNvSpPr>
            <a:spLocks noGrp="1"/>
          </p:cNvSpPr>
          <p:nvPr>
            <p:ph type="title"/>
          </p:nvPr>
        </p:nvSpPr>
        <p:spPr/>
        <p:txBody>
          <a:bodyPr/>
          <a:lstStyle/>
          <a:p>
            <a:r>
              <a:rPr lang="en-US"/>
              <a:t>Liquid fuels production</a:t>
            </a:r>
          </a:p>
        </p:txBody>
      </p:sp>
      <p:sp>
        <p:nvSpPr>
          <p:cNvPr id="3" name="Content Placeholder 2">
            <a:extLst>
              <a:ext uri="{FF2B5EF4-FFF2-40B4-BE49-F238E27FC236}">
                <a16:creationId xmlns:a16="http://schemas.microsoft.com/office/drawing/2014/main" id="{58C09089-0FD8-C0F4-2377-2CBFF596D108}"/>
              </a:ext>
            </a:extLst>
          </p:cNvPr>
          <p:cNvSpPr>
            <a:spLocks noGrp="1"/>
          </p:cNvSpPr>
          <p:nvPr>
            <p:ph idx="1"/>
          </p:nvPr>
        </p:nvSpPr>
        <p:spPr/>
        <p:txBody>
          <a:bodyPr/>
          <a:lstStyle/>
          <a:p>
            <a:r>
              <a:rPr lang="en-US"/>
              <a:t>Captures all currently produced commodities</a:t>
            </a:r>
          </a:p>
          <a:p>
            <a:r>
              <a:rPr lang="en-US"/>
              <a:t>Imports and exports</a:t>
            </a:r>
          </a:p>
          <a:p>
            <a:r>
              <a:rPr lang="en-US"/>
              <a:t>Crude oil refineries, synthetic fuels, biofuels (ethanol and biodiesel)</a:t>
            </a:r>
          </a:p>
          <a:p>
            <a:r>
              <a:rPr lang="en-US"/>
              <a:t>Product slates are refinery specific, new refineries can accommodate varying product slates</a:t>
            </a:r>
          </a:p>
          <a:p>
            <a:r>
              <a:rPr lang="en-US"/>
              <a:t>Steam into synfuels plants is modelled as an ancillary service supplied by boilers allowing the boiler fuel and technology to be optimized</a:t>
            </a:r>
          </a:p>
          <a:p>
            <a:endParaRPr lang="en-US"/>
          </a:p>
          <a:p>
            <a:endParaRPr lang="en-US"/>
          </a:p>
        </p:txBody>
      </p:sp>
    </p:spTree>
    <p:extLst>
      <p:ext uri="{BB962C8B-B14F-4D97-AF65-F5344CB8AC3E}">
        <p14:creationId xmlns:p14="http://schemas.microsoft.com/office/powerpoint/2010/main" val="35086031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BB986-2198-E0CF-CA15-3B157918386D}"/>
              </a:ext>
            </a:extLst>
          </p:cNvPr>
          <p:cNvSpPr>
            <a:spLocks noGrp="1"/>
          </p:cNvSpPr>
          <p:nvPr>
            <p:ph type="title"/>
          </p:nvPr>
        </p:nvSpPr>
        <p:spPr/>
        <p:txBody>
          <a:bodyPr/>
          <a:lstStyle/>
          <a:p>
            <a:r>
              <a:rPr lang="en-US"/>
              <a:t>Simplified liquid fuel RES</a:t>
            </a:r>
          </a:p>
        </p:txBody>
      </p:sp>
      <p:grpSp>
        <p:nvGrpSpPr>
          <p:cNvPr id="3" name="Group 2">
            <a:extLst>
              <a:ext uri="{FF2B5EF4-FFF2-40B4-BE49-F238E27FC236}">
                <a16:creationId xmlns:a16="http://schemas.microsoft.com/office/drawing/2014/main" id="{4135988A-2B90-0E11-BB99-249248EA8944}"/>
              </a:ext>
            </a:extLst>
          </p:cNvPr>
          <p:cNvGrpSpPr/>
          <p:nvPr/>
        </p:nvGrpSpPr>
        <p:grpSpPr>
          <a:xfrm>
            <a:off x="2982629" y="1690688"/>
            <a:ext cx="7096795" cy="4541947"/>
            <a:chOff x="0" y="0"/>
            <a:chExt cx="5029201" cy="2347460"/>
          </a:xfrm>
        </p:grpSpPr>
        <p:sp>
          <p:nvSpPr>
            <p:cNvPr id="4" name="Rectangle 3">
              <a:extLst>
                <a:ext uri="{FF2B5EF4-FFF2-40B4-BE49-F238E27FC236}">
                  <a16:creationId xmlns:a16="http://schemas.microsoft.com/office/drawing/2014/main" id="{864DB4C3-6CBF-A290-D9A9-99D3CEDC2314}"/>
                </a:ext>
              </a:extLst>
            </p:cNvPr>
            <p:cNvSpPr/>
            <p:nvPr/>
          </p:nvSpPr>
          <p:spPr>
            <a:xfrm>
              <a:off x="1028700" y="0"/>
              <a:ext cx="914400" cy="571500"/>
            </a:xfrm>
            <a:prstGeom prst="rect">
              <a:avLst/>
            </a:prstGeom>
            <a:noFill/>
            <a:ln w="19050" cmpd="sng">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ZA" sz="1200">
                  <a:solidFill>
                    <a:srgbClr val="0D0D0D"/>
                  </a:solidFill>
                  <a:effectLst/>
                  <a:latin typeface="Calibri" panose="020F0502020204030204" pitchFamily="34" charset="0"/>
                  <a:ea typeface="Times New Roman" panose="02020603050405020304" pitchFamily="18" charset="0"/>
                  <a:cs typeface="Times New Roman" panose="02020603050405020304" pitchFamily="18" charset="0"/>
                </a:rPr>
                <a:t>Refineries new and exiting</a:t>
              </a:r>
              <a:endParaRPr lang="en-ZA" sz="12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Text Box 10">
              <a:extLst>
                <a:ext uri="{FF2B5EF4-FFF2-40B4-BE49-F238E27FC236}">
                  <a16:creationId xmlns:a16="http://schemas.microsoft.com/office/drawing/2014/main" id="{97E32328-6E4D-0DB8-A0A1-414BE4519404}"/>
                </a:ext>
              </a:extLst>
            </p:cNvPr>
            <p:cNvSpPr txBox="1"/>
            <p:nvPr/>
          </p:nvSpPr>
          <p:spPr>
            <a:xfrm>
              <a:off x="114300" y="0"/>
              <a:ext cx="457200" cy="228600"/>
            </a:xfrm>
            <a:prstGeom prst="rect">
              <a:avLst/>
            </a:prstGeom>
            <a:noFill/>
            <a:ln>
              <a:noFill/>
            </a:ln>
            <a:effectLst/>
            <a:extLst>
              <a:ext uri="{C572A759-6A51-4108-AA02-DFA0A04FC94B}">
                <ma14:wrappingTextBoxFlag xmlns:lc="http://schemas.openxmlformats.org/drawingml/2006/lockedCanvas" xmlns:pic="http://schemas.openxmlformats.org/drawingml/2006/picture" xmlns:a14="http://schemas.microsoft.com/office/drawing/2010/main" xmlns:ma14="http://schemas.microsoft.com/office/mac/drawingml/2011/main" xmlns:w="http://schemas.openxmlformats.org/wordprocessingml/2006/main" xmlns:w10="urn:schemas-microsoft-com:office:word" xmlns:v="urn:schemas-microsoft-com:vml" xmlns:o="urn:schemas-microsoft-com:office:office"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oel="http://schemas.microsoft.com/office/2019/extlst"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Bef>
                  <a:spcPts val="600"/>
                </a:spcBef>
              </a:pPr>
              <a:r>
                <a:rPr lang="en-ZA" sz="1200">
                  <a:effectLst/>
                  <a:latin typeface="Calibri" panose="020F0502020204030204" pitchFamily="34" charset="0"/>
                  <a:ea typeface="Times New Roman" panose="02020603050405020304" pitchFamily="18" charset="0"/>
                  <a:cs typeface="Times New Roman" panose="02020603050405020304" pitchFamily="18" charset="0"/>
                </a:rPr>
                <a:t>Oil</a:t>
              </a:r>
            </a:p>
          </p:txBody>
        </p:sp>
        <p:sp>
          <p:nvSpPr>
            <p:cNvPr id="6" name="Text Box 12">
              <a:extLst>
                <a:ext uri="{FF2B5EF4-FFF2-40B4-BE49-F238E27FC236}">
                  <a16:creationId xmlns:a16="http://schemas.microsoft.com/office/drawing/2014/main" id="{D7935305-C63B-402F-A2BC-8C2E32B5DF77}"/>
                </a:ext>
              </a:extLst>
            </p:cNvPr>
            <p:cNvSpPr txBox="1"/>
            <p:nvPr/>
          </p:nvSpPr>
          <p:spPr>
            <a:xfrm>
              <a:off x="0" y="228600"/>
              <a:ext cx="723900" cy="228600"/>
            </a:xfrm>
            <a:prstGeom prst="rect">
              <a:avLst/>
            </a:prstGeom>
            <a:noFill/>
            <a:ln>
              <a:noFill/>
            </a:ln>
            <a:effectLst/>
            <a:extLst>
              <a:ext uri="{C572A759-6A51-4108-AA02-DFA0A04FC94B}">
                <ma14:wrappingTextBoxFlag xmlns:lc="http://schemas.openxmlformats.org/drawingml/2006/lockedCanvas" xmlns:pic="http://schemas.openxmlformats.org/drawingml/2006/picture" xmlns:a14="http://schemas.microsoft.com/office/drawing/2010/main" xmlns:ma14="http://schemas.microsoft.com/office/mac/drawingml/2011/main" xmlns:w="http://schemas.openxmlformats.org/wordprocessingml/2006/main" xmlns:w10="urn:schemas-microsoft-com:office:word" xmlns:v="urn:schemas-microsoft-com:vml" xmlns:o="urn:schemas-microsoft-com:office:office"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oel="http://schemas.microsoft.com/office/2019/extlst"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a:ext>
            </a:extLst>
          </p:spPr>
          <p:style>
            <a:lnRef idx="0">
              <a:schemeClr val="accent1"/>
            </a:lnRef>
            <a:fillRef idx="0">
              <a:schemeClr val="accent1"/>
            </a:fillRef>
            <a:effectRef idx="0">
              <a:schemeClr val="accent1"/>
            </a:effectRef>
            <a:fontRef idx="minor">
              <a:schemeClr val="dk1"/>
            </a:fontRef>
          </p:style>
          <p:txBody>
            <a:bodyPr rot="0" spcFirstLastPara="0" vert="horz" wrap="square" lIns="36000" tIns="0" rIns="0" bIns="45720" numCol="1" spcCol="0" rtlCol="0" fromWordArt="0" anchor="t" anchorCtr="0" forceAA="0" compatLnSpc="1">
              <a:prstTxWarp prst="textNoShape">
                <a:avLst/>
              </a:prstTxWarp>
              <a:noAutofit/>
            </a:bodyPr>
            <a:lstStyle/>
            <a:p>
              <a:pPr algn="just">
                <a:spcBef>
                  <a:spcPts val="600"/>
                </a:spcBef>
              </a:pPr>
              <a:r>
                <a:rPr lang="en-ZA" sz="1200">
                  <a:effectLst/>
                  <a:latin typeface="Calibri" panose="020F0502020204030204" pitchFamily="34" charset="0"/>
                  <a:ea typeface="Times New Roman" panose="02020603050405020304" pitchFamily="18" charset="0"/>
                  <a:cs typeface="Times New Roman" panose="02020603050405020304" pitchFamily="18" charset="0"/>
                </a:rPr>
                <a:t>Electricity</a:t>
              </a:r>
            </a:p>
          </p:txBody>
        </p:sp>
        <p:sp>
          <p:nvSpPr>
            <p:cNvPr id="7" name="Text Box 13">
              <a:extLst>
                <a:ext uri="{FF2B5EF4-FFF2-40B4-BE49-F238E27FC236}">
                  <a16:creationId xmlns:a16="http://schemas.microsoft.com/office/drawing/2014/main" id="{CD9D1372-2841-3636-15AA-479AF9151490}"/>
                </a:ext>
              </a:extLst>
            </p:cNvPr>
            <p:cNvSpPr txBox="1"/>
            <p:nvPr/>
          </p:nvSpPr>
          <p:spPr>
            <a:xfrm>
              <a:off x="173516" y="1904954"/>
              <a:ext cx="457200" cy="228600"/>
            </a:xfrm>
            <a:prstGeom prst="rect">
              <a:avLst/>
            </a:prstGeom>
            <a:noFill/>
            <a:ln>
              <a:noFill/>
            </a:ln>
            <a:effectLst/>
            <a:extLst>
              <a:ext uri="{C572A759-6A51-4108-AA02-DFA0A04FC94B}">
                <ma14:wrappingTextBoxFlag xmlns:lc="http://schemas.openxmlformats.org/drawingml/2006/lockedCanvas" xmlns:pic="http://schemas.openxmlformats.org/drawingml/2006/picture" xmlns:a14="http://schemas.microsoft.com/office/drawing/2010/main" xmlns:ma14="http://schemas.microsoft.com/office/mac/drawingml/2011/main" xmlns:w="http://schemas.openxmlformats.org/wordprocessingml/2006/main" xmlns:w10="urn:schemas-microsoft-com:office:word" xmlns:v="urn:schemas-microsoft-com:vml" xmlns:o="urn:schemas-microsoft-com:office:office"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oel="http://schemas.microsoft.com/office/2019/extlst"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Bef>
                  <a:spcPts val="600"/>
                </a:spcBef>
              </a:pPr>
              <a:r>
                <a:rPr lang="en-ZA" sz="1200">
                  <a:effectLst/>
                  <a:latin typeface="Calibri" panose="020F0502020204030204" pitchFamily="34" charset="0"/>
                  <a:ea typeface="Times New Roman" panose="02020603050405020304" pitchFamily="18" charset="0"/>
                  <a:cs typeface="Times New Roman" panose="02020603050405020304" pitchFamily="18" charset="0"/>
                </a:rPr>
                <a:t>Gas</a:t>
              </a:r>
            </a:p>
          </p:txBody>
        </p:sp>
        <p:sp>
          <p:nvSpPr>
            <p:cNvPr id="8" name="Text Box 14">
              <a:extLst>
                <a:ext uri="{FF2B5EF4-FFF2-40B4-BE49-F238E27FC236}">
                  <a16:creationId xmlns:a16="http://schemas.microsoft.com/office/drawing/2014/main" id="{66E65234-5DDE-B4D3-951B-E6B59B31BBED}"/>
                </a:ext>
              </a:extLst>
            </p:cNvPr>
            <p:cNvSpPr txBox="1"/>
            <p:nvPr/>
          </p:nvSpPr>
          <p:spPr>
            <a:xfrm>
              <a:off x="173516" y="1684303"/>
              <a:ext cx="457200" cy="228600"/>
            </a:xfrm>
            <a:prstGeom prst="rect">
              <a:avLst/>
            </a:prstGeom>
            <a:noFill/>
            <a:ln>
              <a:noFill/>
            </a:ln>
            <a:effectLst/>
            <a:extLst>
              <a:ext uri="{C572A759-6A51-4108-AA02-DFA0A04FC94B}">
                <ma14:wrappingTextBoxFlag xmlns:lc="http://schemas.openxmlformats.org/drawingml/2006/lockedCanvas" xmlns:pic="http://schemas.openxmlformats.org/drawingml/2006/picture" xmlns:a14="http://schemas.microsoft.com/office/drawing/2010/main" xmlns:ma14="http://schemas.microsoft.com/office/mac/drawingml/2011/main" xmlns:w="http://schemas.openxmlformats.org/wordprocessingml/2006/main" xmlns:w10="urn:schemas-microsoft-com:office:word" xmlns:v="urn:schemas-microsoft-com:vml" xmlns:o="urn:schemas-microsoft-com:office:office"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oel="http://schemas.microsoft.com/office/2019/extlst"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Bef>
                  <a:spcPts val="600"/>
                </a:spcBef>
              </a:pPr>
              <a:r>
                <a:rPr lang="en-ZA" sz="1200">
                  <a:effectLst/>
                  <a:latin typeface="Calibri" panose="020F0502020204030204" pitchFamily="34" charset="0"/>
                  <a:ea typeface="Times New Roman" panose="02020603050405020304" pitchFamily="18" charset="0"/>
                  <a:cs typeface="Times New Roman" panose="02020603050405020304" pitchFamily="18" charset="0"/>
                </a:rPr>
                <a:t>Coal</a:t>
              </a:r>
            </a:p>
          </p:txBody>
        </p:sp>
        <p:sp>
          <p:nvSpPr>
            <p:cNvPr id="9" name="Rectangle 8">
              <a:extLst>
                <a:ext uri="{FF2B5EF4-FFF2-40B4-BE49-F238E27FC236}">
                  <a16:creationId xmlns:a16="http://schemas.microsoft.com/office/drawing/2014/main" id="{B66E1DD0-1CB5-4EA2-E2E9-2D2B5E538E71}"/>
                </a:ext>
              </a:extLst>
            </p:cNvPr>
            <p:cNvSpPr/>
            <p:nvPr/>
          </p:nvSpPr>
          <p:spPr>
            <a:xfrm>
              <a:off x="1028700" y="1600200"/>
              <a:ext cx="914400" cy="685800"/>
            </a:xfrm>
            <a:prstGeom prst="rect">
              <a:avLst/>
            </a:prstGeom>
            <a:noFill/>
            <a:ln w="19050" cmpd="sng">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ZA" sz="1200">
                  <a:solidFill>
                    <a:srgbClr val="0D0D0D"/>
                  </a:solidFill>
                  <a:effectLst/>
                  <a:latin typeface="Calibri" panose="020F0502020204030204" pitchFamily="34" charset="0"/>
                  <a:ea typeface="Times New Roman" panose="02020603050405020304" pitchFamily="18" charset="0"/>
                  <a:cs typeface="Times New Roman" panose="02020603050405020304" pitchFamily="18" charset="0"/>
                </a:rPr>
                <a:t>CTL</a:t>
              </a:r>
              <a:endParaRPr lang="en-ZA" sz="1200">
                <a:effectLst/>
                <a:latin typeface="Calibri" panose="020F0502020204030204" pitchFamily="34" charset="0"/>
                <a:ea typeface="Times New Roman" panose="02020603050405020304" pitchFamily="18" charset="0"/>
                <a:cs typeface="Times New Roman" panose="02020603050405020304" pitchFamily="18" charset="0"/>
              </a:endParaRPr>
            </a:p>
            <a:p>
              <a:pPr algn="ctr">
                <a:spcBef>
                  <a:spcPts val="600"/>
                </a:spcBef>
              </a:pPr>
              <a:r>
                <a:rPr lang="en-ZA" sz="1200">
                  <a:solidFill>
                    <a:srgbClr val="0D0D0D"/>
                  </a:solidFill>
                  <a:effectLst/>
                  <a:latin typeface="Calibri" panose="020F0502020204030204" pitchFamily="34" charset="0"/>
                  <a:ea typeface="Times New Roman" panose="02020603050405020304" pitchFamily="18" charset="0"/>
                  <a:cs typeface="Times New Roman" panose="02020603050405020304" pitchFamily="18" charset="0"/>
                </a:rPr>
                <a:t> new and exiting</a:t>
              </a:r>
              <a:endParaRPr lang="en-ZA" sz="12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367DCC8D-92E5-7905-E0F0-E722B855450B}"/>
                </a:ext>
              </a:extLst>
            </p:cNvPr>
            <p:cNvSpPr/>
            <p:nvPr/>
          </p:nvSpPr>
          <p:spPr>
            <a:xfrm>
              <a:off x="1028700" y="685800"/>
              <a:ext cx="914400" cy="571500"/>
            </a:xfrm>
            <a:prstGeom prst="rect">
              <a:avLst/>
            </a:prstGeom>
            <a:noFill/>
            <a:ln w="19050" cmpd="sng">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ZA" sz="1200">
                  <a:solidFill>
                    <a:srgbClr val="0D0D0D"/>
                  </a:solidFill>
                  <a:effectLst/>
                  <a:latin typeface="Calibri" panose="020F0502020204030204" pitchFamily="34" charset="0"/>
                  <a:ea typeface="Times New Roman" panose="02020603050405020304" pitchFamily="18" charset="0"/>
                  <a:cs typeface="Times New Roman" panose="02020603050405020304" pitchFamily="18" charset="0"/>
                </a:rPr>
                <a:t>GTL</a:t>
              </a:r>
              <a:endParaRPr lang="en-ZA" sz="1200">
                <a:effectLst/>
                <a:latin typeface="Calibri" panose="020F0502020204030204" pitchFamily="34" charset="0"/>
                <a:ea typeface="Times New Roman" panose="02020603050405020304" pitchFamily="18" charset="0"/>
                <a:cs typeface="Times New Roman" panose="02020603050405020304" pitchFamily="18" charset="0"/>
              </a:endParaRPr>
            </a:p>
            <a:p>
              <a:pPr algn="ctr">
                <a:spcBef>
                  <a:spcPts val="600"/>
                </a:spcBef>
              </a:pPr>
              <a:r>
                <a:rPr lang="en-ZA" sz="1200">
                  <a:solidFill>
                    <a:srgbClr val="0D0D0D"/>
                  </a:solidFill>
                  <a:effectLst/>
                  <a:latin typeface="Calibri" panose="020F0502020204030204" pitchFamily="34" charset="0"/>
                  <a:ea typeface="Times New Roman" panose="02020603050405020304" pitchFamily="18" charset="0"/>
                  <a:cs typeface="Times New Roman" panose="02020603050405020304" pitchFamily="18" charset="0"/>
                </a:rPr>
                <a:t>new and exiting</a:t>
              </a:r>
              <a:endParaRPr lang="en-ZA" sz="12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1" name="Text Box 20">
              <a:extLst>
                <a:ext uri="{FF2B5EF4-FFF2-40B4-BE49-F238E27FC236}">
                  <a16:creationId xmlns:a16="http://schemas.microsoft.com/office/drawing/2014/main" id="{EB4BB9C0-AD93-DB2E-B4A8-ED36B0089A4F}"/>
                </a:ext>
              </a:extLst>
            </p:cNvPr>
            <p:cNvSpPr txBox="1"/>
            <p:nvPr/>
          </p:nvSpPr>
          <p:spPr>
            <a:xfrm>
              <a:off x="0" y="571500"/>
              <a:ext cx="723900" cy="228600"/>
            </a:xfrm>
            <a:prstGeom prst="rect">
              <a:avLst/>
            </a:prstGeom>
            <a:noFill/>
            <a:ln>
              <a:noFill/>
            </a:ln>
            <a:effectLst/>
            <a:extLst>
              <a:ext uri="{C572A759-6A51-4108-AA02-DFA0A04FC94B}">
                <ma14:wrappingTextBoxFlag xmlns:lc="http://schemas.openxmlformats.org/drawingml/2006/lockedCanvas" xmlns:pic="http://schemas.openxmlformats.org/drawingml/2006/picture" xmlns:a14="http://schemas.microsoft.com/office/drawing/2010/main" xmlns:ma14="http://schemas.microsoft.com/office/mac/drawingml/2011/main" xmlns:w="http://schemas.openxmlformats.org/wordprocessingml/2006/main" xmlns:w10="urn:schemas-microsoft-com:office:word" xmlns:v="urn:schemas-microsoft-com:vml" xmlns:o="urn:schemas-microsoft-com:office:office"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oel="http://schemas.microsoft.com/office/2019/extlst"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a:ext>
            </a:ex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91440" bIns="45720" numCol="1" spcCol="0" rtlCol="0" fromWordArt="0" anchor="t" anchorCtr="0" forceAA="0" compatLnSpc="1">
              <a:prstTxWarp prst="textNoShape">
                <a:avLst/>
              </a:prstTxWarp>
              <a:noAutofit/>
            </a:bodyPr>
            <a:lstStyle/>
            <a:p>
              <a:pPr algn="just">
                <a:spcBef>
                  <a:spcPts val="600"/>
                </a:spcBef>
              </a:pPr>
              <a:r>
                <a:rPr lang="en-ZA" sz="1200">
                  <a:effectLst/>
                  <a:latin typeface="Calibri" panose="020F0502020204030204" pitchFamily="34" charset="0"/>
                  <a:ea typeface="Times New Roman" panose="02020603050405020304" pitchFamily="18" charset="0"/>
                  <a:cs typeface="Times New Roman" panose="02020603050405020304" pitchFamily="18" charset="0"/>
                </a:rPr>
                <a:t>Electricity</a:t>
              </a:r>
            </a:p>
          </p:txBody>
        </p:sp>
        <p:sp>
          <p:nvSpPr>
            <p:cNvPr id="12" name="Text Box 22">
              <a:extLst>
                <a:ext uri="{FF2B5EF4-FFF2-40B4-BE49-F238E27FC236}">
                  <a16:creationId xmlns:a16="http://schemas.microsoft.com/office/drawing/2014/main" id="{5040D973-972B-79C3-F82D-9382E189348C}"/>
                </a:ext>
              </a:extLst>
            </p:cNvPr>
            <p:cNvSpPr txBox="1"/>
            <p:nvPr/>
          </p:nvSpPr>
          <p:spPr>
            <a:xfrm>
              <a:off x="38100" y="1485900"/>
              <a:ext cx="723900" cy="228600"/>
            </a:xfrm>
            <a:prstGeom prst="rect">
              <a:avLst/>
            </a:prstGeom>
            <a:noFill/>
            <a:ln>
              <a:noFill/>
            </a:ln>
            <a:effectLst/>
            <a:extLst>
              <a:ext uri="{C572A759-6A51-4108-AA02-DFA0A04FC94B}">
                <ma14:wrappingTextBoxFlag xmlns:lc="http://schemas.openxmlformats.org/drawingml/2006/lockedCanvas" xmlns:pic="http://schemas.openxmlformats.org/drawingml/2006/picture" xmlns:a14="http://schemas.microsoft.com/office/drawing/2010/main" xmlns:ma14="http://schemas.microsoft.com/office/mac/drawingml/2011/main" xmlns:w="http://schemas.openxmlformats.org/wordprocessingml/2006/main" xmlns:w10="urn:schemas-microsoft-com:office:word" xmlns:v="urn:schemas-microsoft-com:vml" xmlns:o="urn:schemas-microsoft-com:office:office"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oel="http://schemas.microsoft.com/office/2019/extlst"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a:ext>
            </a:ex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45720" numCol="1" spcCol="0" rtlCol="0" fromWordArt="0" anchor="t" anchorCtr="0" forceAA="0" compatLnSpc="1">
              <a:prstTxWarp prst="textNoShape">
                <a:avLst/>
              </a:prstTxWarp>
              <a:noAutofit/>
            </a:bodyPr>
            <a:lstStyle/>
            <a:p>
              <a:pPr algn="just">
                <a:spcBef>
                  <a:spcPts val="600"/>
                </a:spcBef>
              </a:pPr>
              <a:r>
                <a:rPr lang="en-ZA" sz="1200">
                  <a:effectLst/>
                  <a:latin typeface="Calibri" panose="020F0502020204030204" pitchFamily="34" charset="0"/>
                  <a:ea typeface="Times New Roman" panose="02020603050405020304" pitchFamily="18" charset="0"/>
                  <a:cs typeface="Times New Roman" panose="02020603050405020304" pitchFamily="18" charset="0"/>
                </a:rPr>
                <a:t>Electricity</a:t>
              </a:r>
            </a:p>
          </p:txBody>
        </p:sp>
        <p:sp>
          <p:nvSpPr>
            <p:cNvPr id="13" name="Text Box 23">
              <a:extLst>
                <a:ext uri="{FF2B5EF4-FFF2-40B4-BE49-F238E27FC236}">
                  <a16:creationId xmlns:a16="http://schemas.microsoft.com/office/drawing/2014/main" id="{1BCFC166-91C9-5059-8F25-27A65A117B6E}"/>
                </a:ext>
              </a:extLst>
            </p:cNvPr>
            <p:cNvSpPr txBox="1"/>
            <p:nvPr/>
          </p:nvSpPr>
          <p:spPr>
            <a:xfrm>
              <a:off x="114300" y="772059"/>
              <a:ext cx="457200" cy="228600"/>
            </a:xfrm>
            <a:prstGeom prst="rect">
              <a:avLst/>
            </a:prstGeom>
            <a:noFill/>
            <a:ln>
              <a:noFill/>
            </a:ln>
            <a:effectLst/>
            <a:extLst>
              <a:ext uri="{C572A759-6A51-4108-AA02-DFA0A04FC94B}">
                <ma14:wrappingTextBoxFlag xmlns:lc="http://schemas.openxmlformats.org/drawingml/2006/lockedCanvas" xmlns:pic="http://schemas.openxmlformats.org/drawingml/2006/picture" xmlns:a14="http://schemas.microsoft.com/office/drawing/2010/main" xmlns:ma14="http://schemas.microsoft.com/office/mac/drawingml/2011/main" xmlns:w="http://schemas.openxmlformats.org/wordprocessingml/2006/main" xmlns:w10="urn:schemas-microsoft-com:office:word" xmlns:v="urn:schemas-microsoft-com:vml" xmlns:o="urn:schemas-microsoft-com:office:office"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oel="http://schemas.microsoft.com/office/2019/extlst"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Bef>
                  <a:spcPts val="600"/>
                </a:spcBef>
              </a:pPr>
              <a:r>
                <a:rPr lang="en-ZA" sz="1200">
                  <a:effectLst/>
                  <a:latin typeface="Calibri" panose="020F0502020204030204" pitchFamily="34" charset="0"/>
                  <a:ea typeface="Times New Roman" panose="02020603050405020304" pitchFamily="18" charset="0"/>
                  <a:cs typeface="Times New Roman" panose="02020603050405020304" pitchFamily="18" charset="0"/>
                </a:rPr>
                <a:t>Oil</a:t>
              </a:r>
            </a:p>
          </p:txBody>
        </p:sp>
        <p:sp>
          <p:nvSpPr>
            <p:cNvPr id="14" name="Text Box 24">
              <a:extLst>
                <a:ext uri="{FF2B5EF4-FFF2-40B4-BE49-F238E27FC236}">
                  <a16:creationId xmlns:a16="http://schemas.microsoft.com/office/drawing/2014/main" id="{5D607D6D-AEB9-B8CE-077C-BC69B91BBC16}"/>
                </a:ext>
              </a:extLst>
            </p:cNvPr>
            <p:cNvSpPr txBox="1"/>
            <p:nvPr/>
          </p:nvSpPr>
          <p:spPr>
            <a:xfrm>
              <a:off x="114300" y="1000659"/>
              <a:ext cx="457200" cy="256641"/>
            </a:xfrm>
            <a:prstGeom prst="rect">
              <a:avLst/>
            </a:prstGeom>
            <a:noFill/>
            <a:ln>
              <a:noFill/>
            </a:ln>
            <a:effectLst/>
            <a:extLst>
              <a:ext uri="{C572A759-6A51-4108-AA02-DFA0A04FC94B}">
                <ma14:wrappingTextBoxFlag xmlns:lc="http://schemas.openxmlformats.org/drawingml/2006/lockedCanvas" xmlns:pic="http://schemas.openxmlformats.org/drawingml/2006/picture" xmlns:a14="http://schemas.microsoft.com/office/drawing/2010/main" xmlns:ma14="http://schemas.microsoft.com/office/mac/drawingml/2011/main" xmlns:w="http://schemas.openxmlformats.org/wordprocessingml/2006/main" xmlns:w10="urn:schemas-microsoft-com:office:word" xmlns:v="urn:schemas-microsoft-com:vml" xmlns:o="urn:schemas-microsoft-com:office:office"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oel="http://schemas.microsoft.com/office/2019/extlst"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Bef>
                  <a:spcPts val="600"/>
                </a:spcBef>
              </a:pPr>
              <a:r>
                <a:rPr lang="en-ZA" sz="1200">
                  <a:effectLst/>
                  <a:latin typeface="Calibri" panose="020F0502020204030204" pitchFamily="34" charset="0"/>
                  <a:ea typeface="Times New Roman" panose="02020603050405020304" pitchFamily="18" charset="0"/>
                  <a:cs typeface="Times New Roman" panose="02020603050405020304" pitchFamily="18" charset="0"/>
                </a:rPr>
                <a:t>Gas</a:t>
              </a:r>
            </a:p>
          </p:txBody>
        </p:sp>
        <p:sp>
          <p:nvSpPr>
            <p:cNvPr id="15" name="Text Box 25">
              <a:extLst>
                <a:ext uri="{FF2B5EF4-FFF2-40B4-BE49-F238E27FC236}">
                  <a16:creationId xmlns:a16="http://schemas.microsoft.com/office/drawing/2014/main" id="{3B8A94D0-E59C-789F-98FC-F3F79E663EBF}"/>
                </a:ext>
              </a:extLst>
            </p:cNvPr>
            <p:cNvSpPr txBox="1"/>
            <p:nvPr/>
          </p:nvSpPr>
          <p:spPr>
            <a:xfrm>
              <a:off x="38100" y="2118860"/>
              <a:ext cx="647700" cy="228600"/>
            </a:xfrm>
            <a:prstGeom prst="rect">
              <a:avLst/>
            </a:prstGeom>
            <a:noFill/>
            <a:ln>
              <a:noFill/>
            </a:ln>
            <a:effectLst/>
            <a:extLst>
              <a:ext uri="{C572A759-6A51-4108-AA02-DFA0A04FC94B}">
                <ma14:wrappingTextBoxFlag xmlns:lc="http://schemas.openxmlformats.org/drawingml/2006/lockedCanvas" xmlns:pic="http://schemas.openxmlformats.org/drawingml/2006/picture" xmlns:a14="http://schemas.microsoft.com/office/drawing/2010/main" xmlns:ma14="http://schemas.microsoft.com/office/mac/drawingml/2011/main" xmlns:w="http://schemas.openxmlformats.org/wordprocessingml/2006/main" xmlns:w10="urn:schemas-microsoft-com:office:word" xmlns:v="urn:schemas-microsoft-com:vml" xmlns:o="urn:schemas-microsoft-com:office:office"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oel="http://schemas.microsoft.com/office/2019/extlst"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Bef>
                  <a:spcPts val="600"/>
                </a:spcBef>
              </a:pPr>
              <a:r>
                <a:rPr lang="en-ZA" sz="1200">
                  <a:effectLst/>
                  <a:latin typeface="Calibri" panose="020F0502020204030204" pitchFamily="34" charset="0"/>
                  <a:ea typeface="Times New Roman" panose="02020603050405020304" pitchFamily="18" charset="0"/>
                  <a:cs typeface="Times New Roman" panose="02020603050405020304" pitchFamily="18" charset="0"/>
                </a:rPr>
                <a:t>Steam</a:t>
              </a:r>
            </a:p>
          </p:txBody>
        </p:sp>
        <p:cxnSp>
          <p:nvCxnSpPr>
            <p:cNvPr id="16" name="Straight Connector 15">
              <a:extLst>
                <a:ext uri="{FF2B5EF4-FFF2-40B4-BE49-F238E27FC236}">
                  <a16:creationId xmlns:a16="http://schemas.microsoft.com/office/drawing/2014/main" id="{9841E36F-2499-696E-5036-1362DB52773F}"/>
                </a:ext>
              </a:extLst>
            </p:cNvPr>
            <p:cNvCxnSpPr/>
            <p:nvPr/>
          </p:nvCxnSpPr>
          <p:spPr>
            <a:xfrm>
              <a:off x="1943100" y="114300"/>
              <a:ext cx="342900" cy="0"/>
            </a:xfrm>
            <a:prstGeom prst="line">
              <a:avLst/>
            </a:prstGeom>
            <a:ln w="12700" cmpd="sng"/>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84727BC7-A724-6347-7A09-4DDB7F6FA073}"/>
                </a:ext>
              </a:extLst>
            </p:cNvPr>
            <p:cNvCxnSpPr/>
            <p:nvPr/>
          </p:nvCxnSpPr>
          <p:spPr>
            <a:xfrm>
              <a:off x="1943100" y="800100"/>
              <a:ext cx="342900" cy="0"/>
            </a:xfrm>
            <a:prstGeom prst="line">
              <a:avLst/>
            </a:prstGeom>
            <a:ln w="12700" cmpd="sng"/>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76A4D403-C917-CC3D-4F52-FEB2BE9A96BB}"/>
                </a:ext>
              </a:extLst>
            </p:cNvPr>
            <p:cNvCxnSpPr/>
            <p:nvPr/>
          </p:nvCxnSpPr>
          <p:spPr>
            <a:xfrm>
              <a:off x="2286000" y="114300"/>
              <a:ext cx="0" cy="685800"/>
            </a:xfrm>
            <a:prstGeom prst="line">
              <a:avLst/>
            </a:prstGeom>
            <a:ln w="12700" cmpd="sng"/>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66FC8EFC-73D8-DD4A-FBEA-ED6741BFF2DB}"/>
                </a:ext>
              </a:extLst>
            </p:cNvPr>
            <p:cNvCxnSpPr/>
            <p:nvPr/>
          </p:nvCxnSpPr>
          <p:spPr>
            <a:xfrm>
              <a:off x="2286000" y="228600"/>
              <a:ext cx="1028700" cy="0"/>
            </a:xfrm>
            <a:prstGeom prst="line">
              <a:avLst/>
            </a:prstGeom>
            <a:ln w="12700" cmpd="sng"/>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A52D6C23-2391-B6A3-BD34-02B7EAD461F4}"/>
                </a:ext>
              </a:extLst>
            </p:cNvPr>
            <p:cNvCxnSpPr/>
            <p:nvPr/>
          </p:nvCxnSpPr>
          <p:spPr>
            <a:xfrm>
              <a:off x="1943100" y="457200"/>
              <a:ext cx="457200" cy="0"/>
            </a:xfrm>
            <a:prstGeom prst="line">
              <a:avLst/>
            </a:prstGeom>
            <a:ln w="12700" cmpd="sng"/>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B4B47989-13BB-EA6A-B421-B2C4A551922F}"/>
                </a:ext>
              </a:extLst>
            </p:cNvPr>
            <p:cNvCxnSpPr/>
            <p:nvPr/>
          </p:nvCxnSpPr>
          <p:spPr>
            <a:xfrm>
              <a:off x="1943100" y="1028700"/>
              <a:ext cx="457200" cy="0"/>
            </a:xfrm>
            <a:prstGeom prst="line">
              <a:avLst/>
            </a:prstGeom>
            <a:ln w="12700" cmpd="sng"/>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1858F2B5-83DF-C3DD-7C18-D4B8B299BCD3}"/>
                </a:ext>
              </a:extLst>
            </p:cNvPr>
            <p:cNvCxnSpPr/>
            <p:nvPr/>
          </p:nvCxnSpPr>
          <p:spPr>
            <a:xfrm>
              <a:off x="1943100" y="1828800"/>
              <a:ext cx="457200" cy="0"/>
            </a:xfrm>
            <a:prstGeom prst="line">
              <a:avLst/>
            </a:prstGeom>
            <a:ln w="12700" cmpd="sng"/>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E7EFB80F-6AC7-B1A8-5774-725E22A03929}"/>
                </a:ext>
              </a:extLst>
            </p:cNvPr>
            <p:cNvCxnSpPr/>
            <p:nvPr/>
          </p:nvCxnSpPr>
          <p:spPr>
            <a:xfrm>
              <a:off x="2400300" y="457200"/>
              <a:ext cx="0" cy="1371600"/>
            </a:xfrm>
            <a:prstGeom prst="line">
              <a:avLst/>
            </a:prstGeom>
            <a:ln w="12700" cmpd="sng"/>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8ADF94DA-0079-C42A-B00E-DB99C98D8757}"/>
                </a:ext>
              </a:extLst>
            </p:cNvPr>
            <p:cNvCxnSpPr/>
            <p:nvPr/>
          </p:nvCxnSpPr>
          <p:spPr>
            <a:xfrm>
              <a:off x="2400300" y="1257300"/>
              <a:ext cx="685800" cy="0"/>
            </a:xfrm>
            <a:prstGeom prst="line">
              <a:avLst/>
            </a:prstGeom>
            <a:ln w="12700" cmpd="sng"/>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EA102523-BB76-1C96-00DF-930950122E2B}"/>
                </a:ext>
              </a:extLst>
            </p:cNvPr>
            <p:cNvCxnSpPr/>
            <p:nvPr/>
          </p:nvCxnSpPr>
          <p:spPr>
            <a:xfrm>
              <a:off x="457200" y="114300"/>
              <a:ext cx="571500" cy="0"/>
            </a:xfrm>
            <a:prstGeom prst="straightConnector1">
              <a:avLst/>
            </a:prstGeom>
            <a:ln w="12700" cmpd="sng">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7AED55CF-2B73-DAEC-5AE7-DE630CE3D773}"/>
                </a:ext>
              </a:extLst>
            </p:cNvPr>
            <p:cNvCxnSpPr/>
            <p:nvPr/>
          </p:nvCxnSpPr>
          <p:spPr>
            <a:xfrm>
              <a:off x="685800" y="342900"/>
              <a:ext cx="342900" cy="0"/>
            </a:xfrm>
            <a:prstGeom prst="straightConnector1">
              <a:avLst/>
            </a:prstGeom>
            <a:ln w="12700" cmpd="sng">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BAE8DE27-FB93-15D3-8F5F-ECEC68B1CC75}"/>
                </a:ext>
              </a:extLst>
            </p:cNvPr>
            <p:cNvCxnSpPr/>
            <p:nvPr/>
          </p:nvCxnSpPr>
          <p:spPr>
            <a:xfrm>
              <a:off x="457200" y="914400"/>
              <a:ext cx="571500" cy="0"/>
            </a:xfrm>
            <a:prstGeom prst="straightConnector1">
              <a:avLst/>
            </a:prstGeom>
            <a:ln w="12700" cmpd="sng">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BD8E059F-DC6A-CCB3-1C23-86768FDEBD81}"/>
                </a:ext>
              </a:extLst>
            </p:cNvPr>
            <p:cNvCxnSpPr/>
            <p:nvPr/>
          </p:nvCxnSpPr>
          <p:spPr>
            <a:xfrm>
              <a:off x="685800" y="685800"/>
              <a:ext cx="342900" cy="0"/>
            </a:xfrm>
            <a:prstGeom prst="straightConnector1">
              <a:avLst/>
            </a:prstGeom>
            <a:ln w="12700" cmpd="sng">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5B36FAF5-B6D4-0A50-5C95-4EBDDAB58868}"/>
                </a:ext>
              </a:extLst>
            </p:cNvPr>
            <p:cNvCxnSpPr/>
            <p:nvPr/>
          </p:nvCxnSpPr>
          <p:spPr>
            <a:xfrm>
              <a:off x="685800" y="1600200"/>
              <a:ext cx="342900" cy="0"/>
            </a:xfrm>
            <a:prstGeom prst="straightConnector1">
              <a:avLst/>
            </a:prstGeom>
            <a:ln w="12700" cmpd="sng">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DAFA4D33-D942-9671-BC64-179E8EEE649F}"/>
                </a:ext>
              </a:extLst>
            </p:cNvPr>
            <p:cNvCxnSpPr/>
            <p:nvPr/>
          </p:nvCxnSpPr>
          <p:spPr>
            <a:xfrm>
              <a:off x="571500" y="1143000"/>
              <a:ext cx="457200" cy="0"/>
            </a:xfrm>
            <a:prstGeom prst="straightConnector1">
              <a:avLst/>
            </a:prstGeom>
            <a:ln w="12700" cmpd="sng">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BFD1A9C7-6BF6-703D-86DA-A3A3DF8A4302}"/>
                </a:ext>
              </a:extLst>
            </p:cNvPr>
            <p:cNvCxnSpPr/>
            <p:nvPr/>
          </p:nvCxnSpPr>
          <p:spPr>
            <a:xfrm>
              <a:off x="571500" y="1828800"/>
              <a:ext cx="457200" cy="0"/>
            </a:xfrm>
            <a:prstGeom prst="straightConnector1">
              <a:avLst/>
            </a:prstGeom>
            <a:ln w="12700" cmpd="sng">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F8AB5601-2167-D12E-077A-B5E522F8BC2E}"/>
                </a:ext>
              </a:extLst>
            </p:cNvPr>
            <p:cNvCxnSpPr/>
            <p:nvPr/>
          </p:nvCxnSpPr>
          <p:spPr>
            <a:xfrm>
              <a:off x="571500" y="2057400"/>
              <a:ext cx="457200" cy="0"/>
            </a:xfrm>
            <a:prstGeom prst="straightConnector1">
              <a:avLst/>
            </a:prstGeom>
            <a:ln w="12700" cmpd="sng">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3C4EF99A-0BF3-DD46-B165-868F6CC1BC65}"/>
                </a:ext>
              </a:extLst>
            </p:cNvPr>
            <p:cNvCxnSpPr/>
            <p:nvPr/>
          </p:nvCxnSpPr>
          <p:spPr>
            <a:xfrm>
              <a:off x="571500" y="2286000"/>
              <a:ext cx="457200" cy="0"/>
            </a:xfrm>
            <a:prstGeom prst="straightConnector1">
              <a:avLst/>
            </a:prstGeom>
            <a:ln w="12700" cmpd="sng">
              <a:tailEnd type="arrow"/>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4F030358-EF55-5C0E-3768-3CFD1522D8F4}"/>
                </a:ext>
              </a:extLst>
            </p:cNvPr>
            <p:cNvCxnSpPr/>
            <p:nvPr/>
          </p:nvCxnSpPr>
          <p:spPr>
            <a:xfrm>
              <a:off x="3086100" y="685800"/>
              <a:ext cx="0" cy="1485900"/>
            </a:xfrm>
            <a:prstGeom prst="line">
              <a:avLst/>
            </a:prstGeom>
            <a:ln w="12700" cmpd="sng"/>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08FAC8CE-E50E-3173-DA0E-F653D584492B}"/>
                </a:ext>
              </a:extLst>
            </p:cNvPr>
            <p:cNvCxnSpPr/>
            <p:nvPr/>
          </p:nvCxnSpPr>
          <p:spPr>
            <a:xfrm>
              <a:off x="3086100" y="685800"/>
              <a:ext cx="228600" cy="0"/>
            </a:xfrm>
            <a:prstGeom prst="line">
              <a:avLst/>
            </a:prstGeom>
            <a:ln w="12700" cmpd="sng"/>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1583F957-28A6-F74B-D49D-8CC97AB40022}"/>
                </a:ext>
              </a:extLst>
            </p:cNvPr>
            <p:cNvCxnSpPr/>
            <p:nvPr/>
          </p:nvCxnSpPr>
          <p:spPr>
            <a:xfrm>
              <a:off x="3086100" y="1028700"/>
              <a:ext cx="228600" cy="0"/>
            </a:xfrm>
            <a:prstGeom prst="line">
              <a:avLst/>
            </a:prstGeom>
            <a:ln w="12700" cmpd="sng"/>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94CC28A0-B1C9-5EAF-C8A2-DEABC71641C9}"/>
                </a:ext>
              </a:extLst>
            </p:cNvPr>
            <p:cNvCxnSpPr/>
            <p:nvPr/>
          </p:nvCxnSpPr>
          <p:spPr>
            <a:xfrm>
              <a:off x="3086100" y="1485900"/>
              <a:ext cx="228600" cy="0"/>
            </a:xfrm>
            <a:prstGeom prst="line">
              <a:avLst/>
            </a:prstGeom>
            <a:ln w="12700" cmpd="sng"/>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8A346841-771F-9076-D918-0F1CA59D4ECF}"/>
                </a:ext>
              </a:extLst>
            </p:cNvPr>
            <p:cNvCxnSpPr/>
            <p:nvPr/>
          </p:nvCxnSpPr>
          <p:spPr>
            <a:xfrm>
              <a:off x="3086100" y="1828800"/>
              <a:ext cx="228600" cy="0"/>
            </a:xfrm>
            <a:prstGeom prst="line">
              <a:avLst/>
            </a:prstGeom>
            <a:ln w="12700" cmpd="sng"/>
          </p:spPr>
          <p:style>
            <a:lnRef idx="2">
              <a:schemeClr val="accent1"/>
            </a:lnRef>
            <a:fillRef idx="0">
              <a:schemeClr val="accent1"/>
            </a:fillRef>
            <a:effectRef idx="1">
              <a:schemeClr val="accent1"/>
            </a:effectRef>
            <a:fontRef idx="minor">
              <a:schemeClr val="tx1"/>
            </a:fontRef>
          </p:style>
        </p:cxnSp>
        <p:grpSp>
          <p:nvGrpSpPr>
            <p:cNvPr id="39" name="Group 38">
              <a:extLst>
                <a:ext uri="{FF2B5EF4-FFF2-40B4-BE49-F238E27FC236}">
                  <a16:creationId xmlns:a16="http://schemas.microsoft.com/office/drawing/2014/main" id="{5292D889-1F8E-DFC3-05AE-7F0866AD5E82}"/>
                </a:ext>
              </a:extLst>
            </p:cNvPr>
            <p:cNvGrpSpPr/>
            <p:nvPr/>
          </p:nvGrpSpPr>
          <p:grpSpPr>
            <a:xfrm>
              <a:off x="3314700" y="114300"/>
              <a:ext cx="1714501" cy="2171700"/>
              <a:chOff x="0" y="0"/>
              <a:chExt cx="1714501" cy="2171700"/>
            </a:xfrm>
          </p:grpSpPr>
          <p:sp>
            <p:nvSpPr>
              <p:cNvPr id="41" name="Rectangle 40">
                <a:extLst>
                  <a:ext uri="{FF2B5EF4-FFF2-40B4-BE49-F238E27FC236}">
                    <a16:creationId xmlns:a16="http://schemas.microsoft.com/office/drawing/2014/main" id="{F0489298-CAA4-FF7D-2A00-076C21995DD1}"/>
                  </a:ext>
                </a:extLst>
              </p:cNvPr>
              <p:cNvSpPr/>
              <p:nvPr/>
            </p:nvSpPr>
            <p:spPr>
              <a:xfrm>
                <a:off x="0" y="0"/>
                <a:ext cx="1714501" cy="228600"/>
              </a:xfrm>
              <a:prstGeom prst="rect">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horz" wrap="square" lIns="0" tIns="0" rIns="0" bIns="45720" numCol="1" spcCol="0" rtlCol="0" fromWordArt="0" anchor="ctr" anchorCtr="0" forceAA="0" compatLnSpc="1">
                <a:prstTxWarp prst="textNoShape">
                  <a:avLst/>
                </a:prstTxWarp>
                <a:noAutofit/>
              </a:bodyPr>
              <a:lstStyle/>
              <a:p>
                <a:pPr algn="ctr">
                  <a:spcBef>
                    <a:spcPts val="600"/>
                  </a:spcBef>
                </a:pPr>
                <a:r>
                  <a:rPr lang="en-ZA" sz="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HFO (Ag, Com, Ind, Tra) </a:t>
                </a:r>
                <a:endParaRPr lang="en-ZA" sz="12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2" name="Rectangle 41">
                <a:extLst>
                  <a:ext uri="{FF2B5EF4-FFF2-40B4-BE49-F238E27FC236}">
                    <a16:creationId xmlns:a16="http://schemas.microsoft.com/office/drawing/2014/main" id="{EEFCF179-1F41-7629-535C-B5CC73DF185C}"/>
                  </a:ext>
                </a:extLst>
              </p:cNvPr>
              <p:cNvSpPr/>
              <p:nvPr/>
            </p:nvSpPr>
            <p:spPr>
              <a:xfrm>
                <a:off x="0" y="457200"/>
                <a:ext cx="1714500" cy="228600"/>
              </a:xfrm>
              <a:prstGeom prst="rect">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horz" wrap="square" lIns="36000" tIns="0" rIns="36000" bIns="45720" numCol="1" spcCol="0" rtlCol="0" fromWordArt="0" anchor="ctr" anchorCtr="0" forceAA="0" compatLnSpc="1">
                <a:prstTxWarp prst="textNoShape">
                  <a:avLst/>
                </a:prstTxWarp>
                <a:noAutofit/>
              </a:bodyPr>
              <a:lstStyle/>
              <a:p>
                <a:pPr algn="ctr">
                  <a:spcBef>
                    <a:spcPts val="600"/>
                  </a:spcBef>
                </a:pPr>
                <a:r>
                  <a:rPr lang="en-ZA" sz="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Gasoline (Ag, Com, Ind, Tra)</a:t>
                </a:r>
                <a:endParaRPr lang="en-ZA" sz="12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3" name="Rectangle 42">
                <a:extLst>
                  <a:ext uri="{FF2B5EF4-FFF2-40B4-BE49-F238E27FC236}">
                    <a16:creationId xmlns:a16="http://schemas.microsoft.com/office/drawing/2014/main" id="{8529FEAE-98D0-9F8E-1E42-383CD1C1F6E5}"/>
                  </a:ext>
                </a:extLst>
              </p:cNvPr>
              <p:cNvSpPr/>
              <p:nvPr/>
            </p:nvSpPr>
            <p:spPr>
              <a:xfrm>
                <a:off x="0" y="800100"/>
                <a:ext cx="1714500" cy="342900"/>
              </a:xfrm>
              <a:prstGeom prst="rect">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0" rIns="91440" bIns="45720" numCol="1" spcCol="0" rtlCol="0" fromWordArt="0" anchor="ctr" anchorCtr="0" forceAA="0" compatLnSpc="1">
                <a:prstTxWarp prst="textNoShape">
                  <a:avLst/>
                </a:prstTxWarp>
                <a:noAutofit/>
              </a:bodyPr>
              <a:lstStyle/>
              <a:p>
                <a:pPr algn="ctr">
                  <a:spcBef>
                    <a:spcPts val="600"/>
                  </a:spcBef>
                </a:pPr>
                <a:r>
                  <a:rPr lang="de-DE" sz="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Diesel (Ag, Com, Ind, Tra, Power)</a:t>
                </a:r>
                <a:endParaRPr lang="en-ZA" sz="12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4" name="Rectangle 43">
                <a:extLst>
                  <a:ext uri="{FF2B5EF4-FFF2-40B4-BE49-F238E27FC236}">
                    <a16:creationId xmlns:a16="http://schemas.microsoft.com/office/drawing/2014/main" id="{BFEC5329-7D74-E25A-328A-E192681CAB47}"/>
                  </a:ext>
                </a:extLst>
              </p:cNvPr>
              <p:cNvSpPr/>
              <p:nvPr/>
            </p:nvSpPr>
            <p:spPr>
              <a:xfrm>
                <a:off x="0" y="1257300"/>
                <a:ext cx="1714500" cy="228600"/>
              </a:xfrm>
              <a:prstGeom prst="rect">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0" rIns="91440" bIns="45720" numCol="1" spcCol="0" rtlCol="0" fromWordArt="0" anchor="ctr" anchorCtr="0" forceAA="0" compatLnSpc="1">
                <a:prstTxWarp prst="textNoShape">
                  <a:avLst/>
                </a:prstTxWarp>
                <a:noAutofit/>
              </a:bodyPr>
              <a:lstStyle/>
              <a:p>
                <a:pPr algn="ctr">
                  <a:spcBef>
                    <a:spcPts val="600"/>
                  </a:spcBef>
                </a:pPr>
                <a:r>
                  <a:rPr lang="en-ZA" sz="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Kerosene (Ag, Com, Res, Tra)</a:t>
                </a:r>
                <a:endParaRPr lang="en-ZA" sz="12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5" name="Rectangle 44">
                <a:extLst>
                  <a:ext uri="{FF2B5EF4-FFF2-40B4-BE49-F238E27FC236}">
                    <a16:creationId xmlns:a16="http://schemas.microsoft.com/office/drawing/2014/main" id="{C5184398-A88A-AE07-2231-517C32A248E5}"/>
                  </a:ext>
                </a:extLst>
              </p:cNvPr>
              <p:cNvSpPr/>
              <p:nvPr/>
            </p:nvSpPr>
            <p:spPr>
              <a:xfrm>
                <a:off x="0" y="1600200"/>
                <a:ext cx="1714500" cy="228600"/>
              </a:xfrm>
              <a:prstGeom prst="rect">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0" rIns="91440" bIns="45720" numCol="1" spcCol="0" rtlCol="0" fromWordArt="0" anchor="ctr" anchorCtr="0" forceAA="0" compatLnSpc="1">
                <a:prstTxWarp prst="textNoShape">
                  <a:avLst/>
                </a:prstTxWarp>
                <a:noAutofit/>
              </a:bodyPr>
              <a:lstStyle/>
              <a:p>
                <a:pPr algn="ctr">
                  <a:spcBef>
                    <a:spcPts val="600"/>
                  </a:spcBef>
                </a:pPr>
                <a:r>
                  <a:rPr lang="en-ZA" sz="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LPG (Ag, Com, Ind, Res)</a:t>
                </a:r>
                <a:endParaRPr lang="en-ZA" sz="12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6" name="Rectangle 45">
                <a:extLst>
                  <a:ext uri="{FF2B5EF4-FFF2-40B4-BE49-F238E27FC236}">
                    <a16:creationId xmlns:a16="http://schemas.microsoft.com/office/drawing/2014/main" id="{8DD73E04-4ED9-0499-3671-DD71FF200E51}"/>
                  </a:ext>
                </a:extLst>
              </p:cNvPr>
              <p:cNvSpPr/>
              <p:nvPr/>
            </p:nvSpPr>
            <p:spPr>
              <a:xfrm>
                <a:off x="0" y="1943100"/>
                <a:ext cx="1714500" cy="228600"/>
              </a:xfrm>
              <a:prstGeom prst="rect">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0" rIns="91440" bIns="45720" numCol="1" spcCol="0" rtlCol="0" fromWordArt="0" anchor="ctr" anchorCtr="0" forceAA="0" compatLnSpc="1">
                <a:prstTxWarp prst="textNoShape">
                  <a:avLst/>
                </a:prstTxWarp>
                <a:noAutofit/>
              </a:bodyPr>
              <a:lstStyle/>
              <a:p>
                <a:pPr algn="ctr">
                  <a:spcBef>
                    <a:spcPts val="600"/>
                  </a:spcBef>
                </a:pPr>
                <a:r>
                  <a:rPr lang="en-ZA" sz="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AvGas (Tra)</a:t>
                </a:r>
                <a:endParaRPr lang="en-ZA" sz="1200">
                  <a:effectLst/>
                  <a:latin typeface="Calibri" panose="020F0502020204030204" pitchFamily="34" charset="0"/>
                  <a:ea typeface="Times New Roman" panose="02020603050405020304" pitchFamily="18" charset="0"/>
                  <a:cs typeface="Times New Roman" panose="02020603050405020304" pitchFamily="18" charset="0"/>
                </a:endParaRPr>
              </a:p>
            </p:txBody>
          </p:sp>
        </p:grpSp>
        <p:cxnSp>
          <p:nvCxnSpPr>
            <p:cNvPr id="40" name="Straight Connector 39">
              <a:extLst>
                <a:ext uri="{FF2B5EF4-FFF2-40B4-BE49-F238E27FC236}">
                  <a16:creationId xmlns:a16="http://schemas.microsoft.com/office/drawing/2014/main" id="{916B6BE8-CE49-258C-B6F8-CFA529942972}"/>
                </a:ext>
              </a:extLst>
            </p:cNvPr>
            <p:cNvCxnSpPr/>
            <p:nvPr/>
          </p:nvCxnSpPr>
          <p:spPr>
            <a:xfrm>
              <a:off x="3086100" y="2171700"/>
              <a:ext cx="228600" cy="0"/>
            </a:xfrm>
            <a:prstGeom prst="line">
              <a:avLst/>
            </a:prstGeom>
            <a:ln w="12700" cmpd="sng"/>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1605988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FAD9-6A70-5039-4511-B9306CDD2BD8}"/>
              </a:ext>
            </a:extLst>
          </p:cNvPr>
          <p:cNvSpPr>
            <a:spLocks noGrp="1"/>
          </p:cNvSpPr>
          <p:nvPr>
            <p:ph type="title"/>
          </p:nvPr>
        </p:nvSpPr>
        <p:spPr/>
        <p:txBody>
          <a:bodyPr/>
          <a:lstStyle/>
          <a:p>
            <a:r>
              <a:rPr lang="en-US"/>
              <a:t>Demand sector deep dive</a:t>
            </a:r>
          </a:p>
        </p:txBody>
      </p:sp>
      <p:sp>
        <p:nvSpPr>
          <p:cNvPr id="3" name="Content Placeholder 2">
            <a:extLst>
              <a:ext uri="{FF2B5EF4-FFF2-40B4-BE49-F238E27FC236}">
                <a16:creationId xmlns:a16="http://schemas.microsoft.com/office/drawing/2014/main" id="{D2061B72-7159-515C-8400-3B233C3B1366}"/>
              </a:ext>
            </a:extLst>
          </p:cNvPr>
          <p:cNvSpPr>
            <a:spLocks noGrp="1"/>
          </p:cNvSpPr>
          <p:nvPr>
            <p:ph idx="1"/>
          </p:nvPr>
        </p:nvSpPr>
        <p:spPr/>
        <p:txBody>
          <a:bodyPr>
            <a:normAutofit/>
          </a:bodyPr>
          <a:lstStyle/>
          <a:p>
            <a:pPr marL="0" indent="0">
              <a:buNone/>
            </a:pPr>
            <a:endParaRPr lang="en-US"/>
          </a:p>
          <a:p>
            <a:r>
              <a:rPr lang="en-ZA" sz="2800">
                <a:effectLst/>
                <a:latin typeface="Calibri" panose="020F0502020204030204" pitchFamily="34" charset="0"/>
                <a:ea typeface="Times New Roman" panose="02020603050405020304" pitchFamily="18" charset="0"/>
                <a:cs typeface="Times New Roman" panose="02020603050405020304" pitchFamily="18" charset="0"/>
              </a:rPr>
              <a:t>To Recap : Each demand sector within SATIM is governed by a number of parameters and general assumptions relating to </a:t>
            </a:r>
          </a:p>
          <a:p>
            <a:pPr marL="457200" lvl="1" indent="0">
              <a:buNone/>
            </a:pPr>
            <a:r>
              <a:rPr lang="en-ZA">
                <a:effectLst/>
                <a:latin typeface="Calibri" panose="020F0502020204030204" pitchFamily="34" charset="0"/>
                <a:ea typeface="Times New Roman" panose="02020603050405020304" pitchFamily="18" charset="0"/>
                <a:cs typeface="Times New Roman" panose="02020603050405020304" pitchFamily="18" charset="0"/>
              </a:rPr>
              <a:t>(a) the base year </a:t>
            </a:r>
            <a:r>
              <a:rPr lang="en-ZA" b="1">
                <a:effectLst/>
                <a:latin typeface="Calibri" panose="020F0502020204030204" pitchFamily="34" charset="0"/>
                <a:ea typeface="Times New Roman" panose="02020603050405020304" pitchFamily="18" charset="0"/>
                <a:cs typeface="Times New Roman" panose="02020603050405020304" pitchFamily="18" charset="0"/>
              </a:rPr>
              <a:t>demand</a:t>
            </a:r>
            <a:r>
              <a:rPr lang="en-ZA">
                <a:effectLst/>
                <a:latin typeface="Calibri" panose="020F0502020204030204" pitchFamily="34" charset="0"/>
                <a:ea typeface="Times New Roman" panose="02020603050405020304" pitchFamily="18" charset="0"/>
                <a:cs typeface="Times New Roman" panose="02020603050405020304" pitchFamily="18" charset="0"/>
              </a:rPr>
              <a:t> for energy by fuel type; </a:t>
            </a:r>
          </a:p>
          <a:p>
            <a:pPr marL="457200" lvl="1" indent="0">
              <a:buNone/>
            </a:pPr>
            <a:r>
              <a:rPr lang="en-ZA">
                <a:effectLst/>
                <a:latin typeface="Calibri" panose="020F0502020204030204" pitchFamily="34" charset="0"/>
                <a:ea typeface="Times New Roman" panose="02020603050405020304" pitchFamily="18" charset="0"/>
                <a:cs typeface="Times New Roman" panose="02020603050405020304" pitchFamily="18" charset="0"/>
              </a:rPr>
              <a:t>(b) the </a:t>
            </a:r>
            <a:r>
              <a:rPr lang="en-ZA" b="1">
                <a:effectLst/>
                <a:latin typeface="Calibri" panose="020F0502020204030204" pitchFamily="34" charset="0"/>
                <a:ea typeface="Times New Roman" panose="02020603050405020304" pitchFamily="18" charset="0"/>
                <a:cs typeface="Times New Roman" panose="02020603050405020304" pitchFamily="18" charset="0"/>
              </a:rPr>
              <a:t>structure of the sector </a:t>
            </a:r>
            <a:r>
              <a:rPr lang="en-ZA">
                <a:effectLst/>
                <a:latin typeface="Calibri" panose="020F0502020204030204" pitchFamily="34" charset="0"/>
                <a:ea typeface="Times New Roman" panose="02020603050405020304" pitchFamily="18" charset="0"/>
                <a:cs typeface="Times New Roman" panose="02020603050405020304" pitchFamily="18" charset="0"/>
              </a:rPr>
              <a:t>and its energy service needs; </a:t>
            </a:r>
          </a:p>
          <a:p>
            <a:pPr marL="457200" lvl="1" indent="0">
              <a:buNone/>
            </a:pPr>
            <a:r>
              <a:rPr lang="en-ZA">
                <a:effectLst/>
                <a:latin typeface="Calibri" panose="020F0502020204030204" pitchFamily="34" charset="0"/>
                <a:ea typeface="Times New Roman" panose="02020603050405020304" pitchFamily="18" charset="0"/>
                <a:cs typeface="Times New Roman" panose="02020603050405020304" pitchFamily="18" charset="0"/>
              </a:rPr>
              <a:t>(c) technical and cost parameters of the</a:t>
            </a:r>
            <a:r>
              <a:rPr lang="en-ZA" b="1">
                <a:effectLst/>
                <a:latin typeface="Calibri" panose="020F0502020204030204" pitchFamily="34" charset="0"/>
                <a:ea typeface="Times New Roman" panose="02020603050405020304" pitchFamily="18" charset="0"/>
                <a:cs typeface="Times New Roman" panose="02020603050405020304" pitchFamily="18" charset="0"/>
              </a:rPr>
              <a:t> technologies </a:t>
            </a:r>
            <a:r>
              <a:rPr lang="en-ZA">
                <a:effectLst/>
                <a:latin typeface="Calibri" panose="020F0502020204030204" pitchFamily="34" charset="0"/>
                <a:ea typeface="Times New Roman" panose="02020603050405020304" pitchFamily="18" charset="0"/>
                <a:cs typeface="Times New Roman" panose="02020603050405020304" pitchFamily="18" charset="0"/>
              </a:rPr>
              <a:t>available to satisfy the demand for energy services in the base year and over the model horizon and; </a:t>
            </a:r>
          </a:p>
          <a:p>
            <a:pPr marL="457200" lvl="1" indent="0">
              <a:buNone/>
            </a:pPr>
            <a:r>
              <a:rPr lang="en-ZA">
                <a:effectLst/>
                <a:latin typeface="Calibri" panose="020F0502020204030204" pitchFamily="34" charset="0"/>
                <a:ea typeface="Times New Roman" panose="02020603050405020304" pitchFamily="18" charset="0"/>
                <a:cs typeface="Times New Roman" panose="02020603050405020304" pitchFamily="18" charset="0"/>
              </a:rPr>
              <a:t>(d) the </a:t>
            </a:r>
            <a:r>
              <a:rPr lang="en-ZA" b="1">
                <a:effectLst/>
                <a:latin typeface="Calibri" panose="020F0502020204030204" pitchFamily="34" charset="0"/>
                <a:ea typeface="Times New Roman" panose="02020603050405020304" pitchFamily="18" charset="0"/>
                <a:cs typeface="Times New Roman" panose="02020603050405020304" pitchFamily="18" charset="0"/>
              </a:rPr>
              <a:t>demand for energy services over the planning horizon</a:t>
            </a:r>
            <a:r>
              <a:rPr lang="en-ZA">
                <a:effectLst/>
                <a:latin typeface="Calibri" panose="020F0502020204030204" pitchFamily="34" charset="0"/>
                <a:ea typeface="Times New Roman" panose="02020603050405020304" pitchFamily="18" charset="0"/>
                <a:cs typeface="Times New Roman" panose="02020603050405020304" pitchFamily="18" charset="0"/>
              </a:rPr>
              <a:t>.</a:t>
            </a:r>
          </a:p>
          <a:p>
            <a:pPr marL="457200" lvl="1" indent="0">
              <a:buNone/>
            </a:pPr>
            <a:endParaRPr lang="en-ZA">
              <a:latin typeface="Calibri" panose="020F0502020204030204" pitchFamily="34" charset="0"/>
              <a:ea typeface="Times New Roman" panose="02020603050405020304" pitchFamily="18" charset="0"/>
              <a:cs typeface="Times New Roman" panose="02020603050405020304" pitchFamily="18" charset="0"/>
            </a:endParaRPr>
          </a:p>
          <a:p>
            <a:r>
              <a:rPr lang="en-US"/>
              <a:t>Residential / Commercial/ Transport/ Industry/ Agriculture</a:t>
            </a:r>
          </a:p>
          <a:p>
            <a:pPr marL="457200" lvl="1" indent="0">
              <a:buNone/>
            </a:pPr>
            <a:endParaRPr lang="en-ZA">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a:p>
          <a:p>
            <a:endParaRPr lang="en-US"/>
          </a:p>
        </p:txBody>
      </p:sp>
    </p:spTree>
    <p:extLst>
      <p:ext uri="{BB962C8B-B14F-4D97-AF65-F5344CB8AC3E}">
        <p14:creationId xmlns:p14="http://schemas.microsoft.com/office/powerpoint/2010/main" val="2627196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6839D-58B5-CDA5-60C0-D2D295319397}"/>
              </a:ext>
            </a:extLst>
          </p:cNvPr>
          <p:cNvSpPr>
            <a:spLocks noGrp="1"/>
          </p:cNvSpPr>
          <p:nvPr>
            <p:ph type="title"/>
          </p:nvPr>
        </p:nvSpPr>
        <p:spPr/>
        <p:txBody>
          <a:bodyPr/>
          <a:lstStyle/>
          <a:p>
            <a:r>
              <a:rPr lang="en-US"/>
              <a:t>Residential Sector</a:t>
            </a:r>
          </a:p>
        </p:txBody>
      </p:sp>
      <p:sp>
        <p:nvSpPr>
          <p:cNvPr id="3" name="Text Placeholder 2">
            <a:extLst>
              <a:ext uri="{FF2B5EF4-FFF2-40B4-BE49-F238E27FC236}">
                <a16:creationId xmlns:a16="http://schemas.microsoft.com/office/drawing/2014/main" id="{844F7E17-273C-324F-D69F-16CB816F8B1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033351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D77DF-DF7E-961B-1CF9-D2AD17825E06}"/>
              </a:ext>
            </a:extLst>
          </p:cNvPr>
          <p:cNvSpPr>
            <a:spLocks noGrp="1"/>
          </p:cNvSpPr>
          <p:nvPr>
            <p:ph type="title"/>
          </p:nvPr>
        </p:nvSpPr>
        <p:spPr/>
        <p:txBody>
          <a:bodyPr/>
          <a:lstStyle/>
          <a:p>
            <a:r>
              <a:rPr lang="en-US"/>
              <a:t>Basic structure</a:t>
            </a:r>
          </a:p>
        </p:txBody>
      </p:sp>
      <p:sp>
        <p:nvSpPr>
          <p:cNvPr id="3" name="Content Placeholder 2">
            <a:extLst>
              <a:ext uri="{FF2B5EF4-FFF2-40B4-BE49-F238E27FC236}">
                <a16:creationId xmlns:a16="http://schemas.microsoft.com/office/drawing/2014/main" id="{2045540E-1A4B-BE89-064A-2C8AA05388C6}"/>
              </a:ext>
            </a:extLst>
          </p:cNvPr>
          <p:cNvSpPr>
            <a:spLocks noGrp="1"/>
          </p:cNvSpPr>
          <p:nvPr>
            <p:ph idx="1"/>
          </p:nvPr>
        </p:nvSpPr>
        <p:spPr>
          <a:xfrm>
            <a:off x="838200" y="1825625"/>
            <a:ext cx="10515600" cy="4667250"/>
          </a:xfrm>
        </p:spPr>
        <p:txBody>
          <a:bodyPr>
            <a:normAutofit fontScale="85000" lnSpcReduction="10000"/>
          </a:bodyPr>
          <a:lstStyle/>
          <a:p>
            <a:r>
              <a:rPr lang="en-US"/>
              <a:t>Drivers – population/households (exogenous), income shifts (endogenous)</a:t>
            </a:r>
          </a:p>
          <a:p>
            <a:pPr lvl="1"/>
            <a:r>
              <a:rPr lang="en-US"/>
              <a:t>Income relates to both fuel use/choice and the level of energy services accessed</a:t>
            </a:r>
          </a:p>
          <a:p>
            <a:r>
              <a:rPr lang="en-US"/>
              <a:t>Electrification - exogenous</a:t>
            </a:r>
          </a:p>
          <a:p>
            <a:r>
              <a:rPr lang="en-US"/>
              <a:t>Multiple fuels – includes wood, coal, paraffin, gas, electricity - quite constrained</a:t>
            </a:r>
          </a:p>
          <a:p>
            <a:pPr lvl="1"/>
            <a:r>
              <a:rPr lang="en-US"/>
              <a:t>Aggregate energy efficiency of meeting an energy service with a particular fuel</a:t>
            </a:r>
          </a:p>
          <a:p>
            <a:pPr lvl="1"/>
            <a:r>
              <a:rPr lang="en-US"/>
              <a:t>Exception is water heating where SWH’s/Heat pumps/Resistance water heating represented separately</a:t>
            </a:r>
          </a:p>
          <a:p>
            <a:r>
              <a:rPr lang="en-US"/>
              <a:t>Stocks define efficiency – </a:t>
            </a:r>
          </a:p>
          <a:p>
            <a:pPr lvl="1"/>
            <a:r>
              <a:rPr lang="en-US"/>
              <a:t>Stock turnover and expected efficiency of replacement stocks defines average efficiency</a:t>
            </a:r>
          </a:p>
          <a:p>
            <a:r>
              <a:rPr lang="en-US"/>
              <a:t>TOU for all energy services in each income group </a:t>
            </a:r>
          </a:p>
          <a:p>
            <a:pPr lvl="1"/>
            <a:r>
              <a:rPr lang="en-US"/>
              <a:t>Households are a large portion of the peak (estimated up to 35%)</a:t>
            </a:r>
          </a:p>
          <a:p>
            <a:r>
              <a:rPr lang="en-US"/>
              <a:t>Level of intensity of energy services, technology efficiencies and fuels used are defined for each income group</a:t>
            </a:r>
          </a:p>
        </p:txBody>
      </p:sp>
    </p:spTree>
    <p:extLst>
      <p:ext uri="{BB962C8B-B14F-4D97-AF65-F5344CB8AC3E}">
        <p14:creationId xmlns:p14="http://schemas.microsoft.com/office/powerpoint/2010/main" val="87185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C34E1-71DE-EB58-B3F8-E912B1443795}"/>
              </a:ext>
            </a:extLst>
          </p:cNvPr>
          <p:cNvSpPr>
            <a:spLocks noGrp="1"/>
          </p:cNvSpPr>
          <p:nvPr>
            <p:ph type="title"/>
          </p:nvPr>
        </p:nvSpPr>
        <p:spPr/>
        <p:txBody>
          <a:bodyPr/>
          <a:lstStyle/>
          <a:p>
            <a:r>
              <a:rPr lang="en-US"/>
              <a:t>IEP Objectives</a:t>
            </a:r>
          </a:p>
        </p:txBody>
      </p:sp>
      <p:graphicFrame>
        <p:nvGraphicFramePr>
          <p:cNvPr id="7" name="Content Placeholder 6">
            <a:extLst>
              <a:ext uri="{FF2B5EF4-FFF2-40B4-BE49-F238E27FC236}">
                <a16:creationId xmlns:a16="http://schemas.microsoft.com/office/drawing/2014/main" id="{0285DC83-5B82-ADA5-009F-3277B80F23CF}"/>
              </a:ext>
            </a:extLst>
          </p:cNvPr>
          <p:cNvGraphicFramePr>
            <a:graphicFrameLocks noGrp="1"/>
          </p:cNvGraphicFramePr>
          <p:nvPr>
            <p:ph idx="1"/>
            <p:extLst>
              <p:ext uri="{D42A27DB-BD31-4B8C-83A1-F6EECF244321}">
                <p14:modId xmlns:p14="http://schemas.microsoft.com/office/powerpoint/2010/main" val="1627896803"/>
              </p:ext>
            </p:extLst>
          </p:nvPr>
        </p:nvGraphicFramePr>
        <p:xfrm>
          <a:off x="1814943" y="1829234"/>
          <a:ext cx="9102437" cy="4141217"/>
        </p:xfrm>
        <a:graphic>
          <a:graphicData uri="http://schemas.openxmlformats.org/drawingml/2006/table">
            <a:tbl>
              <a:tblPr firstRow="1" firstCol="1" bandRow="1">
                <a:tableStyleId>{5C22544A-7EE6-4342-B048-85BDC9FD1C3A}</a:tableStyleId>
              </a:tblPr>
              <a:tblGrid>
                <a:gridCol w="4613565">
                  <a:extLst>
                    <a:ext uri="{9D8B030D-6E8A-4147-A177-3AD203B41FA5}">
                      <a16:colId xmlns:a16="http://schemas.microsoft.com/office/drawing/2014/main" val="936954676"/>
                    </a:ext>
                  </a:extLst>
                </a:gridCol>
                <a:gridCol w="4488872">
                  <a:extLst>
                    <a:ext uri="{9D8B030D-6E8A-4147-A177-3AD203B41FA5}">
                      <a16:colId xmlns:a16="http://schemas.microsoft.com/office/drawing/2014/main" val="2246290901"/>
                    </a:ext>
                  </a:extLst>
                </a:gridCol>
              </a:tblGrid>
              <a:tr h="340416">
                <a:tc>
                  <a:txBody>
                    <a:bodyPr/>
                    <a:lstStyle/>
                    <a:p>
                      <a:pPr algn="just">
                        <a:lnSpc>
                          <a:spcPct val="107000"/>
                        </a:lnSpc>
                        <a:spcAft>
                          <a:spcPts val="800"/>
                        </a:spcAft>
                      </a:pPr>
                      <a:r>
                        <a:rPr lang="en-ZA" sz="1800">
                          <a:solidFill>
                            <a:sysClr val="windowText" lastClr="000000"/>
                          </a:solidFill>
                          <a:effectLst/>
                        </a:rPr>
                        <a:t>2016 IEP (</a:t>
                      </a:r>
                      <a:r>
                        <a:rPr lang="en-ZA" sz="2000">
                          <a:solidFill>
                            <a:sysClr val="windowText" lastClr="000000"/>
                          </a:solidFill>
                          <a:effectLst/>
                        </a:rPr>
                        <a:t>DMRE)</a:t>
                      </a:r>
                      <a:endParaRPr lang="en-ZA" sz="20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7000"/>
                        </a:lnSpc>
                        <a:spcAft>
                          <a:spcPts val="800"/>
                        </a:spcAft>
                      </a:pPr>
                      <a:r>
                        <a:rPr lang="en-ZA" sz="1800">
                          <a:solidFill>
                            <a:sysClr val="windowText" lastClr="000000"/>
                          </a:solidFill>
                          <a:effectLst/>
                        </a:rPr>
                        <a:t>WWF IEP </a:t>
                      </a:r>
                      <a:endParaRPr lang="en-ZA" sz="20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73806684"/>
                  </a:ext>
                </a:extLst>
              </a:tr>
              <a:tr h="628968">
                <a:tc>
                  <a:txBody>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lang="en-ZA" sz="1600">
                          <a:solidFill>
                            <a:sysClr val="windowText" lastClr="000000"/>
                          </a:solidFill>
                          <a:effectLst/>
                        </a:rPr>
                        <a:t>Ensure security of energy supply  </a:t>
                      </a:r>
                      <a:r>
                        <a:rPr lang="en-ZA" sz="180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7000"/>
                        </a:lnSpc>
                        <a:spcAft>
                          <a:spcPts val="800"/>
                        </a:spcAft>
                      </a:pPr>
                      <a:r>
                        <a:rPr lang="en-ZA" sz="160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88007929"/>
                  </a:ext>
                </a:extLst>
              </a:tr>
              <a:tr h="374757">
                <a:tc>
                  <a:txBody>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lang="en-ZA" sz="1600">
                          <a:solidFill>
                            <a:sysClr val="windowText" lastClr="000000"/>
                          </a:solidFill>
                          <a:effectLst/>
                        </a:rPr>
                        <a:t>Minimise cost of energy </a:t>
                      </a:r>
                      <a:r>
                        <a:rPr lang="en-ZA" sz="180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7000"/>
                        </a:lnSpc>
                        <a:spcAft>
                          <a:spcPts val="800"/>
                        </a:spcAft>
                      </a:pPr>
                      <a:r>
                        <a:rPr lang="en-ZA" sz="160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4422177"/>
                  </a:ext>
                </a:extLst>
              </a:tr>
              <a:tr h="405927">
                <a:tc>
                  <a:txBody>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lang="en-ZA" sz="1600">
                          <a:solidFill>
                            <a:sysClr val="windowText" lastClr="000000"/>
                          </a:solidFill>
                          <a:effectLst/>
                        </a:rPr>
                        <a:t>Minimise environmental impacts </a:t>
                      </a:r>
                      <a:r>
                        <a:rPr lang="en-ZA" sz="180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lang="en-ZA" sz="160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ZA" sz="1600">
                          <a:solidFill>
                            <a:sysClr val="windowText" lastClr="000000"/>
                          </a:solidFill>
                          <a:effectLst/>
                        </a:rPr>
                        <a:t> (Paris Agreement aligned emission reductions)</a:t>
                      </a:r>
                      <a:endParaRPr lang="en-ZA" sz="18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57232513"/>
                  </a:ext>
                </a:extLst>
              </a:tr>
              <a:tr h="374757">
                <a:tc>
                  <a:txBody>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lang="en-ZA" sz="1600">
                          <a:solidFill>
                            <a:sysClr val="windowText" lastClr="000000"/>
                          </a:solidFill>
                          <a:effectLst/>
                        </a:rPr>
                        <a:t>Minimise water consumption </a:t>
                      </a:r>
                      <a:r>
                        <a:rPr lang="en-ZA" sz="180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7000"/>
                        </a:lnSpc>
                        <a:spcAft>
                          <a:spcPts val="800"/>
                        </a:spcAft>
                      </a:pPr>
                      <a:r>
                        <a:rPr lang="en-ZA" sz="160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5456941"/>
                  </a:ext>
                </a:extLst>
              </a:tr>
              <a:tr h="374757">
                <a:tc>
                  <a:txBody>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lang="en-ZA" sz="1600">
                          <a:solidFill>
                            <a:sysClr val="windowText" lastClr="000000"/>
                          </a:solidFill>
                          <a:effectLst/>
                        </a:rPr>
                        <a:t>Promote energy efficiency </a:t>
                      </a:r>
                      <a:r>
                        <a:rPr lang="en-ZA" sz="180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7000"/>
                        </a:lnSpc>
                        <a:spcAft>
                          <a:spcPts val="800"/>
                        </a:spcAft>
                      </a:pPr>
                      <a:r>
                        <a:rPr lang="en-ZA" sz="160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13852"/>
                  </a:ext>
                </a:extLst>
              </a:tr>
              <a:tr h="374757">
                <a:tc>
                  <a:txBody>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lang="en-ZA" sz="1600">
                          <a:solidFill>
                            <a:sysClr val="windowText" lastClr="000000"/>
                          </a:solidFill>
                          <a:effectLst/>
                        </a:rPr>
                        <a:t>Promote energy access </a:t>
                      </a:r>
                      <a:r>
                        <a:rPr lang="en-ZA" sz="180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7000"/>
                        </a:lnSpc>
                        <a:spcAft>
                          <a:spcPts val="800"/>
                        </a:spcAft>
                      </a:pPr>
                      <a:r>
                        <a:rPr lang="en-ZA" sz="160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044042"/>
                  </a:ext>
                </a:extLst>
              </a:tr>
              <a:tr h="374757">
                <a:tc>
                  <a:txBody>
                    <a:bodyPr/>
                    <a:lstStyle/>
                    <a:p>
                      <a:pPr algn="just">
                        <a:lnSpc>
                          <a:spcPct val="107000"/>
                        </a:lnSpc>
                        <a:spcAft>
                          <a:spcPts val="800"/>
                        </a:spcAft>
                      </a:pPr>
                      <a:r>
                        <a:rPr lang="en-ZA" sz="1600">
                          <a:solidFill>
                            <a:sysClr val="windowText" lastClr="000000"/>
                          </a:solidFill>
                          <a:effectLst/>
                        </a:rPr>
                        <a:t>Promote Job creation &amp; localisation</a:t>
                      </a:r>
                      <a:r>
                        <a:rPr lang="en-ZA" sz="180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t>
                      </a:r>
                      <a:endParaRPr lang="en-ZA" sz="18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lang="en-ZA" sz="160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ZA" sz="1600">
                          <a:solidFill>
                            <a:sysClr val="windowText" lastClr="000000"/>
                          </a:solidFill>
                          <a:effectLst/>
                        </a:rPr>
                        <a:t>(as an output)</a:t>
                      </a:r>
                      <a:endParaRPr lang="en-ZA" sz="18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88640836"/>
                  </a:ext>
                </a:extLst>
              </a:tr>
              <a:tr h="371336">
                <a:tc>
                  <a:txBody>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lang="en-ZA" sz="1600">
                          <a:solidFill>
                            <a:sysClr val="windowText" lastClr="000000"/>
                          </a:solidFill>
                          <a:effectLst/>
                        </a:rPr>
                        <a:t>Diversify supply sources </a:t>
                      </a:r>
                      <a:r>
                        <a:rPr lang="en-ZA" sz="180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7000"/>
                        </a:lnSpc>
                        <a:spcAft>
                          <a:spcPts val="800"/>
                        </a:spcAft>
                      </a:pPr>
                      <a:r>
                        <a:rPr lang="en-ZA" sz="14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62139645"/>
                  </a:ext>
                </a:extLst>
              </a:tr>
              <a:tr h="520785">
                <a:tc>
                  <a:txBody>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lang="en-ZA" sz="1600">
                          <a:solidFill>
                            <a:sysClr val="windowText" lastClr="000000"/>
                          </a:solidFill>
                          <a:effectLst/>
                        </a:rPr>
                        <a:t>Qualitative justice (as an output) </a:t>
                      </a:r>
                      <a:r>
                        <a:rPr lang="en-ZA" sz="14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t>
                      </a:r>
                      <a:endParaRPr lang="en-ZA"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7000"/>
                        </a:lnSpc>
                        <a:spcAft>
                          <a:spcPts val="800"/>
                        </a:spcAft>
                      </a:pPr>
                      <a:r>
                        <a:rPr lang="en-ZA" sz="160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8203068"/>
                  </a:ext>
                </a:extLst>
              </a:tr>
            </a:tbl>
          </a:graphicData>
        </a:graphic>
      </p:graphicFrame>
      <p:sp>
        <p:nvSpPr>
          <p:cNvPr id="8" name="TextBox 7">
            <a:extLst>
              <a:ext uri="{FF2B5EF4-FFF2-40B4-BE49-F238E27FC236}">
                <a16:creationId xmlns:a16="http://schemas.microsoft.com/office/drawing/2014/main" id="{4926C40B-3C79-0A3E-1D01-3D5749BE849F}"/>
              </a:ext>
            </a:extLst>
          </p:cNvPr>
          <p:cNvSpPr txBox="1"/>
          <p:nvPr/>
        </p:nvSpPr>
        <p:spPr>
          <a:xfrm>
            <a:off x="2008909" y="6108997"/>
            <a:ext cx="4558146" cy="369332"/>
          </a:xfrm>
          <a:prstGeom prst="rect">
            <a:avLst/>
          </a:prstGeom>
          <a:noFill/>
        </p:spPr>
        <p:txBody>
          <a:bodyPr wrap="square" rtlCol="0">
            <a:spAutoFit/>
          </a:bodyPr>
          <a:lstStyle/>
          <a:p>
            <a:r>
              <a:rPr lang="en-US"/>
              <a:t>“we need some changes, things must change”</a:t>
            </a:r>
          </a:p>
        </p:txBody>
      </p:sp>
    </p:spTree>
    <p:extLst>
      <p:ext uri="{BB962C8B-B14F-4D97-AF65-F5344CB8AC3E}">
        <p14:creationId xmlns:p14="http://schemas.microsoft.com/office/powerpoint/2010/main" val="9570179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EF67C-DE96-89A8-B93F-4C033124DAF5}"/>
              </a:ext>
            </a:extLst>
          </p:cNvPr>
          <p:cNvSpPr>
            <a:spLocks noGrp="1"/>
          </p:cNvSpPr>
          <p:nvPr>
            <p:ph type="title"/>
          </p:nvPr>
        </p:nvSpPr>
        <p:spPr/>
        <p:txBody>
          <a:bodyPr/>
          <a:lstStyle/>
          <a:p>
            <a:r>
              <a:rPr lang="en-US"/>
              <a:t>TOU representation in the Residential Sector</a:t>
            </a:r>
          </a:p>
        </p:txBody>
      </p:sp>
      <p:pic>
        <p:nvPicPr>
          <p:cNvPr id="5" name="Content Placeholder 4" descr="A graph of different colored lines&#10;&#10;Description automatically generated with medium confidence">
            <a:extLst>
              <a:ext uri="{FF2B5EF4-FFF2-40B4-BE49-F238E27FC236}">
                <a16:creationId xmlns:a16="http://schemas.microsoft.com/office/drawing/2014/main" id="{F463B234-A53A-09A0-58AC-39ADBB11B73D}"/>
              </a:ext>
            </a:extLst>
          </p:cNvPr>
          <p:cNvPicPr>
            <a:picLocks noGrp="1" noChangeAspect="1"/>
          </p:cNvPicPr>
          <p:nvPr>
            <p:ph idx="1"/>
          </p:nvPr>
        </p:nvPicPr>
        <p:blipFill>
          <a:blip r:embed="rId2"/>
          <a:stretch>
            <a:fillRect/>
          </a:stretch>
        </p:blipFill>
        <p:spPr>
          <a:xfrm>
            <a:off x="393620" y="1285875"/>
            <a:ext cx="10321290" cy="4914900"/>
          </a:xfrm>
        </p:spPr>
      </p:pic>
    </p:spTree>
    <p:extLst>
      <p:ext uri="{BB962C8B-B14F-4D97-AF65-F5344CB8AC3E}">
        <p14:creationId xmlns:p14="http://schemas.microsoft.com/office/powerpoint/2010/main" val="10236345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C9A29-2C5D-14B1-8F3E-5B7BBC0FC5ED}"/>
              </a:ext>
            </a:extLst>
          </p:cNvPr>
          <p:cNvSpPr>
            <a:spLocks noGrp="1"/>
          </p:cNvSpPr>
          <p:nvPr>
            <p:ph type="title"/>
          </p:nvPr>
        </p:nvSpPr>
        <p:spPr/>
        <p:txBody>
          <a:bodyPr/>
          <a:lstStyle/>
          <a:p>
            <a:r>
              <a:rPr lang="en-US"/>
              <a:t>Household response under Net-Zero</a:t>
            </a:r>
          </a:p>
        </p:txBody>
      </p:sp>
      <p:sp>
        <p:nvSpPr>
          <p:cNvPr id="3" name="Content Placeholder 2">
            <a:extLst>
              <a:ext uri="{FF2B5EF4-FFF2-40B4-BE49-F238E27FC236}">
                <a16:creationId xmlns:a16="http://schemas.microsoft.com/office/drawing/2014/main" id="{6B93DEB9-4802-3BF7-D7DD-590230538F9A}"/>
              </a:ext>
            </a:extLst>
          </p:cNvPr>
          <p:cNvSpPr>
            <a:spLocks noGrp="1"/>
          </p:cNvSpPr>
          <p:nvPr>
            <p:ph idx="1"/>
          </p:nvPr>
        </p:nvSpPr>
        <p:spPr/>
        <p:txBody>
          <a:bodyPr>
            <a:normAutofit fontScale="92500" lnSpcReduction="10000"/>
          </a:bodyPr>
          <a:lstStyle/>
          <a:p>
            <a:r>
              <a:rPr lang="en-US"/>
              <a:t>Constrained by assumptions around access to electricity</a:t>
            </a:r>
          </a:p>
          <a:p>
            <a:r>
              <a:rPr lang="en-US"/>
              <a:t>Equally it is constrained by the policy support for access to efficient appliances, subsidized electricity or households ability to pay, housing policies </a:t>
            </a:r>
            <a:r>
              <a:rPr lang="en-US" err="1"/>
              <a:t>etc</a:t>
            </a:r>
            <a:endParaRPr lang="en-US"/>
          </a:p>
          <a:p>
            <a:r>
              <a:rPr lang="en-US"/>
              <a:t>It is helped by upward income mobility</a:t>
            </a:r>
          </a:p>
          <a:p>
            <a:r>
              <a:rPr lang="en-US"/>
              <a:t>Unmeasured policy impacts that need to be estimated – </a:t>
            </a:r>
            <a:r>
              <a:rPr lang="en-US" err="1"/>
              <a:t>eg</a:t>
            </a:r>
            <a:r>
              <a:rPr lang="en-US"/>
              <a:t> SANS10400</a:t>
            </a:r>
          </a:p>
          <a:p>
            <a:r>
              <a:rPr lang="en-US"/>
              <a:t>Demand side responses related to energy efficiency can improve both supply costs and the cost of accessing energy services in low income households</a:t>
            </a:r>
          </a:p>
          <a:p>
            <a:r>
              <a:rPr lang="en-US" err="1"/>
              <a:t>Behaviour</a:t>
            </a:r>
            <a:r>
              <a:rPr lang="en-US"/>
              <a:t> response is important but difficult to quantify and typically not modelled</a:t>
            </a:r>
          </a:p>
          <a:p>
            <a:endParaRPr lang="en-US"/>
          </a:p>
        </p:txBody>
      </p:sp>
    </p:spTree>
    <p:extLst>
      <p:ext uri="{BB962C8B-B14F-4D97-AF65-F5344CB8AC3E}">
        <p14:creationId xmlns:p14="http://schemas.microsoft.com/office/powerpoint/2010/main" val="41175850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6839D-58B5-CDA5-60C0-D2D295319397}"/>
              </a:ext>
            </a:extLst>
          </p:cNvPr>
          <p:cNvSpPr>
            <a:spLocks noGrp="1"/>
          </p:cNvSpPr>
          <p:nvPr>
            <p:ph type="title"/>
          </p:nvPr>
        </p:nvSpPr>
        <p:spPr/>
        <p:txBody>
          <a:bodyPr/>
          <a:lstStyle/>
          <a:p>
            <a:r>
              <a:rPr lang="en-US"/>
              <a:t>Commercial Sector</a:t>
            </a:r>
          </a:p>
        </p:txBody>
      </p:sp>
      <p:sp>
        <p:nvSpPr>
          <p:cNvPr id="3" name="Text Placeholder 2">
            <a:extLst>
              <a:ext uri="{FF2B5EF4-FFF2-40B4-BE49-F238E27FC236}">
                <a16:creationId xmlns:a16="http://schemas.microsoft.com/office/drawing/2014/main" id="{844F7E17-273C-324F-D69F-16CB816F8B1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199805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D77DF-DF7E-961B-1CF9-D2AD17825E06}"/>
              </a:ext>
            </a:extLst>
          </p:cNvPr>
          <p:cNvSpPr>
            <a:spLocks noGrp="1"/>
          </p:cNvSpPr>
          <p:nvPr>
            <p:ph type="title"/>
          </p:nvPr>
        </p:nvSpPr>
        <p:spPr/>
        <p:txBody>
          <a:bodyPr/>
          <a:lstStyle/>
          <a:p>
            <a:r>
              <a:rPr lang="en-US"/>
              <a:t>Basic structure</a:t>
            </a:r>
          </a:p>
        </p:txBody>
      </p:sp>
      <p:sp>
        <p:nvSpPr>
          <p:cNvPr id="3" name="Content Placeholder 2">
            <a:extLst>
              <a:ext uri="{FF2B5EF4-FFF2-40B4-BE49-F238E27FC236}">
                <a16:creationId xmlns:a16="http://schemas.microsoft.com/office/drawing/2014/main" id="{2045540E-1A4B-BE89-064A-2C8AA05388C6}"/>
              </a:ext>
            </a:extLst>
          </p:cNvPr>
          <p:cNvSpPr>
            <a:spLocks noGrp="1"/>
          </p:cNvSpPr>
          <p:nvPr>
            <p:ph idx="1"/>
          </p:nvPr>
        </p:nvSpPr>
        <p:spPr/>
        <p:txBody>
          <a:bodyPr>
            <a:normAutofit fontScale="77500" lnSpcReduction="20000"/>
          </a:bodyPr>
          <a:lstStyle/>
          <a:p>
            <a:r>
              <a:rPr lang="en-US"/>
              <a:t>Private and public sector buildings and street lighting and water treatment plants</a:t>
            </a:r>
          </a:p>
          <a:p>
            <a:r>
              <a:rPr lang="en-US"/>
              <a:t>Drivers – square meters of buildings- growth in floor area linked to historic trends – slight lag – energy intensity of energy services linked to floor area (PJ/m</a:t>
            </a:r>
            <a:r>
              <a:rPr lang="en-US" baseline="30000"/>
              <a:t>2</a:t>
            </a:r>
            <a:r>
              <a:rPr lang="en-US"/>
              <a:t>)</a:t>
            </a:r>
          </a:p>
          <a:p>
            <a:r>
              <a:rPr lang="en-US"/>
              <a:t>Energy service demands can be met by </a:t>
            </a:r>
          </a:p>
          <a:p>
            <a:pPr lvl="1"/>
            <a:r>
              <a:rPr lang="en-US"/>
              <a:t>Multiple fuels </a:t>
            </a:r>
          </a:p>
          <a:p>
            <a:pPr lvl="1"/>
            <a:r>
              <a:rPr lang="en-US"/>
              <a:t>Multiple technologies</a:t>
            </a:r>
          </a:p>
          <a:p>
            <a:r>
              <a:rPr lang="en-US"/>
              <a:t>Captures energy service needs in new and existing buildings </a:t>
            </a:r>
          </a:p>
          <a:p>
            <a:r>
              <a:rPr lang="en-US"/>
              <a:t>Building stocks  linked to demand for energy services– </a:t>
            </a:r>
          </a:p>
          <a:p>
            <a:pPr lvl="1"/>
            <a:r>
              <a:rPr lang="en-US"/>
              <a:t>Newer buildings have lower UED</a:t>
            </a:r>
          </a:p>
          <a:p>
            <a:r>
              <a:rPr lang="en-US"/>
              <a:t>TOU for all energy services</a:t>
            </a:r>
          </a:p>
          <a:p>
            <a:pPr lvl="1"/>
            <a:r>
              <a:rPr lang="en-US"/>
              <a:t>Commercial use higher over the day</a:t>
            </a:r>
          </a:p>
          <a:p>
            <a:r>
              <a:rPr lang="en-US"/>
              <a:t>Buildings can respond to net zero constraints by fuel switching and adopting higher efficiency technologies, it is also possible to force in stricter building regulations that lower UED </a:t>
            </a:r>
          </a:p>
        </p:txBody>
      </p:sp>
    </p:spTree>
    <p:extLst>
      <p:ext uri="{BB962C8B-B14F-4D97-AF65-F5344CB8AC3E}">
        <p14:creationId xmlns:p14="http://schemas.microsoft.com/office/powerpoint/2010/main" val="25866309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6839D-58B5-CDA5-60C0-D2D295319397}"/>
              </a:ext>
            </a:extLst>
          </p:cNvPr>
          <p:cNvSpPr>
            <a:spLocks noGrp="1"/>
          </p:cNvSpPr>
          <p:nvPr>
            <p:ph type="title"/>
          </p:nvPr>
        </p:nvSpPr>
        <p:spPr/>
        <p:txBody>
          <a:bodyPr/>
          <a:lstStyle/>
          <a:p>
            <a:r>
              <a:rPr lang="en-US"/>
              <a:t>Transport Sector</a:t>
            </a:r>
          </a:p>
        </p:txBody>
      </p:sp>
      <p:sp>
        <p:nvSpPr>
          <p:cNvPr id="3" name="Text Placeholder 2">
            <a:extLst>
              <a:ext uri="{FF2B5EF4-FFF2-40B4-BE49-F238E27FC236}">
                <a16:creationId xmlns:a16="http://schemas.microsoft.com/office/drawing/2014/main" id="{844F7E17-273C-324F-D69F-16CB816F8B1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403870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873AC2C-82BE-2292-F644-011F9B3EAA56}"/>
              </a:ext>
            </a:extLst>
          </p:cNvPr>
          <p:cNvPicPr/>
          <p:nvPr/>
        </p:nvPicPr>
        <p:blipFill>
          <a:blip r:embed="rId2"/>
          <a:srcRect/>
          <a:stretch>
            <a:fillRect/>
          </a:stretch>
        </p:blipFill>
        <p:spPr>
          <a:xfrm>
            <a:off x="2328863" y="800100"/>
            <a:ext cx="6857177" cy="4812423"/>
          </a:xfrm>
          <a:prstGeom prst="rect">
            <a:avLst/>
          </a:prstGeom>
          <a:ln/>
        </p:spPr>
      </p:pic>
    </p:spTree>
    <p:extLst>
      <p:ext uri="{BB962C8B-B14F-4D97-AF65-F5344CB8AC3E}">
        <p14:creationId xmlns:p14="http://schemas.microsoft.com/office/powerpoint/2010/main" val="15265076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9274B-41B0-2E83-E4D9-CAB9C10272EE}"/>
              </a:ext>
            </a:extLst>
          </p:cNvPr>
          <p:cNvSpPr>
            <a:spLocks noGrp="1"/>
          </p:cNvSpPr>
          <p:nvPr>
            <p:ph type="title"/>
          </p:nvPr>
        </p:nvSpPr>
        <p:spPr/>
        <p:txBody>
          <a:bodyPr/>
          <a:lstStyle/>
          <a:p>
            <a:endParaRPr lang="en-US"/>
          </a:p>
        </p:txBody>
      </p:sp>
      <p:pic>
        <p:nvPicPr>
          <p:cNvPr id="3" name="Picture 2" descr="Table, calendar&#10;&#10;Description automatically generated">
            <a:extLst>
              <a:ext uri="{FF2B5EF4-FFF2-40B4-BE49-F238E27FC236}">
                <a16:creationId xmlns:a16="http://schemas.microsoft.com/office/drawing/2014/main" id="{72866B0B-63CE-6F3D-D1D2-3A0B36BF0F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375" y="878887"/>
            <a:ext cx="11200887" cy="5307601"/>
          </a:xfrm>
          <a:prstGeom prst="rect">
            <a:avLst/>
          </a:prstGeom>
        </p:spPr>
      </p:pic>
    </p:spTree>
    <p:extLst>
      <p:ext uri="{BB962C8B-B14F-4D97-AF65-F5344CB8AC3E}">
        <p14:creationId xmlns:p14="http://schemas.microsoft.com/office/powerpoint/2010/main" val="18579789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6839D-58B5-CDA5-60C0-D2D295319397}"/>
              </a:ext>
            </a:extLst>
          </p:cNvPr>
          <p:cNvSpPr>
            <a:spLocks noGrp="1"/>
          </p:cNvSpPr>
          <p:nvPr>
            <p:ph type="title"/>
          </p:nvPr>
        </p:nvSpPr>
        <p:spPr/>
        <p:txBody>
          <a:bodyPr/>
          <a:lstStyle/>
          <a:p>
            <a:r>
              <a:rPr lang="en-US"/>
              <a:t>Industry Sector(s)</a:t>
            </a:r>
          </a:p>
        </p:txBody>
      </p:sp>
      <p:sp>
        <p:nvSpPr>
          <p:cNvPr id="3" name="Text Placeholder 2">
            <a:extLst>
              <a:ext uri="{FF2B5EF4-FFF2-40B4-BE49-F238E27FC236}">
                <a16:creationId xmlns:a16="http://schemas.microsoft.com/office/drawing/2014/main" id="{844F7E17-273C-324F-D69F-16CB816F8B1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309659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4583F-3AB0-4426-0CA4-CECED9462B29}"/>
              </a:ext>
            </a:extLst>
          </p:cNvPr>
          <p:cNvSpPr>
            <a:spLocks noGrp="1"/>
          </p:cNvSpPr>
          <p:nvPr>
            <p:ph type="title"/>
          </p:nvPr>
        </p:nvSpPr>
        <p:spPr/>
        <p:txBody>
          <a:bodyPr/>
          <a:lstStyle/>
          <a:p>
            <a:r>
              <a:rPr lang="en-ZA"/>
              <a:t>Approach to modelling</a:t>
            </a:r>
          </a:p>
        </p:txBody>
      </p:sp>
      <p:sp>
        <p:nvSpPr>
          <p:cNvPr id="3" name="Content Placeholder 2">
            <a:extLst>
              <a:ext uri="{FF2B5EF4-FFF2-40B4-BE49-F238E27FC236}">
                <a16:creationId xmlns:a16="http://schemas.microsoft.com/office/drawing/2014/main" id="{4884BE01-2AB9-17EC-1A8B-C053F4C77DDE}"/>
              </a:ext>
            </a:extLst>
          </p:cNvPr>
          <p:cNvSpPr>
            <a:spLocks noGrp="1"/>
          </p:cNvSpPr>
          <p:nvPr>
            <p:ph idx="1"/>
          </p:nvPr>
        </p:nvSpPr>
        <p:spPr/>
        <p:txBody>
          <a:bodyPr/>
          <a:lstStyle/>
          <a:p>
            <a:r>
              <a:rPr lang="en-ZA"/>
              <a:t>Based on two things: access to data, intensity/scale of industry types</a:t>
            </a:r>
          </a:p>
          <a:p>
            <a:r>
              <a:rPr lang="en-ZA"/>
              <a:t>Two methodologies employed within SATIM sectors;</a:t>
            </a:r>
          </a:p>
          <a:p>
            <a:pPr lvl="1"/>
            <a:r>
              <a:rPr lang="en-ZA"/>
              <a:t>For more numerous industries, often not energy intensive - model based on higher level energy data like energy balances (methodology 1)</a:t>
            </a:r>
          </a:p>
          <a:p>
            <a:pPr lvl="1"/>
            <a:r>
              <a:rPr lang="en-ZA"/>
              <a:t>Energy intensive industries – fewer, generally more energy intensive facilities (methodology 2)</a:t>
            </a:r>
          </a:p>
          <a:p>
            <a:r>
              <a:rPr lang="en-ZA"/>
              <a:t>Drivers are from sectoral GDP growth from economic model</a:t>
            </a:r>
          </a:p>
          <a:p>
            <a:pPr lvl="1"/>
            <a:r>
              <a:rPr lang="en-ZA"/>
              <a:t>Methodology 1 – GDP growth adjusts the </a:t>
            </a:r>
            <a:r>
              <a:rPr lang="en-ZA" b="1" u="sng"/>
              <a:t>enduse service</a:t>
            </a:r>
            <a:r>
              <a:rPr lang="en-ZA"/>
              <a:t> (e.g. process heat)</a:t>
            </a:r>
            <a:endParaRPr lang="en-ZA" b="1" u="sng"/>
          </a:p>
          <a:p>
            <a:pPr lvl="1"/>
            <a:r>
              <a:rPr lang="en-ZA"/>
              <a:t>Methodology 2 – GDP growth adjusts how much </a:t>
            </a:r>
            <a:r>
              <a:rPr lang="en-ZA" b="1" u="sng"/>
              <a:t>output</a:t>
            </a:r>
            <a:r>
              <a:rPr lang="en-ZA"/>
              <a:t> (e.g. Mt of steel)</a:t>
            </a:r>
          </a:p>
          <a:p>
            <a:endParaRPr lang="en-ZA"/>
          </a:p>
        </p:txBody>
      </p:sp>
    </p:spTree>
    <p:extLst>
      <p:ext uri="{BB962C8B-B14F-4D97-AF65-F5344CB8AC3E}">
        <p14:creationId xmlns:p14="http://schemas.microsoft.com/office/powerpoint/2010/main" val="19057403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AC002-1F28-8BD7-E13D-1DE10D9A7D6B}"/>
              </a:ext>
            </a:extLst>
          </p:cNvPr>
          <p:cNvSpPr>
            <a:spLocks noGrp="1"/>
          </p:cNvSpPr>
          <p:nvPr>
            <p:ph type="title"/>
          </p:nvPr>
        </p:nvSpPr>
        <p:spPr/>
        <p:txBody>
          <a:bodyPr/>
          <a:lstStyle/>
          <a:p>
            <a:r>
              <a:rPr lang="en-ZA"/>
              <a:t>Industry sector characteristics and methodology</a:t>
            </a:r>
          </a:p>
        </p:txBody>
      </p:sp>
      <p:sp>
        <p:nvSpPr>
          <p:cNvPr id="3" name="Content Placeholder 2">
            <a:extLst>
              <a:ext uri="{FF2B5EF4-FFF2-40B4-BE49-F238E27FC236}">
                <a16:creationId xmlns:a16="http://schemas.microsoft.com/office/drawing/2014/main" id="{BE1E2F8B-9014-A58D-9120-360E19467ABF}"/>
              </a:ext>
            </a:extLst>
          </p:cNvPr>
          <p:cNvSpPr>
            <a:spLocks noGrp="1"/>
          </p:cNvSpPr>
          <p:nvPr>
            <p:ph idx="1"/>
          </p:nvPr>
        </p:nvSpPr>
        <p:spPr/>
        <p:txBody>
          <a:bodyPr/>
          <a:lstStyle/>
          <a:p>
            <a:endParaRPr lang="en-ZA"/>
          </a:p>
        </p:txBody>
      </p:sp>
      <p:graphicFrame>
        <p:nvGraphicFramePr>
          <p:cNvPr id="4" name="Table 3">
            <a:extLst>
              <a:ext uri="{FF2B5EF4-FFF2-40B4-BE49-F238E27FC236}">
                <a16:creationId xmlns:a16="http://schemas.microsoft.com/office/drawing/2014/main" id="{574A3742-18A4-5D95-463D-F3C8D2E6BC54}"/>
              </a:ext>
            </a:extLst>
          </p:cNvPr>
          <p:cNvGraphicFramePr>
            <a:graphicFrameLocks noGrp="1"/>
          </p:cNvGraphicFramePr>
          <p:nvPr>
            <p:extLst>
              <p:ext uri="{D42A27DB-BD31-4B8C-83A1-F6EECF244321}">
                <p14:modId xmlns:p14="http://schemas.microsoft.com/office/powerpoint/2010/main" val="1385592586"/>
              </p:ext>
            </p:extLst>
          </p:nvPr>
        </p:nvGraphicFramePr>
        <p:xfrm>
          <a:off x="1703962" y="1825625"/>
          <a:ext cx="8784075" cy="4481836"/>
        </p:xfrm>
        <a:graphic>
          <a:graphicData uri="http://schemas.openxmlformats.org/drawingml/2006/table">
            <a:tbl>
              <a:tblPr firstRow="1" bandRow="1">
                <a:tableStyleId>{5C22544A-7EE6-4342-B048-85BDC9FD1C3A}</a:tableStyleId>
              </a:tblPr>
              <a:tblGrid>
                <a:gridCol w="2055059">
                  <a:extLst>
                    <a:ext uri="{9D8B030D-6E8A-4147-A177-3AD203B41FA5}">
                      <a16:colId xmlns:a16="http://schemas.microsoft.com/office/drawing/2014/main" val="2874058125"/>
                    </a:ext>
                  </a:extLst>
                </a:gridCol>
                <a:gridCol w="3364508">
                  <a:extLst>
                    <a:ext uri="{9D8B030D-6E8A-4147-A177-3AD203B41FA5}">
                      <a16:colId xmlns:a16="http://schemas.microsoft.com/office/drawing/2014/main" val="1395488248"/>
                    </a:ext>
                  </a:extLst>
                </a:gridCol>
                <a:gridCol w="3364508">
                  <a:extLst>
                    <a:ext uri="{9D8B030D-6E8A-4147-A177-3AD203B41FA5}">
                      <a16:colId xmlns:a16="http://schemas.microsoft.com/office/drawing/2014/main" val="361095864"/>
                    </a:ext>
                  </a:extLst>
                </a:gridCol>
              </a:tblGrid>
              <a:tr h="333744">
                <a:tc>
                  <a:txBody>
                    <a:bodyPr/>
                    <a:lstStyle/>
                    <a:p>
                      <a:endParaRPr lang="en-ZA" sz="1400"/>
                    </a:p>
                  </a:txBody>
                  <a:tcPr/>
                </a:tc>
                <a:tc>
                  <a:txBody>
                    <a:bodyPr/>
                    <a:lstStyle/>
                    <a:p>
                      <a:r>
                        <a:rPr lang="en-ZA" sz="1400"/>
                        <a:t>Sectors</a:t>
                      </a:r>
                    </a:p>
                  </a:txBody>
                  <a:tcPr/>
                </a:tc>
                <a:tc>
                  <a:txBody>
                    <a:bodyPr/>
                    <a:lstStyle/>
                    <a:p>
                      <a:r>
                        <a:rPr lang="en-ZA" sz="1400"/>
                        <a:t>Description/comment</a:t>
                      </a:r>
                    </a:p>
                  </a:txBody>
                  <a:tcPr/>
                </a:tc>
                <a:extLst>
                  <a:ext uri="{0D108BD9-81ED-4DB2-BD59-A6C34878D82A}">
                    <a16:rowId xmlns:a16="http://schemas.microsoft.com/office/drawing/2014/main" val="3793890414"/>
                  </a:ext>
                </a:extLst>
              </a:tr>
              <a:tr h="333744">
                <a:tc rowSpan="5">
                  <a:txBody>
                    <a:bodyPr/>
                    <a:lstStyle/>
                    <a:p>
                      <a:pPr algn="l"/>
                      <a:r>
                        <a:rPr lang="en-ZA" sz="1400"/>
                        <a:t>Methodology 1</a:t>
                      </a:r>
                    </a:p>
                  </a:txBody>
                  <a:tcPr/>
                </a:tc>
                <a:tc>
                  <a:txBody>
                    <a:bodyPr/>
                    <a:lstStyle/>
                    <a:p>
                      <a:r>
                        <a:rPr lang="en-ZA" sz="1400"/>
                        <a:t>Food and beverage</a:t>
                      </a:r>
                    </a:p>
                  </a:txBody>
                  <a:tcPr/>
                </a:tc>
                <a:tc>
                  <a:txBody>
                    <a:bodyPr/>
                    <a:lstStyle/>
                    <a:p>
                      <a:endParaRPr lang="en-ZA" sz="1400"/>
                    </a:p>
                  </a:txBody>
                  <a:tcPr/>
                </a:tc>
                <a:extLst>
                  <a:ext uri="{0D108BD9-81ED-4DB2-BD59-A6C34878D82A}">
                    <a16:rowId xmlns:a16="http://schemas.microsoft.com/office/drawing/2014/main" val="3562914697"/>
                  </a:ext>
                </a:extLst>
              </a:tr>
              <a:tr h="333744">
                <a:tc vMerge="1">
                  <a:txBody>
                    <a:bodyPr/>
                    <a:lstStyle/>
                    <a:p>
                      <a:endParaRPr lang="en-ZA"/>
                    </a:p>
                  </a:txBody>
                  <a:tcPr/>
                </a:tc>
                <a:tc>
                  <a:txBody>
                    <a:bodyPr/>
                    <a:lstStyle/>
                    <a:p>
                      <a:r>
                        <a:rPr lang="en-ZA" sz="1400"/>
                        <a:t>General Manufacturing</a:t>
                      </a:r>
                    </a:p>
                  </a:txBody>
                  <a:tcPr/>
                </a:tc>
                <a:tc>
                  <a:txBody>
                    <a:bodyPr/>
                    <a:lstStyle/>
                    <a:p>
                      <a:endParaRPr lang="en-ZA" sz="1400"/>
                    </a:p>
                  </a:txBody>
                  <a:tcPr/>
                </a:tc>
                <a:extLst>
                  <a:ext uri="{0D108BD9-81ED-4DB2-BD59-A6C34878D82A}">
                    <a16:rowId xmlns:a16="http://schemas.microsoft.com/office/drawing/2014/main" val="2069431545"/>
                  </a:ext>
                </a:extLst>
              </a:tr>
              <a:tr h="673174">
                <a:tc vMerge="1">
                  <a:txBody>
                    <a:bodyPr/>
                    <a:lstStyle/>
                    <a:p>
                      <a:endParaRPr lang="en-ZA"/>
                    </a:p>
                  </a:txBody>
                  <a:tcPr/>
                </a:tc>
                <a:tc>
                  <a:txBody>
                    <a:bodyPr/>
                    <a:lstStyle/>
                    <a:p>
                      <a:r>
                        <a:rPr lang="en-ZA" sz="1400"/>
                        <a:t>Chemicals*</a:t>
                      </a:r>
                    </a:p>
                  </a:txBody>
                  <a:tcPr/>
                </a:tc>
                <a:tc>
                  <a:txBody>
                    <a:bodyPr/>
                    <a:lstStyle/>
                    <a:p>
                      <a:r>
                        <a:rPr lang="en-ZA" sz="1400"/>
                        <a:t>Just the energy use for chemical production, excludes SASOL almost entirely</a:t>
                      </a:r>
                    </a:p>
                  </a:txBody>
                  <a:tcPr/>
                </a:tc>
                <a:extLst>
                  <a:ext uri="{0D108BD9-81ED-4DB2-BD59-A6C34878D82A}">
                    <a16:rowId xmlns:a16="http://schemas.microsoft.com/office/drawing/2014/main" val="1891554533"/>
                  </a:ext>
                </a:extLst>
              </a:tr>
              <a:tr h="333744">
                <a:tc vMerge="1">
                  <a:txBody>
                    <a:bodyPr/>
                    <a:lstStyle/>
                    <a:p>
                      <a:endParaRPr lang="en-ZA"/>
                    </a:p>
                  </a:txBody>
                  <a:tcPr/>
                </a:tc>
                <a:tc>
                  <a:txBody>
                    <a:bodyPr/>
                    <a:lstStyle/>
                    <a:p>
                      <a:r>
                        <a:rPr lang="en-ZA" sz="1400"/>
                        <a:t>Mining</a:t>
                      </a:r>
                    </a:p>
                  </a:txBody>
                  <a:tcPr/>
                </a:tc>
                <a:tc>
                  <a:txBody>
                    <a:bodyPr/>
                    <a:lstStyle/>
                    <a:p>
                      <a:r>
                        <a:rPr lang="en-ZA" sz="1400"/>
                        <a:t>Excludes PGM mining</a:t>
                      </a:r>
                    </a:p>
                  </a:txBody>
                  <a:tcPr/>
                </a:tc>
                <a:extLst>
                  <a:ext uri="{0D108BD9-81ED-4DB2-BD59-A6C34878D82A}">
                    <a16:rowId xmlns:a16="http://schemas.microsoft.com/office/drawing/2014/main" val="3496136687"/>
                  </a:ext>
                </a:extLst>
              </a:tr>
              <a:tr h="471222">
                <a:tc vMerge="1">
                  <a:txBody>
                    <a:bodyPr/>
                    <a:lstStyle/>
                    <a:p>
                      <a:endParaRPr lang="en-ZA"/>
                    </a:p>
                  </a:txBody>
                  <a:tcPr/>
                </a:tc>
                <a:tc>
                  <a:txBody>
                    <a:bodyPr/>
                    <a:lstStyle/>
                    <a:p>
                      <a:r>
                        <a:rPr lang="en-ZA" sz="1400"/>
                        <a:t>Precious and other Non-ferrous</a:t>
                      </a:r>
                    </a:p>
                  </a:txBody>
                  <a:tcPr/>
                </a:tc>
                <a:tc>
                  <a:txBody>
                    <a:bodyPr/>
                    <a:lstStyle/>
                    <a:p>
                      <a:r>
                        <a:rPr lang="en-ZA" sz="1400"/>
                        <a:t>Excluding aluminium and PGMs</a:t>
                      </a:r>
                    </a:p>
                  </a:txBody>
                  <a:tcPr/>
                </a:tc>
                <a:extLst>
                  <a:ext uri="{0D108BD9-81ED-4DB2-BD59-A6C34878D82A}">
                    <a16:rowId xmlns:a16="http://schemas.microsoft.com/office/drawing/2014/main" val="1954345225"/>
                  </a:ext>
                </a:extLst>
              </a:tr>
              <a:tr h="333744">
                <a:tc rowSpan="6">
                  <a:txBody>
                    <a:bodyPr/>
                    <a:lstStyle/>
                    <a:p>
                      <a:r>
                        <a:rPr lang="en-ZA" sz="1400"/>
                        <a:t>Methodology 2</a:t>
                      </a:r>
                    </a:p>
                  </a:txBody>
                  <a:tcPr/>
                </a:tc>
                <a:tc>
                  <a:txBody>
                    <a:bodyPr/>
                    <a:lstStyle/>
                    <a:p>
                      <a:r>
                        <a:rPr lang="en-ZA" sz="1400"/>
                        <a:t>Iron and steel</a:t>
                      </a:r>
                    </a:p>
                  </a:txBody>
                  <a:tcPr/>
                </a:tc>
                <a:tc>
                  <a:txBody>
                    <a:bodyPr/>
                    <a:lstStyle/>
                    <a:p>
                      <a:endParaRPr lang="en-ZA" sz="1400"/>
                    </a:p>
                  </a:txBody>
                  <a:tcPr/>
                </a:tc>
                <a:extLst>
                  <a:ext uri="{0D108BD9-81ED-4DB2-BD59-A6C34878D82A}">
                    <a16:rowId xmlns:a16="http://schemas.microsoft.com/office/drawing/2014/main" val="3196527208"/>
                  </a:ext>
                </a:extLst>
              </a:tr>
              <a:tr h="333744">
                <a:tc vMerge="1">
                  <a:txBody>
                    <a:bodyPr/>
                    <a:lstStyle/>
                    <a:p>
                      <a:endParaRPr lang="en-ZA"/>
                    </a:p>
                  </a:txBody>
                  <a:tcPr/>
                </a:tc>
                <a:tc>
                  <a:txBody>
                    <a:bodyPr/>
                    <a:lstStyle/>
                    <a:p>
                      <a:r>
                        <a:rPr lang="en-ZA" sz="1400"/>
                        <a:t>Non-Mettalic Minerals</a:t>
                      </a:r>
                    </a:p>
                  </a:txBody>
                  <a:tcPr/>
                </a:tc>
                <a:tc>
                  <a:txBody>
                    <a:bodyPr/>
                    <a:lstStyle/>
                    <a:p>
                      <a:r>
                        <a:rPr lang="en-ZA" sz="1400"/>
                        <a:t>Cement, Lime, Glass, Bricks</a:t>
                      </a:r>
                    </a:p>
                  </a:txBody>
                  <a:tcPr/>
                </a:tc>
                <a:extLst>
                  <a:ext uri="{0D108BD9-81ED-4DB2-BD59-A6C34878D82A}">
                    <a16:rowId xmlns:a16="http://schemas.microsoft.com/office/drawing/2014/main" val="726485620"/>
                  </a:ext>
                </a:extLst>
              </a:tr>
              <a:tr h="333744">
                <a:tc vMerge="1">
                  <a:txBody>
                    <a:bodyPr/>
                    <a:lstStyle/>
                    <a:p>
                      <a:endParaRPr lang="en-ZA"/>
                    </a:p>
                  </a:txBody>
                  <a:tcPr/>
                </a:tc>
                <a:tc>
                  <a:txBody>
                    <a:bodyPr/>
                    <a:lstStyle/>
                    <a:p>
                      <a:r>
                        <a:rPr lang="en-ZA" sz="1400"/>
                        <a:t>Pulp and Paper</a:t>
                      </a:r>
                    </a:p>
                  </a:txBody>
                  <a:tcPr/>
                </a:tc>
                <a:tc>
                  <a:txBody>
                    <a:bodyPr/>
                    <a:lstStyle/>
                    <a:p>
                      <a:endParaRPr lang="en-ZA" sz="1400"/>
                    </a:p>
                  </a:txBody>
                  <a:tcPr/>
                </a:tc>
                <a:extLst>
                  <a:ext uri="{0D108BD9-81ED-4DB2-BD59-A6C34878D82A}">
                    <a16:rowId xmlns:a16="http://schemas.microsoft.com/office/drawing/2014/main" val="1359241718"/>
                  </a:ext>
                </a:extLst>
              </a:tr>
              <a:tr h="333744">
                <a:tc vMerge="1">
                  <a:txBody>
                    <a:bodyPr/>
                    <a:lstStyle/>
                    <a:p>
                      <a:endParaRPr lang="en-ZA"/>
                    </a:p>
                  </a:txBody>
                  <a:tcPr/>
                </a:tc>
                <a:tc>
                  <a:txBody>
                    <a:bodyPr/>
                    <a:lstStyle/>
                    <a:p>
                      <a:r>
                        <a:rPr lang="en-ZA" sz="1400"/>
                        <a:t>Ferro Alloys</a:t>
                      </a:r>
                    </a:p>
                  </a:txBody>
                  <a:tcPr/>
                </a:tc>
                <a:tc>
                  <a:txBody>
                    <a:bodyPr/>
                    <a:lstStyle/>
                    <a:p>
                      <a:r>
                        <a:rPr lang="en-ZA" sz="1400"/>
                        <a:t>Chrome and Manganese</a:t>
                      </a:r>
                    </a:p>
                  </a:txBody>
                  <a:tcPr/>
                </a:tc>
                <a:extLst>
                  <a:ext uri="{0D108BD9-81ED-4DB2-BD59-A6C34878D82A}">
                    <a16:rowId xmlns:a16="http://schemas.microsoft.com/office/drawing/2014/main" val="898638989"/>
                  </a:ext>
                </a:extLst>
              </a:tr>
              <a:tr h="333744">
                <a:tc vMerge="1">
                  <a:txBody>
                    <a:bodyPr/>
                    <a:lstStyle/>
                    <a:p>
                      <a:endParaRPr lang="en-ZA"/>
                    </a:p>
                  </a:txBody>
                  <a:tcPr/>
                </a:tc>
                <a:tc>
                  <a:txBody>
                    <a:bodyPr/>
                    <a:lstStyle/>
                    <a:p>
                      <a:r>
                        <a:rPr lang="en-ZA" sz="1400"/>
                        <a:t>Aluminium</a:t>
                      </a:r>
                    </a:p>
                  </a:txBody>
                  <a:tcPr/>
                </a:tc>
                <a:tc>
                  <a:txBody>
                    <a:bodyPr/>
                    <a:lstStyle/>
                    <a:p>
                      <a:endParaRPr lang="en-ZA" sz="1400"/>
                    </a:p>
                  </a:txBody>
                  <a:tcPr/>
                </a:tc>
                <a:extLst>
                  <a:ext uri="{0D108BD9-81ED-4DB2-BD59-A6C34878D82A}">
                    <a16:rowId xmlns:a16="http://schemas.microsoft.com/office/drawing/2014/main" val="1287059787"/>
                  </a:ext>
                </a:extLst>
              </a:tr>
              <a:tr h="333744">
                <a:tc vMerge="1">
                  <a:txBody>
                    <a:bodyPr/>
                    <a:lstStyle/>
                    <a:p>
                      <a:endParaRPr lang="en-ZA"/>
                    </a:p>
                  </a:txBody>
                  <a:tcPr/>
                </a:tc>
                <a:tc>
                  <a:txBody>
                    <a:bodyPr/>
                    <a:lstStyle/>
                    <a:p>
                      <a:r>
                        <a:rPr lang="en-ZA" sz="1400"/>
                        <a:t>PGMs</a:t>
                      </a:r>
                    </a:p>
                  </a:txBody>
                  <a:tcPr/>
                </a:tc>
                <a:tc>
                  <a:txBody>
                    <a:bodyPr/>
                    <a:lstStyle/>
                    <a:p>
                      <a:endParaRPr lang="en-ZA" sz="1400"/>
                    </a:p>
                  </a:txBody>
                  <a:tcPr/>
                </a:tc>
                <a:extLst>
                  <a:ext uri="{0D108BD9-81ED-4DB2-BD59-A6C34878D82A}">
                    <a16:rowId xmlns:a16="http://schemas.microsoft.com/office/drawing/2014/main" val="2669185292"/>
                  </a:ext>
                </a:extLst>
              </a:tr>
            </a:tbl>
          </a:graphicData>
        </a:graphic>
      </p:graphicFrame>
    </p:spTree>
    <p:extLst>
      <p:ext uri="{BB962C8B-B14F-4D97-AF65-F5344CB8AC3E}">
        <p14:creationId xmlns:p14="http://schemas.microsoft.com/office/powerpoint/2010/main" val="987600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7FB4-5109-D0EA-28BF-DBCC70046301}"/>
              </a:ext>
            </a:extLst>
          </p:cNvPr>
          <p:cNvSpPr>
            <a:spLocks noGrp="1"/>
          </p:cNvSpPr>
          <p:nvPr>
            <p:ph type="title"/>
          </p:nvPr>
        </p:nvSpPr>
        <p:spPr/>
        <p:txBody>
          <a:bodyPr/>
          <a:lstStyle/>
          <a:p>
            <a:r>
              <a:rPr lang="en-US"/>
              <a:t>Session overview</a:t>
            </a:r>
          </a:p>
        </p:txBody>
      </p:sp>
      <p:sp>
        <p:nvSpPr>
          <p:cNvPr id="3" name="Content Placeholder 2">
            <a:extLst>
              <a:ext uri="{FF2B5EF4-FFF2-40B4-BE49-F238E27FC236}">
                <a16:creationId xmlns:a16="http://schemas.microsoft.com/office/drawing/2014/main" id="{CCF15DF9-F54E-CDD7-4B1A-0DE0A520926B}"/>
              </a:ext>
            </a:extLst>
          </p:cNvPr>
          <p:cNvSpPr>
            <a:spLocks noGrp="1"/>
          </p:cNvSpPr>
          <p:nvPr>
            <p:ph idx="1"/>
          </p:nvPr>
        </p:nvSpPr>
        <p:spPr/>
        <p:txBody>
          <a:bodyPr>
            <a:normAutofit/>
          </a:bodyPr>
          <a:lstStyle/>
          <a:p>
            <a:r>
              <a:rPr lang="en-US"/>
              <a:t>Recap – energy systems models</a:t>
            </a:r>
          </a:p>
          <a:p>
            <a:r>
              <a:rPr lang="en-US"/>
              <a:t>TIMES overview</a:t>
            </a:r>
          </a:p>
          <a:p>
            <a:r>
              <a:rPr lang="en-US"/>
              <a:t>SATIM overview</a:t>
            </a:r>
          </a:p>
          <a:p>
            <a:pPr lvl="1"/>
            <a:r>
              <a:rPr lang="en-US"/>
              <a:t>Structure – how does SATIM depict the SA energy system</a:t>
            </a:r>
          </a:p>
          <a:p>
            <a:pPr lvl="1"/>
            <a:r>
              <a:rPr lang="en-US"/>
              <a:t>Methodology – how does SATIM model the energy system and how do we get the insights we need</a:t>
            </a:r>
          </a:p>
          <a:p>
            <a:pPr lvl="1"/>
            <a:r>
              <a:rPr lang="en-US"/>
              <a:t>Emissions</a:t>
            </a:r>
          </a:p>
          <a:p>
            <a:pPr lvl="1"/>
            <a:r>
              <a:rPr lang="en-US"/>
              <a:t>Data – what are we putting into the model now and in the future</a:t>
            </a:r>
          </a:p>
          <a:p>
            <a:pPr lvl="1"/>
            <a:r>
              <a:rPr lang="en-US"/>
              <a:t>Sectors in more detail– what does each sector capture now and in the future</a:t>
            </a:r>
          </a:p>
          <a:p>
            <a:pPr lvl="1"/>
            <a:r>
              <a:rPr lang="en-US"/>
              <a:t>Recap on SATIM features, capabilities and applications with Q and A</a:t>
            </a:r>
          </a:p>
        </p:txBody>
      </p:sp>
    </p:spTree>
    <p:extLst>
      <p:ext uri="{BB962C8B-B14F-4D97-AF65-F5344CB8AC3E}">
        <p14:creationId xmlns:p14="http://schemas.microsoft.com/office/powerpoint/2010/main" val="18471157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Arrow Connector 10">
            <a:extLst>
              <a:ext uri="{FF2B5EF4-FFF2-40B4-BE49-F238E27FC236}">
                <a16:creationId xmlns:a16="http://schemas.microsoft.com/office/drawing/2014/main" id="{C649EA43-F697-372F-7EB8-520F85404715}"/>
              </a:ext>
            </a:extLst>
          </p:cNvPr>
          <p:cNvCxnSpPr>
            <a:cxnSpLocks/>
          </p:cNvCxnSpPr>
          <p:nvPr/>
        </p:nvCxnSpPr>
        <p:spPr>
          <a:xfrm flipV="1">
            <a:off x="3615805" y="1207610"/>
            <a:ext cx="5895640" cy="34635"/>
          </a:xfrm>
          <a:prstGeom prst="straightConnector1">
            <a:avLst/>
          </a:prstGeom>
          <a:ln w="28575">
            <a:solidFill>
              <a:srgbClr val="FFC000"/>
            </a:solidFill>
            <a:tailEnd type="triangle"/>
          </a:ln>
        </p:spPr>
        <p:style>
          <a:lnRef idx="2">
            <a:schemeClr val="accent2"/>
          </a:lnRef>
          <a:fillRef idx="0">
            <a:schemeClr val="accent2"/>
          </a:fillRef>
          <a:effectRef idx="1">
            <a:schemeClr val="accent2"/>
          </a:effectRef>
          <a:fontRef idx="minor">
            <a:schemeClr val="tx1"/>
          </a:fontRef>
        </p:style>
      </p:cxnSp>
      <p:sp>
        <p:nvSpPr>
          <p:cNvPr id="163" name="TextBox 162">
            <a:extLst>
              <a:ext uri="{FF2B5EF4-FFF2-40B4-BE49-F238E27FC236}">
                <a16:creationId xmlns:a16="http://schemas.microsoft.com/office/drawing/2014/main" id="{7E7BD197-E232-4A43-B906-F9280E38AE94}"/>
              </a:ext>
            </a:extLst>
          </p:cNvPr>
          <p:cNvSpPr txBox="1"/>
          <p:nvPr/>
        </p:nvSpPr>
        <p:spPr>
          <a:xfrm>
            <a:off x="3774121" y="10296"/>
            <a:ext cx="4870200" cy="461665"/>
          </a:xfrm>
          <a:prstGeom prst="rect">
            <a:avLst/>
          </a:prstGeom>
          <a:noFill/>
        </p:spPr>
        <p:txBody>
          <a:bodyPr wrap="square" rtlCol="0">
            <a:spAutoFit/>
          </a:bodyPr>
          <a:lstStyle/>
          <a:p>
            <a:r>
              <a:rPr lang="en-ZA" sz="2400"/>
              <a:t>CEMENT RES for SATIM in NZ project </a:t>
            </a:r>
          </a:p>
        </p:txBody>
      </p:sp>
      <p:sp>
        <p:nvSpPr>
          <p:cNvPr id="6" name="Arrow: Pentagon 5">
            <a:extLst>
              <a:ext uri="{FF2B5EF4-FFF2-40B4-BE49-F238E27FC236}">
                <a16:creationId xmlns:a16="http://schemas.microsoft.com/office/drawing/2014/main" id="{AC0986BF-A613-4894-B765-DBF3171E90EF}"/>
              </a:ext>
            </a:extLst>
          </p:cNvPr>
          <p:cNvSpPr/>
          <p:nvPr/>
        </p:nvSpPr>
        <p:spPr>
          <a:xfrm rot="5400000">
            <a:off x="5090147" y="2292290"/>
            <a:ext cx="1350178" cy="503763"/>
          </a:xfrm>
          <a:prstGeom prst="homePlate">
            <a:avLst>
              <a:gd name="adj" fmla="val 29808"/>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ZA" sz="1400">
                <a:solidFill>
                  <a:schemeClr val="tx1"/>
                </a:solidFill>
              </a:rPr>
              <a:t>Long dry</a:t>
            </a:r>
          </a:p>
        </p:txBody>
      </p:sp>
      <p:cxnSp>
        <p:nvCxnSpPr>
          <p:cNvPr id="12" name="Connector: Elbow 11">
            <a:extLst>
              <a:ext uri="{FF2B5EF4-FFF2-40B4-BE49-F238E27FC236}">
                <a16:creationId xmlns:a16="http://schemas.microsoft.com/office/drawing/2014/main" id="{876C8B46-CFB8-452C-87C5-89EF8AE21428}"/>
              </a:ext>
            </a:extLst>
          </p:cNvPr>
          <p:cNvCxnSpPr>
            <a:cxnSpLocks/>
            <a:stCxn id="84" idx="2"/>
          </p:cNvCxnSpPr>
          <p:nvPr/>
        </p:nvCxnSpPr>
        <p:spPr>
          <a:xfrm rot="16200000" flipH="1">
            <a:off x="7801049" y="2607232"/>
            <a:ext cx="466841" cy="2043287"/>
          </a:xfrm>
          <a:prstGeom prst="bentConnector2">
            <a:avLst/>
          </a:prstGeom>
          <a:ln w="44450">
            <a:solidFill>
              <a:srgbClr val="777777"/>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A6D5AA8-41B8-4CE0-9172-D87B5FD95A62}"/>
              </a:ext>
            </a:extLst>
          </p:cNvPr>
          <p:cNvCxnSpPr>
            <a:cxnSpLocks/>
          </p:cNvCxnSpPr>
          <p:nvPr/>
        </p:nvCxnSpPr>
        <p:spPr>
          <a:xfrm>
            <a:off x="1979590" y="1095843"/>
            <a:ext cx="0" cy="3689802"/>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9D7E1F6-4734-4A52-A9C2-ED5CC7FFAC84}"/>
              </a:ext>
            </a:extLst>
          </p:cNvPr>
          <p:cNvCxnSpPr>
            <a:cxnSpLocks/>
          </p:cNvCxnSpPr>
          <p:nvPr/>
        </p:nvCxnSpPr>
        <p:spPr>
          <a:xfrm>
            <a:off x="338886" y="1095843"/>
            <a:ext cx="0" cy="167286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FE8A228A-D4F7-4D7C-B9D7-1D4A4D432986}"/>
              </a:ext>
            </a:extLst>
          </p:cNvPr>
          <p:cNvSpPr txBox="1"/>
          <p:nvPr/>
        </p:nvSpPr>
        <p:spPr>
          <a:xfrm>
            <a:off x="1789544" y="63670"/>
            <a:ext cx="400110" cy="999318"/>
          </a:xfrm>
          <a:prstGeom prst="rect">
            <a:avLst/>
          </a:prstGeom>
          <a:noFill/>
        </p:spPr>
        <p:txBody>
          <a:bodyPr vert="vert270" wrap="square" rtlCol="0">
            <a:spAutoFit/>
          </a:bodyPr>
          <a:lstStyle/>
          <a:p>
            <a:r>
              <a:rPr lang="en-ZA" sz="1400">
                <a:solidFill>
                  <a:schemeClr val="accent1">
                    <a:lumMod val="75000"/>
                  </a:schemeClr>
                </a:solidFill>
              </a:rPr>
              <a:t>Electricity</a:t>
            </a:r>
          </a:p>
        </p:txBody>
      </p:sp>
      <p:sp>
        <p:nvSpPr>
          <p:cNvPr id="44" name="TextBox 43">
            <a:extLst>
              <a:ext uri="{FF2B5EF4-FFF2-40B4-BE49-F238E27FC236}">
                <a16:creationId xmlns:a16="http://schemas.microsoft.com/office/drawing/2014/main" id="{B666D453-B768-48DE-ADE2-17818574E9BC}"/>
              </a:ext>
            </a:extLst>
          </p:cNvPr>
          <p:cNvSpPr txBox="1"/>
          <p:nvPr/>
        </p:nvSpPr>
        <p:spPr>
          <a:xfrm>
            <a:off x="149213" y="347159"/>
            <a:ext cx="400110" cy="743141"/>
          </a:xfrm>
          <a:prstGeom prst="rect">
            <a:avLst/>
          </a:prstGeom>
          <a:noFill/>
        </p:spPr>
        <p:txBody>
          <a:bodyPr vert="vert270" wrap="square" rtlCol="0">
            <a:spAutoFit/>
          </a:bodyPr>
          <a:lstStyle/>
          <a:p>
            <a:r>
              <a:rPr lang="en-ZA" sz="1400"/>
              <a:t>Coal</a:t>
            </a:r>
          </a:p>
        </p:txBody>
      </p:sp>
      <p:cxnSp>
        <p:nvCxnSpPr>
          <p:cNvPr id="31" name="Straight Connector 30">
            <a:extLst>
              <a:ext uri="{FF2B5EF4-FFF2-40B4-BE49-F238E27FC236}">
                <a16:creationId xmlns:a16="http://schemas.microsoft.com/office/drawing/2014/main" id="{699428AB-ECD3-4762-9B48-F8BD215AE4C1}"/>
              </a:ext>
            </a:extLst>
          </p:cNvPr>
          <p:cNvCxnSpPr>
            <a:cxnSpLocks/>
          </p:cNvCxnSpPr>
          <p:nvPr/>
        </p:nvCxnSpPr>
        <p:spPr>
          <a:xfrm>
            <a:off x="9030425" y="3851866"/>
            <a:ext cx="0" cy="652587"/>
          </a:xfrm>
          <a:prstGeom prst="line">
            <a:avLst/>
          </a:prstGeom>
          <a:ln w="44450">
            <a:solidFill>
              <a:srgbClr val="777777"/>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7565B38-235A-4697-9A12-F79CE7E9977A}"/>
              </a:ext>
            </a:extLst>
          </p:cNvPr>
          <p:cNvSpPr txBox="1"/>
          <p:nvPr/>
        </p:nvSpPr>
        <p:spPr>
          <a:xfrm>
            <a:off x="7350914" y="3451756"/>
            <a:ext cx="1258345" cy="400110"/>
          </a:xfrm>
          <a:prstGeom prst="rect">
            <a:avLst/>
          </a:prstGeom>
          <a:noFill/>
        </p:spPr>
        <p:txBody>
          <a:bodyPr wrap="square" rtlCol="0">
            <a:spAutoFit/>
          </a:bodyPr>
          <a:lstStyle/>
          <a:p>
            <a:pPr algn="ctr"/>
            <a:r>
              <a:rPr lang="en-ZA" sz="2000" b="1">
                <a:solidFill>
                  <a:schemeClr val="bg1">
                    <a:lumMod val="50000"/>
                  </a:schemeClr>
                </a:solidFill>
              </a:rPr>
              <a:t>Clinker</a:t>
            </a:r>
          </a:p>
        </p:txBody>
      </p:sp>
      <p:cxnSp>
        <p:nvCxnSpPr>
          <p:cNvPr id="47" name="Straight Arrow Connector 46">
            <a:extLst>
              <a:ext uri="{FF2B5EF4-FFF2-40B4-BE49-F238E27FC236}">
                <a16:creationId xmlns:a16="http://schemas.microsoft.com/office/drawing/2014/main" id="{D023BE04-5B3A-47D4-833E-F850E19282CD}"/>
              </a:ext>
            </a:extLst>
          </p:cNvPr>
          <p:cNvCxnSpPr>
            <a:cxnSpLocks/>
          </p:cNvCxnSpPr>
          <p:nvPr/>
        </p:nvCxnSpPr>
        <p:spPr>
          <a:xfrm>
            <a:off x="9030425" y="4504453"/>
            <a:ext cx="327132" cy="0"/>
          </a:xfrm>
          <a:prstGeom prst="straightConnector1">
            <a:avLst/>
          </a:prstGeom>
          <a:ln w="44450">
            <a:solidFill>
              <a:srgbClr val="777777"/>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Single Corner Snipped 47">
            <a:extLst>
              <a:ext uri="{FF2B5EF4-FFF2-40B4-BE49-F238E27FC236}">
                <a16:creationId xmlns:a16="http://schemas.microsoft.com/office/drawing/2014/main" id="{AECB8807-EAFB-4A72-82AE-EB352C6466CB}"/>
              </a:ext>
            </a:extLst>
          </p:cNvPr>
          <p:cNvSpPr/>
          <p:nvPr/>
        </p:nvSpPr>
        <p:spPr>
          <a:xfrm>
            <a:off x="9624920" y="4504453"/>
            <a:ext cx="1173180" cy="584775"/>
          </a:xfrm>
          <a:prstGeom prst="snip1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a:solidFill>
                  <a:schemeClr val="tx1"/>
                </a:solidFill>
              </a:rPr>
              <a:t>Ball Mill</a:t>
            </a:r>
          </a:p>
        </p:txBody>
      </p:sp>
      <p:sp>
        <p:nvSpPr>
          <p:cNvPr id="41" name="Arrow: Pentagon 40">
            <a:extLst>
              <a:ext uri="{FF2B5EF4-FFF2-40B4-BE49-F238E27FC236}">
                <a16:creationId xmlns:a16="http://schemas.microsoft.com/office/drawing/2014/main" id="{D5FD1775-ECEE-4615-AEEE-59C6BA711CBC}"/>
              </a:ext>
            </a:extLst>
          </p:cNvPr>
          <p:cNvSpPr/>
          <p:nvPr/>
        </p:nvSpPr>
        <p:spPr>
          <a:xfrm>
            <a:off x="3435873" y="1701549"/>
            <a:ext cx="838267" cy="687800"/>
          </a:xfrm>
          <a:prstGeom prst="homePlate">
            <a:avLst>
              <a:gd name="adj" fmla="val 29808"/>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ZA" sz="1600">
                <a:solidFill>
                  <a:schemeClr val="tx1"/>
                </a:solidFill>
              </a:rPr>
              <a:t>Heat</a:t>
            </a:r>
          </a:p>
        </p:txBody>
      </p:sp>
      <p:cxnSp>
        <p:nvCxnSpPr>
          <p:cNvPr id="45" name="Straight Arrow Connector 44">
            <a:extLst>
              <a:ext uri="{FF2B5EF4-FFF2-40B4-BE49-F238E27FC236}">
                <a16:creationId xmlns:a16="http://schemas.microsoft.com/office/drawing/2014/main" id="{A5E510DD-47C7-4D4D-B143-D4295F0B3D44}"/>
              </a:ext>
            </a:extLst>
          </p:cNvPr>
          <p:cNvCxnSpPr>
            <a:cxnSpLocks/>
            <a:stCxn id="41" idx="3"/>
          </p:cNvCxnSpPr>
          <p:nvPr/>
        </p:nvCxnSpPr>
        <p:spPr>
          <a:xfrm>
            <a:off x="4274140" y="2045449"/>
            <a:ext cx="1085068"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4E737BD-CD0F-4C5D-AA84-9BCF99FA1573}"/>
              </a:ext>
            </a:extLst>
          </p:cNvPr>
          <p:cNvCxnSpPr>
            <a:cxnSpLocks/>
          </p:cNvCxnSpPr>
          <p:nvPr/>
        </p:nvCxnSpPr>
        <p:spPr>
          <a:xfrm>
            <a:off x="674787" y="1095843"/>
            <a:ext cx="0" cy="167286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14A4BFFE-7406-4DAC-9763-53B3BE31F261}"/>
              </a:ext>
            </a:extLst>
          </p:cNvPr>
          <p:cNvSpPr txBox="1"/>
          <p:nvPr/>
        </p:nvSpPr>
        <p:spPr>
          <a:xfrm>
            <a:off x="470378" y="203678"/>
            <a:ext cx="400110" cy="899206"/>
          </a:xfrm>
          <a:prstGeom prst="rect">
            <a:avLst/>
          </a:prstGeom>
          <a:noFill/>
        </p:spPr>
        <p:txBody>
          <a:bodyPr vert="vert270" wrap="square" rtlCol="0">
            <a:spAutoFit/>
          </a:bodyPr>
          <a:lstStyle/>
          <a:p>
            <a:r>
              <a:rPr lang="en-ZA" sz="1400"/>
              <a:t>Gas</a:t>
            </a:r>
          </a:p>
        </p:txBody>
      </p:sp>
      <p:sp>
        <p:nvSpPr>
          <p:cNvPr id="61" name="Rectangle: Single Corner Snipped 60">
            <a:extLst>
              <a:ext uri="{FF2B5EF4-FFF2-40B4-BE49-F238E27FC236}">
                <a16:creationId xmlns:a16="http://schemas.microsoft.com/office/drawing/2014/main" id="{70E7DEE6-0514-4218-A49A-CCF28657D535}"/>
              </a:ext>
            </a:extLst>
          </p:cNvPr>
          <p:cNvSpPr/>
          <p:nvPr/>
        </p:nvSpPr>
        <p:spPr>
          <a:xfrm>
            <a:off x="9595809" y="3699368"/>
            <a:ext cx="1173180" cy="584775"/>
          </a:xfrm>
          <a:prstGeom prst="snip1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a:solidFill>
                  <a:schemeClr val="tx1"/>
                </a:solidFill>
              </a:rPr>
              <a:t>Roller press</a:t>
            </a:r>
          </a:p>
        </p:txBody>
      </p:sp>
      <p:cxnSp>
        <p:nvCxnSpPr>
          <p:cNvPr id="63" name="Straight Arrow Connector 62">
            <a:extLst>
              <a:ext uri="{FF2B5EF4-FFF2-40B4-BE49-F238E27FC236}">
                <a16:creationId xmlns:a16="http://schemas.microsoft.com/office/drawing/2014/main" id="{3731AE5C-1DBC-431E-B8FD-8A71D8EC4A70}"/>
              </a:ext>
            </a:extLst>
          </p:cNvPr>
          <p:cNvCxnSpPr>
            <a:cxnSpLocks/>
            <a:stCxn id="85" idx="3"/>
          </p:cNvCxnSpPr>
          <p:nvPr/>
        </p:nvCxnSpPr>
        <p:spPr>
          <a:xfrm>
            <a:off x="10917299" y="4504453"/>
            <a:ext cx="301445"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Single Corner Snipped 63">
            <a:extLst>
              <a:ext uri="{FF2B5EF4-FFF2-40B4-BE49-F238E27FC236}">
                <a16:creationId xmlns:a16="http://schemas.microsoft.com/office/drawing/2014/main" id="{1FEE649C-4CEB-42A7-B66F-32B287BBF266}"/>
              </a:ext>
            </a:extLst>
          </p:cNvPr>
          <p:cNvSpPr/>
          <p:nvPr/>
        </p:nvSpPr>
        <p:spPr>
          <a:xfrm>
            <a:off x="2658429" y="4460736"/>
            <a:ext cx="1173180" cy="552552"/>
          </a:xfrm>
          <a:prstGeom prst="snip1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a:solidFill>
                  <a:schemeClr val="tx1"/>
                </a:solidFill>
              </a:rPr>
              <a:t>Ball Mill</a:t>
            </a:r>
          </a:p>
        </p:txBody>
      </p:sp>
      <p:sp>
        <p:nvSpPr>
          <p:cNvPr id="65" name="Rectangle: Single Corner Snipped 64">
            <a:extLst>
              <a:ext uri="{FF2B5EF4-FFF2-40B4-BE49-F238E27FC236}">
                <a16:creationId xmlns:a16="http://schemas.microsoft.com/office/drawing/2014/main" id="{22A7502B-994A-46F4-A65A-D623735A79FF}"/>
              </a:ext>
            </a:extLst>
          </p:cNvPr>
          <p:cNvSpPr/>
          <p:nvPr/>
        </p:nvSpPr>
        <p:spPr>
          <a:xfrm>
            <a:off x="2658429" y="3551265"/>
            <a:ext cx="1173180" cy="552552"/>
          </a:xfrm>
          <a:prstGeom prst="snip1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a:solidFill>
                  <a:schemeClr val="tx1"/>
                </a:solidFill>
              </a:rPr>
              <a:t>Roller press</a:t>
            </a:r>
          </a:p>
        </p:txBody>
      </p:sp>
      <p:cxnSp>
        <p:nvCxnSpPr>
          <p:cNvPr id="66" name="Straight Connector 65">
            <a:extLst>
              <a:ext uri="{FF2B5EF4-FFF2-40B4-BE49-F238E27FC236}">
                <a16:creationId xmlns:a16="http://schemas.microsoft.com/office/drawing/2014/main" id="{C861A52B-0F6B-4E57-BBD9-ABA95BCA7530}"/>
              </a:ext>
            </a:extLst>
          </p:cNvPr>
          <p:cNvCxnSpPr>
            <a:cxnSpLocks/>
          </p:cNvCxnSpPr>
          <p:nvPr/>
        </p:nvCxnSpPr>
        <p:spPr>
          <a:xfrm flipH="1">
            <a:off x="4440616" y="2426229"/>
            <a:ext cx="6966" cy="18562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626BF3BF-B40B-4244-9AFD-3622F51FC056}"/>
              </a:ext>
            </a:extLst>
          </p:cNvPr>
          <p:cNvSpPr txBox="1"/>
          <p:nvPr/>
        </p:nvSpPr>
        <p:spPr>
          <a:xfrm rot="5400000">
            <a:off x="3023504" y="4543680"/>
            <a:ext cx="400110" cy="1752231"/>
          </a:xfrm>
          <a:prstGeom prst="rect">
            <a:avLst/>
          </a:prstGeom>
          <a:noFill/>
        </p:spPr>
        <p:txBody>
          <a:bodyPr vert="vert270" wrap="square" rtlCol="0">
            <a:spAutoFit/>
          </a:bodyPr>
          <a:lstStyle/>
          <a:p>
            <a:pPr algn="ctr"/>
            <a:r>
              <a:rPr lang="en-ZA" sz="1400" b="1" i="1"/>
              <a:t>Raw Material prep</a:t>
            </a:r>
          </a:p>
        </p:txBody>
      </p:sp>
      <p:sp>
        <p:nvSpPr>
          <p:cNvPr id="68" name="Arrow: Pentagon 67">
            <a:extLst>
              <a:ext uri="{FF2B5EF4-FFF2-40B4-BE49-F238E27FC236}">
                <a16:creationId xmlns:a16="http://schemas.microsoft.com/office/drawing/2014/main" id="{BBCB5A9A-8D38-4A0C-B0EF-1A6ADD5B3D11}"/>
              </a:ext>
            </a:extLst>
          </p:cNvPr>
          <p:cNvSpPr/>
          <p:nvPr/>
        </p:nvSpPr>
        <p:spPr>
          <a:xfrm rot="5400000">
            <a:off x="5737993" y="2292290"/>
            <a:ext cx="1350178" cy="503763"/>
          </a:xfrm>
          <a:prstGeom prst="homePlate">
            <a:avLst>
              <a:gd name="adj" fmla="val 29808"/>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ZA" sz="1400">
                <a:solidFill>
                  <a:schemeClr val="tx1"/>
                </a:solidFill>
              </a:rPr>
              <a:t>NS preheater</a:t>
            </a:r>
          </a:p>
        </p:txBody>
      </p:sp>
      <p:sp>
        <p:nvSpPr>
          <p:cNvPr id="69" name="Arrow: Pentagon 68">
            <a:extLst>
              <a:ext uri="{FF2B5EF4-FFF2-40B4-BE49-F238E27FC236}">
                <a16:creationId xmlns:a16="http://schemas.microsoft.com/office/drawing/2014/main" id="{B9030AC1-63DF-4A78-93A5-A27D2FEDD63C}"/>
              </a:ext>
            </a:extLst>
          </p:cNvPr>
          <p:cNvSpPr/>
          <p:nvPr/>
        </p:nvSpPr>
        <p:spPr>
          <a:xfrm rot="5400000">
            <a:off x="6443911" y="2302490"/>
            <a:ext cx="1350178" cy="503763"/>
          </a:xfrm>
          <a:prstGeom prst="homePlate">
            <a:avLst>
              <a:gd name="adj" fmla="val 29808"/>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ZA" sz="1400">
                <a:solidFill>
                  <a:schemeClr val="tx1"/>
                </a:solidFill>
              </a:rPr>
              <a:t>NS preheater + pre-calciner</a:t>
            </a:r>
          </a:p>
        </p:txBody>
      </p:sp>
      <p:cxnSp>
        <p:nvCxnSpPr>
          <p:cNvPr id="82" name="Straight Arrow Connector 81">
            <a:extLst>
              <a:ext uri="{FF2B5EF4-FFF2-40B4-BE49-F238E27FC236}">
                <a16:creationId xmlns:a16="http://schemas.microsoft.com/office/drawing/2014/main" id="{CDD4DC42-79DF-49DA-A93C-7A0DF2D65B20}"/>
              </a:ext>
            </a:extLst>
          </p:cNvPr>
          <p:cNvCxnSpPr>
            <a:cxnSpLocks/>
          </p:cNvCxnSpPr>
          <p:nvPr/>
        </p:nvCxnSpPr>
        <p:spPr>
          <a:xfrm flipV="1">
            <a:off x="4094501" y="4282473"/>
            <a:ext cx="346115" cy="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A15532E7-1B02-4945-BE36-3149B61A4550}"/>
              </a:ext>
            </a:extLst>
          </p:cNvPr>
          <p:cNvSpPr/>
          <p:nvPr/>
        </p:nvSpPr>
        <p:spPr>
          <a:xfrm>
            <a:off x="2523281" y="3340063"/>
            <a:ext cx="1559742" cy="1884820"/>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600"/>
          </a:p>
        </p:txBody>
      </p:sp>
      <p:sp>
        <p:nvSpPr>
          <p:cNvPr id="84" name="Rectangle 83">
            <a:extLst>
              <a:ext uri="{FF2B5EF4-FFF2-40B4-BE49-F238E27FC236}">
                <a16:creationId xmlns:a16="http://schemas.microsoft.com/office/drawing/2014/main" id="{FC691570-BE59-4BA3-A960-38605CCE6A41}"/>
              </a:ext>
            </a:extLst>
          </p:cNvPr>
          <p:cNvSpPr/>
          <p:nvPr/>
        </p:nvSpPr>
        <p:spPr>
          <a:xfrm>
            <a:off x="5381328" y="1693295"/>
            <a:ext cx="3262995" cy="1702161"/>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600"/>
          </a:p>
        </p:txBody>
      </p:sp>
      <p:sp>
        <p:nvSpPr>
          <p:cNvPr id="85" name="Rectangle 84">
            <a:extLst>
              <a:ext uri="{FF2B5EF4-FFF2-40B4-BE49-F238E27FC236}">
                <a16:creationId xmlns:a16="http://schemas.microsoft.com/office/drawing/2014/main" id="{C6166641-AC48-4E24-BFBB-81977FE4E720}"/>
              </a:ext>
            </a:extLst>
          </p:cNvPr>
          <p:cNvSpPr/>
          <p:nvPr/>
        </p:nvSpPr>
        <p:spPr>
          <a:xfrm>
            <a:off x="9357557" y="3562043"/>
            <a:ext cx="1559742" cy="1884820"/>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600"/>
          </a:p>
        </p:txBody>
      </p:sp>
      <p:sp>
        <p:nvSpPr>
          <p:cNvPr id="94" name="Arrow: Pentagon 93">
            <a:extLst>
              <a:ext uri="{FF2B5EF4-FFF2-40B4-BE49-F238E27FC236}">
                <a16:creationId xmlns:a16="http://schemas.microsoft.com/office/drawing/2014/main" id="{DCDCA8CC-A99A-4F2A-A7EB-3C3E3D177D46}"/>
              </a:ext>
            </a:extLst>
          </p:cNvPr>
          <p:cNvSpPr/>
          <p:nvPr/>
        </p:nvSpPr>
        <p:spPr>
          <a:xfrm rot="5400000">
            <a:off x="7552505" y="2317384"/>
            <a:ext cx="1350178" cy="503763"/>
          </a:xfrm>
          <a:prstGeom prst="homePlate">
            <a:avLst>
              <a:gd name="adj" fmla="val 29808"/>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ZA" sz="1400">
                <a:solidFill>
                  <a:schemeClr val="tx1"/>
                </a:solidFill>
              </a:rPr>
              <a:t>New kilns</a:t>
            </a:r>
          </a:p>
        </p:txBody>
      </p:sp>
      <p:cxnSp>
        <p:nvCxnSpPr>
          <p:cNvPr id="101" name="Straight Arrow Connector 100">
            <a:extLst>
              <a:ext uri="{FF2B5EF4-FFF2-40B4-BE49-F238E27FC236}">
                <a16:creationId xmlns:a16="http://schemas.microsoft.com/office/drawing/2014/main" id="{8CDC6275-B64C-4D1A-AFB4-CF93B66ECF47}"/>
              </a:ext>
            </a:extLst>
          </p:cNvPr>
          <p:cNvCxnSpPr>
            <a:cxnSpLocks/>
          </p:cNvCxnSpPr>
          <p:nvPr/>
        </p:nvCxnSpPr>
        <p:spPr>
          <a:xfrm>
            <a:off x="338886" y="1806668"/>
            <a:ext cx="3096987"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71057437-7688-4A4E-85B4-B15117BE2299}"/>
              </a:ext>
            </a:extLst>
          </p:cNvPr>
          <p:cNvCxnSpPr>
            <a:cxnSpLocks/>
          </p:cNvCxnSpPr>
          <p:nvPr/>
        </p:nvCxnSpPr>
        <p:spPr>
          <a:xfrm>
            <a:off x="674787" y="1976823"/>
            <a:ext cx="2758459" cy="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60AFF241-BD05-4D08-BFD1-237B77C93439}"/>
              </a:ext>
            </a:extLst>
          </p:cNvPr>
          <p:cNvCxnSpPr>
            <a:cxnSpLocks/>
          </p:cNvCxnSpPr>
          <p:nvPr/>
        </p:nvCxnSpPr>
        <p:spPr>
          <a:xfrm>
            <a:off x="1979590" y="4282473"/>
            <a:ext cx="502308" cy="0"/>
          </a:xfrm>
          <a:prstGeom prst="straightConnector1">
            <a:avLst/>
          </a:prstGeom>
          <a:ln w="25400">
            <a:solidFill>
              <a:schemeClr val="accent1">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9700F7B6-8C66-41F2-B03F-4E0971039827}"/>
              </a:ext>
            </a:extLst>
          </p:cNvPr>
          <p:cNvCxnSpPr>
            <a:cxnSpLocks/>
          </p:cNvCxnSpPr>
          <p:nvPr/>
        </p:nvCxnSpPr>
        <p:spPr>
          <a:xfrm flipV="1">
            <a:off x="1979590" y="2768710"/>
            <a:ext cx="3401738" cy="14547"/>
          </a:xfrm>
          <a:prstGeom prst="straightConnector1">
            <a:avLst/>
          </a:prstGeom>
          <a:ln w="25400">
            <a:solidFill>
              <a:schemeClr val="accent1">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977320C1-4EA8-4DFA-923A-F533A6F25067}"/>
              </a:ext>
            </a:extLst>
          </p:cNvPr>
          <p:cNvCxnSpPr>
            <a:cxnSpLocks/>
          </p:cNvCxnSpPr>
          <p:nvPr/>
        </p:nvCxnSpPr>
        <p:spPr>
          <a:xfrm>
            <a:off x="7763821" y="5182264"/>
            <a:ext cx="1593736" cy="0"/>
          </a:xfrm>
          <a:prstGeom prst="straightConnector1">
            <a:avLst/>
          </a:prstGeom>
          <a:ln w="44450">
            <a:solidFill>
              <a:srgbClr val="777777"/>
            </a:solidFill>
            <a:tailEnd type="triangle"/>
          </a:ln>
        </p:spPr>
        <p:style>
          <a:lnRef idx="1">
            <a:schemeClr val="accent1"/>
          </a:lnRef>
          <a:fillRef idx="0">
            <a:schemeClr val="accent1"/>
          </a:fillRef>
          <a:effectRef idx="0">
            <a:schemeClr val="accent1"/>
          </a:effectRef>
          <a:fontRef idx="minor">
            <a:schemeClr val="tx1"/>
          </a:fontRef>
        </p:style>
      </p:cxnSp>
      <p:sp>
        <p:nvSpPr>
          <p:cNvPr id="113" name="Rectangle: Single Corner Snipped 112">
            <a:extLst>
              <a:ext uri="{FF2B5EF4-FFF2-40B4-BE49-F238E27FC236}">
                <a16:creationId xmlns:a16="http://schemas.microsoft.com/office/drawing/2014/main" id="{C68C33ED-7F58-4A05-80DF-97B2465C44B1}"/>
              </a:ext>
            </a:extLst>
          </p:cNvPr>
          <p:cNvSpPr/>
          <p:nvPr/>
        </p:nvSpPr>
        <p:spPr>
          <a:xfrm>
            <a:off x="5466127" y="4611546"/>
            <a:ext cx="2054249" cy="304704"/>
          </a:xfrm>
          <a:prstGeom prst="snip1Rect">
            <a:avLst/>
          </a:prstGeom>
          <a:solidFill>
            <a:schemeClr val="accent6"/>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a:solidFill>
                  <a:schemeClr val="tx1"/>
                </a:solidFill>
              </a:rPr>
              <a:t>Fly Ash</a:t>
            </a:r>
          </a:p>
        </p:txBody>
      </p:sp>
      <p:sp>
        <p:nvSpPr>
          <p:cNvPr id="114" name="Rectangle: Single Corner Snipped 113">
            <a:extLst>
              <a:ext uri="{FF2B5EF4-FFF2-40B4-BE49-F238E27FC236}">
                <a16:creationId xmlns:a16="http://schemas.microsoft.com/office/drawing/2014/main" id="{C31BD4B0-84A8-46A1-8795-6E8DE87CAAB5}"/>
              </a:ext>
            </a:extLst>
          </p:cNvPr>
          <p:cNvSpPr/>
          <p:nvPr/>
        </p:nvSpPr>
        <p:spPr>
          <a:xfrm>
            <a:off x="5466127" y="5029912"/>
            <a:ext cx="2054249" cy="304704"/>
          </a:xfrm>
          <a:prstGeom prst="snip1Rect">
            <a:avLst/>
          </a:prstGeom>
          <a:solidFill>
            <a:schemeClr val="accent6"/>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a:solidFill>
                  <a:schemeClr val="tx1"/>
                </a:solidFill>
              </a:rPr>
              <a:t>BF ground slag</a:t>
            </a:r>
          </a:p>
        </p:txBody>
      </p:sp>
      <p:sp>
        <p:nvSpPr>
          <p:cNvPr id="117" name="Rectangle 116">
            <a:extLst>
              <a:ext uri="{FF2B5EF4-FFF2-40B4-BE49-F238E27FC236}">
                <a16:creationId xmlns:a16="http://schemas.microsoft.com/office/drawing/2014/main" id="{F5564507-E9AE-432C-85F3-7625260EBB24}"/>
              </a:ext>
            </a:extLst>
          </p:cNvPr>
          <p:cNvSpPr/>
          <p:nvPr/>
        </p:nvSpPr>
        <p:spPr>
          <a:xfrm>
            <a:off x="5339344" y="4460736"/>
            <a:ext cx="2424477" cy="2182793"/>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600"/>
          </a:p>
        </p:txBody>
      </p:sp>
      <p:cxnSp>
        <p:nvCxnSpPr>
          <p:cNvPr id="120" name="Straight Arrow Connector 119">
            <a:extLst>
              <a:ext uri="{FF2B5EF4-FFF2-40B4-BE49-F238E27FC236}">
                <a16:creationId xmlns:a16="http://schemas.microsoft.com/office/drawing/2014/main" id="{235E1E7C-F123-41A9-A2C8-12A53C88DC52}"/>
              </a:ext>
            </a:extLst>
          </p:cNvPr>
          <p:cNvCxnSpPr>
            <a:cxnSpLocks/>
          </p:cNvCxnSpPr>
          <p:nvPr/>
        </p:nvCxnSpPr>
        <p:spPr>
          <a:xfrm flipV="1">
            <a:off x="4447582" y="2429561"/>
            <a:ext cx="911626" cy="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3" name="Rectangle: Single Corner Snipped 132">
            <a:extLst>
              <a:ext uri="{FF2B5EF4-FFF2-40B4-BE49-F238E27FC236}">
                <a16:creationId xmlns:a16="http://schemas.microsoft.com/office/drawing/2014/main" id="{1BE0BF05-E721-4505-A906-4FE908074824}"/>
              </a:ext>
            </a:extLst>
          </p:cNvPr>
          <p:cNvSpPr/>
          <p:nvPr/>
        </p:nvSpPr>
        <p:spPr>
          <a:xfrm>
            <a:off x="5466127" y="5446863"/>
            <a:ext cx="2054249" cy="304704"/>
          </a:xfrm>
          <a:prstGeom prst="snip1Rect">
            <a:avLst/>
          </a:prstGeom>
          <a:solidFill>
            <a:schemeClr val="accent6"/>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err="1">
                <a:solidFill>
                  <a:schemeClr val="tx1"/>
                </a:solidFill>
              </a:rPr>
              <a:t>Gyspum</a:t>
            </a:r>
            <a:r>
              <a:rPr lang="en-ZA" sz="1600">
                <a:solidFill>
                  <a:schemeClr val="tx1"/>
                </a:solidFill>
              </a:rPr>
              <a:t> + limestone</a:t>
            </a:r>
          </a:p>
        </p:txBody>
      </p:sp>
      <p:cxnSp>
        <p:nvCxnSpPr>
          <p:cNvPr id="134" name="Connector: Elbow 133">
            <a:extLst>
              <a:ext uri="{FF2B5EF4-FFF2-40B4-BE49-F238E27FC236}">
                <a16:creationId xmlns:a16="http://schemas.microsoft.com/office/drawing/2014/main" id="{6E14EA96-AE19-40DF-90FA-AED2AE04F3C7}"/>
              </a:ext>
            </a:extLst>
          </p:cNvPr>
          <p:cNvCxnSpPr>
            <a:cxnSpLocks/>
          </p:cNvCxnSpPr>
          <p:nvPr/>
        </p:nvCxnSpPr>
        <p:spPr>
          <a:xfrm>
            <a:off x="4896429" y="2777494"/>
            <a:ext cx="4453135" cy="1267178"/>
          </a:xfrm>
          <a:prstGeom prst="bentConnector3">
            <a:avLst>
              <a:gd name="adj1" fmla="val -479"/>
            </a:avLst>
          </a:prstGeom>
          <a:ln w="25400">
            <a:solidFill>
              <a:schemeClr val="accent1">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2" name="Flowchart: Off-page Connector 161">
            <a:extLst>
              <a:ext uri="{FF2B5EF4-FFF2-40B4-BE49-F238E27FC236}">
                <a16:creationId xmlns:a16="http://schemas.microsoft.com/office/drawing/2014/main" id="{2BF0F72F-86F3-4382-901C-630DD2459D18}"/>
              </a:ext>
            </a:extLst>
          </p:cNvPr>
          <p:cNvSpPr/>
          <p:nvPr/>
        </p:nvSpPr>
        <p:spPr>
          <a:xfrm rot="16200000">
            <a:off x="11471101" y="4003627"/>
            <a:ext cx="468541" cy="973256"/>
          </a:xfrm>
          <a:prstGeom prst="flowChartOffpageConnector">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ZA" sz="1600"/>
              <a:t>Cement</a:t>
            </a:r>
          </a:p>
        </p:txBody>
      </p:sp>
      <p:cxnSp>
        <p:nvCxnSpPr>
          <p:cNvPr id="202" name="Straight Connector 201">
            <a:extLst>
              <a:ext uri="{FF2B5EF4-FFF2-40B4-BE49-F238E27FC236}">
                <a16:creationId xmlns:a16="http://schemas.microsoft.com/office/drawing/2014/main" id="{7AD9D20F-8B1A-4766-BAB0-5A0D4A2E81BB}"/>
              </a:ext>
            </a:extLst>
          </p:cNvPr>
          <p:cNvCxnSpPr>
            <a:cxnSpLocks/>
          </p:cNvCxnSpPr>
          <p:nvPr/>
        </p:nvCxnSpPr>
        <p:spPr>
          <a:xfrm>
            <a:off x="1419316" y="1112673"/>
            <a:ext cx="0" cy="166482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03" name="TextBox 202">
            <a:extLst>
              <a:ext uri="{FF2B5EF4-FFF2-40B4-BE49-F238E27FC236}">
                <a16:creationId xmlns:a16="http://schemas.microsoft.com/office/drawing/2014/main" id="{0F395AFE-96FC-4204-8CD7-928667423FF5}"/>
              </a:ext>
            </a:extLst>
          </p:cNvPr>
          <p:cNvSpPr txBox="1"/>
          <p:nvPr/>
        </p:nvSpPr>
        <p:spPr>
          <a:xfrm>
            <a:off x="1194454" y="179808"/>
            <a:ext cx="400110" cy="899206"/>
          </a:xfrm>
          <a:prstGeom prst="rect">
            <a:avLst/>
          </a:prstGeom>
          <a:noFill/>
        </p:spPr>
        <p:txBody>
          <a:bodyPr vert="vert270" wrap="square" rtlCol="0">
            <a:spAutoFit/>
          </a:bodyPr>
          <a:lstStyle/>
          <a:p>
            <a:r>
              <a:rPr lang="en-ZA" sz="1400"/>
              <a:t>Biomass</a:t>
            </a:r>
          </a:p>
        </p:txBody>
      </p:sp>
      <p:cxnSp>
        <p:nvCxnSpPr>
          <p:cNvPr id="204" name="Straight Arrow Connector 203">
            <a:extLst>
              <a:ext uri="{FF2B5EF4-FFF2-40B4-BE49-F238E27FC236}">
                <a16:creationId xmlns:a16="http://schemas.microsoft.com/office/drawing/2014/main" id="{F1CE334A-8D68-4373-AC78-5F49C99728E6}"/>
              </a:ext>
            </a:extLst>
          </p:cNvPr>
          <p:cNvCxnSpPr>
            <a:cxnSpLocks/>
          </p:cNvCxnSpPr>
          <p:nvPr/>
        </p:nvCxnSpPr>
        <p:spPr>
          <a:xfrm>
            <a:off x="1419316" y="2309068"/>
            <a:ext cx="2013930"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5" name="TextBox 214">
            <a:extLst>
              <a:ext uri="{FF2B5EF4-FFF2-40B4-BE49-F238E27FC236}">
                <a16:creationId xmlns:a16="http://schemas.microsoft.com/office/drawing/2014/main" id="{14B2F856-3CCA-4D18-982E-734CFB2FBD18}"/>
              </a:ext>
            </a:extLst>
          </p:cNvPr>
          <p:cNvSpPr txBox="1"/>
          <p:nvPr/>
        </p:nvSpPr>
        <p:spPr>
          <a:xfrm rot="5400000">
            <a:off x="8327551" y="5679489"/>
            <a:ext cx="615553" cy="1752235"/>
          </a:xfrm>
          <a:prstGeom prst="rect">
            <a:avLst/>
          </a:prstGeom>
          <a:noFill/>
        </p:spPr>
        <p:txBody>
          <a:bodyPr vert="vert270" wrap="square" rtlCol="0">
            <a:spAutoFit/>
          </a:bodyPr>
          <a:lstStyle/>
          <a:p>
            <a:pPr algn="ctr"/>
            <a:r>
              <a:rPr lang="en-ZA" sz="1400" b="1" i="1"/>
              <a:t>National aggregate clinker substitution</a:t>
            </a:r>
          </a:p>
        </p:txBody>
      </p:sp>
      <p:sp>
        <p:nvSpPr>
          <p:cNvPr id="216" name="Rectangle: Single Corner Snipped 215">
            <a:extLst>
              <a:ext uri="{FF2B5EF4-FFF2-40B4-BE49-F238E27FC236}">
                <a16:creationId xmlns:a16="http://schemas.microsoft.com/office/drawing/2014/main" id="{ACF2E544-FBA3-4DD6-88B3-4434684E2FAC}"/>
              </a:ext>
            </a:extLst>
          </p:cNvPr>
          <p:cNvSpPr/>
          <p:nvPr/>
        </p:nvSpPr>
        <p:spPr>
          <a:xfrm>
            <a:off x="5466126" y="5836573"/>
            <a:ext cx="2054249" cy="304704"/>
          </a:xfrm>
          <a:prstGeom prst="snip1Rect">
            <a:avLst/>
          </a:prstGeom>
          <a:solidFill>
            <a:schemeClr val="accent6"/>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a:solidFill>
                  <a:schemeClr val="tx1"/>
                </a:solidFill>
              </a:rPr>
              <a:t>Clay</a:t>
            </a:r>
          </a:p>
        </p:txBody>
      </p:sp>
      <p:sp>
        <p:nvSpPr>
          <p:cNvPr id="217" name="Rectangle: Single Corner Snipped 216">
            <a:extLst>
              <a:ext uri="{FF2B5EF4-FFF2-40B4-BE49-F238E27FC236}">
                <a16:creationId xmlns:a16="http://schemas.microsoft.com/office/drawing/2014/main" id="{58849C14-C77E-4BF3-AE2C-0085E1B5ED87}"/>
              </a:ext>
            </a:extLst>
          </p:cNvPr>
          <p:cNvSpPr/>
          <p:nvPr/>
        </p:nvSpPr>
        <p:spPr>
          <a:xfrm>
            <a:off x="5466126" y="6253524"/>
            <a:ext cx="2054249" cy="304704"/>
          </a:xfrm>
          <a:prstGeom prst="snip1Rect">
            <a:avLst/>
          </a:prstGeom>
          <a:solidFill>
            <a:schemeClr val="accent6"/>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a:solidFill>
                  <a:schemeClr val="tx1"/>
                </a:solidFill>
              </a:rPr>
              <a:t>Natural Pozzolana</a:t>
            </a:r>
          </a:p>
        </p:txBody>
      </p:sp>
      <p:cxnSp>
        <p:nvCxnSpPr>
          <p:cNvPr id="219" name="Straight Connector 218">
            <a:extLst>
              <a:ext uri="{FF2B5EF4-FFF2-40B4-BE49-F238E27FC236}">
                <a16:creationId xmlns:a16="http://schemas.microsoft.com/office/drawing/2014/main" id="{4A8104B0-F9C0-4D7A-B978-A0E2AC11532B}"/>
              </a:ext>
            </a:extLst>
          </p:cNvPr>
          <p:cNvCxnSpPr>
            <a:cxnSpLocks/>
          </p:cNvCxnSpPr>
          <p:nvPr/>
        </p:nvCxnSpPr>
        <p:spPr>
          <a:xfrm>
            <a:off x="1046320" y="1095843"/>
            <a:ext cx="0" cy="167286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20" name="TextBox 219">
            <a:extLst>
              <a:ext uri="{FF2B5EF4-FFF2-40B4-BE49-F238E27FC236}">
                <a16:creationId xmlns:a16="http://schemas.microsoft.com/office/drawing/2014/main" id="{C7ABA520-2787-45B9-A50B-1615807C5CD7}"/>
              </a:ext>
            </a:extLst>
          </p:cNvPr>
          <p:cNvSpPr txBox="1"/>
          <p:nvPr/>
        </p:nvSpPr>
        <p:spPr>
          <a:xfrm>
            <a:off x="845744" y="419420"/>
            <a:ext cx="400110" cy="670925"/>
          </a:xfrm>
          <a:prstGeom prst="rect">
            <a:avLst/>
          </a:prstGeom>
          <a:noFill/>
        </p:spPr>
        <p:txBody>
          <a:bodyPr vert="vert270" wrap="square" rtlCol="0">
            <a:spAutoFit/>
          </a:bodyPr>
          <a:lstStyle/>
          <a:p>
            <a:r>
              <a:rPr lang="en-ZA" sz="1400"/>
              <a:t>Waste</a:t>
            </a:r>
          </a:p>
        </p:txBody>
      </p:sp>
      <p:cxnSp>
        <p:nvCxnSpPr>
          <p:cNvPr id="224" name="Straight Arrow Connector 223">
            <a:extLst>
              <a:ext uri="{FF2B5EF4-FFF2-40B4-BE49-F238E27FC236}">
                <a16:creationId xmlns:a16="http://schemas.microsoft.com/office/drawing/2014/main" id="{16AEA49B-44CE-4B0D-9BB8-236D42F9C9E2}"/>
              </a:ext>
            </a:extLst>
          </p:cNvPr>
          <p:cNvCxnSpPr>
            <a:cxnSpLocks/>
          </p:cNvCxnSpPr>
          <p:nvPr/>
        </p:nvCxnSpPr>
        <p:spPr>
          <a:xfrm>
            <a:off x="1036778" y="2156668"/>
            <a:ext cx="2396468"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0" name="TextBox 229">
            <a:extLst>
              <a:ext uri="{FF2B5EF4-FFF2-40B4-BE49-F238E27FC236}">
                <a16:creationId xmlns:a16="http://schemas.microsoft.com/office/drawing/2014/main" id="{833C3652-D448-429C-A947-11C60884FA88}"/>
              </a:ext>
            </a:extLst>
          </p:cNvPr>
          <p:cNvSpPr txBox="1"/>
          <p:nvPr/>
        </p:nvSpPr>
        <p:spPr>
          <a:xfrm rot="5400000">
            <a:off x="6678884" y="1162967"/>
            <a:ext cx="430887" cy="774419"/>
          </a:xfrm>
          <a:prstGeom prst="rect">
            <a:avLst/>
          </a:prstGeom>
          <a:noFill/>
        </p:spPr>
        <p:txBody>
          <a:bodyPr vert="vert270" wrap="square" rtlCol="0">
            <a:spAutoFit/>
          </a:bodyPr>
          <a:lstStyle/>
          <a:p>
            <a:r>
              <a:rPr lang="en-ZA" sz="1600" b="1" i="1"/>
              <a:t>Kilns</a:t>
            </a:r>
          </a:p>
        </p:txBody>
      </p:sp>
      <p:cxnSp>
        <p:nvCxnSpPr>
          <p:cNvPr id="58" name="Straight Connector 57">
            <a:extLst>
              <a:ext uri="{FF2B5EF4-FFF2-40B4-BE49-F238E27FC236}">
                <a16:creationId xmlns:a16="http://schemas.microsoft.com/office/drawing/2014/main" id="{7CF631D0-CC5A-4CB3-A35F-F90B2888EEAE}"/>
              </a:ext>
            </a:extLst>
          </p:cNvPr>
          <p:cNvCxnSpPr>
            <a:cxnSpLocks/>
          </p:cNvCxnSpPr>
          <p:nvPr/>
        </p:nvCxnSpPr>
        <p:spPr>
          <a:xfrm flipH="1">
            <a:off x="9511445" y="1037639"/>
            <a:ext cx="1" cy="1201708"/>
          </a:xfrm>
          <a:prstGeom prst="line">
            <a:avLst/>
          </a:prstGeom>
          <a:ln w="28575">
            <a:solidFill>
              <a:srgbClr val="FFC000"/>
            </a:solidFill>
          </a:ln>
        </p:spPr>
        <p:style>
          <a:lnRef idx="2">
            <a:schemeClr val="accent2"/>
          </a:lnRef>
          <a:fillRef idx="0">
            <a:schemeClr val="accent2"/>
          </a:fillRef>
          <a:effectRef idx="1">
            <a:schemeClr val="accent2"/>
          </a:effectRef>
          <a:fontRef idx="minor">
            <a:schemeClr val="tx1"/>
          </a:fontRef>
        </p:style>
      </p:cxnSp>
      <p:sp>
        <p:nvSpPr>
          <p:cNvPr id="62" name="TextBox 61">
            <a:extLst>
              <a:ext uri="{FF2B5EF4-FFF2-40B4-BE49-F238E27FC236}">
                <a16:creationId xmlns:a16="http://schemas.microsoft.com/office/drawing/2014/main" id="{F418A11B-433D-4CEA-B76D-E73264F8A163}"/>
              </a:ext>
            </a:extLst>
          </p:cNvPr>
          <p:cNvSpPr txBox="1"/>
          <p:nvPr/>
        </p:nvSpPr>
        <p:spPr>
          <a:xfrm rot="16200000">
            <a:off x="8882273" y="626650"/>
            <a:ext cx="1258345" cy="307777"/>
          </a:xfrm>
          <a:prstGeom prst="rect">
            <a:avLst/>
          </a:prstGeom>
          <a:noFill/>
        </p:spPr>
        <p:txBody>
          <a:bodyPr wrap="square" rtlCol="0">
            <a:spAutoFit/>
          </a:bodyPr>
          <a:lstStyle/>
          <a:p>
            <a:pPr algn="ctr"/>
            <a:r>
              <a:rPr lang="en-ZA" sz="1400">
                <a:solidFill>
                  <a:srgbClr val="FFC000"/>
                </a:solidFill>
              </a:rPr>
              <a:t>CO2</a:t>
            </a:r>
          </a:p>
        </p:txBody>
      </p:sp>
      <p:cxnSp>
        <p:nvCxnSpPr>
          <p:cNvPr id="70" name="Straight Arrow Connector 69">
            <a:extLst>
              <a:ext uri="{FF2B5EF4-FFF2-40B4-BE49-F238E27FC236}">
                <a16:creationId xmlns:a16="http://schemas.microsoft.com/office/drawing/2014/main" id="{BCF5A1DD-25D4-4F3F-A9DF-23A2184514E6}"/>
              </a:ext>
            </a:extLst>
          </p:cNvPr>
          <p:cNvCxnSpPr>
            <a:cxnSpLocks/>
          </p:cNvCxnSpPr>
          <p:nvPr/>
        </p:nvCxnSpPr>
        <p:spPr>
          <a:xfrm flipV="1">
            <a:off x="7599569" y="1405727"/>
            <a:ext cx="0" cy="282788"/>
          </a:xfrm>
          <a:prstGeom prst="straightConnector1">
            <a:avLst/>
          </a:prstGeom>
          <a:ln w="28575">
            <a:solidFill>
              <a:srgbClr val="FFC000"/>
            </a:solidFill>
            <a:tailEnd type="triangle"/>
          </a:ln>
        </p:spPr>
        <p:style>
          <a:lnRef idx="2">
            <a:schemeClr val="accent2"/>
          </a:lnRef>
          <a:fillRef idx="0">
            <a:schemeClr val="accent2"/>
          </a:fillRef>
          <a:effectRef idx="1">
            <a:schemeClr val="accent2"/>
          </a:effectRef>
          <a:fontRef idx="minor">
            <a:schemeClr val="tx1"/>
          </a:fontRef>
        </p:style>
      </p:cxnSp>
      <p:cxnSp>
        <p:nvCxnSpPr>
          <p:cNvPr id="72" name="Straight Arrow Connector 71">
            <a:extLst>
              <a:ext uri="{FF2B5EF4-FFF2-40B4-BE49-F238E27FC236}">
                <a16:creationId xmlns:a16="http://schemas.microsoft.com/office/drawing/2014/main" id="{8A69880E-1CCE-4E94-BA34-62F297133689}"/>
              </a:ext>
            </a:extLst>
          </p:cNvPr>
          <p:cNvCxnSpPr>
            <a:cxnSpLocks/>
            <a:endCxn id="62" idx="1"/>
          </p:cNvCxnSpPr>
          <p:nvPr/>
        </p:nvCxnSpPr>
        <p:spPr>
          <a:xfrm>
            <a:off x="7599569" y="1409711"/>
            <a:ext cx="1911877" cy="0"/>
          </a:xfrm>
          <a:prstGeom prst="straightConnector1">
            <a:avLst/>
          </a:prstGeom>
          <a:ln w="28575">
            <a:solidFill>
              <a:srgbClr val="FFC000"/>
            </a:solidFill>
            <a:tailEnd type="triangle"/>
          </a:ln>
        </p:spPr>
        <p:style>
          <a:lnRef idx="2">
            <a:schemeClr val="accent2"/>
          </a:lnRef>
          <a:fillRef idx="0">
            <a:schemeClr val="accent2"/>
          </a:fillRef>
          <a:effectRef idx="1">
            <a:schemeClr val="accent2"/>
          </a:effectRef>
          <a:fontRef idx="minor">
            <a:schemeClr val="tx1"/>
          </a:fontRef>
        </p:style>
      </p:cxnSp>
      <p:cxnSp>
        <p:nvCxnSpPr>
          <p:cNvPr id="80" name="Straight Arrow Connector 79">
            <a:extLst>
              <a:ext uri="{FF2B5EF4-FFF2-40B4-BE49-F238E27FC236}">
                <a16:creationId xmlns:a16="http://schemas.microsoft.com/office/drawing/2014/main" id="{34B349FB-3DA6-43EF-8797-43F8FFB8BF11}"/>
              </a:ext>
            </a:extLst>
          </p:cNvPr>
          <p:cNvCxnSpPr>
            <a:cxnSpLocks/>
          </p:cNvCxnSpPr>
          <p:nvPr/>
        </p:nvCxnSpPr>
        <p:spPr>
          <a:xfrm>
            <a:off x="9511618" y="1342509"/>
            <a:ext cx="897332" cy="0"/>
          </a:xfrm>
          <a:prstGeom prst="straightConnector1">
            <a:avLst/>
          </a:prstGeom>
          <a:ln w="28575">
            <a:solidFill>
              <a:srgbClr val="FFC000"/>
            </a:solidFill>
            <a:tailEnd type="triangle"/>
          </a:ln>
        </p:spPr>
        <p:style>
          <a:lnRef idx="2">
            <a:schemeClr val="accent2"/>
          </a:lnRef>
          <a:fillRef idx="0">
            <a:schemeClr val="accent2"/>
          </a:fillRef>
          <a:effectRef idx="1">
            <a:schemeClr val="accent2"/>
          </a:effectRef>
          <a:fontRef idx="minor">
            <a:schemeClr val="tx1"/>
          </a:fontRef>
        </p:style>
      </p:cxnSp>
      <p:cxnSp>
        <p:nvCxnSpPr>
          <p:cNvPr id="86" name="Straight Arrow Connector 85">
            <a:extLst>
              <a:ext uri="{FF2B5EF4-FFF2-40B4-BE49-F238E27FC236}">
                <a16:creationId xmlns:a16="http://schemas.microsoft.com/office/drawing/2014/main" id="{D9094983-7B2E-42DF-AAD1-7A0B7B62BB4F}"/>
              </a:ext>
            </a:extLst>
          </p:cNvPr>
          <p:cNvCxnSpPr>
            <a:cxnSpLocks/>
          </p:cNvCxnSpPr>
          <p:nvPr/>
        </p:nvCxnSpPr>
        <p:spPr>
          <a:xfrm>
            <a:off x="9511445" y="1879282"/>
            <a:ext cx="926926" cy="14894"/>
          </a:xfrm>
          <a:prstGeom prst="straightConnector1">
            <a:avLst/>
          </a:prstGeom>
          <a:ln w="28575">
            <a:solidFill>
              <a:srgbClr val="FFC000"/>
            </a:solidFill>
            <a:tailEnd type="triangle"/>
          </a:ln>
        </p:spPr>
        <p:style>
          <a:lnRef idx="2">
            <a:schemeClr val="accent2"/>
          </a:lnRef>
          <a:fillRef idx="0">
            <a:schemeClr val="accent2"/>
          </a:fillRef>
          <a:effectRef idx="1">
            <a:schemeClr val="accent2"/>
          </a:effectRef>
          <a:fontRef idx="minor">
            <a:schemeClr val="tx1"/>
          </a:fontRef>
        </p:style>
      </p:cxnSp>
      <p:sp>
        <p:nvSpPr>
          <p:cNvPr id="87" name="Rectangle: Single Corner Snipped 86">
            <a:extLst>
              <a:ext uri="{FF2B5EF4-FFF2-40B4-BE49-F238E27FC236}">
                <a16:creationId xmlns:a16="http://schemas.microsoft.com/office/drawing/2014/main" id="{5DB37897-8E17-4111-A8C6-C5480F90D595}"/>
              </a:ext>
            </a:extLst>
          </p:cNvPr>
          <p:cNvSpPr/>
          <p:nvPr/>
        </p:nvSpPr>
        <p:spPr>
          <a:xfrm>
            <a:off x="10438371" y="1627442"/>
            <a:ext cx="1104056" cy="483279"/>
          </a:xfrm>
          <a:prstGeom prst="snip1Rect">
            <a:avLst/>
          </a:prstGeom>
          <a:solidFill>
            <a:schemeClr val="accent6"/>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a:solidFill>
                  <a:schemeClr val="tx1"/>
                </a:solidFill>
              </a:rPr>
              <a:t>CCU/S</a:t>
            </a:r>
          </a:p>
        </p:txBody>
      </p:sp>
      <p:sp>
        <p:nvSpPr>
          <p:cNvPr id="89" name="TextBox 88">
            <a:extLst>
              <a:ext uri="{FF2B5EF4-FFF2-40B4-BE49-F238E27FC236}">
                <a16:creationId xmlns:a16="http://schemas.microsoft.com/office/drawing/2014/main" id="{98184692-799C-4403-AB13-05EA393BC85D}"/>
              </a:ext>
            </a:extLst>
          </p:cNvPr>
          <p:cNvSpPr txBox="1"/>
          <p:nvPr/>
        </p:nvSpPr>
        <p:spPr>
          <a:xfrm>
            <a:off x="10408950" y="946000"/>
            <a:ext cx="1258345" cy="523220"/>
          </a:xfrm>
          <a:prstGeom prst="rect">
            <a:avLst/>
          </a:prstGeom>
          <a:noFill/>
          <a:ln w="3175">
            <a:solidFill>
              <a:schemeClr val="tx1"/>
            </a:solidFill>
          </a:ln>
        </p:spPr>
        <p:txBody>
          <a:bodyPr wrap="square" rtlCol="0">
            <a:spAutoFit/>
          </a:bodyPr>
          <a:lstStyle/>
          <a:p>
            <a:pPr algn="ctr"/>
            <a:r>
              <a:rPr lang="en-ZA" sz="1400">
                <a:solidFill>
                  <a:srgbClr val="FFC000"/>
                </a:solidFill>
              </a:rPr>
              <a:t>To atmosphere</a:t>
            </a:r>
          </a:p>
        </p:txBody>
      </p:sp>
      <p:sp>
        <p:nvSpPr>
          <p:cNvPr id="90" name="TextBox 89">
            <a:extLst>
              <a:ext uri="{FF2B5EF4-FFF2-40B4-BE49-F238E27FC236}">
                <a16:creationId xmlns:a16="http://schemas.microsoft.com/office/drawing/2014/main" id="{D2FCABFF-7426-4C24-B775-5D3FBD435383}"/>
              </a:ext>
            </a:extLst>
          </p:cNvPr>
          <p:cNvSpPr txBox="1"/>
          <p:nvPr/>
        </p:nvSpPr>
        <p:spPr>
          <a:xfrm rot="5400000">
            <a:off x="9740083" y="4743688"/>
            <a:ext cx="400110" cy="1752235"/>
          </a:xfrm>
          <a:prstGeom prst="rect">
            <a:avLst/>
          </a:prstGeom>
          <a:noFill/>
        </p:spPr>
        <p:txBody>
          <a:bodyPr vert="vert270" wrap="square" rtlCol="0">
            <a:spAutoFit/>
          </a:bodyPr>
          <a:lstStyle/>
          <a:p>
            <a:pPr algn="ctr"/>
            <a:r>
              <a:rPr lang="en-ZA" sz="1400" b="1" i="1"/>
              <a:t>Finish grinding</a:t>
            </a:r>
          </a:p>
        </p:txBody>
      </p:sp>
      <p:cxnSp>
        <p:nvCxnSpPr>
          <p:cNvPr id="71" name="Straight Arrow Connector 70">
            <a:extLst>
              <a:ext uri="{FF2B5EF4-FFF2-40B4-BE49-F238E27FC236}">
                <a16:creationId xmlns:a16="http://schemas.microsoft.com/office/drawing/2014/main" id="{322FF656-DEBE-413E-BDF7-7D3D163AE24B}"/>
              </a:ext>
            </a:extLst>
          </p:cNvPr>
          <p:cNvCxnSpPr>
            <a:cxnSpLocks/>
          </p:cNvCxnSpPr>
          <p:nvPr/>
        </p:nvCxnSpPr>
        <p:spPr>
          <a:xfrm flipV="1">
            <a:off x="4537704" y="5227404"/>
            <a:ext cx="911626" cy="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0069782-D00C-4312-A26C-F0EC256C758C}"/>
              </a:ext>
            </a:extLst>
          </p:cNvPr>
          <p:cNvCxnSpPr>
            <a:cxnSpLocks/>
            <a:endCxn id="3" idx="0"/>
          </p:cNvCxnSpPr>
          <p:nvPr/>
        </p:nvCxnSpPr>
        <p:spPr>
          <a:xfrm>
            <a:off x="4524046" y="5219740"/>
            <a:ext cx="4174" cy="103126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3779B17F-C619-4C95-BA55-DF699AE0C873}"/>
              </a:ext>
            </a:extLst>
          </p:cNvPr>
          <p:cNvSpPr/>
          <p:nvPr/>
        </p:nvSpPr>
        <p:spPr>
          <a:xfrm>
            <a:off x="3960541" y="6251002"/>
            <a:ext cx="1135357" cy="6044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a:solidFill>
                  <a:srgbClr val="FF0000"/>
                </a:solidFill>
              </a:rPr>
              <a:t>From Blast furnaces</a:t>
            </a:r>
          </a:p>
        </p:txBody>
      </p:sp>
      <p:cxnSp>
        <p:nvCxnSpPr>
          <p:cNvPr id="9" name="Straight Arrow Connector 8">
            <a:extLst>
              <a:ext uri="{FF2B5EF4-FFF2-40B4-BE49-F238E27FC236}">
                <a16:creationId xmlns:a16="http://schemas.microsoft.com/office/drawing/2014/main" id="{8C5E05D8-BC0A-55EF-1838-689E8239008C}"/>
              </a:ext>
            </a:extLst>
          </p:cNvPr>
          <p:cNvCxnSpPr>
            <a:cxnSpLocks/>
          </p:cNvCxnSpPr>
          <p:nvPr/>
        </p:nvCxnSpPr>
        <p:spPr>
          <a:xfrm flipV="1">
            <a:off x="3615805" y="1242245"/>
            <a:ext cx="0" cy="424671"/>
          </a:xfrm>
          <a:prstGeom prst="straightConnector1">
            <a:avLst/>
          </a:prstGeom>
          <a:ln w="28575">
            <a:solidFill>
              <a:srgbClr val="FFC000"/>
            </a:solidFill>
            <a:tailEnd type="triangle"/>
          </a:ln>
        </p:spPr>
        <p:style>
          <a:lnRef idx="2">
            <a:schemeClr val="accent2"/>
          </a:lnRef>
          <a:fillRef idx="0">
            <a:schemeClr val="accent2"/>
          </a:fillRef>
          <a:effectRef idx="1">
            <a:schemeClr val="accent2"/>
          </a:effectRef>
          <a:fontRef idx="minor">
            <a:schemeClr val="tx1"/>
          </a:fontRef>
        </p:style>
      </p:cxnSp>
      <p:sp>
        <p:nvSpPr>
          <p:cNvPr id="10" name="TextBox 9">
            <a:extLst>
              <a:ext uri="{FF2B5EF4-FFF2-40B4-BE49-F238E27FC236}">
                <a16:creationId xmlns:a16="http://schemas.microsoft.com/office/drawing/2014/main" id="{DF7C4571-A526-C3F4-A47A-402D4ED06506}"/>
              </a:ext>
            </a:extLst>
          </p:cNvPr>
          <p:cNvSpPr txBox="1"/>
          <p:nvPr/>
        </p:nvSpPr>
        <p:spPr>
          <a:xfrm rot="16200000">
            <a:off x="2964712" y="728807"/>
            <a:ext cx="1258345" cy="307777"/>
          </a:xfrm>
          <a:prstGeom prst="rect">
            <a:avLst/>
          </a:prstGeom>
          <a:noFill/>
        </p:spPr>
        <p:txBody>
          <a:bodyPr wrap="square" rtlCol="0">
            <a:spAutoFit/>
          </a:bodyPr>
          <a:lstStyle/>
          <a:p>
            <a:pPr algn="ctr"/>
            <a:r>
              <a:rPr lang="en-ZA" sz="1400">
                <a:solidFill>
                  <a:srgbClr val="FFC000"/>
                </a:solidFill>
              </a:rPr>
              <a:t>CO2</a:t>
            </a:r>
          </a:p>
        </p:txBody>
      </p:sp>
      <p:sp>
        <p:nvSpPr>
          <p:cNvPr id="14" name="TextBox 13">
            <a:extLst>
              <a:ext uri="{FF2B5EF4-FFF2-40B4-BE49-F238E27FC236}">
                <a16:creationId xmlns:a16="http://schemas.microsoft.com/office/drawing/2014/main" id="{16A3DCBD-7479-473C-EE2F-2FF94DDACEA8}"/>
              </a:ext>
            </a:extLst>
          </p:cNvPr>
          <p:cNvSpPr txBox="1"/>
          <p:nvPr/>
        </p:nvSpPr>
        <p:spPr>
          <a:xfrm>
            <a:off x="7802027" y="5152022"/>
            <a:ext cx="1520346" cy="400110"/>
          </a:xfrm>
          <a:prstGeom prst="rect">
            <a:avLst/>
          </a:prstGeom>
          <a:noFill/>
        </p:spPr>
        <p:txBody>
          <a:bodyPr wrap="square" rtlCol="0">
            <a:spAutoFit/>
          </a:bodyPr>
          <a:lstStyle/>
          <a:p>
            <a:pPr algn="ctr"/>
            <a:r>
              <a:rPr lang="en-ZA" sz="2000" b="1">
                <a:solidFill>
                  <a:schemeClr val="bg1">
                    <a:lumMod val="50000"/>
                  </a:schemeClr>
                </a:solidFill>
              </a:rPr>
              <a:t>Substitutes</a:t>
            </a:r>
          </a:p>
        </p:txBody>
      </p:sp>
    </p:spTree>
    <p:extLst>
      <p:ext uri="{BB962C8B-B14F-4D97-AF65-F5344CB8AC3E}">
        <p14:creationId xmlns:p14="http://schemas.microsoft.com/office/powerpoint/2010/main" val="24169526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3866E-C412-5C77-3D4F-8CF8A9994301}"/>
              </a:ext>
            </a:extLst>
          </p:cNvPr>
          <p:cNvSpPr>
            <a:spLocks noGrp="1"/>
          </p:cNvSpPr>
          <p:nvPr>
            <p:ph type="title"/>
          </p:nvPr>
        </p:nvSpPr>
        <p:spPr>
          <a:xfrm>
            <a:off x="766115" y="478"/>
            <a:ext cx="10515600" cy="1325563"/>
          </a:xfrm>
        </p:spPr>
        <p:txBody>
          <a:bodyPr/>
          <a:lstStyle/>
          <a:p>
            <a:r>
              <a:rPr lang="en-ZA"/>
              <a:t>Iron and Steel in SATIM</a:t>
            </a:r>
          </a:p>
        </p:txBody>
      </p:sp>
      <p:sp>
        <p:nvSpPr>
          <p:cNvPr id="25" name="Rectangle 24">
            <a:extLst>
              <a:ext uri="{FF2B5EF4-FFF2-40B4-BE49-F238E27FC236}">
                <a16:creationId xmlns:a16="http://schemas.microsoft.com/office/drawing/2014/main" id="{2832743A-4009-809D-0907-1AFC5045CC7F}"/>
              </a:ext>
            </a:extLst>
          </p:cNvPr>
          <p:cNvSpPr/>
          <p:nvPr/>
        </p:nvSpPr>
        <p:spPr>
          <a:xfrm>
            <a:off x="5138199" y="4990442"/>
            <a:ext cx="1807550" cy="1653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a:t>BF-BOF (New)</a:t>
            </a:r>
          </a:p>
        </p:txBody>
      </p:sp>
      <p:sp>
        <p:nvSpPr>
          <p:cNvPr id="26" name="Rectangle 25">
            <a:extLst>
              <a:ext uri="{FF2B5EF4-FFF2-40B4-BE49-F238E27FC236}">
                <a16:creationId xmlns:a16="http://schemas.microsoft.com/office/drawing/2014/main" id="{1D33E497-6DAC-3F3C-0902-9A86539CA23D}"/>
              </a:ext>
            </a:extLst>
          </p:cNvPr>
          <p:cNvSpPr/>
          <p:nvPr/>
        </p:nvSpPr>
        <p:spPr>
          <a:xfrm>
            <a:off x="5138199" y="5214804"/>
            <a:ext cx="1807550" cy="1653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a:t>DRI-EAF coal (New)</a:t>
            </a:r>
          </a:p>
        </p:txBody>
      </p:sp>
      <p:sp>
        <p:nvSpPr>
          <p:cNvPr id="27" name="Rectangle 26">
            <a:extLst>
              <a:ext uri="{FF2B5EF4-FFF2-40B4-BE49-F238E27FC236}">
                <a16:creationId xmlns:a16="http://schemas.microsoft.com/office/drawing/2014/main" id="{741EFE31-A3EC-CFCE-8825-FFE1FA5A38AD}"/>
              </a:ext>
            </a:extLst>
          </p:cNvPr>
          <p:cNvSpPr/>
          <p:nvPr/>
        </p:nvSpPr>
        <p:spPr>
          <a:xfrm>
            <a:off x="5140620" y="5663526"/>
            <a:ext cx="1807550" cy="1653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a:t>Scrap-EAF (New)</a:t>
            </a:r>
          </a:p>
        </p:txBody>
      </p:sp>
      <p:sp>
        <p:nvSpPr>
          <p:cNvPr id="29" name="Rectangle 28">
            <a:extLst>
              <a:ext uri="{FF2B5EF4-FFF2-40B4-BE49-F238E27FC236}">
                <a16:creationId xmlns:a16="http://schemas.microsoft.com/office/drawing/2014/main" id="{37EB1928-03FE-26FC-6227-D83043699434}"/>
              </a:ext>
            </a:extLst>
          </p:cNvPr>
          <p:cNvSpPr/>
          <p:nvPr/>
        </p:nvSpPr>
        <p:spPr>
          <a:xfrm>
            <a:off x="5138199" y="2817682"/>
            <a:ext cx="1807550" cy="16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a:t>BF-BOF</a:t>
            </a:r>
          </a:p>
        </p:txBody>
      </p:sp>
      <p:sp>
        <p:nvSpPr>
          <p:cNvPr id="30" name="Rectangle 29">
            <a:extLst>
              <a:ext uri="{FF2B5EF4-FFF2-40B4-BE49-F238E27FC236}">
                <a16:creationId xmlns:a16="http://schemas.microsoft.com/office/drawing/2014/main" id="{EC69B222-2A29-1558-7BE7-733DC68F43CE}"/>
              </a:ext>
            </a:extLst>
          </p:cNvPr>
          <p:cNvSpPr/>
          <p:nvPr/>
        </p:nvSpPr>
        <p:spPr>
          <a:xfrm>
            <a:off x="5138199" y="3053852"/>
            <a:ext cx="1807550" cy="16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a:t>DRI-EAF coal</a:t>
            </a:r>
          </a:p>
        </p:txBody>
      </p:sp>
      <p:sp>
        <p:nvSpPr>
          <p:cNvPr id="31" name="Rectangle 30">
            <a:extLst>
              <a:ext uri="{FF2B5EF4-FFF2-40B4-BE49-F238E27FC236}">
                <a16:creationId xmlns:a16="http://schemas.microsoft.com/office/drawing/2014/main" id="{D1C97643-67D1-061A-D038-76B576C14399}"/>
              </a:ext>
            </a:extLst>
          </p:cNvPr>
          <p:cNvSpPr/>
          <p:nvPr/>
        </p:nvSpPr>
        <p:spPr>
          <a:xfrm>
            <a:off x="5140620" y="3290021"/>
            <a:ext cx="1807550" cy="16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a:t>Scrap-EAF</a:t>
            </a:r>
          </a:p>
        </p:txBody>
      </p:sp>
      <p:sp>
        <p:nvSpPr>
          <p:cNvPr id="32" name="Rectangle 31">
            <a:extLst>
              <a:ext uri="{FF2B5EF4-FFF2-40B4-BE49-F238E27FC236}">
                <a16:creationId xmlns:a16="http://schemas.microsoft.com/office/drawing/2014/main" id="{AD1BDDB8-2AC5-084C-561D-E24BFC23DC00}"/>
              </a:ext>
            </a:extLst>
          </p:cNvPr>
          <p:cNvSpPr/>
          <p:nvPr/>
        </p:nvSpPr>
        <p:spPr>
          <a:xfrm>
            <a:off x="5138199" y="3526191"/>
            <a:ext cx="1807550" cy="16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a:t>MIDREX-CONARC</a:t>
            </a:r>
          </a:p>
        </p:txBody>
      </p:sp>
      <p:sp>
        <p:nvSpPr>
          <p:cNvPr id="33" name="Rectangle 32">
            <a:extLst>
              <a:ext uri="{FF2B5EF4-FFF2-40B4-BE49-F238E27FC236}">
                <a16:creationId xmlns:a16="http://schemas.microsoft.com/office/drawing/2014/main" id="{67BD3088-E722-FD0A-569E-560205CE3754}"/>
              </a:ext>
            </a:extLst>
          </p:cNvPr>
          <p:cNvSpPr/>
          <p:nvPr/>
        </p:nvSpPr>
        <p:spPr>
          <a:xfrm>
            <a:off x="5149666" y="3762361"/>
            <a:ext cx="1807550" cy="16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a:t>KILN-EAF</a:t>
            </a:r>
          </a:p>
        </p:txBody>
      </p:sp>
      <p:sp>
        <p:nvSpPr>
          <p:cNvPr id="34" name="Rectangle 33">
            <a:extLst>
              <a:ext uri="{FF2B5EF4-FFF2-40B4-BE49-F238E27FC236}">
                <a16:creationId xmlns:a16="http://schemas.microsoft.com/office/drawing/2014/main" id="{91CC1DB0-2FBE-BB7F-92C7-0E55D2D55D0D}"/>
              </a:ext>
            </a:extLst>
          </p:cNvPr>
          <p:cNvSpPr/>
          <p:nvPr/>
        </p:nvSpPr>
        <p:spPr>
          <a:xfrm>
            <a:off x="5140620" y="5439165"/>
            <a:ext cx="1807550" cy="1653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a:t>DRI-EAF gas (New)</a:t>
            </a:r>
          </a:p>
        </p:txBody>
      </p:sp>
      <p:sp>
        <p:nvSpPr>
          <p:cNvPr id="35" name="Rectangle 34">
            <a:extLst>
              <a:ext uri="{FF2B5EF4-FFF2-40B4-BE49-F238E27FC236}">
                <a16:creationId xmlns:a16="http://schemas.microsoft.com/office/drawing/2014/main" id="{60843061-4039-4608-C1EA-FF609AAE8C72}"/>
              </a:ext>
            </a:extLst>
          </p:cNvPr>
          <p:cNvSpPr/>
          <p:nvPr/>
        </p:nvSpPr>
        <p:spPr>
          <a:xfrm>
            <a:off x="4938685" y="2564639"/>
            <a:ext cx="2169301" cy="146425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050">
                <a:solidFill>
                  <a:schemeClr val="tx1"/>
                </a:solidFill>
              </a:rPr>
              <a:t>Existing technologies</a:t>
            </a:r>
          </a:p>
        </p:txBody>
      </p:sp>
      <p:sp>
        <p:nvSpPr>
          <p:cNvPr id="36" name="Rectangle 35">
            <a:extLst>
              <a:ext uri="{FF2B5EF4-FFF2-40B4-BE49-F238E27FC236}">
                <a16:creationId xmlns:a16="http://schemas.microsoft.com/office/drawing/2014/main" id="{BCD3BCDF-C427-AAF3-DE32-299D1B75919A}"/>
              </a:ext>
            </a:extLst>
          </p:cNvPr>
          <p:cNvSpPr/>
          <p:nvPr/>
        </p:nvSpPr>
        <p:spPr>
          <a:xfrm>
            <a:off x="4938685" y="4707039"/>
            <a:ext cx="2169301" cy="1476069"/>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050">
                <a:solidFill>
                  <a:schemeClr val="tx1"/>
                </a:solidFill>
              </a:rPr>
              <a:t>New technologies</a:t>
            </a:r>
          </a:p>
        </p:txBody>
      </p:sp>
      <p:sp>
        <p:nvSpPr>
          <p:cNvPr id="37" name="Pentagon 18">
            <a:extLst>
              <a:ext uri="{FF2B5EF4-FFF2-40B4-BE49-F238E27FC236}">
                <a16:creationId xmlns:a16="http://schemas.microsoft.com/office/drawing/2014/main" id="{03ACA5F2-420D-B30A-C907-8D9CC62FA85C}"/>
              </a:ext>
            </a:extLst>
          </p:cNvPr>
          <p:cNvSpPr/>
          <p:nvPr/>
        </p:nvSpPr>
        <p:spPr>
          <a:xfrm>
            <a:off x="1720648" y="4906526"/>
            <a:ext cx="903775" cy="236143"/>
          </a:xfrm>
          <a:prstGeom prst="homePlat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a:t>Coal</a:t>
            </a:r>
          </a:p>
        </p:txBody>
      </p:sp>
      <p:sp>
        <p:nvSpPr>
          <p:cNvPr id="38" name="Pentagon 19">
            <a:extLst>
              <a:ext uri="{FF2B5EF4-FFF2-40B4-BE49-F238E27FC236}">
                <a16:creationId xmlns:a16="http://schemas.microsoft.com/office/drawing/2014/main" id="{A3943A5B-3AEB-5748-5674-4827435B1876}"/>
              </a:ext>
            </a:extLst>
          </p:cNvPr>
          <p:cNvSpPr/>
          <p:nvPr/>
        </p:nvSpPr>
        <p:spPr>
          <a:xfrm>
            <a:off x="1720648" y="4583058"/>
            <a:ext cx="903775" cy="236143"/>
          </a:xfrm>
          <a:prstGeom prst="homePlat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a:t>Coking coal</a:t>
            </a:r>
          </a:p>
        </p:txBody>
      </p:sp>
      <p:sp>
        <p:nvSpPr>
          <p:cNvPr id="39" name="Pentagon 20">
            <a:extLst>
              <a:ext uri="{FF2B5EF4-FFF2-40B4-BE49-F238E27FC236}">
                <a16:creationId xmlns:a16="http://schemas.microsoft.com/office/drawing/2014/main" id="{1EB4D8CC-1E36-8DFB-B5F2-FA39EB6EB4A7}"/>
              </a:ext>
            </a:extLst>
          </p:cNvPr>
          <p:cNvSpPr/>
          <p:nvPr/>
        </p:nvSpPr>
        <p:spPr>
          <a:xfrm>
            <a:off x="1720648" y="5229993"/>
            <a:ext cx="903775" cy="236143"/>
          </a:xfrm>
          <a:prstGeom prst="homePlat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a:t>Gas</a:t>
            </a:r>
          </a:p>
        </p:txBody>
      </p:sp>
      <p:sp>
        <p:nvSpPr>
          <p:cNvPr id="40" name="Pentagon 21">
            <a:extLst>
              <a:ext uri="{FF2B5EF4-FFF2-40B4-BE49-F238E27FC236}">
                <a16:creationId xmlns:a16="http://schemas.microsoft.com/office/drawing/2014/main" id="{23844FF2-ADB2-96A7-CC06-387C68BC412D}"/>
              </a:ext>
            </a:extLst>
          </p:cNvPr>
          <p:cNvSpPr/>
          <p:nvPr/>
        </p:nvSpPr>
        <p:spPr>
          <a:xfrm>
            <a:off x="1720648" y="5553460"/>
            <a:ext cx="903775" cy="236143"/>
          </a:xfrm>
          <a:prstGeom prst="homePlat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a:t>Oil products</a:t>
            </a:r>
          </a:p>
        </p:txBody>
      </p:sp>
      <p:sp>
        <p:nvSpPr>
          <p:cNvPr id="41" name="Pentagon 22">
            <a:extLst>
              <a:ext uri="{FF2B5EF4-FFF2-40B4-BE49-F238E27FC236}">
                <a16:creationId xmlns:a16="http://schemas.microsoft.com/office/drawing/2014/main" id="{1B6C0DA1-E378-AEB3-A481-153BE41E1D3B}"/>
              </a:ext>
            </a:extLst>
          </p:cNvPr>
          <p:cNvSpPr/>
          <p:nvPr/>
        </p:nvSpPr>
        <p:spPr>
          <a:xfrm>
            <a:off x="1720648" y="5876927"/>
            <a:ext cx="903775" cy="236143"/>
          </a:xfrm>
          <a:prstGeom prst="homePlat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a:t>Biomass</a:t>
            </a:r>
          </a:p>
        </p:txBody>
      </p:sp>
      <p:sp>
        <p:nvSpPr>
          <p:cNvPr id="42" name="Pentagon 23">
            <a:extLst>
              <a:ext uri="{FF2B5EF4-FFF2-40B4-BE49-F238E27FC236}">
                <a16:creationId xmlns:a16="http://schemas.microsoft.com/office/drawing/2014/main" id="{DB8BDCCD-2D6F-677B-CBC9-E5E88B8A7F85}"/>
              </a:ext>
            </a:extLst>
          </p:cNvPr>
          <p:cNvSpPr/>
          <p:nvPr/>
        </p:nvSpPr>
        <p:spPr>
          <a:xfrm>
            <a:off x="1720648" y="6200394"/>
            <a:ext cx="903775" cy="236143"/>
          </a:xfrm>
          <a:prstGeom prst="homePlat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a:t>Waste fuels</a:t>
            </a:r>
          </a:p>
        </p:txBody>
      </p:sp>
      <p:sp>
        <p:nvSpPr>
          <p:cNvPr id="43" name="Pentagon 24">
            <a:extLst>
              <a:ext uri="{FF2B5EF4-FFF2-40B4-BE49-F238E27FC236}">
                <a16:creationId xmlns:a16="http://schemas.microsoft.com/office/drawing/2014/main" id="{B85AFE14-81CC-F829-71F3-9CE1EF19D5A8}"/>
              </a:ext>
            </a:extLst>
          </p:cNvPr>
          <p:cNvSpPr/>
          <p:nvPr/>
        </p:nvSpPr>
        <p:spPr>
          <a:xfrm>
            <a:off x="1703823" y="3108656"/>
            <a:ext cx="920600" cy="323041"/>
          </a:xfrm>
          <a:prstGeom prst="homePlat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a:t>Electricity (grid)</a:t>
            </a:r>
          </a:p>
        </p:txBody>
      </p:sp>
      <p:sp>
        <p:nvSpPr>
          <p:cNvPr id="44" name="Rectangle 43">
            <a:extLst>
              <a:ext uri="{FF2B5EF4-FFF2-40B4-BE49-F238E27FC236}">
                <a16:creationId xmlns:a16="http://schemas.microsoft.com/office/drawing/2014/main" id="{65731A6D-54DB-FA8E-6E23-E7415C24C7FF}"/>
              </a:ext>
            </a:extLst>
          </p:cNvPr>
          <p:cNvSpPr/>
          <p:nvPr/>
        </p:nvSpPr>
        <p:spPr>
          <a:xfrm>
            <a:off x="3132655" y="4371482"/>
            <a:ext cx="1132854" cy="236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a:t>Coke oven</a:t>
            </a:r>
          </a:p>
        </p:txBody>
      </p:sp>
      <p:sp>
        <p:nvSpPr>
          <p:cNvPr id="46" name="Pentagon 27">
            <a:extLst>
              <a:ext uri="{FF2B5EF4-FFF2-40B4-BE49-F238E27FC236}">
                <a16:creationId xmlns:a16="http://schemas.microsoft.com/office/drawing/2014/main" id="{16141BE5-AD77-B14D-34DF-68A479023662}"/>
              </a:ext>
            </a:extLst>
          </p:cNvPr>
          <p:cNvSpPr/>
          <p:nvPr/>
        </p:nvSpPr>
        <p:spPr>
          <a:xfrm>
            <a:off x="9647095" y="4309934"/>
            <a:ext cx="696911" cy="295221"/>
          </a:xfrm>
          <a:prstGeom prst="homePlat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a:t>Steel</a:t>
            </a:r>
          </a:p>
        </p:txBody>
      </p:sp>
      <p:sp>
        <p:nvSpPr>
          <p:cNvPr id="47" name="Rectangle 46">
            <a:extLst>
              <a:ext uri="{FF2B5EF4-FFF2-40B4-BE49-F238E27FC236}">
                <a16:creationId xmlns:a16="http://schemas.microsoft.com/office/drawing/2014/main" id="{5D566AD5-6AAA-C99D-29A8-0AB5854923FA}"/>
              </a:ext>
            </a:extLst>
          </p:cNvPr>
          <p:cNvSpPr/>
          <p:nvPr/>
        </p:nvSpPr>
        <p:spPr>
          <a:xfrm>
            <a:off x="5558485" y="4215026"/>
            <a:ext cx="1280855" cy="31291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a:t>Energy efficiency improvements</a:t>
            </a:r>
          </a:p>
        </p:txBody>
      </p:sp>
      <p:cxnSp>
        <p:nvCxnSpPr>
          <p:cNvPr id="48" name="Elbow Connector 30">
            <a:extLst>
              <a:ext uri="{FF2B5EF4-FFF2-40B4-BE49-F238E27FC236}">
                <a16:creationId xmlns:a16="http://schemas.microsoft.com/office/drawing/2014/main" id="{43E725AC-27DA-5EDC-9F23-7E6E4C8DA750}"/>
              </a:ext>
            </a:extLst>
          </p:cNvPr>
          <p:cNvCxnSpPr>
            <a:stCxn id="47" idx="1"/>
          </p:cNvCxnSpPr>
          <p:nvPr/>
        </p:nvCxnSpPr>
        <p:spPr>
          <a:xfrm rot="10800000">
            <a:off x="5403535" y="4045765"/>
            <a:ext cx="154950" cy="325717"/>
          </a:xfrm>
          <a:prstGeom prst="bentConnector2">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9" name="Elbow Connector 32">
            <a:extLst>
              <a:ext uri="{FF2B5EF4-FFF2-40B4-BE49-F238E27FC236}">
                <a16:creationId xmlns:a16="http://schemas.microsoft.com/office/drawing/2014/main" id="{2CDCA373-3FA6-5D62-DC50-F83A18E78367}"/>
              </a:ext>
            </a:extLst>
          </p:cNvPr>
          <p:cNvCxnSpPr>
            <a:stCxn id="35" idx="3"/>
            <a:endCxn id="46" idx="1"/>
          </p:cNvCxnSpPr>
          <p:nvPr/>
        </p:nvCxnSpPr>
        <p:spPr>
          <a:xfrm>
            <a:off x="7107985" y="3296765"/>
            <a:ext cx="2539110" cy="1160780"/>
          </a:xfrm>
          <a:prstGeom prst="bentConnector3">
            <a:avLst>
              <a:gd name="adj1" fmla="val 69546"/>
            </a:avLst>
          </a:prstGeom>
          <a:ln>
            <a:solidFill>
              <a:schemeClr val="accent1">
                <a:lumMod val="60000"/>
                <a:lumOff val="40000"/>
              </a:schemeClr>
            </a:solidFill>
            <a:tailEnd type="arrow"/>
          </a:ln>
        </p:spPr>
        <p:style>
          <a:lnRef idx="2">
            <a:schemeClr val="dk1"/>
          </a:lnRef>
          <a:fillRef idx="0">
            <a:schemeClr val="dk1"/>
          </a:fillRef>
          <a:effectRef idx="1">
            <a:schemeClr val="dk1"/>
          </a:effectRef>
          <a:fontRef idx="minor">
            <a:schemeClr val="tx1"/>
          </a:fontRef>
        </p:style>
      </p:cxnSp>
      <p:cxnSp>
        <p:nvCxnSpPr>
          <p:cNvPr id="50" name="Elbow Connector 34">
            <a:extLst>
              <a:ext uri="{FF2B5EF4-FFF2-40B4-BE49-F238E27FC236}">
                <a16:creationId xmlns:a16="http://schemas.microsoft.com/office/drawing/2014/main" id="{E22482EE-F874-1123-D7B3-B673463C2321}"/>
              </a:ext>
            </a:extLst>
          </p:cNvPr>
          <p:cNvCxnSpPr>
            <a:stCxn id="36" idx="3"/>
            <a:endCxn id="46" idx="1"/>
          </p:cNvCxnSpPr>
          <p:nvPr/>
        </p:nvCxnSpPr>
        <p:spPr>
          <a:xfrm flipV="1">
            <a:off x="7107985" y="4457545"/>
            <a:ext cx="2539110" cy="987528"/>
          </a:xfrm>
          <a:prstGeom prst="bentConnector3">
            <a:avLst>
              <a:gd name="adj1" fmla="val 69546"/>
            </a:avLst>
          </a:prstGeom>
          <a:ln>
            <a:solidFill>
              <a:schemeClr val="accent1">
                <a:lumMod val="60000"/>
                <a:lumOff val="40000"/>
              </a:schemeClr>
            </a:solidFill>
            <a:tailEnd type="arrow"/>
          </a:ln>
        </p:spPr>
        <p:style>
          <a:lnRef idx="2">
            <a:schemeClr val="dk1"/>
          </a:lnRef>
          <a:fillRef idx="0">
            <a:schemeClr val="dk1"/>
          </a:fillRef>
          <a:effectRef idx="1">
            <a:schemeClr val="dk1"/>
          </a:effectRef>
          <a:fontRef idx="minor">
            <a:schemeClr val="tx1"/>
          </a:fontRef>
        </p:style>
      </p:cxnSp>
      <p:cxnSp>
        <p:nvCxnSpPr>
          <p:cNvPr id="51" name="Elbow Connector 45">
            <a:extLst>
              <a:ext uri="{FF2B5EF4-FFF2-40B4-BE49-F238E27FC236}">
                <a16:creationId xmlns:a16="http://schemas.microsoft.com/office/drawing/2014/main" id="{96BC87FB-AF75-C719-E283-3BF5195A3430}"/>
              </a:ext>
            </a:extLst>
          </p:cNvPr>
          <p:cNvCxnSpPr>
            <a:stCxn id="42" idx="3"/>
            <a:endCxn id="36" idx="1"/>
          </p:cNvCxnSpPr>
          <p:nvPr/>
        </p:nvCxnSpPr>
        <p:spPr>
          <a:xfrm flipV="1">
            <a:off x="2624422" y="5445073"/>
            <a:ext cx="2314262" cy="873392"/>
          </a:xfrm>
          <a:prstGeom prst="bentConnector3">
            <a:avLst>
              <a:gd name="adj1" fmla="val 8426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Elbow Connector 47">
            <a:extLst>
              <a:ext uri="{FF2B5EF4-FFF2-40B4-BE49-F238E27FC236}">
                <a16:creationId xmlns:a16="http://schemas.microsoft.com/office/drawing/2014/main" id="{4F823E34-5C42-4C6E-D247-05CB9194A3FE}"/>
              </a:ext>
            </a:extLst>
          </p:cNvPr>
          <p:cNvCxnSpPr>
            <a:stCxn id="42" idx="3"/>
            <a:endCxn id="35" idx="1"/>
          </p:cNvCxnSpPr>
          <p:nvPr/>
        </p:nvCxnSpPr>
        <p:spPr>
          <a:xfrm flipV="1">
            <a:off x="2624422" y="3296765"/>
            <a:ext cx="2314262" cy="3021701"/>
          </a:xfrm>
          <a:prstGeom prst="bentConnector3">
            <a:avLst>
              <a:gd name="adj1" fmla="val 84236"/>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53" name="Elbow Connector 51">
            <a:extLst>
              <a:ext uri="{FF2B5EF4-FFF2-40B4-BE49-F238E27FC236}">
                <a16:creationId xmlns:a16="http://schemas.microsoft.com/office/drawing/2014/main" id="{89DF319C-D4D1-7F0A-998A-8C846960647A}"/>
              </a:ext>
            </a:extLst>
          </p:cNvPr>
          <p:cNvCxnSpPr>
            <a:stCxn id="41" idx="3"/>
            <a:endCxn id="36" idx="1"/>
          </p:cNvCxnSpPr>
          <p:nvPr/>
        </p:nvCxnSpPr>
        <p:spPr>
          <a:xfrm flipV="1">
            <a:off x="2624422" y="5445073"/>
            <a:ext cx="2314262" cy="549925"/>
          </a:xfrm>
          <a:prstGeom prst="bentConnector3">
            <a:avLst>
              <a:gd name="adj1" fmla="val 8426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2BB96B16-0E0B-6933-9638-DE0B47E72279}"/>
              </a:ext>
            </a:extLst>
          </p:cNvPr>
          <p:cNvCxnSpPr>
            <a:stCxn id="41" idx="3"/>
            <a:endCxn id="35" idx="1"/>
          </p:cNvCxnSpPr>
          <p:nvPr/>
        </p:nvCxnSpPr>
        <p:spPr>
          <a:xfrm flipV="1">
            <a:off x="2624422" y="3296765"/>
            <a:ext cx="2314262" cy="2698234"/>
          </a:xfrm>
          <a:prstGeom prst="bentConnector3">
            <a:avLst>
              <a:gd name="adj1" fmla="val 8461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Elbow Connector 57">
            <a:extLst>
              <a:ext uri="{FF2B5EF4-FFF2-40B4-BE49-F238E27FC236}">
                <a16:creationId xmlns:a16="http://schemas.microsoft.com/office/drawing/2014/main" id="{97E3FBC6-AC28-1A76-09B9-496591030055}"/>
              </a:ext>
            </a:extLst>
          </p:cNvPr>
          <p:cNvCxnSpPr>
            <a:stCxn id="40" idx="3"/>
            <a:endCxn id="36" idx="1"/>
          </p:cNvCxnSpPr>
          <p:nvPr/>
        </p:nvCxnSpPr>
        <p:spPr>
          <a:xfrm flipV="1">
            <a:off x="2624422" y="5445074"/>
            <a:ext cx="2314262" cy="226458"/>
          </a:xfrm>
          <a:prstGeom prst="bentConnector3">
            <a:avLst>
              <a:gd name="adj1" fmla="val 8468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9">
            <a:extLst>
              <a:ext uri="{FF2B5EF4-FFF2-40B4-BE49-F238E27FC236}">
                <a16:creationId xmlns:a16="http://schemas.microsoft.com/office/drawing/2014/main" id="{7EF9EF00-C166-1F50-B348-BAFE9E904A3E}"/>
              </a:ext>
            </a:extLst>
          </p:cNvPr>
          <p:cNvCxnSpPr>
            <a:stCxn id="39" idx="3"/>
            <a:endCxn id="36" idx="1"/>
          </p:cNvCxnSpPr>
          <p:nvPr/>
        </p:nvCxnSpPr>
        <p:spPr>
          <a:xfrm>
            <a:off x="2624422" y="5348064"/>
            <a:ext cx="2314262" cy="97009"/>
          </a:xfrm>
          <a:prstGeom prst="bentConnector3">
            <a:avLst>
              <a:gd name="adj1" fmla="val 8426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Elbow Connector 61">
            <a:extLst>
              <a:ext uri="{FF2B5EF4-FFF2-40B4-BE49-F238E27FC236}">
                <a16:creationId xmlns:a16="http://schemas.microsoft.com/office/drawing/2014/main" id="{D955E400-9ACC-A157-F3C9-A9423ED47B1F}"/>
              </a:ext>
            </a:extLst>
          </p:cNvPr>
          <p:cNvCxnSpPr>
            <a:stCxn id="41" idx="3"/>
            <a:endCxn id="35" idx="1"/>
          </p:cNvCxnSpPr>
          <p:nvPr/>
        </p:nvCxnSpPr>
        <p:spPr>
          <a:xfrm flipV="1">
            <a:off x="2624422" y="3296765"/>
            <a:ext cx="2314262" cy="2698234"/>
          </a:xfrm>
          <a:prstGeom prst="bentConnector3">
            <a:avLst>
              <a:gd name="adj1" fmla="val 83860"/>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58" name="Elbow Connector 63">
            <a:extLst>
              <a:ext uri="{FF2B5EF4-FFF2-40B4-BE49-F238E27FC236}">
                <a16:creationId xmlns:a16="http://schemas.microsoft.com/office/drawing/2014/main" id="{0C40A62D-5517-A704-A173-91160ACE4E03}"/>
              </a:ext>
            </a:extLst>
          </p:cNvPr>
          <p:cNvCxnSpPr>
            <a:stCxn id="40" idx="3"/>
            <a:endCxn id="35" idx="1"/>
          </p:cNvCxnSpPr>
          <p:nvPr/>
        </p:nvCxnSpPr>
        <p:spPr>
          <a:xfrm flipV="1">
            <a:off x="2624422" y="3296765"/>
            <a:ext cx="2314262" cy="2374766"/>
          </a:xfrm>
          <a:prstGeom prst="bentConnector3">
            <a:avLst>
              <a:gd name="adj1" fmla="val 84236"/>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59" name="Elbow Connector 69">
            <a:extLst>
              <a:ext uri="{FF2B5EF4-FFF2-40B4-BE49-F238E27FC236}">
                <a16:creationId xmlns:a16="http://schemas.microsoft.com/office/drawing/2014/main" id="{1CD838EF-983C-C945-2834-95C46889BD12}"/>
              </a:ext>
            </a:extLst>
          </p:cNvPr>
          <p:cNvCxnSpPr>
            <a:stCxn id="37" idx="3"/>
            <a:endCxn id="36" idx="1"/>
          </p:cNvCxnSpPr>
          <p:nvPr/>
        </p:nvCxnSpPr>
        <p:spPr>
          <a:xfrm>
            <a:off x="2624422" y="5024598"/>
            <a:ext cx="2314262" cy="420476"/>
          </a:xfrm>
          <a:prstGeom prst="bentConnector3">
            <a:avLst>
              <a:gd name="adj1" fmla="val 8468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71">
            <a:extLst>
              <a:ext uri="{FF2B5EF4-FFF2-40B4-BE49-F238E27FC236}">
                <a16:creationId xmlns:a16="http://schemas.microsoft.com/office/drawing/2014/main" id="{C76E4B4A-A88E-2BED-54DF-791C6FA07767}"/>
              </a:ext>
            </a:extLst>
          </p:cNvPr>
          <p:cNvCxnSpPr>
            <a:stCxn id="37" idx="3"/>
            <a:endCxn id="35" idx="1"/>
          </p:cNvCxnSpPr>
          <p:nvPr/>
        </p:nvCxnSpPr>
        <p:spPr>
          <a:xfrm flipV="1">
            <a:off x="2624422" y="3296765"/>
            <a:ext cx="2314262" cy="1727833"/>
          </a:xfrm>
          <a:prstGeom prst="bentConnector3">
            <a:avLst>
              <a:gd name="adj1" fmla="val 84613"/>
            </a:avLst>
          </a:prstGeom>
          <a:ln>
            <a:solidFill>
              <a:schemeClr val="accent1">
                <a:lumMod val="60000"/>
                <a:lumOff val="40000"/>
              </a:schemeClr>
            </a:solidFill>
            <a:tailEnd type="arrow"/>
          </a:ln>
        </p:spPr>
        <p:style>
          <a:lnRef idx="2">
            <a:schemeClr val="dk1"/>
          </a:lnRef>
          <a:fillRef idx="0">
            <a:schemeClr val="dk1"/>
          </a:fillRef>
          <a:effectRef idx="1">
            <a:schemeClr val="dk1"/>
          </a:effectRef>
          <a:fontRef idx="minor">
            <a:schemeClr val="tx1"/>
          </a:fontRef>
        </p:style>
      </p:cxnSp>
      <p:cxnSp>
        <p:nvCxnSpPr>
          <p:cNvPr id="61" name="Elbow Connector 75">
            <a:extLst>
              <a:ext uri="{FF2B5EF4-FFF2-40B4-BE49-F238E27FC236}">
                <a16:creationId xmlns:a16="http://schemas.microsoft.com/office/drawing/2014/main" id="{5AF6E47B-395F-406A-D475-98BFFB62057C}"/>
              </a:ext>
            </a:extLst>
          </p:cNvPr>
          <p:cNvCxnSpPr>
            <a:stCxn id="39" idx="3"/>
            <a:endCxn id="35" idx="1"/>
          </p:cNvCxnSpPr>
          <p:nvPr/>
        </p:nvCxnSpPr>
        <p:spPr>
          <a:xfrm flipV="1">
            <a:off x="2624422" y="3296765"/>
            <a:ext cx="2314262" cy="2051299"/>
          </a:xfrm>
          <a:prstGeom prst="bentConnector3">
            <a:avLst>
              <a:gd name="adj1" fmla="val 84989"/>
            </a:avLst>
          </a:prstGeom>
          <a:ln>
            <a:tailEnd type="arrow"/>
          </a:ln>
        </p:spPr>
        <p:style>
          <a:lnRef idx="2">
            <a:schemeClr val="dk1"/>
          </a:lnRef>
          <a:fillRef idx="0">
            <a:schemeClr val="dk1"/>
          </a:fillRef>
          <a:effectRef idx="1">
            <a:schemeClr val="dk1"/>
          </a:effectRef>
          <a:fontRef idx="minor">
            <a:schemeClr val="tx1"/>
          </a:fontRef>
        </p:style>
      </p:cxnSp>
      <p:cxnSp>
        <p:nvCxnSpPr>
          <p:cNvPr id="62" name="Elbow Connector 83">
            <a:extLst>
              <a:ext uri="{FF2B5EF4-FFF2-40B4-BE49-F238E27FC236}">
                <a16:creationId xmlns:a16="http://schemas.microsoft.com/office/drawing/2014/main" id="{C62EF7C9-A310-A695-23F6-418F9AC79C93}"/>
              </a:ext>
            </a:extLst>
          </p:cNvPr>
          <p:cNvCxnSpPr>
            <a:cxnSpLocks/>
            <a:stCxn id="43" idx="3"/>
            <a:endCxn id="36" idx="1"/>
          </p:cNvCxnSpPr>
          <p:nvPr/>
        </p:nvCxnSpPr>
        <p:spPr>
          <a:xfrm>
            <a:off x="2624423" y="3270176"/>
            <a:ext cx="2314261" cy="2174897"/>
          </a:xfrm>
          <a:prstGeom prst="bentConnector3">
            <a:avLst>
              <a:gd name="adj1" fmla="val 84613"/>
            </a:avLst>
          </a:prstGeom>
          <a:ln>
            <a:solidFill>
              <a:schemeClr val="accent1">
                <a:lumMod val="60000"/>
                <a:lumOff val="40000"/>
              </a:schemeClr>
            </a:solidFill>
            <a:tailEnd type="arrow"/>
          </a:ln>
        </p:spPr>
        <p:style>
          <a:lnRef idx="2">
            <a:schemeClr val="dk1"/>
          </a:lnRef>
          <a:fillRef idx="0">
            <a:schemeClr val="dk1"/>
          </a:fillRef>
          <a:effectRef idx="1">
            <a:schemeClr val="dk1"/>
          </a:effectRef>
          <a:fontRef idx="minor">
            <a:schemeClr val="tx1"/>
          </a:fontRef>
        </p:style>
      </p:cxnSp>
      <p:cxnSp>
        <p:nvCxnSpPr>
          <p:cNvPr id="69" name="Elbow Connector 103">
            <a:extLst>
              <a:ext uri="{FF2B5EF4-FFF2-40B4-BE49-F238E27FC236}">
                <a16:creationId xmlns:a16="http://schemas.microsoft.com/office/drawing/2014/main" id="{1CC952CA-2538-B164-C0FF-8C083D5C712D}"/>
              </a:ext>
            </a:extLst>
          </p:cNvPr>
          <p:cNvCxnSpPr>
            <a:stCxn id="44" idx="3"/>
            <a:endCxn id="36" idx="1"/>
          </p:cNvCxnSpPr>
          <p:nvPr/>
        </p:nvCxnSpPr>
        <p:spPr>
          <a:xfrm>
            <a:off x="4265508" y="4489554"/>
            <a:ext cx="673176" cy="955520"/>
          </a:xfrm>
          <a:prstGeom prst="bentConnector3">
            <a:avLst>
              <a:gd name="adj1" fmla="val 44485"/>
            </a:avLst>
          </a:prstGeom>
          <a:ln>
            <a:solidFill>
              <a:schemeClr val="accent1">
                <a:lumMod val="60000"/>
                <a:lumOff val="40000"/>
              </a:schemeClr>
            </a:solidFill>
            <a:tailEnd type="arrow"/>
          </a:ln>
        </p:spPr>
        <p:style>
          <a:lnRef idx="2">
            <a:schemeClr val="dk1"/>
          </a:lnRef>
          <a:fillRef idx="0">
            <a:schemeClr val="dk1"/>
          </a:fillRef>
          <a:effectRef idx="1">
            <a:schemeClr val="dk1"/>
          </a:effectRef>
          <a:fontRef idx="minor">
            <a:schemeClr val="tx1"/>
          </a:fontRef>
        </p:style>
      </p:cxnSp>
      <p:sp>
        <p:nvSpPr>
          <p:cNvPr id="71" name="Rectangle 70">
            <a:extLst>
              <a:ext uri="{FF2B5EF4-FFF2-40B4-BE49-F238E27FC236}">
                <a16:creationId xmlns:a16="http://schemas.microsoft.com/office/drawing/2014/main" id="{F4474D98-4F25-169C-FE62-2E757BEFDF28}"/>
              </a:ext>
            </a:extLst>
          </p:cNvPr>
          <p:cNvSpPr/>
          <p:nvPr/>
        </p:nvSpPr>
        <p:spPr>
          <a:xfrm>
            <a:off x="3134348" y="4699497"/>
            <a:ext cx="1132854" cy="23614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a:t>Coke oven (new)</a:t>
            </a:r>
          </a:p>
        </p:txBody>
      </p:sp>
      <p:cxnSp>
        <p:nvCxnSpPr>
          <p:cNvPr id="72" name="Elbow Connector 122">
            <a:extLst>
              <a:ext uri="{FF2B5EF4-FFF2-40B4-BE49-F238E27FC236}">
                <a16:creationId xmlns:a16="http://schemas.microsoft.com/office/drawing/2014/main" id="{8A0FE4DA-E623-B59B-A1F7-699CFC63D8E3}"/>
              </a:ext>
            </a:extLst>
          </p:cNvPr>
          <p:cNvCxnSpPr>
            <a:stCxn id="38" idx="3"/>
            <a:endCxn id="44" idx="1"/>
          </p:cNvCxnSpPr>
          <p:nvPr/>
        </p:nvCxnSpPr>
        <p:spPr>
          <a:xfrm flipV="1">
            <a:off x="2624423" y="4489554"/>
            <a:ext cx="508232" cy="211577"/>
          </a:xfrm>
          <a:prstGeom prst="bentConnector3">
            <a:avLst>
              <a:gd name="adj1" fmla="val 73132"/>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73" name="Elbow Connector 124">
            <a:extLst>
              <a:ext uri="{FF2B5EF4-FFF2-40B4-BE49-F238E27FC236}">
                <a16:creationId xmlns:a16="http://schemas.microsoft.com/office/drawing/2014/main" id="{0AB73A83-C26B-4854-4583-67BAF513C6D5}"/>
              </a:ext>
            </a:extLst>
          </p:cNvPr>
          <p:cNvCxnSpPr>
            <a:stCxn id="38" idx="3"/>
            <a:endCxn id="71" idx="1"/>
          </p:cNvCxnSpPr>
          <p:nvPr/>
        </p:nvCxnSpPr>
        <p:spPr>
          <a:xfrm>
            <a:off x="2624423" y="4701130"/>
            <a:ext cx="509925" cy="116438"/>
          </a:xfrm>
          <a:prstGeom prst="bentConnector3">
            <a:avLst>
              <a:gd name="adj1" fmla="val 71842"/>
            </a:avLst>
          </a:prstGeom>
          <a:ln>
            <a:solidFill>
              <a:schemeClr val="accent1">
                <a:lumMod val="60000"/>
                <a:lumOff val="40000"/>
              </a:schemeClr>
            </a:solidFill>
            <a:tailEnd type="arrow"/>
          </a:ln>
        </p:spPr>
        <p:style>
          <a:lnRef idx="2">
            <a:schemeClr val="dk1"/>
          </a:lnRef>
          <a:fillRef idx="0">
            <a:schemeClr val="dk1"/>
          </a:fillRef>
          <a:effectRef idx="1">
            <a:schemeClr val="dk1"/>
          </a:effectRef>
          <a:fontRef idx="minor">
            <a:schemeClr val="tx1"/>
          </a:fontRef>
        </p:style>
      </p:cxnSp>
      <p:cxnSp>
        <p:nvCxnSpPr>
          <p:cNvPr id="74" name="Elbow Connector 126">
            <a:extLst>
              <a:ext uri="{FF2B5EF4-FFF2-40B4-BE49-F238E27FC236}">
                <a16:creationId xmlns:a16="http://schemas.microsoft.com/office/drawing/2014/main" id="{62A087EC-03CB-1A01-68A5-8E93125EA6C1}"/>
              </a:ext>
            </a:extLst>
          </p:cNvPr>
          <p:cNvCxnSpPr>
            <a:stCxn id="71" idx="3"/>
            <a:endCxn id="36" idx="1"/>
          </p:cNvCxnSpPr>
          <p:nvPr/>
        </p:nvCxnSpPr>
        <p:spPr>
          <a:xfrm>
            <a:off x="4267201" y="4817568"/>
            <a:ext cx="671483" cy="627505"/>
          </a:xfrm>
          <a:prstGeom prst="bentConnector3">
            <a:avLst>
              <a:gd name="adj1" fmla="val 45968"/>
            </a:avLst>
          </a:prstGeom>
          <a:ln>
            <a:solidFill>
              <a:schemeClr val="accent1">
                <a:lumMod val="60000"/>
                <a:lumOff val="40000"/>
              </a:schemeClr>
            </a:solidFill>
            <a:tailEnd type="arrow"/>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75FEC2AC-8E5C-01BA-066F-04DD473583F7}"/>
              </a:ext>
            </a:extLst>
          </p:cNvPr>
          <p:cNvSpPr/>
          <p:nvPr/>
        </p:nvSpPr>
        <p:spPr>
          <a:xfrm>
            <a:off x="5443207" y="1769781"/>
            <a:ext cx="1197995" cy="21977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a:t>DRI</a:t>
            </a:r>
          </a:p>
        </p:txBody>
      </p:sp>
      <p:sp>
        <p:nvSpPr>
          <p:cNvPr id="13" name="Rectangle 12">
            <a:extLst>
              <a:ext uri="{FF2B5EF4-FFF2-40B4-BE49-F238E27FC236}">
                <a16:creationId xmlns:a16="http://schemas.microsoft.com/office/drawing/2014/main" id="{6D9ECBA0-CBCD-0E59-70EB-B083A7914BC7}"/>
              </a:ext>
            </a:extLst>
          </p:cNvPr>
          <p:cNvSpPr/>
          <p:nvPr/>
        </p:nvSpPr>
        <p:spPr>
          <a:xfrm>
            <a:off x="3424409" y="1781786"/>
            <a:ext cx="1458137" cy="20437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a:t>Electrolyser</a:t>
            </a:r>
          </a:p>
        </p:txBody>
      </p:sp>
      <p:sp>
        <p:nvSpPr>
          <p:cNvPr id="14" name="Rectangle 13">
            <a:extLst>
              <a:ext uri="{FF2B5EF4-FFF2-40B4-BE49-F238E27FC236}">
                <a16:creationId xmlns:a16="http://schemas.microsoft.com/office/drawing/2014/main" id="{DF44E240-77C8-2270-B4F8-ED2FB52EF8A0}"/>
              </a:ext>
            </a:extLst>
          </p:cNvPr>
          <p:cNvSpPr/>
          <p:nvPr/>
        </p:nvSpPr>
        <p:spPr>
          <a:xfrm>
            <a:off x="7648991" y="1883976"/>
            <a:ext cx="930989" cy="21451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a:t>EAF</a:t>
            </a:r>
          </a:p>
        </p:txBody>
      </p:sp>
      <p:sp>
        <p:nvSpPr>
          <p:cNvPr id="15" name="Rectangle 14">
            <a:extLst>
              <a:ext uri="{FF2B5EF4-FFF2-40B4-BE49-F238E27FC236}">
                <a16:creationId xmlns:a16="http://schemas.microsoft.com/office/drawing/2014/main" id="{29D972CC-033E-FD5D-0D68-57AD170A8C25}"/>
              </a:ext>
            </a:extLst>
          </p:cNvPr>
          <p:cNvSpPr/>
          <p:nvPr/>
        </p:nvSpPr>
        <p:spPr>
          <a:xfrm>
            <a:off x="7627902" y="1420116"/>
            <a:ext cx="981210" cy="25765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a:t>Iron storage</a:t>
            </a:r>
          </a:p>
        </p:txBody>
      </p:sp>
      <p:sp>
        <p:nvSpPr>
          <p:cNvPr id="16" name="Rectangle 15">
            <a:extLst>
              <a:ext uri="{FF2B5EF4-FFF2-40B4-BE49-F238E27FC236}">
                <a16:creationId xmlns:a16="http://schemas.microsoft.com/office/drawing/2014/main" id="{AA0A6D43-A1BB-E56C-DBF9-FCCCA0C476C3}"/>
              </a:ext>
            </a:extLst>
          </p:cNvPr>
          <p:cNvSpPr/>
          <p:nvPr/>
        </p:nvSpPr>
        <p:spPr>
          <a:xfrm>
            <a:off x="4565523" y="1399222"/>
            <a:ext cx="1197995" cy="21977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a:t>H2 storage</a:t>
            </a:r>
          </a:p>
        </p:txBody>
      </p:sp>
      <p:cxnSp>
        <p:nvCxnSpPr>
          <p:cNvPr id="17" name="Straight Arrow Connector 16">
            <a:extLst>
              <a:ext uri="{FF2B5EF4-FFF2-40B4-BE49-F238E27FC236}">
                <a16:creationId xmlns:a16="http://schemas.microsoft.com/office/drawing/2014/main" id="{47F41046-1DAB-49F7-5B61-9FB784AD4C60}"/>
              </a:ext>
            </a:extLst>
          </p:cNvPr>
          <p:cNvCxnSpPr>
            <a:stCxn id="13" idx="3"/>
            <a:endCxn id="12" idx="1"/>
          </p:cNvCxnSpPr>
          <p:nvPr/>
        </p:nvCxnSpPr>
        <p:spPr>
          <a:xfrm flipV="1">
            <a:off x="4882546" y="1879668"/>
            <a:ext cx="560661" cy="4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88CF566-51DA-5256-BD6F-DC0C3DBC0492}"/>
              </a:ext>
            </a:extLst>
          </p:cNvPr>
          <p:cNvCxnSpPr/>
          <p:nvPr/>
        </p:nvCxnSpPr>
        <p:spPr>
          <a:xfrm flipV="1">
            <a:off x="4720895" y="1632693"/>
            <a:ext cx="0" cy="158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96AD07E-6AE6-63E8-8C78-6EA33AE29B6A}"/>
              </a:ext>
            </a:extLst>
          </p:cNvPr>
          <p:cNvCxnSpPr/>
          <p:nvPr/>
        </p:nvCxnSpPr>
        <p:spPr>
          <a:xfrm>
            <a:off x="5612835" y="1618995"/>
            <a:ext cx="0" cy="150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D8CBDC56-9650-04DD-9418-2DEF80115828}"/>
              </a:ext>
            </a:extLst>
          </p:cNvPr>
          <p:cNvCxnSpPr>
            <a:cxnSpLocks/>
            <a:stCxn id="12" idx="3"/>
            <a:endCxn id="15" idx="1"/>
          </p:cNvCxnSpPr>
          <p:nvPr/>
        </p:nvCxnSpPr>
        <p:spPr>
          <a:xfrm flipV="1">
            <a:off x="6641202" y="1548945"/>
            <a:ext cx="986700" cy="3307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F0EF1A78-6EDA-6761-E970-39DACAF0CCFF}"/>
              </a:ext>
            </a:extLst>
          </p:cNvPr>
          <p:cNvCxnSpPr>
            <a:cxnSpLocks/>
            <a:stCxn id="15" idx="2"/>
            <a:endCxn id="14" idx="0"/>
          </p:cNvCxnSpPr>
          <p:nvPr/>
        </p:nvCxnSpPr>
        <p:spPr>
          <a:xfrm rot="5400000">
            <a:off x="8013397" y="1778865"/>
            <a:ext cx="206201" cy="40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C9F267E2-5636-2CE8-DC2F-466369ED5405}"/>
              </a:ext>
            </a:extLst>
          </p:cNvPr>
          <p:cNvCxnSpPr>
            <a:stCxn id="12" idx="3"/>
            <a:endCxn id="14" idx="1"/>
          </p:cNvCxnSpPr>
          <p:nvPr/>
        </p:nvCxnSpPr>
        <p:spPr>
          <a:xfrm>
            <a:off x="6641202" y="1879666"/>
            <a:ext cx="1007789" cy="11156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341E9EAC-56D9-115C-C50F-21151A3F8112}"/>
              </a:ext>
            </a:extLst>
          </p:cNvPr>
          <p:cNvCxnSpPr>
            <a:cxnSpLocks/>
          </p:cNvCxnSpPr>
          <p:nvPr/>
        </p:nvCxnSpPr>
        <p:spPr>
          <a:xfrm rot="5400000" flipH="1" flipV="1">
            <a:off x="2988972" y="2425538"/>
            <a:ext cx="1280076" cy="40919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7D59C360-39DD-0A4E-335F-9E86152A8F70}"/>
              </a:ext>
            </a:extLst>
          </p:cNvPr>
          <p:cNvCxnSpPr>
            <a:cxnSpLocks/>
            <a:stCxn id="14" idx="3"/>
          </p:cNvCxnSpPr>
          <p:nvPr/>
        </p:nvCxnSpPr>
        <p:spPr>
          <a:xfrm>
            <a:off x="8579980" y="1991231"/>
            <a:ext cx="267006" cy="12680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770D850-E260-877D-3894-0E873BF708D3}"/>
              </a:ext>
            </a:extLst>
          </p:cNvPr>
          <p:cNvCxnSpPr>
            <a:cxnSpLocks/>
            <a:stCxn id="15" idx="3"/>
            <a:endCxn id="10" idx="1"/>
          </p:cNvCxnSpPr>
          <p:nvPr/>
        </p:nvCxnSpPr>
        <p:spPr>
          <a:xfrm flipV="1">
            <a:off x="8609112" y="1537855"/>
            <a:ext cx="1864384" cy="11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Pentagon 27">
            <a:extLst>
              <a:ext uri="{FF2B5EF4-FFF2-40B4-BE49-F238E27FC236}">
                <a16:creationId xmlns:a16="http://schemas.microsoft.com/office/drawing/2014/main" id="{89556CD9-E5E1-E425-9E7B-F8C76C50DD9F}"/>
              </a:ext>
            </a:extLst>
          </p:cNvPr>
          <p:cNvSpPr/>
          <p:nvPr/>
        </p:nvSpPr>
        <p:spPr>
          <a:xfrm>
            <a:off x="10473496" y="1390244"/>
            <a:ext cx="885495" cy="295221"/>
          </a:xfrm>
          <a:prstGeom prst="homePlat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a:t>Exports</a:t>
            </a:r>
          </a:p>
        </p:txBody>
      </p:sp>
      <p:sp>
        <p:nvSpPr>
          <p:cNvPr id="80" name="Rectangle 79">
            <a:extLst>
              <a:ext uri="{FF2B5EF4-FFF2-40B4-BE49-F238E27FC236}">
                <a16:creationId xmlns:a16="http://schemas.microsoft.com/office/drawing/2014/main" id="{92F930D2-DCAF-10B0-66D0-3A41E805562E}"/>
              </a:ext>
            </a:extLst>
          </p:cNvPr>
          <p:cNvSpPr/>
          <p:nvPr/>
        </p:nvSpPr>
        <p:spPr>
          <a:xfrm>
            <a:off x="3219855" y="1252064"/>
            <a:ext cx="5856051" cy="1107180"/>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1" name="TextBox 80">
            <a:extLst>
              <a:ext uri="{FF2B5EF4-FFF2-40B4-BE49-F238E27FC236}">
                <a16:creationId xmlns:a16="http://schemas.microsoft.com/office/drawing/2014/main" id="{09F34492-631E-587E-D95F-85E64142DE1A}"/>
              </a:ext>
            </a:extLst>
          </p:cNvPr>
          <p:cNvSpPr txBox="1"/>
          <p:nvPr/>
        </p:nvSpPr>
        <p:spPr>
          <a:xfrm>
            <a:off x="5558486" y="883175"/>
            <a:ext cx="2556002" cy="369332"/>
          </a:xfrm>
          <a:prstGeom prst="rect">
            <a:avLst/>
          </a:prstGeom>
          <a:noFill/>
        </p:spPr>
        <p:txBody>
          <a:bodyPr wrap="square" rtlCol="0">
            <a:spAutoFit/>
          </a:bodyPr>
          <a:lstStyle/>
          <a:p>
            <a:r>
              <a:rPr lang="en-ZA"/>
              <a:t>Hydrogen based steel</a:t>
            </a:r>
          </a:p>
        </p:txBody>
      </p:sp>
    </p:spTree>
    <p:extLst>
      <p:ext uri="{BB962C8B-B14F-4D97-AF65-F5344CB8AC3E}">
        <p14:creationId xmlns:p14="http://schemas.microsoft.com/office/powerpoint/2010/main" val="27531702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27F8D-3FF7-24A5-18FD-F0CED1F0E3A5}"/>
              </a:ext>
            </a:extLst>
          </p:cNvPr>
          <p:cNvSpPr>
            <a:spLocks noGrp="1"/>
          </p:cNvSpPr>
          <p:nvPr>
            <p:ph type="title"/>
          </p:nvPr>
        </p:nvSpPr>
        <p:spPr/>
        <p:txBody>
          <a:bodyPr/>
          <a:lstStyle/>
          <a:p>
            <a:r>
              <a:rPr lang="en-ZA"/>
              <a:t>Enduse energy service shares for M1 </a:t>
            </a:r>
          </a:p>
        </p:txBody>
      </p:sp>
      <p:sp>
        <p:nvSpPr>
          <p:cNvPr id="3" name="Content Placeholder 2">
            <a:extLst>
              <a:ext uri="{FF2B5EF4-FFF2-40B4-BE49-F238E27FC236}">
                <a16:creationId xmlns:a16="http://schemas.microsoft.com/office/drawing/2014/main" id="{AC189474-F0D0-B86C-EDB8-669C96570D5F}"/>
              </a:ext>
            </a:extLst>
          </p:cNvPr>
          <p:cNvSpPr>
            <a:spLocks noGrp="1"/>
          </p:cNvSpPr>
          <p:nvPr>
            <p:ph idx="1"/>
          </p:nvPr>
        </p:nvSpPr>
        <p:spPr>
          <a:xfrm>
            <a:off x="634805" y="1690688"/>
            <a:ext cx="10515600" cy="4351338"/>
          </a:xfrm>
        </p:spPr>
        <p:txBody>
          <a:bodyPr>
            <a:normAutofit/>
          </a:bodyPr>
          <a:lstStyle/>
          <a:p>
            <a:pPr marL="0" indent="0">
              <a:buNone/>
            </a:pPr>
            <a:r>
              <a:rPr lang="en-ZA" sz="2000"/>
              <a:t>Mostly based on EIA data/surveys for the US.</a:t>
            </a:r>
          </a:p>
          <a:p>
            <a:pPr marL="0" indent="0">
              <a:buNone/>
            </a:pPr>
            <a:r>
              <a:rPr lang="en-ZA" sz="2000"/>
              <a:t>Couple to energy balances ~ estimate for energy use by fuel for service</a:t>
            </a:r>
          </a:p>
          <a:p>
            <a:pPr marL="0" indent="0">
              <a:buNone/>
            </a:pPr>
            <a:r>
              <a:rPr lang="en-ZA" sz="2000"/>
              <a:t>Generally, coal, gas, oil/HFO, or other fuels are process heat, electricity use the tricky one.</a:t>
            </a:r>
          </a:p>
        </p:txBody>
      </p:sp>
      <p:graphicFrame>
        <p:nvGraphicFramePr>
          <p:cNvPr id="4" name="Table 3">
            <a:extLst>
              <a:ext uri="{FF2B5EF4-FFF2-40B4-BE49-F238E27FC236}">
                <a16:creationId xmlns:a16="http://schemas.microsoft.com/office/drawing/2014/main" id="{094FE076-38BA-6ED3-B596-04D13A3B7F3A}"/>
              </a:ext>
            </a:extLst>
          </p:cNvPr>
          <p:cNvGraphicFramePr>
            <a:graphicFrameLocks noGrp="1"/>
          </p:cNvGraphicFramePr>
          <p:nvPr>
            <p:extLst>
              <p:ext uri="{D42A27DB-BD31-4B8C-83A1-F6EECF244321}">
                <p14:modId xmlns:p14="http://schemas.microsoft.com/office/powerpoint/2010/main" val="2633650735"/>
              </p:ext>
            </p:extLst>
          </p:nvPr>
        </p:nvGraphicFramePr>
        <p:xfrm>
          <a:off x="1278295" y="3016251"/>
          <a:ext cx="8788820" cy="3200400"/>
        </p:xfrm>
        <a:graphic>
          <a:graphicData uri="http://schemas.openxmlformats.org/drawingml/2006/table">
            <a:tbl>
              <a:tblPr>
                <a:tableStyleId>{5C22544A-7EE6-4342-B048-85BDC9FD1C3A}</a:tableStyleId>
              </a:tblPr>
              <a:tblGrid>
                <a:gridCol w="2793920">
                  <a:extLst>
                    <a:ext uri="{9D8B030D-6E8A-4147-A177-3AD203B41FA5}">
                      <a16:colId xmlns:a16="http://schemas.microsoft.com/office/drawing/2014/main" val="1650233903"/>
                    </a:ext>
                  </a:extLst>
                </a:gridCol>
                <a:gridCol w="999150">
                  <a:extLst>
                    <a:ext uri="{9D8B030D-6E8A-4147-A177-3AD203B41FA5}">
                      <a16:colId xmlns:a16="http://schemas.microsoft.com/office/drawing/2014/main" val="676347332"/>
                    </a:ext>
                  </a:extLst>
                </a:gridCol>
                <a:gridCol w="999150">
                  <a:extLst>
                    <a:ext uri="{9D8B030D-6E8A-4147-A177-3AD203B41FA5}">
                      <a16:colId xmlns:a16="http://schemas.microsoft.com/office/drawing/2014/main" val="2475625139"/>
                    </a:ext>
                  </a:extLst>
                </a:gridCol>
                <a:gridCol w="999150">
                  <a:extLst>
                    <a:ext uri="{9D8B030D-6E8A-4147-A177-3AD203B41FA5}">
                      <a16:colId xmlns:a16="http://schemas.microsoft.com/office/drawing/2014/main" val="1276918060"/>
                    </a:ext>
                  </a:extLst>
                </a:gridCol>
                <a:gridCol w="999150">
                  <a:extLst>
                    <a:ext uri="{9D8B030D-6E8A-4147-A177-3AD203B41FA5}">
                      <a16:colId xmlns:a16="http://schemas.microsoft.com/office/drawing/2014/main" val="4215993023"/>
                    </a:ext>
                  </a:extLst>
                </a:gridCol>
                <a:gridCol w="999150">
                  <a:extLst>
                    <a:ext uri="{9D8B030D-6E8A-4147-A177-3AD203B41FA5}">
                      <a16:colId xmlns:a16="http://schemas.microsoft.com/office/drawing/2014/main" val="3150003094"/>
                    </a:ext>
                  </a:extLst>
                </a:gridCol>
                <a:gridCol w="999150">
                  <a:extLst>
                    <a:ext uri="{9D8B030D-6E8A-4147-A177-3AD203B41FA5}">
                      <a16:colId xmlns:a16="http://schemas.microsoft.com/office/drawing/2014/main" val="59637753"/>
                    </a:ext>
                  </a:extLst>
                </a:gridCol>
              </a:tblGrid>
              <a:tr h="382387">
                <a:tc>
                  <a:txBody>
                    <a:bodyPr/>
                    <a:lstStyle/>
                    <a:p>
                      <a:pPr algn="l" fontAlgn="b"/>
                      <a:r>
                        <a:rPr lang="en-US" sz="1400" b="1" u="none" strike="noStrike">
                          <a:effectLst/>
                        </a:rPr>
                        <a:t>End-use Fractional Shares by Sub-sector</a:t>
                      </a:r>
                      <a:endParaRPr lang="en-US" sz="1400" b="1" i="0" u="none" strike="noStrike">
                        <a:effectLst/>
                        <a:latin typeface="Arial" panose="020B0604020202020204" pitchFamily="34" charset="0"/>
                      </a:endParaRPr>
                    </a:p>
                  </a:txBody>
                  <a:tcPr marL="0" marR="0" marT="0" marB="0" anchor="b"/>
                </a:tc>
                <a:tc>
                  <a:txBody>
                    <a:bodyPr/>
                    <a:lstStyle/>
                    <a:p>
                      <a:pPr algn="l" fontAlgn="b"/>
                      <a:r>
                        <a:rPr lang="en-ZA" sz="1400" b="1" u="none" strike="noStrike">
                          <a:effectLst/>
                        </a:rPr>
                        <a:t>Demand ID</a:t>
                      </a:r>
                      <a:endParaRPr lang="en-ZA" sz="1400" b="1" i="0" u="none" strike="noStrike">
                        <a:effectLst/>
                        <a:latin typeface="Arial" panose="020B0604020202020204" pitchFamily="34" charset="0"/>
                      </a:endParaRPr>
                    </a:p>
                  </a:txBody>
                  <a:tcPr marL="0" marR="0" marT="0" marB="0" anchor="b"/>
                </a:tc>
                <a:tc>
                  <a:txBody>
                    <a:bodyPr/>
                    <a:lstStyle/>
                    <a:p>
                      <a:pPr algn="ctr" fontAlgn="b"/>
                      <a:r>
                        <a:rPr lang="en-ZA" sz="1400" b="1" u="none" strike="noStrike">
                          <a:effectLst/>
                        </a:rPr>
                        <a:t>Mining</a:t>
                      </a:r>
                      <a:endParaRPr lang="en-ZA" sz="1400" b="1" i="0" u="none" strike="noStrike">
                        <a:solidFill>
                          <a:srgbClr val="1F497D"/>
                        </a:solidFill>
                        <a:effectLst/>
                        <a:latin typeface="Arial" panose="020B0604020202020204" pitchFamily="34" charset="0"/>
                      </a:endParaRPr>
                    </a:p>
                  </a:txBody>
                  <a:tcPr marL="0" marR="0" marT="0" marB="0" anchor="b"/>
                </a:tc>
                <a:tc>
                  <a:txBody>
                    <a:bodyPr/>
                    <a:lstStyle/>
                    <a:p>
                      <a:pPr algn="ctr" fontAlgn="b"/>
                      <a:r>
                        <a:rPr lang="en-ZA" sz="1400" b="1" u="none" strike="noStrike">
                          <a:effectLst/>
                        </a:rPr>
                        <a:t>Chemicals</a:t>
                      </a:r>
                      <a:endParaRPr lang="en-ZA" sz="1400" b="1" i="0" u="none" strike="noStrike">
                        <a:solidFill>
                          <a:srgbClr val="1F497D"/>
                        </a:solidFill>
                        <a:effectLst/>
                        <a:latin typeface="Arial" panose="020B0604020202020204" pitchFamily="34" charset="0"/>
                      </a:endParaRPr>
                    </a:p>
                  </a:txBody>
                  <a:tcPr marL="0" marR="0" marT="0" marB="0" anchor="b"/>
                </a:tc>
                <a:tc>
                  <a:txBody>
                    <a:bodyPr/>
                    <a:lstStyle/>
                    <a:p>
                      <a:pPr algn="ctr" fontAlgn="b"/>
                      <a:r>
                        <a:rPr lang="en-ZA" sz="1400" b="1" u="none" strike="noStrike">
                          <a:effectLst/>
                        </a:rPr>
                        <a:t>Nonferrous</a:t>
                      </a:r>
                      <a:endParaRPr lang="en-ZA" sz="1400" b="1" i="0" u="none" strike="noStrike">
                        <a:solidFill>
                          <a:srgbClr val="1F497D"/>
                        </a:solidFill>
                        <a:effectLst/>
                        <a:latin typeface="Arial" panose="020B0604020202020204" pitchFamily="34" charset="0"/>
                      </a:endParaRPr>
                    </a:p>
                  </a:txBody>
                  <a:tcPr marL="0" marR="0" marT="0" marB="0" anchor="b"/>
                </a:tc>
                <a:tc>
                  <a:txBody>
                    <a:bodyPr/>
                    <a:lstStyle/>
                    <a:p>
                      <a:pPr algn="ctr" fontAlgn="b"/>
                      <a:r>
                        <a:rPr lang="en-ZA" sz="1400" b="1" u="none" strike="noStrike">
                          <a:effectLst/>
                        </a:rPr>
                        <a:t>Food and Beverage</a:t>
                      </a:r>
                      <a:endParaRPr lang="en-ZA" sz="1400" b="1" i="0" u="none" strike="noStrike">
                        <a:solidFill>
                          <a:srgbClr val="1F497D"/>
                        </a:solidFill>
                        <a:effectLst/>
                        <a:latin typeface="Arial" panose="020B0604020202020204" pitchFamily="34" charset="0"/>
                      </a:endParaRPr>
                    </a:p>
                  </a:txBody>
                  <a:tcPr marL="0" marR="0" marT="0" marB="0" anchor="b"/>
                </a:tc>
                <a:tc>
                  <a:txBody>
                    <a:bodyPr/>
                    <a:lstStyle/>
                    <a:p>
                      <a:pPr algn="ctr" fontAlgn="b"/>
                      <a:r>
                        <a:rPr lang="en-ZA" sz="1400" b="1" u="none" strike="noStrike">
                          <a:effectLst/>
                        </a:rPr>
                        <a:t>Others</a:t>
                      </a:r>
                      <a:endParaRPr lang="en-ZA" sz="1400" b="1" i="0" u="none" strike="noStrike">
                        <a:solidFill>
                          <a:srgbClr val="1F497D"/>
                        </a:solidFill>
                        <a:effectLst/>
                        <a:latin typeface="Arial" panose="020B0604020202020204" pitchFamily="34" charset="0"/>
                      </a:endParaRPr>
                    </a:p>
                  </a:txBody>
                  <a:tcPr marL="0" marR="0" marT="0" marB="0" anchor="b"/>
                </a:tc>
                <a:extLst>
                  <a:ext uri="{0D108BD9-81ED-4DB2-BD59-A6C34878D82A}">
                    <a16:rowId xmlns:a16="http://schemas.microsoft.com/office/drawing/2014/main" val="4120099360"/>
                  </a:ext>
                </a:extLst>
              </a:tr>
              <a:tr h="191193">
                <a:tc>
                  <a:txBody>
                    <a:bodyPr/>
                    <a:lstStyle/>
                    <a:p>
                      <a:pPr algn="l" fontAlgn="b"/>
                      <a:r>
                        <a:rPr lang="en-ZA" sz="1400" u="none" strike="noStrike">
                          <a:effectLst/>
                        </a:rPr>
                        <a:t>Elec Heating</a:t>
                      </a:r>
                      <a:endParaRPr lang="en-ZA" sz="1400" b="0" i="0" u="none" strike="noStrike">
                        <a:effectLst/>
                        <a:latin typeface="Arial" panose="020B0604020202020204" pitchFamily="34" charset="0"/>
                      </a:endParaRPr>
                    </a:p>
                  </a:txBody>
                  <a:tcPr marL="0" marR="0" marT="0" marB="0" anchor="b"/>
                </a:tc>
                <a:tc>
                  <a:txBody>
                    <a:bodyPr/>
                    <a:lstStyle/>
                    <a:p>
                      <a:pPr algn="ctr" fontAlgn="b"/>
                      <a:r>
                        <a:rPr lang="en-ZA" sz="1400" u="none" strike="noStrike">
                          <a:effectLst/>
                        </a:rPr>
                        <a:t>K</a:t>
                      </a:r>
                      <a:endParaRPr lang="en-ZA" sz="1400" b="0" i="0" u="none" strike="noStrike">
                        <a:effectLst/>
                        <a:latin typeface="Arial" panose="020B0604020202020204" pitchFamily="34" charset="0"/>
                      </a:endParaRPr>
                    </a:p>
                  </a:txBody>
                  <a:tcPr marL="0" marR="0" marT="0" marB="0" anchor="b"/>
                </a:tc>
                <a:tc>
                  <a:txBody>
                    <a:bodyPr/>
                    <a:lstStyle/>
                    <a:p>
                      <a:pPr algn="ctr" fontAlgn="b"/>
                      <a:r>
                        <a:rPr lang="en-ZA" sz="1400" u="none" strike="noStrike">
                          <a:effectLst/>
                        </a:rPr>
                        <a:t>2.0%</a:t>
                      </a:r>
                      <a:endParaRPr lang="en-ZA" sz="1400" b="0" i="0" u="none" strike="noStrike">
                        <a:solidFill>
                          <a:srgbClr val="E26B0A"/>
                        </a:solidFill>
                        <a:effectLst/>
                        <a:latin typeface="Arial" panose="020B0604020202020204" pitchFamily="34" charset="0"/>
                      </a:endParaRPr>
                    </a:p>
                  </a:txBody>
                  <a:tcPr marL="0" marR="0" marT="0" marB="0" anchor="b"/>
                </a:tc>
                <a:tc>
                  <a:txBody>
                    <a:bodyPr/>
                    <a:lstStyle/>
                    <a:p>
                      <a:pPr algn="ctr" fontAlgn="b"/>
                      <a:r>
                        <a:rPr lang="en-ZA" sz="1400" u="none" strike="noStrike">
                          <a:effectLst/>
                        </a:rPr>
                        <a:t>2.0%</a:t>
                      </a:r>
                      <a:endParaRPr lang="en-ZA" sz="1400" b="0" i="0" u="none" strike="noStrike">
                        <a:solidFill>
                          <a:srgbClr val="FF0000"/>
                        </a:solidFill>
                        <a:effectLst/>
                        <a:latin typeface="Arial" panose="020B0604020202020204" pitchFamily="34" charset="0"/>
                      </a:endParaRPr>
                    </a:p>
                  </a:txBody>
                  <a:tcPr marL="0" marR="0" marT="0" marB="0" anchor="b"/>
                </a:tc>
                <a:tc>
                  <a:txBody>
                    <a:bodyPr/>
                    <a:lstStyle/>
                    <a:p>
                      <a:pPr algn="ctr" fontAlgn="b"/>
                      <a:r>
                        <a:rPr lang="en-ZA" sz="1400" u="none" strike="noStrike">
                          <a:effectLst/>
                        </a:rPr>
                        <a:t>1.0%</a:t>
                      </a:r>
                      <a:endParaRPr lang="en-ZA" sz="1400" b="0" i="0" u="none" strike="noStrike">
                        <a:solidFill>
                          <a:srgbClr val="FF0000"/>
                        </a:solidFill>
                        <a:effectLst/>
                        <a:latin typeface="Arial" panose="020B0604020202020204" pitchFamily="34" charset="0"/>
                      </a:endParaRPr>
                    </a:p>
                  </a:txBody>
                  <a:tcPr marL="0" marR="0" marT="0" marB="0" anchor="b"/>
                </a:tc>
                <a:tc>
                  <a:txBody>
                    <a:bodyPr/>
                    <a:lstStyle/>
                    <a:p>
                      <a:pPr algn="ctr" fontAlgn="b"/>
                      <a:r>
                        <a:rPr lang="en-ZA" sz="1400" u="none" strike="noStrike">
                          <a:effectLst/>
                        </a:rPr>
                        <a:t>7.0%</a:t>
                      </a:r>
                      <a:endParaRPr lang="en-ZA" sz="1400" b="0" i="0" u="none" strike="noStrike">
                        <a:solidFill>
                          <a:srgbClr val="E26B0A"/>
                        </a:solidFill>
                        <a:effectLst/>
                        <a:latin typeface="Arial" panose="020B0604020202020204" pitchFamily="34" charset="0"/>
                      </a:endParaRPr>
                    </a:p>
                  </a:txBody>
                  <a:tcPr marL="0" marR="0" marT="0" marB="0" anchor="b"/>
                </a:tc>
                <a:tc>
                  <a:txBody>
                    <a:bodyPr/>
                    <a:lstStyle/>
                    <a:p>
                      <a:pPr algn="ctr" fontAlgn="b"/>
                      <a:r>
                        <a:rPr lang="en-ZA" sz="1400" u="none" strike="noStrike">
                          <a:effectLst/>
                        </a:rPr>
                        <a:t>9.7%</a:t>
                      </a:r>
                      <a:endParaRPr lang="en-ZA" sz="1400" b="0" i="0" u="none" strike="noStrike">
                        <a:solidFill>
                          <a:srgbClr val="E26B0A"/>
                        </a:solidFill>
                        <a:effectLst/>
                        <a:latin typeface="Arial" panose="020B0604020202020204" pitchFamily="34" charset="0"/>
                      </a:endParaRPr>
                    </a:p>
                  </a:txBody>
                  <a:tcPr marL="0" marR="0" marT="0" marB="0" anchor="b"/>
                </a:tc>
                <a:extLst>
                  <a:ext uri="{0D108BD9-81ED-4DB2-BD59-A6C34878D82A}">
                    <a16:rowId xmlns:a16="http://schemas.microsoft.com/office/drawing/2014/main" val="3837829938"/>
                  </a:ext>
                </a:extLst>
              </a:tr>
              <a:tr h="191193">
                <a:tc>
                  <a:txBody>
                    <a:bodyPr/>
                    <a:lstStyle/>
                    <a:p>
                      <a:pPr algn="l" fontAlgn="b"/>
                      <a:r>
                        <a:rPr lang="en-ZA" sz="1400" u="none" strike="noStrike">
                          <a:effectLst/>
                        </a:rPr>
                        <a:t>Compressed air</a:t>
                      </a:r>
                      <a:endParaRPr lang="en-ZA" sz="1400" b="0" i="0" u="none" strike="noStrike">
                        <a:effectLst/>
                        <a:latin typeface="Arial" panose="020B0604020202020204" pitchFamily="34" charset="0"/>
                      </a:endParaRPr>
                    </a:p>
                  </a:txBody>
                  <a:tcPr marL="0" marR="0" marT="0" marB="0" anchor="b"/>
                </a:tc>
                <a:tc>
                  <a:txBody>
                    <a:bodyPr/>
                    <a:lstStyle/>
                    <a:p>
                      <a:pPr algn="ctr" fontAlgn="b"/>
                      <a:r>
                        <a:rPr lang="en-ZA" sz="1400" u="none" strike="noStrike">
                          <a:effectLst/>
                        </a:rPr>
                        <a:t>A</a:t>
                      </a:r>
                      <a:endParaRPr lang="en-ZA" sz="1400" b="0" i="0" u="none" strike="noStrike">
                        <a:effectLst/>
                        <a:latin typeface="Arial" panose="020B0604020202020204" pitchFamily="34" charset="0"/>
                      </a:endParaRPr>
                    </a:p>
                  </a:txBody>
                  <a:tcPr marL="0" marR="0" marT="0" marB="0" anchor="b"/>
                </a:tc>
                <a:tc>
                  <a:txBody>
                    <a:bodyPr/>
                    <a:lstStyle/>
                    <a:p>
                      <a:pPr algn="ctr" fontAlgn="b"/>
                      <a:r>
                        <a:rPr lang="en-ZA" sz="1400" u="none" strike="noStrike">
                          <a:effectLst/>
                        </a:rPr>
                        <a:t>18.6%</a:t>
                      </a:r>
                      <a:endParaRPr lang="en-ZA" sz="1400" b="0" i="0" u="none" strike="noStrike">
                        <a:solidFill>
                          <a:srgbClr val="E26B0A"/>
                        </a:solidFill>
                        <a:effectLst/>
                        <a:latin typeface="Arial" panose="020B0604020202020204" pitchFamily="34" charset="0"/>
                      </a:endParaRPr>
                    </a:p>
                  </a:txBody>
                  <a:tcPr marL="0" marR="0" marT="0" marB="0" anchor="b"/>
                </a:tc>
                <a:tc>
                  <a:txBody>
                    <a:bodyPr/>
                    <a:lstStyle/>
                    <a:p>
                      <a:pPr algn="ctr" fontAlgn="b"/>
                      <a:r>
                        <a:rPr lang="en-ZA" sz="1400" u="none" strike="noStrike">
                          <a:effectLst/>
                        </a:rPr>
                        <a:t>15.0%</a:t>
                      </a:r>
                      <a:endParaRPr lang="en-ZA" sz="1400" b="0" i="0" u="none" strike="noStrike">
                        <a:solidFill>
                          <a:srgbClr val="FF0000"/>
                        </a:solidFill>
                        <a:effectLst/>
                        <a:latin typeface="Arial" panose="020B0604020202020204" pitchFamily="34" charset="0"/>
                      </a:endParaRPr>
                    </a:p>
                  </a:txBody>
                  <a:tcPr marL="0" marR="0" marT="0" marB="0" anchor="b"/>
                </a:tc>
                <a:tc>
                  <a:txBody>
                    <a:bodyPr/>
                    <a:lstStyle/>
                    <a:p>
                      <a:pPr algn="ctr" fontAlgn="b"/>
                      <a:r>
                        <a:rPr lang="en-ZA" sz="1400" u="none" strike="noStrike">
                          <a:effectLst/>
                        </a:rPr>
                        <a:t>0.0%</a:t>
                      </a:r>
                      <a:endParaRPr lang="en-ZA" sz="1400" b="0" i="0" u="none" strike="noStrike">
                        <a:solidFill>
                          <a:srgbClr val="FF0000"/>
                        </a:solidFill>
                        <a:effectLst/>
                        <a:latin typeface="Arial" panose="020B0604020202020204" pitchFamily="34" charset="0"/>
                      </a:endParaRPr>
                    </a:p>
                  </a:txBody>
                  <a:tcPr marL="0" marR="0" marT="0" marB="0" anchor="b"/>
                </a:tc>
                <a:tc>
                  <a:txBody>
                    <a:bodyPr/>
                    <a:lstStyle/>
                    <a:p>
                      <a:pPr algn="ctr" fontAlgn="b"/>
                      <a:r>
                        <a:rPr lang="en-ZA" sz="1400" u="none" strike="noStrike">
                          <a:effectLst/>
                        </a:rPr>
                        <a:t>4.0%</a:t>
                      </a:r>
                      <a:endParaRPr lang="en-ZA" sz="1400" b="0" i="0" u="none" strike="noStrike">
                        <a:solidFill>
                          <a:srgbClr val="E26B0A"/>
                        </a:solidFill>
                        <a:effectLst/>
                        <a:latin typeface="Arial" panose="020B0604020202020204" pitchFamily="34" charset="0"/>
                      </a:endParaRPr>
                    </a:p>
                  </a:txBody>
                  <a:tcPr marL="0" marR="0" marT="0" marB="0" anchor="b"/>
                </a:tc>
                <a:tc>
                  <a:txBody>
                    <a:bodyPr/>
                    <a:lstStyle/>
                    <a:p>
                      <a:pPr algn="ctr" fontAlgn="b"/>
                      <a:r>
                        <a:rPr lang="en-ZA" sz="1400" u="none" strike="noStrike">
                          <a:effectLst/>
                        </a:rPr>
                        <a:t>10.9%</a:t>
                      </a:r>
                      <a:endParaRPr lang="en-ZA" sz="1400" b="0" i="0" u="none" strike="noStrike">
                        <a:solidFill>
                          <a:srgbClr val="E26B0A"/>
                        </a:solidFill>
                        <a:effectLst/>
                        <a:latin typeface="Arial" panose="020B0604020202020204" pitchFamily="34" charset="0"/>
                      </a:endParaRPr>
                    </a:p>
                  </a:txBody>
                  <a:tcPr marL="0" marR="0" marT="0" marB="0" anchor="b"/>
                </a:tc>
                <a:extLst>
                  <a:ext uri="{0D108BD9-81ED-4DB2-BD59-A6C34878D82A}">
                    <a16:rowId xmlns:a16="http://schemas.microsoft.com/office/drawing/2014/main" val="2735366954"/>
                  </a:ext>
                </a:extLst>
              </a:tr>
              <a:tr h="191193">
                <a:tc>
                  <a:txBody>
                    <a:bodyPr/>
                    <a:lstStyle/>
                    <a:p>
                      <a:pPr algn="l" fontAlgn="b"/>
                      <a:r>
                        <a:rPr lang="en-ZA" sz="1400" u="none" strike="noStrike">
                          <a:effectLst/>
                        </a:rPr>
                        <a:t>Lighting</a:t>
                      </a:r>
                      <a:endParaRPr lang="en-ZA" sz="1400" b="0" i="0" u="none" strike="noStrike">
                        <a:effectLst/>
                        <a:latin typeface="Arial" panose="020B0604020202020204" pitchFamily="34" charset="0"/>
                      </a:endParaRPr>
                    </a:p>
                  </a:txBody>
                  <a:tcPr marL="0" marR="0" marT="0" marB="0" anchor="b"/>
                </a:tc>
                <a:tc>
                  <a:txBody>
                    <a:bodyPr/>
                    <a:lstStyle/>
                    <a:p>
                      <a:pPr algn="ctr" fontAlgn="b"/>
                      <a:r>
                        <a:rPr lang="en-ZA" sz="1400" u="none" strike="noStrike">
                          <a:effectLst/>
                        </a:rPr>
                        <a:t>L</a:t>
                      </a:r>
                      <a:endParaRPr lang="en-ZA" sz="1400" b="0" i="0" u="none" strike="noStrike">
                        <a:effectLst/>
                        <a:latin typeface="Arial" panose="020B0604020202020204" pitchFamily="34" charset="0"/>
                      </a:endParaRPr>
                    </a:p>
                  </a:txBody>
                  <a:tcPr marL="0" marR="0" marT="0" marB="0" anchor="b"/>
                </a:tc>
                <a:tc>
                  <a:txBody>
                    <a:bodyPr/>
                    <a:lstStyle/>
                    <a:p>
                      <a:pPr algn="ctr" fontAlgn="b"/>
                      <a:r>
                        <a:rPr lang="en-ZA" sz="1400" u="none" strike="noStrike">
                          <a:effectLst/>
                        </a:rPr>
                        <a:t>4.5%</a:t>
                      </a:r>
                      <a:endParaRPr lang="en-ZA" sz="1400" b="0" i="0" u="none" strike="noStrike">
                        <a:solidFill>
                          <a:srgbClr val="E26B0A"/>
                        </a:solidFill>
                        <a:effectLst/>
                        <a:latin typeface="Arial" panose="020B0604020202020204" pitchFamily="34" charset="0"/>
                      </a:endParaRPr>
                    </a:p>
                  </a:txBody>
                  <a:tcPr marL="0" marR="0" marT="0" marB="0" anchor="b"/>
                </a:tc>
                <a:tc>
                  <a:txBody>
                    <a:bodyPr/>
                    <a:lstStyle/>
                    <a:p>
                      <a:pPr algn="ctr" fontAlgn="b"/>
                      <a:r>
                        <a:rPr lang="en-ZA" sz="1400" u="none" strike="noStrike">
                          <a:effectLst/>
                        </a:rPr>
                        <a:t>4.0%</a:t>
                      </a:r>
                      <a:endParaRPr lang="en-ZA" sz="1400" b="0" i="0" u="none" strike="noStrike">
                        <a:solidFill>
                          <a:srgbClr val="FF0000"/>
                        </a:solidFill>
                        <a:effectLst/>
                        <a:latin typeface="Arial" panose="020B0604020202020204" pitchFamily="34" charset="0"/>
                      </a:endParaRPr>
                    </a:p>
                  </a:txBody>
                  <a:tcPr marL="0" marR="0" marT="0" marB="0" anchor="b"/>
                </a:tc>
                <a:tc>
                  <a:txBody>
                    <a:bodyPr/>
                    <a:lstStyle/>
                    <a:p>
                      <a:pPr algn="ctr" fontAlgn="b"/>
                      <a:r>
                        <a:rPr lang="en-ZA" sz="1400" u="none" strike="noStrike">
                          <a:effectLst/>
                        </a:rPr>
                        <a:t>1.0%</a:t>
                      </a:r>
                      <a:endParaRPr lang="en-ZA" sz="1400" b="0" i="0" u="none" strike="noStrike">
                        <a:solidFill>
                          <a:srgbClr val="FF0000"/>
                        </a:solidFill>
                        <a:effectLst/>
                        <a:latin typeface="Arial" panose="020B0604020202020204" pitchFamily="34" charset="0"/>
                      </a:endParaRPr>
                    </a:p>
                  </a:txBody>
                  <a:tcPr marL="0" marR="0" marT="0" marB="0" anchor="b"/>
                </a:tc>
                <a:tc>
                  <a:txBody>
                    <a:bodyPr/>
                    <a:lstStyle/>
                    <a:p>
                      <a:pPr algn="ctr" fontAlgn="b"/>
                      <a:r>
                        <a:rPr lang="en-ZA" sz="1400" u="none" strike="noStrike">
                          <a:effectLst/>
                        </a:rPr>
                        <a:t>5.0%</a:t>
                      </a:r>
                      <a:endParaRPr lang="en-ZA" sz="1400" b="0" i="0" u="none" strike="noStrike">
                        <a:solidFill>
                          <a:srgbClr val="E26B0A"/>
                        </a:solidFill>
                        <a:effectLst/>
                        <a:latin typeface="Arial" panose="020B0604020202020204" pitchFamily="34" charset="0"/>
                      </a:endParaRPr>
                    </a:p>
                  </a:txBody>
                  <a:tcPr marL="0" marR="0" marT="0" marB="0" anchor="b"/>
                </a:tc>
                <a:tc>
                  <a:txBody>
                    <a:bodyPr/>
                    <a:lstStyle/>
                    <a:p>
                      <a:pPr algn="ctr" fontAlgn="b"/>
                      <a:r>
                        <a:rPr lang="en-ZA" sz="1400" u="none" strike="noStrike">
                          <a:effectLst/>
                        </a:rPr>
                        <a:t>8.1%</a:t>
                      </a:r>
                      <a:endParaRPr lang="en-ZA" sz="1400" b="0" i="0" u="none" strike="noStrike">
                        <a:solidFill>
                          <a:srgbClr val="E26B0A"/>
                        </a:solidFill>
                        <a:effectLst/>
                        <a:latin typeface="Arial" panose="020B0604020202020204" pitchFamily="34" charset="0"/>
                      </a:endParaRPr>
                    </a:p>
                  </a:txBody>
                  <a:tcPr marL="0" marR="0" marT="0" marB="0" anchor="b"/>
                </a:tc>
                <a:extLst>
                  <a:ext uri="{0D108BD9-81ED-4DB2-BD59-A6C34878D82A}">
                    <a16:rowId xmlns:a16="http://schemas.microsoft.com/office/drawing/2014/main" val="1779661680"/>
                  </a:ext>
                </a:extLst>
              </a:tr>
              <a:tr h="191193">
                <a:tc>
                  <a:txBody>
                    <a:bodyPr/>
                    <a:lstStyle/>
                    <a:p>
                      <a:pPr algn="l" fontAlgn="b"/>
                      <a:r>
                        <a:rPr lang="en-ZA" sz="1400" u="none" strike="noStrike">
                          <a:effectLst/>
                        </a:rPr>
                        <a:t>Cooling</a:t>
                      </a:r>
                      <a:endParaRPr lang="en-ZA" sz="1400" b="0" i="0" u="none" strike="noStrike">
                        <a:effectLst/>
                        <a:latin typeface="Arial" panose="020B0604020202020204" pitchFamily="34" charset="0"/>
                      </a:endParaRPr>
                    </a:p>
                  </a:txBody>
                  <a:tcPr marL="0" marR="0" marT="0" marB="0" anchor="b"/>
                </a:tc>
                <a:tc>
                  <a:txBody>
                    <a:bodyPr/>
                    <a:lstStyle/>
                    <a:p>
                      <a:pPr algn="ctr" fontAlgn="b"/>
                      <a:r>
                        <a:rPr lang="en-ZA" sz="1400" u="none" strike="noStrike">
                          <a:effectLst/>
                        </a:rPr>
                        <a:t>C</a:t>
                      </a:r>
                      <a:endParaRPr lang="en-ZA" sz="1400" b="0" i="0" u="none" strike="noStrike">
                        <a:effectLst/>
                        <a:latin typeface="Arial" panose="020B0604020202020204" pitchFamily="34" charset="0"/>
                      </a:endParaRPr>
                    </a:p>
                  </a:txBody>
                  <a:tcPr marL="0" marR="0" marT="0" marB="0" anchor="b"/>
                </a:tc>
                <a:tc>
                  <a:txBody>
                    <a:bodyPr/>
                    <a:lstStyle/>
                    <a:p>
                      <a:pPr algn="ctr" fontAlgn="b"/>
                      <a:r>
                        <a:rPr lang="en-ZA" sz="1400" u="none" strike="noStrike">
                          <a:effectLst/>
                        </a:rPr>
                        <a:t>8.1%</a:t>
                      </a:r>
                      <a:endParaRPr lang="en-ZA" sz="1400" b="0" i="0" u="none" strike="noStrike">
                        <a:solidFill>
                          <a:srgbClr val="E26B0A"/>
                        </a:solidFill>
                        <a:effectLst/>
                        <a:latin typeface="Arial" panose="020B0604020202020204" pitchFamily="34" charset="0"/>
                      </a:endParaRPr>
                    </a:p>
                  </a:txBody>
                  <a:tcPr marL="0" marR="0" marT="0" marB="0" anchor="b"/>
                </a:tc>
                <a:tc>
                  <a:txBody>
                    <a:bodyPr/>
                    <a:lstStyle/>
                    <a:p>
                      <a:pPr algn="ctr" fontAlgn="b"/>
                      <a:r>
                        <a:rPr lang="en-ZA" sz="1400" u="none" strike="noStrike">
                          <a:effectLst/>
                        </a:rPr>
                        <a:t>5.0%</a:t>
                      </a:r>
                      <a:endParaRPr lang="en-ZA" sz="1400" b="0" i="0" u="none" strike="noStrike">
                        <a:solidFill>
                          <a:srgbClr val="FF0000"/>
                        </a:solidFill>
                        <a:effectLst/>
                        <a:latin typeface="Arial" panose="020B0604020202020204" pitchFamily="34" charset="0"/>
                      </a:endParaRPr>
                    </a:p>
                  </a:txBody>
                  <a:tcPr marL="0" marR="0" marT="0" marB="0" anchor="b"/>
                </a:tc>
                <a:tc>
                  <a:txBody>
                    <a:bodyPr/>
                    <a:lstStyle/>
                    <a:p>
                      <a:pPr algn="ctr" fontAlgn="b"/>
                      <a:r>
                        <a:rPr lang="en-ZA" sz="1400" u="none" strike="noStrike">
                          <a:effectLst/>
                        </a:rPr>
                        <a:t>0.0%</a:t>
                      </a:r>
                      <a:endParaRPr lang="en-ZA" sz="1400" b="0" i="0" u="none" strike="noStrike">
                        <a:solidFill>
                          <a:srgbClr val="FF0000"/>
                        </a:solidFill>
                        <a:effectLst/>
                        <a:latin typeface="Arial" panose="020B0604020202020204" pitchFamily="34" charset="0"/>
                      </a:endParaRPr>
                    </a:p>
                  </a:txBody>
                  <a:tcPr marL="0" marR="0" marT="0" marB="0" anchor="b"/>
                </a:tc>
                <a:tc>
                  <a:txBody>
                    <a:bodyPr/>
                    <a:lstStyle/>
                    <a:p>
                      <a:pPr algn="ctr" fontAlgn="b"/>
                      <a:r>
                        <a:rPr lang="en-ZA" sz="1400" u="none" strike="noStrike">
                          <a:effectLst/>
                        </a:rPr>
                        <a:t>23.0%</a:t>
                      </a:r>
                      <a:endParaRPr lang="en-ZA" sz="1400" b="0" i="0" u="none" strike="noStrike">
                        <a:solidFill>
                          <a:srgbClr val="E26B0A"/>
                        </a:solidFill>
                        <a:effectLst/>
                        <a:latin typeface="Arial" panose="020B0604020202020204" pitchFamily="34" charset="0"/>
                      </a:endParaRPr>
                    </a:p>
                  </a:txBody>
                  <a:tcPr marL="0" marR="0" marT="0" marB="0" anchor="b"/>
                </a:tc>
                <a:tc>
                  <a:txBody>
                    <a:bodyPr/>
                    <a:lstStyle/>
                    <a:p>
                      <a:pPr algn="ctr" fontAlgn="b"/>
                      <a:r>
                        <a:rPr lang="en-ZA" sz="1400" u="none" strike="noStrike">
                          <a:effectLst/>
                        </a:rPr>
                        <a:t>5.1%</a:t>
                      </a:r>
                      <a:endParaRPr lang="en-ZA" sz="1400" b="0" i="0" u="none" strike="noStrike">
                        <a:solidFill>
                          <a:srgbClr val="E26B0A"/>
                        </a:solidFill>
                        <a:effectLst/>
                        <a:latin typeface="Arial" panose="020B0604020202020204" pitchFamily="34" charset="0"/>
                      </a:endParaRPr>
                    </a:p>
                  </a:txBody>
                  <a:tcPr marL="0" marR="0" marT="0" marB="0" anchor="b"/>
                </a:tc>
                <a:extLst>
                  <a:ext uri="{0D108BD9-81ED-4DB2-BD59-A6C34878D82A}">
                    <a16:rowId xmlns:a16="http://schemas.microsoft.com/office/drawing/2014/main" val="2319535352"/>
                  </a:ext>
                </a:extLst>
              </a:tr>
              <a:tr h="191193">
                <a:tc>
                  <a:txBody>
                    <a:bodyPr/>
                    <a:lstStyle/>
                    <a:p>
                      <a:pPr algn="l" fontAlgn="b"/>
                      <a:r>
                        <a:rPr lang="en-ZA" sz="1400" u="none" strike="noStrike">
                          <a:effectLst/>
                        </a:rPr>
                        <a:t>HVAC</a:t>
                      </a:r>
                      <a:endParaRPr lang="en-ZA" sz="1400" b="0" i="0" u="none" strike="noStrike">
                        <a:effectLst/>
                        <a:latin typeface="Arial" panose="020B0604020202020204" pitchFamily="34" charset="0"/>
                      </a:endParaRPr>
                    </a:p>
                  </a:txBody>
                  <a:tcPr marL="0" marR="0" marT="0" marB="0" anchor="b"/>
                </a:tc>
                <a:tc>
                  <a:txBody>
                    <a:bodyPr/>
                    <a:lstStyle/>
                    <a:p>
                      <a:pPr algn="ctr" fontAlgn="b"/>
                      <a:r>
                        <a:rPr lang="en-ZA" sz="1400" u="none" strike="noStrike">
                          <a:effectLst/>
                        </a:rPr>
                        <a:t>H</a:t>
                      </a:r>
                      <a:endParaRPr lang="en-ZA" sz="1400" b="0" i="0" u="none" strike="noStrike">
                        <a:effectLst/>
                        <a:latin typeface="Arial" panose="020B0604020202020204" pitchFamily="34" charset="0"/>
                      </a:endParaRPr>
                    </a:p>
                  </a:txBody>
                  <a:tcPr marL="0" marR="0" marT="0" marB="0" anchor="b"/>
                </a:tc>
                <a:tc>
                  <a:txBody>
                    <a:bodyPr/>
                    <a:lstStyle/>
                    <a:p>
                      <a:pPr algn="ctr" fontAlgn="b"/>
                      <a:r>
                        <a:rPr lang="en-ZA" sz="1400" u="none" strike="noStrike">
                          <a:effectLst/>
                        </a:rPr>
                        <a:t>8.0%</a:t>
                      </a:r>
                      <a:endParaRPr lang="en-ZA" sz="1400" b="0" i="0" u="none" strike="noStrike">
                        <a:solidFill>
                          <a:srgbClr val="E26B0A"/>
                        </a:solidFill>
                        <a:effectLst/>
                        <a:latin typeface="Arial" panose="020B0604020202020204" pitchFamily="34" charset="0"/>
                      </a:endParaRPr>
                    </a:p>
                  </a:txBody>
                  <a:tcPr marL="0" marR="0" marT="0" marB="0" anchor="b"/>
                </a:tc>
                <a:tc>
                  <a:txBody>
                    <a:bodyPr/>
                    <a:lstStyle/>
                    <a:p>
                      <a:pPr algn="ctr" fontAlgn="b"/>
                      <a:r>
                        <a:rPr lang="en-ZA" sz="1400" u="none" strike="noStrike">
                          <a:effectLst/>
                        </a:rPr>
                        <a:t>2.0%</a:t>
                      </a:r>
                      <a:endParaRPr lang="en-ZA" sz="1400" b="0" i="0" u="none" strike="noStrike">
                        <a:solidFill>
                          <a:srgbClr val="FF0000"/>
                        </a:solidFill>
                        <a:effectLst/>
                        <a:latin typeface="Arial" panose="020B0604020202020204" pitchFamily="34" charset="0"/>
                      </a:endParaRPr>
                    </a:p>
                  </a:txBody>
                  <a:tcPr marL="0" marR="0" marT="0" marB="0" anchor="b"/>
                </a:tc>
                <a:tc>
                  <a:txBody>
                    <a:bodyPr/>
                    <a:lstStyle/>
                    <a:p>
                      <a:pPr algn="ctr" fontAlgn="b"/>
                      <a:r>
                        <a:rPr lang="en-ZA" sz="1400" u="none" strike="noStrike">
                          <a:effectLst/>
                        </a:rPr>
                        <a:t>1.0%</a:t>
                      </a:r>
                      <a:endParaRPr lang="en-ZA" sz="1400" b="0" i="0" u="none" strike="noStrike">
                        <a:solidFill>
                          <a:srgbClr val="FF0000"/>
                        </a:solidFill>
                        <a:effectLst/>
                        <a:latin typeface="Arial" panose="020B0604020202020204" pitchFamily="34" charset="0"/>
                      </a:endParaRPr>
                    </a:p>
                  </a:txBody>
                  <a:tcPr marL="0" marR="0" marT="0" marB="0" anchor="b"/>
                </a:tc>
                <a:tc>
                  <a:txBody>
                    <a:bodyPr/>
                    <a:lstStyle/>
                    <a:p>
                      <a:pPr algn="ctr" fontAlgn="b"/>
                      <a:r>
                        <a:rPr lang="en-ZA" sz="1400" u="none" strike="noStrike">
                          <a:effectLst/>
                        </a:rPr>
                        <a:t>6.0%</a:t>
                      </a:r>
                      <a:endParaRPr lang="en-ZA" sz="1400" b="0" i="0" u="none" strike="noStrike">
                        <a:solidFill>
                          <a:srgbClr val="E26B0A"/>
                        </a:solidFill>
                        <a:effectLst/>
                        <a:latin typeface="Arial" panose="020B0604020202020204" pitchFamily="34" charset="0"/>
                      </a:endParaRPr>
                    </a:p>
                  </a:txBody>
                  <a:tcPr marL="0" marR="0" marT="0" marB="0" anchor="b"/>
                </a:tc>
                <a:tc>
                  <a:txBody>
                    <a:bodyPr/>
                    <a:lstStyle/>
                    <a:p>
                      <a:pPr algn="ctr" fontAlgn="b"/>
                      <a:r>
                        <a:rPr lang="en-ZA" sz="1400" u="none" strike="noStrike">
                          <a:effectLst/>
                        </a:rPr>
                        <a:t>8.5%</a:t>
                      </a:r>
                      <a:endParaRPr lang="en-ZA" sz="1400" b="0" i="0" u="none" strike="noStrike">
                        <a:solidFill>
                          <a:srgbClr val="E26B0A"/>
                        </a:solidFill>
                        <a:effectLst/>
                        <a:latin typeface="Arial" panose="020B0604020202020204" pitchFamily="34" charset="0"/>
                      </a:endParaRPr>
                    </a:p>
                  </a:txBody>
                  <a:tcPr marL="0" marR="0" marT="0" marB="0" anchor="b"/>
                </a:tc>
                <a:extLst>
                  <a:ext uri="{0D108BD9-81ED-4DB2-BD59-A6C34878D82A}">
                    <a16:rowId xmlns:a16="http://schemas.microsoft.com/office/drawing/2014/main" val="2104988403"/>
                  </a:ext>
                </a:extLst>
              </a:tr>
              <a:tr h="191193">
                <a:tc>
                  <a:txBody>
                    <a:bodyPr/>
                    <a:lstStyle/>
                    <a:p>
                      <a:pPr algn="l" fontAlgn="b"/>
                      <a:r>
                        <a:rPr lang="en-ZA" sz="1400" u="none" strike="noStrike">
                          <a:effectLst/>
                        </a:rPr>
                        <a:t>Pumping</a:t>
                      </a:r>
                      <a:endParaRPr lang="en-ZA" sz="1400" b="0" i="0" u="none" strike="noStrike">
                        <a:effectLst/>
                        <a:latin typeface="Arial" panose="020B0604020202020204" pitchFamily="34" charset="0"/>
                      </a:endParaRPr>
                    </a:p>
                  </a:txBody>
                  <a:tcPr marL="0" marR="0" marT="0" marB="0" anchor="b"/>
                </a:tc>
                <a:tc>
                  <a:txBody>
                    <a:bodyPr/>
                    <a:lstStyle/>
                    <a:p>
                      <a:pPr algn="ctr" fontAlgn="b"/>
                      <a:r>
                        <a:rPr lang="en-ZA" sz="1400" u="none" strike="noStrike">
                          <a:effectLst/>
                        </a:rPr>
                        <a:t>P</a:t>
                      </a:r>
                      <a:endParaRPr lang="en-ZA" sz="1400" b="0" i="0" u="none" strike="noStrike">
                        <a:effectLst/>
                        <a:latin typeface="Arial" panose="020B0604020202020204" pitchFamily="34" charset="0"/>
                      </a:endParaRPr>
                    </a:p>
                  </a:txBody>
                  <a:tcPr marL="0" marR="0" marT="0" marB="0" anchor="b"/>
                </a:tc>
                <a:tc>
                  <a:txBody>
                    <a:bodyPr/>
                    <a:lstStyle/>
                    <a:p>
                      <a:pPr algn="ctr" fontAlgn="b"/>
                      <a:r>
                        <a:rPr lang="en-ZA" sz="1400" u="none" strike="noStrike">
                          <a:effectLst/>
                        </a:rPr>
                        <a:t>17.9%</a:t>
                      </a:r>
                      <a:endParaRPr lang="en-ZA" sz="1400" b="0" i="0" u="none" strike="noStrike">
                        <a:solidFill>
                          <a:srgbClr val="E26B0A"/>
                        </a:solidFill>
                        <a:effectLst/>
                        <a:latin typeface="Arial" panose="020B0604020202020204" pitchFamily="34" charset="0"/>
                      </a:endParaRPr>
                    </a:p>
                  </a:txBody>
                  <a:tcPr marL="0" marR="0" marT="0" marB="0" anchor="b"/>
                </a:tc>
                <a:tc>
                  <a:txBody>
                    <a:bodyPr/>
                    <a:lstStyle/>
                    <a:p>
                      <a:pPr algn="ctr" fontAlgn="b"/>
                      <a:r>
                        <a:rPr lang="en-ZA" sz="1400" u="none" strike="noStrike">
                          <a:effectLst/>
                        </a:rPr>
                        <a:t>35.0%</a:t>
                      </a:r>
                      <a:endParaRPr lang="en-ZA" sz="1400" b="0" i="0" u="none" strike="noStrike">
                        <a:solidFill>
                          <a:srgbClr val="FF0000"/>
                        </a:solidFill>
                        <a:effectLst/>
                        <a:latin typeface="Arial" panose="020B0604020202020204" pitchFamily="34" charset="0"/>
                      </a:endParaRPr>
                    </a:p>
                  </a:txBody>
                  <a:tcPr marL="0" marR="0" marT="0" marB="0" anchor="b"/>
                </a:tc>
                <a:tc>
                  <a:txBody>
                    <a:bodyPr/>
                    <a:lstStyle/>
                    <a:p>
                      <a:pPr algn="ctr" fontAlgn="b"/>
                      <a:r>
                        <a:rPr lang="en-ZA" sz="1400" u="none" strike="noStrike">
                          <a:effectLst/>
                        </a:rPr>
                        <a:t>0.0%</a:t>
                      </a:r>
                      <a:endParaRPr lang="en-ZA" sz="1400" b="0" i="0" u="none" strike="noStrike">
                        <a:solidFill>
                          <a:srgbClr val="FF0000"/>
                        </a:solidFill>
                        <a:effectLst/>
                        <a:latin typeface="Arial" panose="020B0604020202020204" pitchFamily="34" charset="0"/>
                      </a:endParaRPr>
                    </a:p>
                  </a:txBody>
                  <a:tcPr marL="0" marR="0" marT="0" marB="0" anchor="b"/>
                </a:tc>
                <a:tc>
                  <a:txBody>
                    <a:bodyPr/>
                    <a:lstStyle/>
                    <a:p>
                      <a:pPr algn="ctr" fontAlgn="b"/>
                      <a:r>
                        <a:rPr lang="en-ZA" sz="1400" u="none" strike="noStrike">
                          <a:effectLst/>
                        </a:rPr>
                        <a:t>28.0%</a:t>
                      </a:r>
                      <a:endParaRPr lang="en-ZA" sz="1400" b="0" i="0" u="none" strike="noStrike">
                        <a:solidFill>
                          <a:srgbClr val="E26B0A"/>
                        </a:solidFill>
                        <a:effectLst/>
                        <a:latin typeface="Arial" panose="020B0604020202020204" pitchFamily="34" charset="0"/>
                      </a:endParaRPr>
                    </a:p>
                  </a:txBody>
                  <a:tcPr marL="0" marR="0" marT="0" marB="0" anchor="b"/>
                </a:tc>
                <a:tc>
                  <a:txBody>
                    <a:bodyPr/>
                    <a:lstStyle/>
                    <a:p>
                      <a:pPr algn="ctr" fontAlgn="b"/>
                      <a:r>
                        <a:rPr lang="en-ZA" sz="1400" u="none" strike="noStrike">
                          <a:effectLst/>
                        </a:rPr>
                        <a:t>13.0%</a:t>
                      </a:r>
                      <a:endParaRPr lang="en-ZA" sz="1400" b="0" i="0" u="none" strike="noStrike">
                        <a:solidFill>
                          <a:srgbClr val="E26B0A"/>
                        </a:solidFill>
                        <a:effectLst/>
                        <a:latin typeface="Arial" panose="020B0604020202020204" pitchFamily="34" charset="0"/>
                      </a:endParaRPr>
                    </a:p>
                  </a:txBody>
                  <a:tcPr marL="0" marR="0" marT="0" marB="0" anchor="b"/>
                </a:tc>
                <a:extLst>
                  <a:ext uri="{0D108BD9-81ED-4DB2-BD59-A6C34878D82A}">
                    <a16:rowId xmlns:a16="http://schemas.microsoft.com/office/drawing/2014/main" val="2573388957"/>
                  </a:ext>
                </a:extLst>
              </a:tr>
              <a:tr h="191193">
                <a:tc>
                  <a:txBody>
                    <a:bodyPr/>
                    <a:lstStyle/>
                    <a:p>
                      <a:pPr algn="l" fontAlgn="b"/>
                      <a:r>
                        <a:rPr lang="en-ZA" sz="1400" u="none" strike="noStrike">
                          <a:effectLst/>
                        </a:rPr>
                        <a:t>Fans</a:t>
                      </a:r>
                      <a:endParaRPr lang="en-ZA" sz="1400" b="0" i="0" u="none" strike="noStrike">
                        <a:effectLst/>
                        <a:latin typeface="Arial" panose="020B0604020202020204" pitchFamily="34" charset="0"/>
                      </a:endParaRPr>
                    </a:p>
                  </a:txBody>
                  <a:tcPr marL="0" marR="0" marT="0" marB="0" anchor="b"/>
                </a:tc>
                <a:tc>
                  <a:txBody>
                    <a:bodyPr/>
                    <a:lstStyle/>
                    <a:p>
                      <a:pPr algn="ctr" fontAlgn="b"/>
                      <a:r>
                        <a:rPr lang="en-ZA" sz="1400" u="none" strike="noStrike">
                          <a:effectLst/>
                        </a:rPr>
                        <a:t>F</a:t>
                      </a:r>
                      <a:endParaRPr lang="en-ZA" sz="1400" b="0" i="0" u="none" strike="noStrike">
                        <a:effectLst/>
                        <a:latin typeface="Arial" panose="020B0604020202020204" pitchFamily="34" charset="0"/>
                      </a:endParaRPr>
                    </a:p>
                  </a:txBody>
                  <a:tcPr marL="0" marR="0" marT="0" marB="0" anchor="b"/>
                </a:tc>
                <a:tc>
                  <a:txBody>
                    <a:bodyPr/>
                    <a:lstStyle/>
                    <a:p>
                      <a:pPr algn="ctr" fontAlgn="b"/>
                      <a:r>
                        <a:rPr lang="en-ZA" sz="1400" u="none" strike="noStrike">
                          <a:effectLst/>
                        </a:rPr>
                        <a:t>6.9%</a:t>
                      </a:r>
                      <a:endParaRPr lang="en-ZA" sz="1400" b="0" i="0" u="none" strike="noStrike">
                        <a:solidFill>
                          <a:srgbClr val="E26B0A"/>
                        </a:solidFill>
                        <a:effectLst/>
                        <a:latin typeface="Arial" panose="020B0604020202020204" pitchFamily="34" charset="0"/>
                      </a:endParaRPr>
                    </a:p>
                  </a:txBody>
                  <a:tcPr marL="0" marR="0" marT="0" marB="0" anchor="b"/>
                </a:tc>
                <a:tc>
                  <a:txBody>
                    <a:bodyPr/>
                    <a:lstStyle/>
                    <a:p>
                      <a:pPr algn="ctr" fontAlgn="b"/>
                      <a:r>
                        <a:rPr lang="en-ZA" sz="1400" u="none" strike="noStrike">
                          <a:effectLst/>
                        </a:rPr>
                        <a:t>8.0%</a:t>
                      </a:r>
                      <a:endParaRPr lang="en-ZA" sz="1400" b="0" i="0" u="none" strike="noStrike">
                        <a:solidFill>
                          <a:srgbClr val="FF0000"/>
                        </a:solidFill>
                        <a:effectLst/>
                        <a:latin typeface="Arial" panose="020B0604020202020204" pitchFamily="34" charset="0"/>
                      </a:endParaRPr>
                    </a:p>
                  </a:txBody>
                  <a:tcPr marL="0" marR="0" marT="0" marB="0" anchor="b"/>
                </a:tc>
                <a:tc>
                  <a:txBody>
                    <a:bodyPr/>
                    <a:lstStyle/>
                    <a:p>
                      <a:pPr algn="ctr" fontAlgn="b"/>
                      <a:r>
                        <a:rPr lang="en-ZA" sz="1400" u="none" strike="noStrike">
                          <a:effectLst/>
                        </a:rPr>
                        <a:t>0.0%</a:t>
                      </a:r>
                      <a:endParaRPr lang="en-ZA" sz="1400" b="0" i="0" u="none" strike="noStrike">
                        <a:solidFill>
                          <a:srgbClr val="FF0000"/>
                        </a:solidFill>
                        <a:effectLst/>
                        <a:latin typeface="Arial" panose="020B0604020202020204" pitchFamily="34" charset="0"/>
                      </a:endParaRPr>
                    </a:p>
                  </a:txBody>
                  <a:tcPr marL="0" marR="0" marT="0" marB="0" anchor="b"/>
                </a:tc>
                <a:tc>
                  <a:txBody>
                    <a:bodyPr/>
                    <a:lstStyle/>
                    <a:p>
                      <a:pPr algn="ctr" fontAlgn="b"/>
                      <a:r>
                        <a:rPr lang="en-ZA" sz="1400" u="none" strike="noStrike">
                          <a:effectLst/>
                        </a:rPr>
                        <a:t>4.0%</a:t>
                      </a:r>
                      <a:endParaRPr lang="en-ZA" sz="1400" b="0" i="0" u="none" strike="noStrike">
                        <a:solidFill>
                          <a:srgbClr val="E26B0A"/>
                        </a:solidFill>
                        <a:effectLst/>
                        <a:latin typeface="Arial" panose="020B0604020202020204" pitchFamily="34" charset="0"/>
                      </a:endParaRPr>
                    </a:p>
                  </a:txBody>
                  <a:tcPr marL="0" marR="0" marT="0" marB="0" anchor="b"/>
                </a:tc>
                <a:tc>
                  <a:txBody>
                    <a:bodyPr/>
                    <a:lstStyle/>
                    <a:p>
                      <a:pPr algn="ctr" fontAlgn="b"/>
                      <a:r>
                        <a:rPr lang="en-ZA" sz="1400" u="none" strike="noStrike">
                          <a:effectLst/>
                        </a:rPr>
                        <a:t>5.5%</a:t>
                      </a:r>
                      <a:endParaRPr lang="en-ZA" sz="1400" b="0" i="0" u="none" strike="noStrike">
                        <a:solidFill>
                          <a:srgbClr val="E26B0A"/>
                        </a:solidFill>
                        <a:effectLst/>
                        <a:latin typeface="Arial" panose="020B0604020202020204" pitchFamily="34" charset="0"/>
                      </a:endParaRPr>
                    </a:p>
                  </a:txBody>
                  <a:tcPr marL="0" marR="0" marT="0" marB="0" anchor="b"/>
                </a:tc>
                <a:extLst>
                  <a:ext uri="{0D108BD9-81ED-4DB2-BD59-A6C34878D82A}">
                    <a16:rowId xmlns:a16="http://schemas.microsoft.com/office/drawing/2014/main" val="1611016370"/>
                  </a:ext>
                </a:extLst>
              </a:tr>
              <a:tr h="191193">
                <a:tc>
                  <a:txBody>
                    <a:bodyPr/>
                    <a:lstStyle/>
                    <a:p>
                      <a:pPr algn="l" fontAlgn="b"/>
                      <a:r>
                        <a:rPr lang="en-ZA" sz="1400" u="none" strike="noStrike">
                          <a:effectLst/>
                        </a:rPr>
                        <a:t>Other motive</a:t>
                      </a:r>
                      <a:endParaRPr lang="en-ZA" sz="1400" b="0" i="0" u="none" strike="noStrike">
                        <a:effectLst/>
                        <a:latin typeface="Arial" panose="020B0604020202020204" pitchFamily="34" charset="0"/>
                      </a:endParaRPr>
                    </a:p>
                  </a:txBody>
                  <a:tcPr marL="0" marR="0" marT="0" marB="0" anchor="b"/>
                </a:tc>
                <a:tc>
                  <a:txBody>
                    <a:bodyPr/>
                    <a:lstStyle/>
                    <a:p>
                      <a:pPr algn="ctr" fontAlgn="b"/>
                      <a:r>
                        <a:rPr lang="en-ZA" sz="1400" u="none" strike="noStrike">
                          <a:effectLst/>
                        </a:rPr>
                        <a:t>O</a:t>
                      </a:r>
                      <a:endParaRPr lang="en-ZA" sz="1400" b="0" i="0" u="none" strike="noStrike">
                        <a:effectLst/>
                        <a:latin typeface="Arial" panose="020B0604020202020204" pitchFamily="34" charset="0"/>
                      </a:endParaRPr>
                    </a:p>
                  </a:txBody>
                  <a:tcPr marL="0" marR="0" marT="0" marB="0" anchor="b"/>
                </a:tc>
                <a:tc>
                  <a:txBody>
                    <a:bodyPr/>
                    <a:lstStyle/>
                    <a:p>
                      <a:pPr algn="ctr" fontAlgn="b"/>
                      <a:r>
                        <a:rPr lang="en-ZA" sz="1400" u="none" strike="noStrike">
                          <a:effectLst/>
                        </a:rPr>
                        <a:t>33.8%</a:t>
                      </a:r>
                      <a:endParaRPr lang="en-ZA" sz="1400" b="0" i="0" u="none" strike="noStrike">
                        <a:solidFill>
                          <a:srgbClr val="E26B0A"/>
                        </a:solidFill>
                        <a:effectLst/>
                        <a:latin typeface="Arial" panose="020B0604020202020204" pitchFamily="34" charset="0"/>
                      </a:endParaRPr>
                    </a:p>
                  </a:txBody>
                  <a:tcPr marL="0" marR="0" marT="0" marB="0" anchor="b"/>
                </a:tc>
                <a:tc>
                  <a:txBody>
                    <a:bodyPr/>
                    <a:lstStyle/>
                    <a:p>
                      <a:pPr algn="ctr" fontAlgn="b"/>
                      <a:r>
                        <a:rPr lang="en-ZA" sz="1400" u="none" strike="noStrike">
                          <a:effectLst/>
                        </a:rPr>
                        <a:t>20.0%</a:t>
                      </a:r>
                      <a:endParaRPr lang="en-ZA" sz="1400" b="0" i="0" u="none" strike="noStrike">
                        <a:solidFill>
                          <a:srgbClr val="FF0000"/>
                        </a:solidFill>
                        <a:effectLst/>
                        <a:latin typeface="Arial" panose="020B0604020202020204" pitchFamily="34" charset="0"/>
                      </a:endParaRPr>
                    </a:p>
                  </a:txBody>
                  <a:tcPr marL="0" marR="0" marT="0" marB="0" anchor="b"/>
                </a:tc>
                <a:tc>
                  <a:txBody>
                    <a:bodyPr/>
                    <a:lstStyle/>
                    <a:p>
                      <a:pPr algn="ctr" fontAlgn="b"/>
                      <a:r>
                        <a:rPr lang="en-ZA" sz="1400" u="none" strike="noStrike">
                          <a:effectLst/>
                        </a:rPr>
                        <a:t>7.0%</a:t>
                      </a:r>
                      <a:endParaRPr lang="en-ZA" sz="1400" b="0" i="0" u="none" strike="noStrike">
                        <a:solidFill>
                          <a:srgbClr val="FF0000"/>
                        </a:solidFill>
                        <a:effectLst/>
                        <a:latin typeface="Arial" panose="020B0604020202020204" pitchFamily="34" charset="0"/>
                      </a:endParaRPr>
                    </a:p>
                  </a:txBody>
                  <a:tcPr marL="0" marR="0" marT="0" marB="0" anchor="b"/>
                </a:tc>
                <a:tc>
                  <a:txBody>
                    <a:bodyPr/>
                    <a:lstStyle/>
                    <a:p>
                      <a:pPr algn="ctr" fontAlgn="b"/>
                      <a:r>
                        <a:rPr lang="en-ZA" sz="1400" u="none" strike="noStrike">
                          <a:effectLst/>
                        </a:rPr>
                        <a:t>21.0%</a:t>
                      </a:r>
                      <a:endParaRPr lang="en-ZA" sz="1400" b="0" i="0" u="none" strike="noStrike">
                        <a:solidFill>
                          <a:srgbClr val="E26B0A"/>
                        </a:solidFill>
                        <a:effectLst/>
                        <a:latin typeface="Arial" panose="020B0604020202020204" pitchFamily="34" charset="0"/>
                      </a:endParaRPr>
                    </a:p>
                  </a:txBody>
                  <a:tcPr marL="0" marR="0" marT="0" marB="0" anchor="b"/>
                </a:tc>
                <a:tc>
                  <a:txBody>
                    <a:bodyPr/>
                    <a:lstStyle/>
                    <a:p>
                      <a:pPr algn="ctr" fontAlgn="b"/>
                      <a:r>
                        <a:rPr lang="en-ZA" sz="1400" u="none" strike="noStrike">
                          <a:effectLst/>
                        </a:rPr>
                        <a:t>36.9%</a:t>
                      </a:r>
                      <a:endParaRPr lang="en-ZA" sz="1400" b="0" i="0" u="none" strike="noStrike">
                        <a:solidFill>
                          <a:srgbClr val="E26B0A"/>
                        </a:solidFill>
                        <a:effectLst/>
                        <a:latin typeface="Arial" panose="020B0604020202020204" pitchFamily="34" charset="0"/>
                      </a:endParaRPr>
                    </a:p>
                  </a:txBody>
                  <a:tcPr marL="0" marR="0" marT="0" marB="0" anchor="b"/>
                </a:tc>
                <a:extLst>
                  <a:ext uri="{0D108BD9-81ED-4DB2-BD59-A6C34878D82A}">
                    <a16:rowId xmlns:a16="http://schemas.microsoft.com/office/drawing/2014/main" val="1443120637"/>
                  </a:ext>
                </a:extLst>
              </a:tr>
              <a:tr h="191193">
                <a:tc>
                  <a:txBody>
                    <a:bodyPr/>
                    <a:lstStyle/>
                    <a:p>
                      <a:pPr algn="l" fontAlgn="b"/>
                      <a:r>
                        <a:rPr lang="en-ZA" sz="1400" u="none" strike="noStrike">
                          <a:effectLst/>
                        </a:rPr>
                        <a:t>Electrochemical</a:t>
                      </a:r>
                      <a:endParaRPr lang="en-ZA" sz="1400" b="0" i="0" u="none" strike="noStrike">
                        <a:effectLst/>
                        <a:latin typeface="Arial" panose="020B0604020202020204" pitchFamily="34" charset="0"/>
                      </a:endParaRPr>
                    </a:p>
                  </a:txBody>
                  <a:tcPr marL="0" marR="0" marT="0" marB="0" anchor="b"/>
                </a:tc>
                <a:tc>
                  <a:txBody>
                    <a:bodyPr/>
                    <a:lstStyle/>
                    <a:p>
                      <a:pPr algn="ctr" fontAlgn="b"/>
                      <a:r>
                        <a:rPr lang="en-ZA" sz="1400" u="none" strike="noStrike">
                          <a:effectLst/>
                        </a:rPr>
                        <a:t>E</a:t>
                      </a:r>
                      <a:endParaRPr lang="en-ZA" sz="1400" b="0" i="0" u="none" strike="noStrike">
                        <a:effectLst/>
                        <a:latin typeface="Arial" panose="020B0604020202020204" pitchFamily="34" charset="0"/>
                      </a:endParaRPr>
                    </a:p>
                  </a:txBody>
                  <a:tcPr marL="0" marR="0" marT="0" marB="0" anchor="b"/>
                </a:tc>
                <a:tc>
                  <a:txBody>
                    <a:bodyPr/>
                    <a:lstStyle/>
                    <a:p>
                      <a:pPr algn="ctr" fontAlgn="b"/>
                      <a:r>
                        <a:rPr lang="en-ZA" sz="1400" u="none" strike="noStrike">
                          <a:effectLst/>
                        </a:rPr>
                        <a:t>0.2%</a:t>
                      </a:r>
                      <a:endParaRPr lang="en-ZA" sz="1400" b="0" i="0" u="none" strike="noStrike">
                        <a:solidFill>
                          <a:srgbClr val="E26B0A"/>
                        </a:solidFill>
                        <a:effectLst/>
                        <a:latin typeface="Arial" panose="020B0604020202020204" pitchFamily="34" charset="0"/>
                      </a:endParaRPr>
                    </a:p>
                  </a:txBody>
                  <a:tcPr marL="0" marR="0" marT="0" marB="0" anchor="b"/>
                </a:tc>
                <a:tc>
                  <a:txBody>
                    <a:bodyPr/>
                    <a:lstStyle/>
                    <a:p>
                      <a:pPr algn="ctr" fontAlgn="b"/>
                      <a:r>
                        <a:rPr lang="en-ZA" sz="1400" u="none" strike="noStrike">
                          <a:effectLst/>
                        </a:rPr>
                        <a:t>8.0%</a:t>
                      </a:r>
                      <a:endParaRPr lang="en-ZA" sz="1400" b="0" i="0" u="none" strike="noStrike">
                        <a:solidFill>
                          <a:srgbClr val="FF0000"/>
                        </a:solidFill>
                        <a:effectLst/>
                        <a:latin typeface="Arial" panose="020B0604020202020204" pitchFamily="34" charset="0"/>
                      </a:endParaRPr>
                    </a:p>
                  </a:txBody>
                  <a:tcPr marL="0" marR="0" marT="0" marB="0" anchor="b"/>
                </a:tc>
                <a:tc>
                  <a:txBody>
                    <a:bodyPr/>
                    <a:lstStyle/>
                    <a:p>
                      <a:pPr algn="ctr" fontAlgn="b"/>
                      <a:r>
                        <a:rPr lang="en-ZA" sz="1400" u="none" strike="noStrike">
                          <a:effectLst/>
                        </a:rPr>
                        <a:t>90.0%</a:t>
                      </a:r>
                      <a:endParaRPr lang="en-ZA" sz="1400" b="0" i="0" u="none" strike="noStrike">
                        <a:solidFill>
                          <a:srgbClr val="FF0000"/>
                        </a:solidFill>
                        <a:effectLst/>
                        <a:latin typeface="Arial" panose="020B0604020202020204" pitchFamily="34" charset="0"/>
                      </a:endParaRPr>
                    </a:p>
                  </a:txBody>
                  <a:tcPr marL="0" marR="0" marT="0" marB="0" anchor="b"/>
                </a:tc>
                <a:tc>
                  <a:txBody>
                    <a:bodyPr/>
                    <a:lstStyle/>
                    <a:p>
                      <a:pPr algn="ctr" fontAlgn="b"/>
                      <a:r>
                        <a:rPr lang="en-ZA" sz="1400" u="none" strike="noStrike">
                          <a:effectLst/>
                        </a:rPr>
                        <a:t>0.0%</a:t>
                      </a:r>
                      <a:endParaRPr lang="en-ZA" sz="1400" b="0" i="0" u="none" strike="noStrike">
                        <a:solidFill>
                          <a:srgbClr val="E26B0A"/>
                        </a:solidFill>
                        <a:effectLst/>
                        <a:latin typeface="Arial" panose="020B0604020202020204" pitchFamily="34" charset="0"/>
                      </a:endParaRPr>
                    </a:p>
                  </a:txBody>
                  <a:tcPr marL="0" marR="0" marT="0" marB="0" anchor="b"/>
                </a:tc>
                <a:tc>
                  <a:txBody>
                    <a:bodyPr/>
                    <a:lstStyle/>
                    <a:p>
                      <a:pPr algn="ctr" fontAlgn="b"/>
                      <a:r>
                        <a:rPr lang="en-ZA" sz="1400" u="none" strike="noStrike">
                          <a:effectLst/>
                        </a:rPr>
                        <a:t>1.3%</a:t>
                      </a:r>
                      <a:endParaRPr lang="en-ZA" sz="1400" b="0" i="0" u="none" strike="noStrike">
                        <a:solidFill>
                          <a:srgbClr val="E26B0A"/>
                        </a:solidFill>
                        <a:effectLst/>
                        <a:latin typeface="Arial" panose="020B0604020202020204" pitchFamily="34" charset="0"/>
                      </a:endParaRPr>
                    </a:p>
                  </a:txBody>
                  <a:tcPr marL="0" marR="0" marT="0" marB="0" anchor="b"/>
                </a:tc>
                <a:extLst>
                  <a:ext uri="{0D108BD9-81ED-4DB2-BD59-A6C34878D82A}">
                    <a16:rowId xmlns:a16="http://schemas.microsoft.com/office/drawing/2014/main" val="414079334"/>
                  </a:ext>
                </a:extLst>
              </a:tr>
              <a:tr h="191193">
                <a:tc>
                  <a:txBody>
                    <a:bodyPr/>
                    <a:lstStyle/>
                    <a:p>
                      <a:pPr algn="l" fontAlgn="b"/>
                      <a:r>
                        <a:rPr lang="en-ZA" sz="1400" u="none" strike="noStrike">
                          <a:effectLst/>
                        </a:rPr>
                        <a:t>boiler/process heating</a:t>
                      </a:r>
                      <a:endParaRPr lang="en-ZA" sz="1400" b="0" i="0" u="none" strike="noStrike">
                        <a:effectLst/>
                        <a:latin typeface="Arial" panose="020B0604020202020204" pitchFamily="34" charset="0"/>
                      </a:endParaRPr>
                    </a:p>
                  </a:txBody>
                  <a:tcPr marL="0" marR="0" marT="0" marB="0" anchor="b"/>
                </a:tc>
                <a:tc>
                  <a:txBody>
                    <a:bodyPr/>
                    <a:lstStyle/>
                    <a:p>
                      <a:pPr algn="ctr" fontAlgn="b"/>
                      <a:r>
                        <a:rPr lang="en-ZA" sz="1400" u="none" strike="noStrike">
                          <a:effectLst/>
                        </a:rPr>
                        <a:t>S</a:t>
                      </a:r>
                      <a:endParaRPr lang="en-ZA" sz="1400" b="0" i="0" u="none" strike="noStrike">
                        <a:effectLst/>
                        <a:latin typeface="Arial" panose="020B0604020202020204" pitchFamily="34" charset="0"/>
                      </a:endParaRPr>
                    </a:p>
                  </a:txBody>
                  <a:tcPr marL="0" marR="0" marT="0" marB="0" anchor="b"/>
                </a:tc>
                <a:tc>
                  <a:txBody>
                    <a:bodyPr/>
                    <a:lstStyle/>
                    <a:p>
                      <a:pPr algn="ctr" fontAlgn="b"/>
                      <a:r>
                        <a:rPr lang="en-ZA" sz="1400" u="none" strike="noStrike">
                          <a:effectLst/>
                        </a:rPr>
                        <a:t>0.0%</a:t>
                      </a:r>
                      <a:endParaRPr lang="en-ZA" sz="1400" b="0" i="0" u="none" strike="noStrike">
                        <a:solidFill>
                          <a:srgbClr val="E26B0A"/>
                        </a:solidFill>
                        <a:effectLst/>
                        <a:latin typeface="Arial" panose="020B0604020202020204" pitchFamily="34" charset="0"/>
                      </a:endParaRPr>
                    </a:p>
                  </a:txBody>
                  <a:tcPr marL="0" marR="0" marT="0" marB="0" anchor="b"/>
                </a:tc>
                <a:tc>
                  <a:txBody>
                    <a:bodyPr/>
                    <a:lstStyle/>
                    <a:p>
                      <a:pPr algn="ctr" fontAlgn="b"/>
                      <a:r>
                        <a:rPr lang="en-ZA" sz="1400" u="none" strike="noStrike">
                          <a:effectLst/>
                        </a:rPr>
                        <a:t>1.0%</a:t>
                      </a:r>
                      <a:endParaRPr lang="en-ZA" sz="1400" b="0" i="0" u="none" strike="noStrike">
                        <a:solidFill>
                          <a:srgbClr val="FF0000"/>
                        </a:solidFill>
                        <a:effectLst/>
                        <a:latin typeface="Arial" panose="020B0604020202020204" pitchFamily="34" charset="0"/>
                      </a:endParaRPr>
                    </a:p>
                  </a:txBody>
                  <a:tcPr marL="0" marR="0" marT="0" marB="0" anchor="b"/>
                </a:tc>
                <a:tc>
                  <a:txBody>
                    <a:bodyPr/>
                    <a:lstStyle/>
                    <a:p>
                      <a:pPr algn="ctr" fontAlgn="b"/>
                      <a:r>
                        <a:rPr lang="en-ZA" sz="1400" u="none" strike="noStrike">
                          <a:effectLst/>
                        </a:rPr>
                        <a:t>0.0%</a:t>
                      </a:r>
                      <a:endParaRPr lang="en-ZA" sz="1400" b="0" i="0" u="none" strike="noStrike">
                        <a:solidFill>
                          <a:srgbClr val="FF0000"/>
                        </a:solidFill>
                        <a:effectLst/>
                        <a:latin typeface="Arial" panose="020B0604020202020204" pitchFamily="34" charset="0"/>
                      </a:endParaRPr>
                    </a:p>
                  </a:txBody>
                  <a:tcPr marL="0" marR="0" marT="0" marB="0" anchor="b"/>
                </a:tc>
                <a:tc>
                  <a:txBody>
                    <a:bodyPr/>
                    <a:lstStyle/>
                    <a:p>
                      <a:pPr algn="ctr" fontAlgn="b"/>
                      <a:r>
                        <a:rPr lang="en-ZA" sz="1400" u="none" strike="noStrike">
                          <a:effectLst/>
                        </a:rPr>
                        <a:t>2.0%</a:t>
                      </a:r>
                      <a:endParaRPr lang="en-ZA" sz="1400" b="0" i="0" u="none" strike="noStrike">
                        <a:solidFill>
                          <a:srgbClr val="E26B0A"/>
                        </a:solidFill>
                        <a:effectLst/>
                        <a:latin typeface="Arial" panose="020B0604020202020204" pitchFamily="34" charset="0"/>
                      </a:endParaRPr>
                    </a:p>
                  </a:txBody>
                  <a:tcPr marL="0" marR="0" marT="0" marB="0" anchor="b"/>
                </a:tc>
                <a:tc>
                  <a:txBody>
                    <a:bodyPr/>
                    <a:lstStyle/>
                    <a:p>
                      <a:pPr algn="ctr" fontAlgn="b"/>
                      <a:r>
                        <a:rPr lang="en-ZA" sz="1400" u="none" strike="noStrike">
                          <a:effectLst/>
                        </a:rPr>
                        <a:t>1.0%</a:t>
                      </a:r>
                      <a:endParaRPr lang="en-ZA" sz="1400" b="0" i="0" u="none" strike="noStrike">
                        <a:solidFill>
                          <a:srgbClr val="E26B0A"/>
                        </a:solidFill>
                        <a:effectLst/>
                        <a:latin typeface="Arial" panose="020B0604020202020204" pitchFamily="34" charset="0"/>
                      </a:endParaRPr>
                    </a:p>
                  </a:txBody>
                  <a:tcPr marL="0" marR="0" marT="0" marB="0" anchor="b"/>
                </a:tc>
                <a:extLst>
                  <a:ext uri="{0D108BD9-81ED-4DB2-BD59-A6C34878D82A}">
                    <a16:rowId xmlns:a16="http://schemas.microsoft.com/office/drawing/2014/main" val="1732924555"/>
                  </a:ext>
                </a:extLst>
              </a:tr>
              <a:tr h="191193">
                <a:tc>
                  <a:txBody>
                    <a:bodyPr/>
                    <a:lstStyle/>
                    <a:p>
                      <a:pPr algn="l" fontAlgn="b"/>
                      <a:r>
                        <a:rPr lang="en-ZA" sz="1400" u="none" strike="noStrike">
                          <a:effectLst/>
                        </a:rPr>
                        <a:t>Non-Energy Use</a:t>
                      </a:r>
                      <a:endParaRPr lang="en-ZA" sz="1400" b="0" i="0" u="none" strike="noStrike">
                        <a:effectLst/>
                        <a:latin typeface="Arial" panose="020B0604020202020204" pitchFamily="34" charset="0"/>
                      </a:endParaRPr>
                    </a:p>
                  </a:txBody>
                  <a:tcPr marL="0" marR="0" marT="0" marB="0" anchor="b"/>
                </a:tc>
                <a:tc>
                  <a:txBody>
                    <a:bodyPr/>
                    <a:lstStyle/>
                    <a:p>
                      <a:pPr algn="ctr" fontAlgn="b"/>
                      <a:r>
                        <a:rPr lang="en-ZA" sz="1400" u="none" strike="noStrike">
                          <a:effectLst/>
                        </a:rPr>
                        <a:t>T</a:t>
                      </a:r>
                      <a:endParaRPr lang="en-ZA" sz="1400" b="0" i="0" u="none" strike="noStrike">
                        <a:effectLst/>
                        <a:latin typeface="Arial" panose="020B0604020202020204" pitchFamily="34" charset="0"/>
                      </a:endParaRPr>
                    </a:p>
                  </a:txBody>
                  <a:tcPr marL="0" marR="0" marT="0" marB="0" anchor="b"/>
                </a:tc>
                <a:tc>
                  <a:txBody>
                    <a:bodyPr/>
                    <a:lstStyle/>
                    <a:p>
                      <a:pPr algn="ctr" fontAlgn="b"/>
                      <a:r>
                        <a:rPr lang="en-ZA" sz="1400" u="none" strike="noStrike">
                          <a:effectLst/>
                        </a:rPr>
                        <a:t>100.0%</a:t>
                      </a:r>
                      <a:endParaRPr lang="en-ZA" sz="1400" b="0" i="0" u="none" strike="noStrike">
                        <a:solidFill>
                          <a:srgbClr val="E26B0A"/>
                        </a:solidFill>
                        <a:effectLst/>
                        <a:latin typeface="Arial" panose="020B0604020202020204" pitchFamily="34" charset="0"/>
                      </a:endParaRPr>
                    </a:p>
                  </a:txBody>
                  <a:tcPr marL="0" marR="0" marT="0" marB="0" anchor="b"/>
                </a:tc>
                <a:tc>
                  <a:txBody>
                    <a:bodyPr/>
                    <a:lstStyle/>
                    <a:p>
                      <a:pPr algn="ctr" fontAlgn="b"/>
                      <a:r>
                        <a:rPr lang="en-ZA" sz="1400" u="none" strike="noStrike">
                          <a:effectLst/>
                        </a:rPr>
                        <a:t>0.0%</a:t>
                      </a:r>
                      <a:endParaRPr lang="en-ZA" sz="1400" b="0" i="0" u="none" strike="noStrike">
                        <a:solidFill>
                          <a:srgbClr val="E26B0A"/>
                        </a:solidFill>
                        <a:effectLst/>
                        <a:latin typeface="Arial" panose="020B0604020202020204" pitchFamily="34" charset="0"/>
                      </a:endParaRPr>
                    </a:p>
                  </a:txBody>
                  <a:tcPr marL="0" marR="0" marT="0" marB="0" anchor="b"/>
                </a:tc>
                <a:tc>
                  <a:txBody>
                    <a:bodyPr/>
                    <a:lstStyle/>
                    <a:p>
                      <a:pPr algn="ctr" fontAlgn="b"/>
                      <a:r>
                        <a:rPr lang="en-ZA" sz="1400" u="none" strike="noStrike">
                          <a:effectLst/>
                        </a:rPr>
                        <a:t>0.0%</a:t>
                      </a:r>
                      <a:endParaRPr lang="en-ZA" sz="1400" b="0" i="0" u="none" strike="noStrike">
                        <a:solidFill>
                          <a:srgbClr val="E26B0A"/>
                        </a:solidFill>
                        <a:effectLst/>
                        <a:latin typeface="Arial" panose="020B0604020202020204" pitchFamily="34" charset="0"/>
                      </a:endParaRPr>
                    </a:p>
                  </a:txBody>
                  <a:tcPr marL="0" marR="0" marT="0" marB="0" anchor="b"/>
                </a:tc>
                <a:tc>
                  <a:txBody>
                    <a:bodyPr/>
                    <a:lstStyle/>
                    <a:p>
                      <a:pPr algn="ctr" fontAlgn="b"/>
                      <a:r>
                        <a:rPr lang="en-ZA" sz="1400" u="none" strike="noStrike">
                          <a:effectLst/>
                        </a:rPr>
                        <a:t>100.0%</a:t>
                      </a:r>
                      <a:endParaRPr lang="en-ZA" sz="1400" b="0" i="0" u="none" strike="noStrike">
                        <a:solidFill>
                          <a:srgbClr val="E26B0A"/>
                        </a:solidFill>
                        <a:effectLst/>
                        <a:latin typeface="Arial" panose="020B0604020202020204" pitchFamily="34" charset="0"/>
                      </a:endParaRPr>
                    </a:p>
                  </a:txBody>
                  <a:tcPr marL="0" marR="0" marT="0" marB="0" anchor="b"/>
                </a:tc>
                <a:tc>
                  <a:txBody>
                    <a:bodyPr/>
                    <a:lstStyle/>
                    <a:p>
                      <a:pPr algn="ctr" fontAlgn="b"/>
                      <a:r>
                        <a:rPr lang="en-ZA" sz="1400" u="none" strike="noStrike">
                          <a:effectLst/>
                        </a:rPr>
                        <a:t>200.0%</a:t>
                      </a:r>
                      <a:endParaRPr lang="en-ZA" sz="1400" b="0" i="0" u="none" strike="noStrike">
                        <a:solidFill>
                          <a:srgbClr val="E26B0A"/>
                        </a:solidFill>
                        <a:effectLst/>
                        <a:latin typeface="Arial" panose="020B0604020202020204" pitchFamily="34" charset="0"/>
                      </a:endParaRPr>
                    </a:p>
                  </a:txBody>
                  <a:tcPr marL="0" marR="0" marT="0" marB="0" anchor="b"/>
                </a:tc>
                <a:extLst>
                  <a:ext uri="{0D108BD9-81ED-4DB2-BD59-A6C34878D82A}">
                    <a16:rowId xmlns:a16="http://schemas.microsoft.com/office/drawing/2014/main" val="4154037505"/>
                  </a:ext>
                </a:extLst>
              </a:tr>
              <a:tr h="191193">
                <a:tc>
                  <a:txBody>
                    <a:bodyPr/>
                    <a:lstStyle/>
                    <a:p>
                      <a:pPr algn="l" fontAlgn="b"/>
                      <a:r>
                        <a:rPr lang="en-ZA" sz="1400" u="none" strike="noStrike">
                          <a:effectLst/>
                        </a:rPr>
                        <a:t>Transport</a:t>
                      </a:r>
                      <a:endParaRPr lang="en-ZA" sz="1400" b="0" i="0" u="none" strike="noStrike">
                        <a:effectLst/>
                        <a:latin typeface="Arial" panose="020B0604020202020204" pitchFamily="34" charset="0"/>
                      </a:endParaRPr>
                    </a:p>
                  </a:txBody>
                  <a:tcPr marL="0" marR="0" marT="0" marB="0" anchor="b"/>
                </a:tc>
                <a:tc>
                  <a:txBody>
                    <a:bodyPr/>
                    <a:lstStyle/>
                    <a:p>
                      <a:pPr algn="ctr" fontAlgn="b"/>
                      <a:r>
                        <a:rPr lang="en-ZA" sz="1400" u="none" strike="noStrike">
                          <a:effectLst/>
                        </a:rPr>
                        <a:t>R</a:t>
                      </a:r>
                      <a:endParaRPr lang="en-ZA" sz="1400" b="0" i="0" u="none" strike="noStrike">
                        <a:effectLst/>
                        <a:latin typeface="Arial" panose="020B0604020202020204" pitchFamily="34" charset="0"/>
                      </a:endParaRPr>
                    </a:p>
                  </a:txBody>
                  <a:tcPr marL="0" marR="0" marT="0" marB="0" anchor="b"/>
                </a:tc>
                <a:tc>
                  <a:txBody>
                    <a:bodyPr/>
                    <a:lstStyle/>
                    <a:p>
                      <a:pPr algn="ctr" fontAlgn="b"/>
                      <a:r>
                        <a:rPr lang="en-ZA" sz="1400" u="none" strike="noStrike">
                          <a:effectLst/>
                        </a:rPr>
                        <a:t>18.6%</a:t>
                      </a:r>
                      <a:endParaRPr lang="en-ZA" sz="1400" b="0" i="0" u="none" strike="noStrike">
                        <a:solidFill>
                          <a:srgbClr val="E26B0A"/>
                        </a:solidFill>
                        <a:effectLst/>
                        <a:latin typeface="Arial" panose="020B0604020202020204" pitchFamily="34" charset="0"/>
                      </a:endParaRPr>
                    </a:p>
                  </a:txBody>
                  <a:tcPr marL="0" marR="0" marT="0" marB="0" anchor="b"/>
                </a:tc>
                <a:tc>
                  <a:txBody>
                    <a:bodyPr/>
                    <a:lstStyle/>
                    <a:p>
                      <a:pPr algn="ctr" fontAlgn="b"/>
                      <a:r>
                        <a:rPr lang="en-ZA" sz="1400" u="none" strike="noStrike">
                          <a:effectLst/>
                        </a:rPr>
                        <a:t>13.0%</a:t>
                      </a:r>
                      <a:endParaRPr lang="en-ZA" sz="1400" b="0" i="0" u="none" strike="noStrike">
                        <a:solidFill>
                          <a:srgbClr val="E26B0A"/>
                        </a:solidFill>
                        <a:effectLst/>
                        <a:latin typeface="Arial" panose="020B0604020202020204" pitchFamily="34" charset="0"/>
                      </a:endParaRPr>
                    </a:p>
                  </a:txBody>
                  <a:tcPr marL="0" marR="0" marT="0" marB="0" anchor="b"/>
                </a:tc>
                <a:tc>
                  <a:txBody>
                    <a:bodyPr/>
                    <a:lstStyle/>
                    <a:p>
                      <a:pPr algn="ctr" fontAlgn="b"/>
                      <a:r>
                        <a:rPr lang="en-ZA" sz="1400" u="none" strike="noStrike">
                          <a:effectLst/>
                        </a:rPr>
                        <a:t>4.0%</a:t>
                      </a:r>
                      <a:endParaRPr lang="en-ZA" sz="1400" b="0" i="0" u="none" strike="noStrike">
                        <a:solidFill>
                          <a:srgbClr val="FF0000"/>
                        </a:solidFill>
                        <a:effectLst/>
                        <a:latin typeface="Arial" panose="020B0604020202020204" pitchFamily="34" charset="0"/>
                      </a:endParaRPr>
                    </a:p>
                  </a:txBody>
                  <a:tcPr marL="0" marR="0" marT="0" marB="0" anchor="b"/>
                </a:tc>
                <a:tc>
                  <a:txBody>
                    <a:bodyPr/>
                    <a:lstStyle/>
                    <a:p>
                      <a:pPr algn="ctr" fontAlgn="b"/>
                      <a:r>
                        <a:rPr lang="en-ZA" sz="1400" u="none" strike="noStrike">
                          <a:effectLst/>
                        </a:rPr>
                        <a:t>10.9%</a:t>
                      </a:r>
                      <a:endParaRPr lang="en-ZA" sz="1400" b="0" i="0" u="none" strike="noStrike">
                        <a:solidFill>
                          <a:srgbClr val="E26B0A"/>
                        </a:solidFill>
                        <a:effectLst/>
                        <a:latin typeface="Arial" panose="020B0604020202020204" pitchFamily="34" charset="0"/>
                      </a:endParaRPr>
                    </a:p>
                  </a:txBody>
                  <a:tcPr marL="0" marR="0" marT="0" marB="0" anchor="b"/>
                </a:tc>
                <a:tc>
                  <a:txBody>
                    <a:bodyPr/>
                    <a:lstStyle/>
                    <a:p>
                      <a:pPr algn="ctr" fontAlgn="b"/>
                      <a:r>
                        <a:rPr lang="en-ZA" sz="1400" u="none" strike="noStrike">
                          <a:effectLst/>
                        </a:rPr>
                        <a:t>1.0%</a:t>
                      </a:r>
                      <a:endParaRPr lang="en-ZA" sz="1400" b="0" i="0" u="none" strike="noStrike">
                        <a:solidFill>
                          <a:srgbClr val="E26B0A"/>
                        </a:solidFill>
                        <a:effectLst/>
                        <a:latin typeface="Arial" panose="020B0604020202020204" pitchFamily="34" charset="0"/>
                      </a:endParaRPr>
                    </a:p>
                  </a:txBody>
                  <a:tcPr marL="0" marR="0" marT="0" marB="0" anchor="b"/>
                </a:tc>
                <a:extLst>
                  <a:ext uri="{0D108BD9-81ED-4DB2-BD59-A6C34878D82A}">
                    <a16:rowId xmlns:a16="http://schemas.microsoft.com/office/drawing/2014/main" val="1775406405"/>
                  </a:ext>
                </a:extLst>
              </a:tr>
              <a:tr h="191193">
                <a:tc>
                  <a:txBody>
                    <a:bodyPr/>
                    <a:lstStyle/>
                    <a:p>
                      <a:pPr algn="l" fontAlgn="b"/>
                      <a:r>
                        <a:rPr lang="en-ZA" sz="1400" u="none" strike="noStrike">
                          <a:effectLst/>
                        </a:rPr>
                        <a:t>Total</a:t>
                      </a:r>
                      <a:endParaRPr lang="en-ZA" sz="1400" b="0" i="0" u="none" strike="noStrike">
                        <a:solidFill>
                          <a:srgbClr val="1F497D"/>
                        </a:solidFill>
                        <a:effectLst/>
                        <a:latin typeface="Arial" panose="020B0604020202020204" pitchFamily="34" charset="0"/>
                      </a:endParaRPr>
                    </a:p>
                  </a:txBody>
                  <a:tcPr marL="0" marR="0" marT="0" marB="0" anchor="b"/>
                </a:tc>
                <a:tc>
                  <a:txBody>
                    <a:bodyPr/>
                    <a:lstStyle/>
                    <a:p>
                      <a:pPr algn="ctr" fontAlgn="b"/>
                      <a:endParaRPr lang="en-ZA" sz="1400" b="0" i="0" u="none" strike="noStrike">
                        <a:solidFill>
                          <a:srgbClr val="1F497D"/>
                        </a:solidFill>
                        <a:effectLst/>
                        <a:latin typeface="Arial" panose="020B0604020202020204" pitchFamily="34" charset="0"/>
                      </a:endParaRPr>
                    </a:p>
                  </a:txBody>
                  <a:tcPr marL="0" marR="0" marT="0" marB="0" anchor="b"/>
                </a:tc>
                <a:tc>
                  <a:txBody>
                    <a:bodyPr/>
                    <a:lstStyle/>
                    <a:p>
                      <a:pPr algn="ctr" fontAlgn="b"/>
                      <a:r>
                        <a:rPr lang="en-ZA" sz="1400" u="none" strike="noStrike">
                          <a:effectLst/>
                        </a:rPr>
                        <a:t>219%</a:t>
                      </a:r>
                      <a:endParaRPr lang="en-ZA" sz="1400" b="1" i="0" u="none" strike="noStrike">
                        <a:solidFill>
                          <a:srgbClr val="4F81BD"/>
                        </a:solidFill>
                        <a:effectLst/>
                        <a:latin typeface="Arial" panose="020B0604020202020204" pitchFamily="34" charset="0"/>
                      </a:endParaRPr>
                    </a:p>
                  </a:txBody>
                  <a:tcPr marL="0" marR="0" marT="0" marB="0" anchor="b"/>
                </a:tc>
                <a:tc>
                  <a:txBody>
                    <a:bodyPr/>
                    <a:lstStyle/>
                    <a:p>
                      <a:pPr algn="ctr" fontAlgn="b"/>
                      <a:r>
                        <a:rPr lang="en-ZA" sz="1400" u="none" strike="noStrike">
                          <a:effectLst/>
                        </a:rPr>
                        <a:t>113%</a:t>
                      </a:r>
                      <a:endParaRPr lang="en-ZA" sz="1400" b="1" i="0" u="none" strike="noStrike">
                        <a:solidFill>
                          <a:srgbClr val="4F81BD"/>
                        </a:solidFill>
                        <a:effectLst/>
                        <a:latin typeface="Arial" panose="020B0604020202020204" pitchFamily="34" charset="0"/>
                      </a:endParaRPr>
                    </a:p>
                  </a:txBody>
                  <a:tcPr marL="0" marR="0" marT="0" marB="0" anchor="b"/>
                </a:tc>
                <a:tc>
                  <a:txBody>
                    <a:bodyPr/>
                    <a:lstStyle/>
                    <a:p>
                      <a:pPr algn="ctr" fontAlgn="b"/>
                      <a:r>
                        <a:rPr lang="en-ZA" sz="1400" u="none" strike="noStrike">
                          <a:effectLst/>
                        </a:rPr>
                        <a:t>104%</a:t>
                      </a:r>
                      <a:endParaRPr lang="en-ZA" sz="1400" b="1" i="0" u="none" strike="noStrike">
                        <a:solidFill>
                          <a:srgbClr val="4F81BD"/>
                        </a:solidFill>
                        <a:effectLst/>
                        <a:latin typeface="Arial" panose="020B0604020202020204" pitchFamily="34" charset="0"/>
                      </a:endParaRPr>
                    </a:p>
                  </a:txBody>
                  <a:tcPr marL="0" marR="0" marT="0" marB="0" anchor="b"/>
                </a:tc>
                <a:tc>
                  <a:txBody>
                    <a:bodyPr/>
                    <a:lstStyle/>
                    <a:p>
                      <a:pPr algn="ctr" fontAlgn="b"/>
                      <a:r>
                        <a:rPr lang="en-ZA" sz="1400" u="none" strike="noStrike">
                          <a:effectLst/>
                        </a:rPr>
                        <a:t>211%</a:t>
                      </a:r>
                      <a:endParaRPr lang="en-ZA" sz="1400" b="1" i="0" u="none" strike="noStrike">
                        <a:solidFill>
                          <a:srgbClr val="4F81BD"/>
                        </a:solidFill>
                        <a:effectLst/>
                        <a:latin typeface="Arial" panose="020B0604020202020204" pitchFamily="34" charset="0"/>
                      </a:endParaRPr>
                    </a:p>
                  </a:txBody>
                  <a:tcPr marL="0" marR="0" marT="0" marB="0" anchor="b"/>
                </a:tc>
                <a:tc>
                  <a:txBody>
                    <a:bodyPr/>
                    <a:lstStyle/>
                    <a:p>
                      <a:pPr algn="ctr" fontAlgn="b"/>
                      <a:r>
                        <a:rPr lang="en-ZA" sz="1400" u="none" strike="noStrike">
                          <a:effectLst/>
                        </a:rPr>
                        <a:t>301%</a:t>
                      </a:r>
                      <a:endParaRPr lang="en-ZA" sz="1400" b="1" i="0" u="none" strike="noStrike">
                        <a:solidFill>
                          <a:srgbClr val="4F81BD"/>
                        </a:solidFill>
                        <a:effectLst/>
                        <a:latin typeface="Arial" panose="020B0604020202020204" pitchFamily="34" charset="0"/>
                      </a:endParaRPr>
                    </a:p>
                  </a:txBody>
                  <a:tcPr marL="0" marR="0" marT="0" marB="0" anchor="b"/>
                </a:tc>
                <a:extLst>
                  <a:ext uri="{0D108BD9-81ED-4DB2-BD59-A6C34878D82A}">
                    <a16:rowId xmlns:a16="http://schemas.microsoft.com/office/drawing/2014/main" val="3203147092"/>
                  </a:ext>
                </a:extLst>
              </a:tr>
            </a:tbl>
          </a:graphicData>
        </a:graphic>
      </p:graphicFrame>
    </p:spTree>
    <p:extLst>
      <p:ext uri="{BB962C8B-B14F-4D97-AF65-F5344CB8AC3E}">
        <p14:creationId xmlns:p14="http://schemas.microsoft.com/office/powerpoint/2010/main" val="11664816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15428-8CE5-DDF9-2EA4-25ADBCA471E1}"/>
              </a:ext>
            </a:extLst>
          </p:cNvPr>
          <p:cNvSpPr>
            <a:spLocks noGrp="1"/>
          </p:cNvSpPr>
          <p:nvPr>
            <p:ph type="title"/>
          </p:nvPr>
        </p:nvSpPr>
        <p:spPr/>
        <p:txBody>
          <a:bodyPr/>
          <a:lstStyle/>
          <a:p>
            <a:r>
              <a:rPr lang="en-ZA"/>
              <a:t>Issues with Industry modelling</a:t>
            </a:r>
          </a:p>
        </p:txBody>
      </p:sp>
      <p:sp>
        <p:nvSpPr>
          <p:cNvPr id="3" name="Content Placeholder 2">
            <a:extLst>
              <a:ext uri="{FF2B5EF4-FFF2-40B4-BE49-F238E27FC236}">
                <a16:creationId xmlns:a16="http://schemas.microsoft.com/office/drawing/2014/main" id="{88C8F938-CBC5-8F78-4C4A-3811B9FD2C4E}"/>
              </a:ext>
            </a:extLst>
          </p:cNvPr>
          <p:cNvSpPr>
            <a:spLocks noGrp="1"/>
          </p:cNvSpPr>
          <p:nvPr>
            <p:ph idx="1"/>
          </p:nvPr>
        </p:nvSpPr>
        <p:spPr/>
        <p:txBody>
          <a:bodyPr/>
          <a:lstStyle/>
          <a:p>
            <a:r>
              <a:rPr lang="en-ZA"/>
              <a:t>Access to data in South Africa is difficult</a:t>
            </a:r>
          </a:p>
          <a:p>
            <a:pPr lvl="1"/>
            <a:r>
              <a:rPr lang="en-ZA"/>
              <a:t>Especially if working for government</a:t>
            </a:r>
          </a:p>
          <a:p>
            <a:pPr lvl="1"/>
            <a:r>
              <a:rPr lang="en-ZA"/>
              <a:t>Businesses are struggling</a:t>
            </a:r>
          </a:p>
          <a:p>
            <a:r>
              <a:rPr lang="en-ZA"/>
              <a:t>Industries do many things in one place – data difficult to seperate</a:t>
            </a:r>
          </a:p>
          <a:p>
            <a:pPr lvl="1"/>
            <a:r>
              <a:rPr lang="en-ZA"/>
              <a:t>E.g. PGM mining and refining</a:t>
            </a:r>
          </a:p>
          <a:p>
            <a:pPr lvl="1"/>
            <a:endParaRPr lang="en-ZA"/>
          </a:p>
        </p:txBody>
      </p:sp>
    </p:spTree>
    <p:extLst>
      <p:ext uri="{BB962C8B-B14F-4D97-AF65-F5344CB8AC3E}">
        <p14:creationId xmlns:p14="http://schemas.microsoft.com/office/powerpoint/2010/main" val="835122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678E0-271A-4EAA-E7B9-AEE608AF3BF7}"/>
              </a:ext>
            </a:extLst>
          </p:cNvPr>
          <p:cNvSpPr>
            <a:spLocks noGrp="1"/>
          </p:cNvSpPr>
          <p:nvPr>
            <p:ph type="title"/>
          </p:nvPr>
        </p:nvSpPr>
        <p:spPr/>
        <p:txBody>
          <a:bodyPr/>
          <a:lstStyle/>
          <a:p>
            <a:r>
              <a:rPr lang="en-US"/>
              <a:t>TIMES</a:t>
            </a:r>
          </a:p>
        </p:txBody>
      </p:sp>
      <p:sp>
        <p:nvSpPr>
          <p:cNvPr id="3" name="Content Placeholder 2">
            <a:extLst>
              <a:ext uri="{FF2B5EF4-FFF2-40B4-BE49-F238E27FC236}">
                <a16:creationId xmlns:a16="http://schemas.microsoft.com/office/drawing/2014/main" id="{2AD38CB4-A991-1F5C-E89C-22877F683752}"/>
              </a:ext>
            </a:extLst>
          </p:cNvPr>
          <p:cNvSpPr>
            <a:spLocks noGrp="1"/>
          </p:cNvSpPr>
          <p:nvPr>
            <p:ph idx="1"/>
          </p:nvPr>
        </p:nvSpPr>
        <p:spPr>
          <a:xfrm>
            <a:off x="838200" y="1316182"/>
            <a:ext cx="10515600" cy="5176693"/>
          </a:xfrm>
        </p:spPr>
        <p:txBody>
          <a:bodyPr>
            <a:normAutofit fontScale="85000" lnSpcReduction="20000"/>
          </a:bodyPr>
          <a:lstStyle/>
          <a:p>
            <a:r>
              <a:rPr lang="en-US" err="1"/>
              <a:t>Optimisation</a:t>
            </a:r>
            <a:r>
              <a:rPr lang="en-US"/>
              <a:t> model</a:t>
            </a:r>
          </a:p>
          <a:p>
            <a:pPr lvl="1"/>
            <a:r>
              <a:rPr lang="en-US"/>
              <a:t>System objective – minimize or </a:t>
            </a:r>
            <a:r>
              <a:rPr lang="en-US" err="1"/>
              <a:t>maximise</a:t>
            </a:r>
            <a:r>
              <a:rPr lang="en-US"/>
              <a:t> something</a:t>
            </a:r>
          </a:p>
          <a:p>
            <a:pPr lvl="1"/>
            <a:r>
              <a:rPr lang="en-US"/>
              <a:t>Decision variables </a:t>
            </a:r>
          </a:p>
          <a:p>
            <a:pPr lvl="1"/>
            <a:r>
              <a:rPr lang="en-US"/>
              <a:t>Constraints</a:t>
            </a:r>
          </a:p>
          <a:p>
            <a:r>
              <a:rPr lang="en-US"/>
              <a:t>TIMES – Energy Systems </a:t>
            </a:r>
            <a:r>
              <a:rPr lang="en-US" err="1"/>
              <a:t>Optimisation</a:t>
            </a:r>
            <a:r>
              <a:rPr lang="en-US"/>
              <a:t> model (</a:t>
            </a:r>
            <a:r>
              <a:rPr lang="en-US" err="1"/>
              <a:t>OSeMOSYS</a:t>
            </a:r>
            <a:r>
              <a:rPr lang="en-US"/>
              <a:t>, MESSAGE)</a:t>
            </a:r>
          </a:p>
          <a:p>
            <a:pPr lvl="1"/>
            <a:r>
              <a:rPr lang="en-US"/>
              <a:t>IEA - ETSAP</a:t>
            </a:r>
          </a:p>
          <a:p>
            <a:pPr lvl="1"/>
            <a:r>
              <a:rPr lang="en-US"/>
              <a:t>Mathematical equations represent components and processes of the energy systems</a:t>
            </a:r>
          </a:p>
          <a:p>
            <a:pPr lvl="1"/>
            <a:r>
              <a:rPr lang="en-US"/>
              <a:t>Objective – </a:t>
            </a:r>
            <a:r>
              <a:rPr lang="en-US" err="1"/>
              <a:t>Minimise</a:t>
            </a:r>
            <a:r>
              <a:rPr lang="en-US"/>
              <a:t> system cost – capital, O&amp;M, fuel costs </a:t>
            </a:r>
            <a:r>
              <a:rPr lang="en-US" err="1"/>
              <a:t>etc</a:t>
            </a:r>
            <a:r>
              <a:rPr lang="en-US"/>
              <a:t> – most cost effective way of delivering energy  </a:t>
            </a:r>
          </a:p>
          <a:p>
            <a:pPr lvl="1"/>
            <a:r>
              <a:rPr lang="en-US"/>
              <a:t>Data</a:t>
            </a:r>
          </a:p>
          <a:p>
            <a:pPr lvl="1"/>
            <a:r>
              <a:rPr lang="en-US"/>
              <a:t>Decision variables </a:t>
            </a:r>
            <a:r>
              <a:rPr lang="en-US" err="1"/>
              <a:t>eg</a:t>
            </a:r>
            <a:r>
              <a:rPr lang="en-US"/>
              <a:t> Capacity additions (demand and supply), production of energy</a:t>
            </a:r>
          </a:p>
          <a:p>
            <a:pPr lvl="1"/>
            <a:r>
              <a:rPr lang="en-US"/>
              <a:t>Constraints </a:t>
            </a:r>
            <a:r>
              <a:rPr lang="en-US" err="1"/>
              <a:t>eg</a:t>
            </a:r>
            <a:r>
              <a:rPr lang="en-US"/>
              <a:t> the restriction of fuel switching, limiting certain types of capacity additions, forcing certain types of capacity additions, limiting production </a:t>
            </a:r>
            <a:r>
              <a:rPr lang="en-US" err="1"/>
              <a:t>etc</a:t>
            </a:r>
            <a:endParaRPr lang="en-US"/>
          </a:p>
          <a:p>
            <a:pPr lvl="1"/>
            <a:r>
              <a:rPr lang="en-US"/>
              <a:t>Scenarios </a:t>
            </a:r>
          </a:p>
          <a:p>
            <a:pPr lvl="1"/>
            <a:r>
              <a:rPr lang="en-US"/>
              <a:t>Insights – resource needs, costs, environmental impacts – of alternative energy system configurations, regional – national – subnational scale </a:t>
            </a:r>
          </a:p>
          <a:p>
            <a:pPr lvl="1"/>
            <a:r>
              <a:rPr lang="en-US"/>
              <a:t>Scope extends beyond energy </a:t>
            </a:r>
          </a:p>
          <a:p>
            <a:r>
              <a:rPr lang="en-US"/>
              <a:t>GAMS - CPEX</a:t>
            </a:r>
          </a:p>
        </p:txBody>
      </p:sp>
    </p:spTree>
    <p:extLst>
      <p:ext uri="{BB962C8B-B14F-4D97-AF65-F5344CB8AC3E}">
        <p14:creationId xmlns:p14="http://schemas.microsoft.com/office/powerpoint/2010/main" val="4282945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a:xfrm>
            <a:off x="1660525" y="-30493"/>
            <a:ext cx="8897938" cy="944563"/>
          </a:xfrm>
          <a:noFill/>
          <a:ln/>
        </p:spPr>
        <p:txBody>
          <a:bodyPr>
            <a:normAutofit fontScale="90000"/>
          </a:bodyPr>
          <a:lstStyle/>
          <a:p>
            <a:r>
              <a:rPr lang="de-DE"/>
              <a:t>Components </a:t>
            </a:r>
            <a:r>
              <a:rPr lang="de-DE" err="1"/>
              <a:t>of</a:t>
            </a:r>
            <a:r>
              <a:rPr lang="de-DE"/>
              <a:t> an Energy Systems Model</a:t>
            </a:r>
          </a:p>
        </p:txBody>
      </p:sp>
      <p:pic>
        <p:nvPicPr>
          <p:cNvPr id="37069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8761" y="1222896"/>
            <a:ext cx="1695153" cy="1643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0695"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31905" y="4409432"/>
            <a:ext cx="1672009" cy="166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0697"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08761" y="2866342"/>
            <a:ext cx="1695153" cy="1533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0696"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72264" y="2920457"/>
            <a:ext cx="1399406" cy="1464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08671" y="2907958"/>
            <a:ext cx="1440160" cy="1450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ight Arrow 9"/>
          <p:cNvSpPr/>
          <p:nvPr/>
        </p:nvSpPr>
        <p:spPr>
          <a:xfrm>
            <a:off x="4007768" y="3356992"/>
            <a:ext cx="936104"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4" name="Right Arrow 23"/>
          <p:cNvSpPr/>
          <p:nvPr/>
        </p:nvSpPr>
        <p:spPr>
          <a:xfrm>
            <a:off x="7032104" y="3356992"/>
            <a:ext cx="936104"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779269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47535-6656-74BD-B996-38E7D15F20FF}"/>
              </a:ext>
            </a:extLst>
          </p:cNvPr>
          <p:cNvSpPr>
            <a:spLocks noGrp="1"/>
          </p:cNvSpPr>
          <p:nvPr>
            <p:ph type="title"/>
          </p:nvPr>
        </p:nvSpPr>
        <p:spPr/>
        <p:txBody>
          <a:bodyPr/>
          <a:lstStyle/>
          <a:p>
            <a:r>
              <a:rPr lang="en-US"/>
              <a:t>What is SATIM ? </a:t>
            </a:r>
          </a:p>
        </p:txBody>
      </p:sp>
      <p:sp>
        <p:nvSpPr>
          <p:cNvPr id="3" name="Content Placeholder 2">
            <a:extLst>
              <a:ext uri="{FF2B5EF4-FFF2-40B4-BE49-F238E27FC236}">
                <a16:creationId xmlns:a16="http://schemas.microsoft.com/office/drawing/2014/main" id="{CE5B3BA7-15B8-DD94-235A-ED277FEDA3F4}"/>
              </a:ext>
            </a:extLst>
          </p:cNvPr>
          <p:cNvSpPr>
            <a:spLocks noGrp="1"/>
          </p:cNvSpPr>
          <p:nvPr>
            <p:ph idx="1"/>
          </p:nvPr>
        </p:nvSpPr>
        <p:spPr>
          <a:xfrm>
            <a:off x="838200" y="1357745"/>
            <a:ext cx="10515600" cy="4819218"/>
          </a:xfrm>
        </p:spPr>
        <p:txBody>
          <a:bodyPr>
            <a:normAutofit/>
          </a:bodyPr>
          <a:lstStyle/>
          <a:p>
            <a:r>
              <a:rPr lang="en-ZA" sz="2100">
                <a:effectLst/>
                <a:latin typeface="Calibri" panose="020F0502020204030204" pitchFamily="34" charset="0"/>
                <a:ea typeface="Times New Roman" panose="02020603050405020304" pitchFamily="18" charset="0"/>
                <a:cs typeface="Times New Roman" panose="02020603050405020304" pitchFamily="18" charset="0"/>
              </a:rPr>
              <a:t>SATIM is the </a:t>
            </a:r>
            <a:r>
              <a:rPr lang="en-ZA" sz="2100" b="1">
                <a:effectLst/>
                <a:latin typeface="Calibri" panose="020F0502020204030204" pitchFamily="34" charset="0"/>
                <a:ea typeface="Times New Roman" panose="02020603050405020304" pitchFamily="18" charset="0"/>
                <a:cs typeface="Times New Roman" panose="02020603050405020304" pitchFamily="18" charset="0"/>
              </a:rPr>
              <a:t>South African TIMES Model</a:t>
            </a:r>
          </a:p>
          <a:p>
            <a:r>
              <a:rPr lang="en-ZA" sz="2100">
                <a:effectLst/>
                <a:latin typeface="Calibri" panose="020F0502020204030204" pitchFamily="34" charset="0"/>
                <a:ea typeface="Times New Roman" panose="02020603050405020304" pitchFamily="18" charset="0"/>
                <a:cs typeface="Times New Roman" panose="02020603050405020304" pitchFamily="18" charset="0"/>
              </a:rPr>
              <a:t>SATIM can be described as  </a:t>
            </a:r>
          </a:p>
          <a:p>
            <a:pPr lvl="1"/>
            <a:r>
              <a:rPr lang="en-ZA" sz="2100">
                <a:effectLst/>
                <a:latin typeface="Calibri" panose="020F0502020204030204" pitchFamily="34" charset="0"/>
                <a:ea typeface="Times New Roman" panose="02020603050405020304" pitchFamily="18" charset="0"/>
                <a:cs typeface="Times New Roman" panose="02020603050405020304" pitchFamily="18" charset="0"/>
              </a:rPr>
              <a:t>single region, multi-sector, multi-period, bottom up</a:t>
            </a:r>
            <a:r>
              <a:rPr lang="en-ZA" sz="2100">
                <a:effectLst/>
              </a:rPr>
              <a:t> </a:t>
            </a:r>
          </a:p>
          <a:p>
            <a:pPr lvl="1"/>
            <a:r>
              <a:rPr lang="en-ZA" sz="2100">
                <a:latin typeface="Calibri" panose="020F0502020204030204" pitchFamily="34" charset="0"/>
                <a:cs typeface="Times New Roman" panose="02020603050405020304" pitchFamily="18" charset="0"/>
              </a:rPr>
              <a:t>depicts South Africa’s energy system from resources to demand, imports and exports of energy</a:t>
            </a:r>
          </a:p>
          <a:p>
            <a:pPr lvl="1"/>
            <a:r>
              <a:rPr lang="en-ZA" sz="2100">
                <a:latin typeface="Calibri" panose="020F0502020204030204" pitchFamily="34" charset="0"/>
                <a:cs typeface="Times New Roman" panose="02020603050405020304" pitchFamily="18" charset="0"/>
              </a:rPr>
              <a:t>and energy related emissions (NOX, SOX, CO2, CH4, N2O, CO, NMVOC’s, PM10)</a:t>
            </a:r>
          </a:p>
          <a:p>
            <a:pPr lvl="1"/>
            <a:r>
              <a:rPr lang="en-ZA" sz="2100">
                <a:latin typeface="Calibri" panose="020F0502020204030204" pitchFamily="34" charset="0"/>
                <a:cs typeface="Times New Roman" panose="02020603050405020304" pitchFamily="18" charset="0"/>
              </a:rPr>
              <a:t>(Water) </a:t>
            </a:r>
          </a:p>
          <a:p>
            <a:r>
              <a:rPr lang="en-ZA" sz="2100">
                <a:latin typeface="Calibri" panose="020F0502020204030204" pitchFamily="34" charset="0"/>
                <a:cs typeface="Times New Roman" panose="02020603050405020304" pitchFamily="18" charset="0"/>
              </a:rPr>
              <a:t>Medium to Long term analysis – coarse but adaptable</a:t>
            </a:r>
          </a:p>
          <a:p>
            <a:r>
              <a:rPr lang="en-US" sz="2100"/>
              <a:t>Demand for energy services (Useful energy demand where efficiency is taken into account)</a:t>
            </a:r>
          </a:p>
          <a:p>
            <a:pPr lvl="1"/>
            <a:r>
              <a:rPr lang="en-US" sz="2100">
                <a:latin typeface="Calibri" panose="020F0502020204030204" pitchFamily="34" charset="0"/>
                <a:cs typeface="Times New Roman" panose="02020603050405020304" pitchFamily="18" charset="0"/>
              </a:rPr>
              <a:t>Demand drivers</a:t>
            </a:r>
          </a:p>
          <a:p>
            <a:pPr lvl="1"/>
            <a:r>
              <a:rPr lang="en-US" sz="2100">
                <a:latin typeface="Calibri" panose="020F0502020204030204" pitchFamily="34" charset="0"/>
                <a:cs typeface="Times New Roman" panose="02020603050405020304" pitchFamily="18" charset="0"/>
              </a:rPr>
              <a:t>Demand must be met</a:t>
            </a:r>
            <a:endParaRPr lang="en-ZA" sz="2100">
              <a:latin typeface="Calibri" panose="020F0502020204030204" pitchFamily="34" charset="0"/>
              <a:cs typeface="Times New Roman" panose="02020603050405020304" pitchFamily="18" charset="0"/>
            </a:endParaRPr>
          </a:p>
          <a:p>
            <a:r>
              <a:rPr lang="en-ZA" sz="2100">
                <a:latin typeface="Calibri" panose="020F0502020204030204" pitchFamily="34" charset="0"/>
                <a:ea typeface="Times New Roman" panose="02020603050405020304" pitchFamily="18" charset="0"/>
                <a:cs typeface="Times New Roman" panose="02020603050405020304" pitchFamily="18" charset="0"/>
              </a:rPr>
              <a:t>ANSWER to VEDA</a:t>
            </a:r>
            <a:endParaRPr lang="en-ZA" sz="210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a:p>
        </p:txBody>
      </p:sp>
    </p:spTree>
    <p:extLst>
      <p:ext uri="{BB962C8B-B14F-4D97-AF65-F5344CB8AC3E}">
        <p14:creationId xmlns:p14="http://schemas.microsoft.com/office/powerpoint/2010/main" val="103018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CD480-7159-FBD8-3419-26F67824AD8A}"/>
              </a:ext>
            </a:extLst>
          </p:cNvPr>
          <p:cNvSpPr>
            <a:spLocks noGrp="1"/>
          </p:cNvSpPr>
          <p:nvPr>
            <p:ph type="title"/>
          </p:nvPr>
        </p:nvSpPr>
        <p:spPr>
          <a:xfrm>
            <a:off x="639417" y="-360613"/>
            <a:ext cx="10515600" cy="1325563"/>
          </a:xfrm>
        </p:spPr>
        <p:txBody>
          <a:bodyPr/>
          <a:lstStyle/>
          <a:p>
            <a:r>
              <a:rPr lang="en-US"/>
              <a:t>How has SATIM and now SATIM-GE been used</a:t>
            </a:r>
          </a:p>
        </p:txBody>
      </p:sp>
      <p:sp>
        <p:nvSpPr>
          <p:cNvPr id="6" name="Content Placeholder 5">
            <a:extLst>
              <a:ext uri="{FF2B5EF4-FFF2-40B4-BE49-F238E27FC236}">
                <a16:creationId xmlns:a16="http://schemas.microsoft.com/office/drawing/2014/main" id="{209DA3F6-AB17-10F0-4FED-54B7C2214158}"/>
              </a:ext>
            </a:extLst>
          </p:cNvPr>
          <p:cNvSpPr>
            <a:spLocks noGrp="1"/>
          </p:cNvSpPr>
          <p:nvPr>
            <p:ph sz="half" idx="2"/>
          </p:nvPr>
        </p:nvSpPr>
        <p:spPr>
          <a:xfrm>
            <a:off x="8062905" y="964949"/>
            <a:ext cx="3996573" cy="4468441"/>
          </a:xfrm>
        </p:spPr>
        <p:txBody>
          <a:bodyPr>
            <a:normAutofit lnSpcReduction="10000"/>
          </a:bodyPr>
          <a:lstStyle/>
          <a:p>
            <a:r>
              <a:rPr lang="en-US"/>
              <a:t>Power sector </a:t>
            </a:r>
          </a:p>
          <a:p>
            <a:r>
              <a:rPr lang="en-US"/>
              <a:t>Demand sector</a:t>
            </a:r>
          </a:p>
          <a:p>
            <a:r>
              <a:rPr lang="en-US"/>
              <a:t>Interactions - EEDSM</a:t>
            </a:r>
          </a:p>
          <a:p>
            <a:r>
              <a:rPr lang="en-US"/>
              <a:t>Emissions – large focus since 2006</a:t>
            </a:r>
          </a:p>
          <a:p>
            <a:r>
              <a:rPr lang="en-US"/>
              <a:t>Economic impacts of different pathways to reduce emissions</a:t>
            </a:r>
          </a:p>
          <a:p>
            <a:pPr lvl="1"/>
            <a:r>
              <a:rPr lang="en-US"/>
              <a:t>New technologies</a:t>
            </a:r>
          </a:p>
          <a:p>
            <a:pPr lvl="1"/>
            <a:r>
              <a:rPr lang="en-US"/>
              <a:t>New fuels</a:t>
            </a:r>
          </a:p>
          <a:p>
            <a:pPr lvl="1"/>
            <a:r>
              <a:rPr lang="en-US"/>
              <a:t>New policies</a:t>
            </a:r>
          </a:p>
        </p:txBody>
      </p:sp>
      <p:pic>
        <p:nvPicPr>
          <p:cNvPr id="7" name="Picture 6">
            <a:extLst>
              <a:ext uri="{FF2B5EF4-FFF2-40B4-BE49-F238E27FC236}">
                <a16:creationId xmlns:a16="http://schemas.microsoft.com/office/drawing/2014/main" id="{C4AA1D39-B8A4-17BA-E3A2-6DF80143A4DC}"/>
              </a:ext>
            </a:extLst>
          </p:cNvPr>
          <p:cNvPicPr>
            <a:picLocks noChangeAspect="1"/>
          </p:cNvPicPr>
          <p:nvPr/>
        </p:nvPicPr>
        <p:blipFill>
          <a:blip r:embed="rId3"/>
          <a:stretch>
            <a:fillRect/>
          </a:stretch>
        </p:blipFill>
        <p:spPr>
          <a:xfrm>
            <a:off x="-76681" y="572562"/>
            <a:ext cx="8316471" cy="6225079"/>
          </a:xfrm>
          <a:prstGeom prst="rect">
            <a:avLst/>
          </a:prstGeom>
        </p:spPr>
      </p:pic>
      <p:sp>
        <p:nvSpPr>
          <p:cNvPr id="8" name="TextBox 7">
            <a:extLst>
              <a:ext uri="{FF2B5EF4-FFF2-40B4-BE49-F238E27FC236}">
                <a16:creationId xmlns:a16="http://schemas.microsoft.com/office/drawing/2014/main" id="{57F3FD0D-F260-E6F9-7432-F445FF81DA97}"/>
              </a:ext>
            </a:extLst>
          </p:cNvPr>
          <p:cNvSpPr txBox="1"/>
          <p:nvPr/>
        </p:nvSpPr>
        <p:spPr>
          <a:xfrm>
            <a:off x="2100189" y="6514619"/>
            <a:ext cx="1769445" cy="230832"/>
          </a:xfrm>
          <a:prstGeom prst="rect">
            <a:avLst/>
          </a:prstGeom>
          <a:noFill/>
        </p:spPr>
        <p:txBody>
          <a:bodyPr wrap="square" rtlCol="0">
            <a:spAutoFit/>
          </a:bodyPr>
          <a:lstStyle/>
          <a:p>
            <a:r>
              <a:rPr lang="en-ZA" sz="900" err="1">
                <a:solidFill>
                  <a:schemeClr val="bg1"/>
                </a:solidFill>
                <a:latin typeface="Arial" panose="020B0604020202020204" pitchFamily="34" charset="0"/>
                <a:cs typeface="Arial" panose="020B0604020202020204" pitchFamily="34" charset="0"/>
              </a:rPr>
              <a:t>Tsitica</a:t>
            </a:r>
            <a:r>
              <a:rPr lang="en-ZA" sz="900">
                <a:solidFill>
                  <a:schemeClr val="bg1"/>
                </a:solidFill>
                <a:latin typeface="Arial" panose="020B0604020202020204" pitchFamily="34" charset="0"/>
                <a:cs typeface="Arial" panose="020B0604020202020204" pitchFamily="34" charset="0"/>
              </a:rPr>
              <a:t>, SARB, CCDR, JETP</a:t>
            </a:r>
          </a:p>
        </p:txBody>
      </p:sp>
      <p:sp>
        <p:nvSpPr>
          <p:cNvPr id="9" name="TextBox 8">
            <a:extLst>
              <a:ext uri="{FF2B5EF4-FFF2-40B4-BE49-F238E27FC236}">
                <a16:creationId xmlns:a16="http://schemas.microsoft.com/office/drawing/2014/main" id="{07E255DA-256B-EEAF-18A2-991B1AF25377}"/>
              </a:ext>
            </a:extLst>
          </p:cNvPr>
          <p:cNvSpPr txBox="1"/>
          <p:nvPr/>
        </p:nvSpPr>
        <p:spPr>
          <a:xfrm>
            <a:off x="6676265" y="6555557"/>
            <a:ext cx="875927" cy="369332"/>
          </a:xfrm>
          <a:prstGeom prst="rect">
            <a:avLst/>
          </a:prstGeom>
          <a:noFill/>
        </p:spPr>
        <p:txBody>
          <a:bodyPr wrap="square" rtlCol="0">
            <a:spAutoFit/>
          </a:bodyPr>
          <a:lstStyle/>
          <a:p>
            <a:r>
              <a:rPr lang="en-ZA" sz="900">
                <a:solidFill>
                  <a:schemeClr val="bg1"/>
                </a:solidFill>
                <a:latin typeface="Arial" panose="020B0604020202020204" pitchFamily="34" charset="0"/>
                <a:cs typeface="Arial" panose="020B0604020202020204" pitchFamily="34" charset="0"/>
              </a:rPr>
              <a:t>SATIMGE-2022</a:t>
            </a:r>
          </a:p>
        </p:txBody>
      </p:sp>
      <p:sp>
        <p:nvSpPr>
          <p:cNvPr id="10" name="TextBox 9">
            <a:extLst>
              <a:ext uri="{FF2B5EF4-FFF2-40B4-BE49-F238E27FC236}">
                <a16:creationId xmlns:a16="http://schemas.microsoft.com/office/drawing/2014/main" id="{D19BF820-639E-9A7C-C317-ADE33139412A}"/>
              </a:ext>
            </a:extLst>
          </p:cNvPr>
          <p:cNvSpPr txBox="1"/>
          <p:nvPr/>
        </p:nvSpPr>
        <p:spPr>
          <a:xfrm>
            <a:off x="1627216" y="6054606"/>
            <a:ext cx="638905" cy="230832"/>
          </a:xfrm>
          <a:prstGeom prst="rect">
            <a:avLst/>
          </a:prstGeom>
          <a:noFill/>
        </p:spPr>
        <p:txBody>
          <a:bodyPr wrap="square" rtlCol="0">
            <a:spAutoFit/>
          </a:bodyPr>
          <a:lstStyle/>
          <a:p>
            <a:r>
              <a:rPr lang="en-ZA" sz="900">
                <a:solidFill>
                  <a:schemeClr val="bg1"/>
                </a:solidFill>
                <a:latin typeface="Arial" panose="020B0604020202020204" pitchFamily="34" charset="0"/>
                <a:cs typeface="Arial" panose="020B0604020202020204" pitchFamily="34" charset="0"/>
              </a:rPr>
              <a:t>-2023</a:t>
            </a:r>
          </a:p>
        </p:txBody>
      </p:sp>
    </p:spTree>
    <p:extLst>
      <p:ext uri="{BB962C8B-B14F-4D97-AF65-F5344CB8AC3E}">
        <p14:creationId xmlns:p14="http://schemas.microsoft.com/office/powerpoint/2010/main" val="4164701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E220972-3E95-238B-CF97-3371F56234AE}"/>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Representation of the energy system in ESM</a:t>
            </a:r>
          </a:p>
        </p:txBody>
      </p:sp>
      <p:pic>
        <p:nvPicPr>
          <p:cNvPr id="5" name="Content Placeholder 4" descr="A diagram of a comparison between a conversion and a conversion&#10;&#10;Description automatically generated">
            <a:extLst>
              <a:ext uri="{FF2B5EF4-FFF2-40B4-BE49-F238E27FC236}">
                <a16:creationId xmlns:a16="http://schemas.microsoft.com/office/drawing/2014/main" id="{15B5934C-4C08-FEBA-F470-CE098761B1DC}"/>
              </a:ext>
            </a:extLst>
          </p:cNvPr>
          <p:cNvPicPr>
            <a:picLocks noGrp="1" noChangeAspect="1"/>
          </p:cNvPicPr>
          <p:nvPr>
            <p:ph idx="1"/>
          </p:nvPr>
        </p:nvPicPr>
        <p:blipFill>
          <a:blip r:embed="rId3"/>
          <a:stretch>
            <a:fillRect/>
          </a:stretch>
        </p:blipFill>
        <p:spPr>
          <a:xfrm>
            <a:off x="1367756" y="2354239"/>
            <a:ext cx="9456488" cy="3948085"/>
          </a:xfrm>
          <a:prstGeom prst="rect">
            <a:avLst/>
          </a:prstGeom>
        </p:spPr>
      </p:pic>
      <p:sp>
        <p:nvSpPr>
          <p:cNvPr id="6" name="Rounded Rectangle 5">
            <a:extLst>
              <a:ext uri="{FF2B5EF4-FFF2-40B4-BE49-F238E27FC236}">
                <a16:creationId xmlns:a16="http://schemas.microsoft.com/office/drawing/2014/main" id="{4CC23AE3-5778-AFA5-3F07-F60E9813507B}"/>
              </a:ext>
            </a:extLst>
          </p:cNvPr>
          <p:cNvSpPr/>
          <p:nvPr/>
        </p:nvSpPr>
        <p:spPr>
          <a:xfrm>
            <a:off x="9129713" y="2577919"/>
            <a:ext cx="1471612" cy="157974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Demand</a:t>
            </a:r>
          </a:p>
        </p:txBody>
      </p:sp>
    </p:spTree>
    <p:extLst>
      <p:ext uri="{BB962C8B-B14F-4D97-AF65-F5344CB8AC3E}">
        <p14:creationId xmlns:p14="http://schemas.microsoft.com/office/powerpoint/2010/main" val="2997515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Application>Microsoft Office PowerPoint</Application>
  <PresentationFormat>Widescreen</PresentationFormat>
  <Slides>43</Slides>
  <Notes>20</Notes>
  <HiddenSlides>0</HiddenSlide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Introduction to SATIM features, capabilities and applications</vt:lpstr>
      <vt:lpstr>Introductions</vt:lpstr>
      <vt:lpstr>IEP Objectives</vt:lpstr>
      <vt:lpstr>Session overview</vt:lpstr>
      <vt:lpstr>TIMES</vt:lpstr>
      <vt:lpstr>Components of an Energy Systems Model</vt:lpstr>
      <vt:lpstr>What is SATIM ? </vt:lpstr>
      <vt:lpstr>How has SATIM and now SATIM-GE been used</vt:lpstr>
      <vt:lpstr>Representation of the energy system in ESM</vt:lpstr>
      <vt:lpstr>Structure – what components of the energy system does SATIM capture</vt:lpstr>
      <vt:lpstr>Structure -how does SATIM depict the SA energy system</vt:lpstr>
      <vt:lpstr>PowerPoint Presentation</vt:lpstr>
      <vt:lpstr>Structure - Demand </vt:lpstr>
      <vt:lpstr>Sector and Sub-sector representation </vt:lpstr>
      <vt:lpstr>Structure – why is time of use important, where is it captured, and to what extent</vt:lpstr>
      <vt:lpstr>Timeslices in SATIM</vt:lpstr>
      <vt:lpstr>TOU sector/sub-sector calibration</vt:lpstr>
      <vt:lpstr>Structure – what about the future</vt:lpstr>
      <vt:lpstr>Demand drivers in SATIM</vt:lpstr>
      <vt:lpstr>Emissions</vt:lpstr>
      <vt:lpstr>Data – what data and where does it come from </vt:lpstr>
      <vt:lpstr>Deeper dive into sectors</vt:lpstr>
      <vt:lpstr>Electricity production</vt:lpstr>
      <vt:lpstr>Simplified power system RES</vt:lpstr>
      <vt:lpstr>Liquid fuels production</vt:lpstr>
      <vt:lpstr>Simplified liquid fuel RES</vt:lpstr>
      <vt:lpstr>Demand sector deep dive</vt:lpstr>
      <vt:lpstr>Residential Sector</vt:lpstr>
      <vt:lpstr>Basic structure</vt:lpstr>
      <vt:lpstr>TOU representation in the Residential Sector</vt:lpstr>
      <vt:lpstr>Household response under Net-Zero</vt:lpstr>
      <vt:lpstr>Commercial Sector</vt:lpstr>
      <vt:lpstr>Basic structure</vt:lpstr>
      <vt:lpstr>Transport Sector</vt:lpstr>
      <vt:lpstr>PowerPoint Presentation</vt:lpstr>
      <vt:lpstr>PowerPoint Presentation</vt:lpstr>
      <vt:lpstr>Industry Sector(s)</vt:lpstr>
      <vt:lpstr>Approach to modelling</vt:lpstr>
      <vt:lpstr>Industry sector characteristics and methodology</vt:lpstr>
      <vt:lpstr>PowerPoint Presentation</vt:lpstr>
      <vt:lpstr>Iron and Steel in SATIM</vt:lpstr>
      <vt:lpstr>Enduse energy service shares for M1 </vt:lpstr>
      <vt:lpstr>Issues with Industry modelling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Alison Hughes</dc:creator>
  <cp:revision>1</cp:revision>
  <dcterms:created xsi:type="dcterms:W3CDTF">2023-10-15T20:04:00Z</dcterms:created>
  <dcterms:modified xsi:type="dcterms:W3CDTF">2023-10-18T08:47:32Z</dcterms:modified>
</cp:coreProperties>
</file>