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5B571-0BD3-4E59-9F7A-D01479C931FE}" type="datetimeFigureOut">
              <a:rPr lang="en-US" smtClean="0"/>
              <a:t>11/29/2018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97F52-A62F-47F4-8AD4-6B0C232EF8B9}" type="slidenum">
              <a:rPr lang="en-US" smtClean="0"/>
              <a:t>‹#›</a:t>
            </a:fld>
            <a:endParaRPr lang="en-US" dirty="0"/>
          </a:p>
        </p:txBody>
      </p:sp>
    </p:spTree>
    <p:extLst>
      <p:ext uri="{BB962C8B-B14F-4D97-AF65-F5344CB8AC3E}">
        <p14:creationId xmlns:p14="http://schemas.microsoft.com/office/powerpoint/2010/main" val="347077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F97F52-A62F-47F4-8AD4-6B0C232EF8B9}" type="slidenum">
              <a:rPr lang="en-US" smtClean="0"/>
              <a:t>1</a:t>
            </a:fld>
            <a:endParaRPr lang="en-US" dirty="0"/>
          </a:p>
        </p:txBody>
      </p:sp>
    </p:spTree>
    <p:extLst>
      <p:ext uri="{BB962C8B-B14F-4D97-AF65-F5344CB8AC3E}">
        <p14:creationId xmlns:p14="http://schemas.microsoft.com/office/powerpoint/2010/main" val="37776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F97F52-A62F-47F4-8AD4-6B0C232EF8B9}" type="slidenum">
              <a:rPr lang="en-US" smtClean="0"/>
              <a:t>2</a:t>
            </a:fld>
            <a:endParaRPr lang="en-US" dirty="0"/>
          </a:p>
        </p:txBody>
      </p:sp>
    </p:spTree>
    <p:extLst>
      <p:ext uri="{BB962C8B-B14F-4D97-AF65-F5344CB8AC3E}">
        <p14:creationId xmlns:p14="http://schemas.microsoft.com/office/powerpoint/2010/main" val="3434604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FBAA3EE-6909-49FC-89E8-AF156B6017AD}" type="datetime1">
              <a:rPr lang="en-US" smtClean="0"/>
              <a:t>11/29/2018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B18349-2458-40E3-9C54-47F9ABC5D2A4}" type="datetime1">
              <a:rPr lang="en-US" smtClean="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37BC43-B888-4F77-8642-272B58454545}" type="datetime1">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BA022A-9C1A-437D-A9B9-C6AD9F03A7BD}" type="datetime1">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E9111B-8975-4A2E-BA5B-DDCA14660746}" type="datetime1">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F72058-5470-4FF8-9B4E-468EF6D7E3F9}" type="datetime1">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BF11AB-A832-4B14-A74C-93884A0830BB}" type="datetime1">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63A88D-BA89-4E96-8889-A13AC0BFA30C}" type="datetime1">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98A746-2DED-48A5-91BA-78B3B32D4543}" type="datetime1">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9C0E50-3ECF-4B7D-8F55-F70CB921B41E}" type="datetime1">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55806-292D-439B-9A1A-51678C36BD2F}" type="datetime1">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9E939F-E1BE-4F68-BB37-2CEDD772BCD4}" type="datetime1">
              <a:rPr lang="en-US" smtClean="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BD657D-9F41-46F3-9F5E-E2A1038747B8}" type="datetime1">
              <a:rPr lang="en-US" smtClean="0"/>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9C7363-BFC7-4EF5-9699-55527821415C}" type="datetime1">
              <a:rPr lang="en-US" smtClean="0"/>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6347A0F-8A66-4159-B5DD-648EE3F0EF3B}" type="datetime1">
              <a:rPr lang="en-US" smtClean="0"/>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176B9B-8F67-435F-AE38-6656F568C4E2}" type="datetime1">
              <a:rPr lang="en-US" smtClean="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43A289-DA03-49F0-9BA7-67A5FDDF84C3}" type="datetime1">
              <a:rPr lang="en-US" smtClean="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49A5E6-5A07-45B0-94A6-1D68FF9E23D0}" type="datetime1">
              <a:rPr lang="en-US" smtClean="0"/>
              <a:t>11/29/2018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cerasis.com/2015/05/06/lean-supply-chain/" TargetMode="External"/><Relationship Id="rId3" Type="http://schemas.openxmlformats.org/officeDocument/2006/relationships/hyperlink" Target="https://www.ukessays.com/essays/business/principles-benefits-limitations-of-lean-supply-chain-business-essay.php" TargetMode="External"/><Relationship Id="rId7" Type="http://schemas.openxmlformats.org/officeDocument/2006/relationships/hyperlink" Target="https://corporatenews.pressroom.toyota.com/releases/tmc+announces+financial+results+for+fiscal+year+ended+march+31+2018.htm" TargetMode="External"/><Relationship Id="rId2" Type="http://schemas.openxmlformats.org/officeDocument/2006/relationships/hyperlink" Target="https://www.processexcellencenetwork.com/business-transformation/articles/the-8-deadly-lean-wastes-downtime" TargetMode="External"/><Relationship Id="rId1" Type="http://schemas.openxmlformats.org/officeDocument/2006/relationships/slideLayout" Target="../slideLayouts/slideLayout2.xml"/><Relationship Id="rId6" Type="http://schemas.openxmlformats.org/officeDocument/2006/relationships/hyperlink" Target="https://www.supplychaindive.com/news/nike-lead-times-innovation-automation-consumer/508606/" TargetMode="External"/><Relationship Id="rId11" Type="http://schemas.openxmlformats.org/officeDocument/2006/relationships/hyperlink" Target="https://www.lean.org/Search/Documents/242.pdf" TargetMode="External"/><Relationship Id="rId5" Type="http://schemas.openxmlformats.org/officeDocument/2006/relationships/hyperlink" Target="https://goleansixsigma.com/8-wastes/" TargetMode="External"/><Relationship Id="rId10" Type="http://schemas.openxmlformats.org/officeDocument/2006/relationships/hyperlink" Target="https://www.lean.org/WhatsLean/" TargetMode="External"/><Relationship Id="rId4" Type="http://schemas.openxmlformats.org/officeDocument/2006/relationships/hyperlink" Target="https://www.thebalancesmb.com/lean-supply-chain-management-2221274" TargetMode="External"/><Relationship Id="rId9" Type="http://schemas.openxmlformats.org/officeDocument/2006/relationships/hyperlink" Target="https://www.leanproduction.com/theory-of-constraint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Lean Supply Chain Management</a:t>
            </a:r>
            <a:endParaRPr lang="en-US" dirty="0"/>
          </a:p>
        </p:txBody>
      </p:sp>
      <p:sp>
        <p:nvSpPr>
          <p:cNvPr id="3" name="Subtitle 2"/>
          <p:cNvSpPr>
            <a:spLocks noGrp="1"/>
          </p:cNvSpPr>
          <p:nvPr>
            <p:ph type="subTitle" idx="1"/>
          </p:nvPr>
        </p:nvSpPr>
        <p:spPr>
          <a:xfrm>
            <a:off x="3657600" y="5452533"/>
            <a:ext cx="7502525" cy="1405467"/>
          </a:xfrm>
        </p:spPr>
        <p:txBody>
          <a:bodyPr>
            <a:normAutofit fontScale="85000" lnSpcReduction="10000"/>
          </a:bodyPr>
          <a:lstStyle/>
          <a:p>
            <a:endParaRPr lang="en-US" dirty="0"/>
          </a:p>
          <a:p>
            <a:endParaRPr lang="en-US" dirty="0" smtClean="0"/>
          </a:p>
          <a:p>
            <a:endParaRPr lang="en-US" dirty="0"/>
          </a:p>
          <a:p>
            <a:r>
              <a:rPr lang="en-US" dirty="0" smtClean="0"/>
              <a:t>MBAD 6208 | Fall 2018| Group 6: Joshua rodgers, José Corona, Akshata Kanumuri</a:t>
            </a:r>
          </a:p>
        </p:txBody>
      </p:sp>
    </p:spTree>
    <p:extLst>
      <p:ext uri="{BB962C8B-B14F-4D97-AF65-F5344CB8AC3E}">
        <p14:creationId xmlns:p14="http://schemas.microsoft.com/office/powerpoint/2010/main" val="142270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LEAN in use: Automotive </a:t>
            </a:r>
            <a:endParaRPr lang="en-US" dirty="0"/>
          </a:p>
        </p:txBody>
      </p:sp>
      <p:sp>
        <p:nvSpPr>
          <p:cNvPr id="3" name="Content Placeholder 2"/>
          <p:cNvSpPr>
            <a:spLocks noGrp="1"/>
          </p:cNvSpPr>
          <p:nvPr>
            <p:ph idx="1"/>
          </p:nvPr>
        </p:nvSpPr>
        <p:spPr>
          <a:xfrm>
            <a:off x="685801" y="2142067"/>
            <a:ext cx="10131425" cy="4776318"/>
          </a:xfrm>
        </p:spPr>
        <p:txBody>
          <a:bodyPr>
            <a:normAutofit/>
          </a:bodyPr>
          <a:lstStyle/>
          <a:p>
            <a:pPr fontAlgn="base"/>
            <a:r>
              <a:rPr lang="en-US" dirty="0"/>
              <a:t>Top 3 automaker in the U.S. with $264.68 billion in revenue (10.4 million vehicles)  as of March 2018</a:t>
            </a:r>
          </a:p>
          <a:p>
            <a:pPr fontAlgn="base"/>
            <a:r>
              <a:rPr lang="en-US" dirty="0"/>
              <a:t>Founder of the “lean principle” with a focus on “just in time” delivery to achieve higher quality products with fewer defects, reduced handling and storage costs </a:t>
            </a:r>
          </a:p>
          <a:p>
            <a:pPr lvl="1" fontAlgn="base"/>
            <a:r>
              <a:rPr lang="en-US" dirty="0"/>
              <a:t>To achieve this Toyota has developed a close relationships with suppliers</a:t>
            </a:r>
          </a:p>
          <a:p>
            <a:pPr lvl="1" fontAlgn="base"/>
            <a:r>
              <a:rPr lang="en-US" dirty="0"/>
              <a:t>From vertical to horizontal flow of information through supply chain</a:t>
            </a:r>
          </a:p>
          <a:p>
            <a:pPr fontAlgn="base"/>
            <a:r>
              <a:rPr lang="en-US" dirty="0"/>
              <a:t>In-house and out-house departments that collaborate with its suppliers to improve production processes</a:t>
            </a:r>
          </a:p>
          <a:p>
            <a:pPr lvl="1" fontAlgn="base"/>
            <a:r>
              <a:rPr lang="en-US" dirty="0"/>
              <a:t>Cross-functional teams with suppliers that run the drawings and production process to improve quality and shorten lead times </a:t>
            </a:r>
          </a:p>
          <a:p>
            <a:pPr fontAlgn="base"/>
            <a:r>
              <a:rPr lang="en-US" dirty="0"/>
              <a:t>Main focus is the Toyota New Global Architecture (TNGA) to improve production process</a:t>
            </a:r>
          </a:p>
          <a:p>
            <a:pPr lvl="1" fontAlgn="base"/>
            <a:r>
              <a:rPr lang="en-US" dirty="0"/>
              <a:t>Uses smart sharing and total </a:t>
            </a:r>
            <a:r>
              <a:rPr lang="en-US" dirty="0" smtClean="0"/>
              <a:t>optimization </a:t>
            </a:r>
            <a:r>
              <a:rPr lang="en-US" dirty="0"/>
              <a:t>collaboration with its suppliers</a:t>
            </a:r>
          </a:p>
          <a:p>
            <a:pPr lvl="1" fontAlgn="base"/>
            <a:r>
              <a:rPr lang="en-US" dirty="0"/>
              <a:t>Has improved quality and product performance thus providing better lead times </a:t>
            </a:r>
          </a:p>
        </p:txBody>
      </p:sp>
      <p:sp>
        <p:nvSpPr>
          <p:cNvPr id="4" name="Slide Number Placeholder 3"/>
          <p:cNvSpPr>
            <a:spLocks noGrp="1"/>
          </p:cNvSpPr>
          <p:nvPr>
            <p:ph type="sldNum" sz="quarter" idx="12"/>
          </p:nvPr>
        </p:nvSpPr>
        <p:spPr>
          <a:xfrm>
            <a:off x="11640833" y="6480175"/>
            <a:ext cx="551167" cy="377825"/>
          </a:xfrm>
        </p:spPr>
        <p:txBody>
          <a:bodyPr/>
          <a:lstStyle/>
          <a:p>
            <a:fld id="{D57F1E4F-1CFF-5643-939E-217C01CDF565}" type="slidenum">
              <a:rPr lang="en-US" smtClean="0"/>
              <a:pPr/>
              <a:t>10</a:t>
            </a:fld>
            <a:endParaRPr lang="en-US" dirty="0"/>
          </a:p>
        </p:txBody>
      </p:sp>
      <p:pic>
        <p:nvPicPr>
          <p:cNvPr id="2050" name="Picture 2" descr="https://lh3.googleusercontent.com/xPg9xiwiEKv5uQ_81B2elCsZdTjFXs2663F0cCIqPZE6h3fSqn6gBrHkGPBf7PHE249P_V3d3LOtEO61FkCezzl5TjNayE0I_qFLDn1WosCWQN1pZAdenrVeIb-5Rba2dQpnpmqeOz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1320" y="-353683"/>
            <a:ext cx="5100645" cy="2789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LEAN in use: Retail</a:t>
            </a:r>
            <a:endParaRPr lang="en-US" dirty="0"/>
          </a:p>
        </p:txBody>
      </p:sp>
      <p:sp>
        <p:nvSpPr>
          <p:cNvPr id="3" name="Content Placeholder 2"/>
          <p:cNvSpPr>
            <a:spLocks noGrp="1"/>
          </p:cNvSpPr>
          <p:nvPr>
            <p:ph idx="1"/>
          </p:nvPr>
        </p:nvSpPr>
        <p:spPr>
          <a:xfrm>
            <a:off x="685801" y="2142067"/>
            <a:ext cx="10131425" cy="4715933"/>
          </a:xfrm>
        </p:spPr>
        <p:txBody>
          <a:bodyPr>
            <a:normAutofit/>
          </a:bodyPr>
          <a:lstStyle/>
          <a:p>
            <a:pPr fontAlgn="base"/>
            <a:r>
              <a:rPr lang="en-US" dirty="0"/>
              <a:t>More than 700 factories located in 42 countries</a:t>
            </a:r>
            <a:endParaRPr lang="en-US" b="1" dirty="0"/>
          </a:p>
          <a:p>
            <a:pPr fontAlgn="base"/>
            <a:r>
              <a:rPr lang="en-US" dirty="0"/>
              <a:t>Has been applying lean supply chain managements in order to reduce its lead times by 83.3%</a:t>
            </a:r>
          </a:p>
          <a:p>
            <a:pPr lvl="1" fontAlgn="base"/>
            <a:r>
              <a:rPr lang="en-US" dirty="0"/>
              <a:t>From 60 days to 10 days </a:t>
            </a:r>
          </a:p>
          <a:p>
            <a:pPr fontAlgn="base"/>
            <a:r>
              <a:rPr lang="en-US" dirty="0"/>
              <a:t>By redesigning logistics network, nearshoring more facilities, improving contract manufactures relationships, and investing in automation</a:t>
            </a:r>
          </a:p>
          <a:p>
            <a:pPr fontAlgn="base"/>
            <a:r>
              <a:rPr lang="en-US" dirty="0"/>
              <a:t>Consumer demand business model to deliver what consumers want, when they want it and where they want it</a:t>
            </a:r>
          </a:p>
          <a:p>
            <a:pPr lvl="1" fontAlgn="base"/>
            <a:r>
              <a:rPr lang="en-US" dirty="0"/>
              <a:t>Relying on new manufacturing methods and automation</a:t>
            </a:r>
          </a:p>
          <a:p>
            <a:pPr fontAlgn="base"/>
            <a:r>
              <a:rPr lang="en-US" dirty="0"/>
              <a:t>Opened up Advanced Product Creation Center</a:t>
            </a:r>
          </a:p>
          <a:p>
            <a:pPr lvl="1" fontAlgn="base"/>
            <a:r>
              <a:rPr lang="en-US" dirty="0"/>
              <a:t>Has found how to produce footwear uppers with 30% fewer steps and up to 50% less </a:t>
            </a:r>
            <a:r>
              <a:rPr lang="en-US" dirty="0" smtClean="0"/>
              <a:t>labor</a:t>
            </a:r>
            <a:r>
              <a:rPr lang="en-US" dirty="0"/>
              <a:t/>
            </a:r>
            <a:br>
              <a:rPr lang="en-US" dirty="0"/>
            </a:br>
            <a:endParaRPr lang="en-US" dirty="0"/>
          </a:p>
          <a:p>
            <a:pPr fontAlgn="base"/>
            <a:r>
              <a:rPr lang="en-US" dirty="0"/>
              <a:t>By 2023, Nike plans to produce tens of millions of pairs nearshore with 25% of them delivered on a short lead time responsive </a:t>
            </a:r>
            <a:r>
              <a:rPr lang="en-US" dirty="0" smtClean="0"/>
              <a:t>model</a:t>
            </a:r>
            <a:endParaRPr lang="en-US" dirty="0"/>
          </a:p>
        </p:txBody>
      </p:sp>
      <p:sp>
        <p:nvSpPr>
          <p:cNvPr id="4" name="Slide Number Placeholder 3"/>
          <p:cNvSpPr>
            <a:spLocks noGrp="1"/>
          </p:cNvSpPr>
          <p:nvPr>
            <p:ph type="sldNum" sz="quarter" idx="12"/>
          </p:nvPr>
        </p:nvSpPr>
        <p:spPr>
          <a:xfrm>
            <a:off x="11640833" y="6480175"/>
            <a:ext cx="551167" cy="377825"/>
          </a:xfrm>
        </p:spPr>
        <p:txBody>
          <a:bodyPr/>
          <a:lstStyle/>
          <a:p>
            <a:fld id="{D57F1E4F-1CFF-5643-939E-217C01CDF565}" type="slidenum">
              <a:rPr lang="en-US" smtClean="0"/>
              <a:pPr/>
              <a:t>11</a:t>
            </a:fld>
            <a:endParaRPr lang="en-US" dirty="0"/>
          </a:p>
        </p:txBody>
      </p:sp>
      <p:pic>
        <p:nvPicPr>
          <p:cNvPr id="3074" name="Picture 2" descr="https://lh6.googleusercontent.com/v9T3E4Psh1lFFWCR7r-pICMWK86a1DALalSn9bSlt0zogCXYi1oEaWL06iZkyQmF3kk2FTitmlB5gtIgjqbAhK3dRzCxDtLhZYmLGGlONUlCHBh9KpIuAbp_2rzLlDxTmC4iw5rTy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0010" y="609600"/>
            <a:ext cx="4029718" cy="145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22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Q&amp;A</a:t>
            </a:r>
            <a:endParaRPr lang="en-US" dirty="0"/>
          </a:p>
        </p:txBody>
      </p:sp>
      <p:sp>
        <p:nvSpPr>
          <p:cNvPr id="4" name="Slide Number Placeholder 3"/>
          <p:cNvSpPr>
            <a:spLocks noGrp="1"/>
          </p:cNvSpPr>
          <p:nvPr>
            <p:ph type="sldNum" sz="quarter" idx="12"/>
          </p:nvPr>
        </p:nvSpPr>
        <p:spPr>
          <a:xfrm>
            <a:off x="11640534" y="6480175"/>
            <a:ext cx="551167" cy="377825"/>
          </a:xfrm>
        </p:spPr>
        <p:txBody>
          <a:bodyPr/>
          <a:lstStyle/>
          <a:p>
            <a:fld id="{D57F1E4F-1CFF-5643-939E-217C01CDF565}" type="slidenum">
              <a:rPr lang="en-US" smtClean="0"/>
              <a:pPr/>
              <a:t>12</a:t>
            </a:fld>
            <a:endParaRPr lang="en-US" dirty="0"/>
          </a:p>
        </p:txBody>
      </p:sp>
      <p:pic>
        <p:nvPicPr>
          <p:cNvPr id="4098" name="Picture 2" descr="https://lh3.googleusercontent.com/OIVrx4lHb4P-1zgjL6XBpap7Nzo-CSXWqYGJDzG-pfaQ6r1Q_hWQ0GAHN5CKSxxqG4saA5qMNiEhZp7Y0sUTAn84ud5krZKWZ-jlu7hf__U9PXgzNRqX_lPdmF6Qn44f8W1ba-syob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7368" y="2141538"/>
            <a:ext cx="6488288"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522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85801" y="2142067"/>
            <a:ext cx="10131425" cy="4715933"/>
          </a:xfrm>
        </p:spPr>
        <p:txBody>
          <a:bodyPr>
            <a:normAutofit fontScale="92500" lnSpcReduction="10000"/>
          </a:bodyPr>
          <a:lstStyle/>
          <a:p>
            <a:r>
              <a:rPr lang="en-US" u="sng" dirty="0">
                <a:hlinkClick r:id="rId2"/>
              </a:rPr>
              <a:t>https://www.processexcellencenetwork.com/business-transformation/articles/the-8-deadly-lean-wastes-downtime</a:t>
            </a:r>
            <a:endParaRPr lang="en-US" dirty="0"/>
          </a:p>
          <a:p>
            <a:r>
              <a:rPr lang="en-US" u="sng" dirty="0" smtClean="0">
                <a:hlinkClick r:id="rId3"/>
              </a:rPr>
              <a:t>https</a:t>
            </a:r>
            <a:r>
              <a:rPr lang="en-US" u="sng" dirty="0">
                <a:hlinkClick r:id="rId3"/>
              </a:rPr>
              <a:t>://www.ukessays.com/essays/business/principles-benefits-limitations-of-lean-supply-chain-business-essay.php</a:t>
            </a:r>
            <a:endParaRPr lang="en-US" dirty="0"/>
          </a:p>
          <a:p>
            <a:r>
              <a:rPr lang="en-US" u="sng" dirty="0" smtClean="0">
                <a:hlinkClick r:id="rId4"/>
              </a:rPr>
              <a:t>https</a:t>
            </a:r>
            <a:r>
              <a:rPr lang="en-US" u="sng" dirty="0">
                <a:hlinkClick r:id="rId4"/>
              </a:rPr>
              <a:t>://www.thebalancesmb.com/lean-supply-chain-management-2221274</a:t>
            </a:r>
            <a:endParaRPr lang="en-US" dirty="0"/>
          </a:p>
          <a:p>
            <a:r>
              <a:rPr lang="en-US" u="sng" dirty="0" smtClean="0">
                <a:hlinkClick r:id="rId5"/>
              </a:rPr>
              <a:t>https</a:t>
            </a:r>
            <a:r>
              <a:rPr lang="en-US" u="sng" dirty="0">
                <a:hlinkClick r:id="rId5"/>
              </a:rPr>
              <a:t>://goleansixsigma.com/8-wastes/</a:t>
            </a:r>
            <a:endParaRPr lang="en-US" dirty="0"/>
          </a:p>
          <a:p>
            <a:r>
              <a:rPr lang="en-US" u="sng" dirty="0" smtClean="0">
                <a:hlinkClick r:id="rId6"/>
              </a:rPr>
              <a:t>https</a:t>
            </a:r>
            <a:r>
              <a:rPr lang="en-US" u="sng" dirty="0">
                <a:hlinkClick r:id="rId6"/>
              </a:rPr>
              <a:t>://www.supplychaindive.com/news/nike-lead-times-innovation-automation-consumer/508606/</a:t>
            </a:r>
            <a:endParaRPr lang="en-US" dirty="0"/>
          </a:p>
          <a:p>
            <a:r>
              <a:rPr lang="en-US" u="sng" dirty="0" smtClean="0">
                <a:hlinkClick r:id="rId7"/>
              </a:rPr>
              <a:t>https</a:t>
            </a:r>
            <a:r>
              <a:rPr lang="en-US" u="sng" dirty="0">
                <a:hlinkClick r:id="rId7"/>
              </a:rPr>
              <a:t>://</a:t>
            </a:r>
            <a:r>
              <a:rPr lang="en-US" u="sng" dirty="0" smtClean="0">
                <a:hlinkClick r:id="rId7"/>
              </a:rPr>
              <a:t>corporatenews.pressroom.toyota.com/releases/tmc+announces+financial+results+for+fiscal+year+ended+march+31+2018.htm</a:t>
            </a:r>
            <a:endParaRPr lang="en-US" u="sng" dirty="0" smtClean="0"/>
          </a:p>
          <a:p>
            <a:r>
              <a:rPr lang="en-US" dirty="0">
                <a:hlinkClick r:id="rId8"/>
              </a:rPr>
              <a:t>https://cerasis.com/2015/05/06/lean-supply-chain</a:t>
            </a:r>
            <a:r>
              <a:rPr lang="en-US" dirty="0" smtClean="0">
                <a:hlinkClick r:id="rId8"/>
              </a:rPr>
              <a:t>/</a:t>
            </a:r>
            <a:endParaRPr lang="en-US" dirty="0" smtClean="0"/>
          </a:p>
          <a:p>
            <a:r>
              <a:rPr lang="en-US" dirty="0">
                <a:hlinkClick r:id="rId9"/>
              </a:rPr>
              <a:t>https://</a:t>
            </a:r>
            <a:r>
              <a:rPr lang="en-US" dirty="0" smtClean="0">
                <a:hlinkClick r:id="rId9"/>
              </a:rPr>
              <a:t>www.leanproduction.com/theory-of-constraints.html</a:t>
            </a:r>
            <a:endParaRPr lang="en-US" dirty="0" smtClean="0"/>
          </a:p>
          <a:p>
            <a:r>
              <a:rPr lang="en-US" dirty="0">
                <a:hlinkClick r:id="rId10"/>
              </a:rPr>
              <a:t>https://www.lean.org/WhatsLean</a:t>
            </a:r>
            <a:r>
              <a:rPr lang="en-US" dirty="0" smtClean="0">
                <a:hlinkClick r:id="rId10"/>
              </a:rPr>
              <a:t>/</a:t>
            </a:r>
            <a:endParaRPr lang="en-US" dirty="0" smtClean="0"/>
          </a:p>
          <a:p>
            <a:r>
              <a:rPr lang="en-US" dirty="0">
                <a:hlinkClick r:id="rId11"/>
              </a:rPr>
              <a:t>https://</a:t>
            </a:r>
            <a:r>
              <a:rPr lang="en-US" dirty="0" smtClean="0">
                <a:hlinkClick r:id="rId11"/>
              </a:rPr>
              <a:t>www.lean.org/Search/Documents/242.pdf</a:t>
            </a:r>
            <a:endParaRPr lang="en-US" dirty="0"/>
          </a:p>
          <a:p>
            <a:endParaRPr lang="en-US" dirty="0"/>
          </a:p>
        </p:txBody>
      </p:sp>
      <p:sp>
        <p:nvSpPr>
          <p:cNvPr id="4" name="Slide Number Placeholder 3"/>
          <p:cNvSpPr>
            <a:spLocks noGrp="1"/>
          </p:cNvSpPr>
          <p:nvPr>
            <p:ph type="sldNum" sz="quarter" idx="12"/>
          </p:nvPr>
        </p:nvSpPr>
        <p:spPr>
          <a:xfrm>
            <a:off x="11640833" y="6480175"/>
            <a:ext cx="551167" cy="377825"/>
          </a:xfrm>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9538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chor="t">
            <a:noAutofit/>
          </a:bodyPr>
          <a:lstStyle/>
          <a:p>
            <a:pPr marL="342900" indent="-342900">
              <a:buFont typeface="+mj-lt"/>
              <a:buAutoNum type="arabicPeriod"/>
            </a:pPr>
            <a:r>
              <a:rPr lang="en-US" sz="2400" dirty="0" smtClean="0"/>
              <a:t>What is Lean Thinking?</a:t>
            </a:r>
          </a:p>
          <a:p>
            <a:pPr marL="342900" indent="-342900">
              <a:buFont typeface="+mj-lt"/>
              <a:buAutoNum type="arabicPeriod"/>
            </a:pPr>
            <a:r>
              <a:rPr lang="en-US" sz="2400" dirty="0" smtClean="0"/>
              <a:t>Relevance to Supply Chain Management (SCM)</a:t>
            </a:r>
          </a:p>
          <a:p>
            <a:pPr marL="342900" indent="-342900">
              <a:buFont typeface="+mj-lt"/>
              <a:buAutoNum type="arabicPeriod"/>
            </a:pPr>
            <a:r>
              <a:rPr lang="en-US" sz="2400" dirty="0" smtClean="0"/>
              <a:t>Typical Wastes to Look for</a:t>
            </a:r>
          </a:p>
          <a:p>
            <a:pPr marL="342900" indent="-342900">
              <a:buFont typeface="+mj-lt"/>
              <a:buAutoNum type="arabicPeriod"/>
            </a:pPr>
            <a:r>
              <a:rPr lang="en-US" sz="2400" dirty="0" smtClean="0"/>
              <a:t>General Actions for Supply Chain Managers</a:t>
            </a:r>
          </a:p>
          <a:p>
            <a:pPr marL="342900" indent="-342900">
              <a:buFont typeface="+mj-lt"/>
              <a:buAutoNum type="arabicPeriod"/>
            </a:pPr>
            <a:r>
              <a:rPr lang="en-US" sz="2400" dirty="0" smtClean="0"/>
              <a:t>Expected Payoffs of a Lean Supply Chain</a:t>
            </a:r>
          </a:p>
          <a:p>
            <a:pPr marL="342900" indent="-342900">
              <a:buFont typeface="+mj-lt"/>
              <a:buAutoNum type="arabicPeriod"/>
            </a:pPr>
            <a:r>
              <a:rPr lang="en-US" sz="2400" dirty="0" smtClean="0"/>
              <a:t>Examples of Lean in Use</a:t>
            </a:r>
          </a:p>
          <a:p>
            <a:pPr marL="342900" indent="-342900">
              <a:buFont typeface="+mj-lt"/>
              <a:buAutoNum type="arabicPeriod"/>
            </a:pPr>
            <a:r>
              <a:rPr lang="en-US" sz="2400" dirty="0" smtClean="0"/>
              <a:t>Conclusion/ Q&amp;A</a:t>
            </a:r>
          </a:p>
          <a:p>
            <a:pPr marL="342900" indent="-342900">
              <a:buFont typeface="+mj-lt"/>
              <a:buAutoNum type="arabicPeriod"/>
            </a:pPr>
            <a:r>
              <a:rPr lang="en-US" sz="2400" dirty="0" smtClean="0"/>
              <a:t>References</a:t>
            </a:r>
          </a:p>
        </p:txBody>
      </p:sp>
      <p:sp>
        <p:nvSpPr>
          <p:cNvPr id="4" name="Slide Number Placeholder 3"/>
          <p:cNvSpPr>
            <a:spLocks noGrp="1"/>
          </p:cNvSpPr>
          <p:nvPr>
            <p:ph type="sldNum" sz="quarter" idx="12"/>
          </p:nvPr>
        </p:nvSpPr>
        <p:spPr>
          <a:xfrm>
            <a:off x="11640833" y="6480175"/>
            <a:ext cx="551167" cy="377825"/>
          </a:xfrm>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65654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smtClean="0"/>
              <a:t>What is Lean Thinking?</a:t>
            </a:r>
            <a:endParaRPr lang="en-US" dirty="0"/>
          </a:p>
        </p:txBody>
      </p:sp>
      <p:sp>
        <p:nvSpPr>
          <p:cNvPr id="3" name="Content Placeholder 2"/>
          <p:cNvSpPr>
            <a:spLocks noGrp="1"/>
          </p:cNvSpPr>
          <p:nvPr>
            <p:ph idx="1"/>
          </p:nvPr>
        </p:nvSpPr>
        <p:spPr>
          <a:xfrm>
            <a:off x="685801" y="1456268"/>
            <a:ext cx="10131425" cy="5168820"/>
          </a:xfrm>
        </p:spPr>
        <p:txBody>
          <a:bodyPr>
            <a:noAutofit/>
          </a:bodyPr>
          <a:lstStyle/>
          <a:p>
            <a:pPr lvl="0">
              <a:buFont typeface="Wingdings" panose="05000000000000000000" pitchFamily="2" charset="2"/>
              <a:buChar char="Ø"/>
            </a:pPr>
            <a:r>
              <a:rPr lang="en-US" sz="2400" dirty="0"/>
              <a:t>Business Philosophy not a Program or </a:t>
            </a:r>
            <a:r>
              <a:rPr lang="en-US" sz="2400" dirty="0" smtClean="0"/>
              <a:t>Initiative</a:t>
            </a:r>
          </a:p>
          <a:p>
            <a:pPr lvl="1"/>
            <a:r>
              <a:rPr lang="en-US" sz="2000" dirty="0" smtClean="0"/>
              <a:t>Maximize Customer Value with Available Resources</a:t>
            </a:r>
          </a:p>
          <a:p>
            <a:pPr lvl="2"/>
            <a:r>
              <a:rPr lang="en-US" sz="1800" dirty="0" smtClean="0"/>
              <a:t>Improve </a:t>
            </a:r>
            <a:r>
              <a:rPr lang="en-US" sz="1800" dirty="0"/>
              <a:t>Efficiencies</a:t>
            </a:r>
          </a:p>
          <a:p>
            <a:pPr lvl="1"/>
            <a:r>
              <a:rPr lang="en-US" sz="2000" dirty="0"/>
              <a:t>Improve Quality Product or service</a:t>
            </a:r>
          </a:p>
          <a:p>
            <a:pPr lvl="2"/>
            <a:r>
              <a:rPr lang="en-US" sz="1800" dirty="0"/>
              <a:t>Eliminate Defects</a:t>
            </a:r>
          </a:p>
          <a:p>
            <a:pPr lvl="3"/>
            <a:r>
              <a:rPr lang="en-US" sz="1600" dirty="0"/>
              <a:t>Six Sigma Service Level </a:t>
            </a:r>
          </a:p>
          <a:p>
            <a:pPr lvl="4"/>
            <a:r>
              <a:rPr lang="en-US" sz="1600" dirty="0"/>
              <a:t>At most 3.4 defects per million </a:t>
            </a:r>
            <a:r>
              <a:rPr lang="en-US" sz="1600" dirty="0" smtClean="0"/>
              <a:t>opportunities</a:t>
            </a:r>
          </a:p>
          <a:p>
            <a:pPr lvl="4"/>
            <a:r>
              <a:rPr lang="en-US" sz="1600" dirty="0" smtClean="0"/>
              <a:t>Not enough to be 99% or even 99.9% correct</a:t>
            </a:r>
          </a:p>
          <a:p>
            <a:pPr lvl="5"/>
            <a:r>
              <a:rPr lang="en-US" sz="1600" dirty="0" smtClean="0"/>
              <a:t>Process accuracy of 99.99966% </a:t>
            </a:r>
          </a:p>
          <a:p>
            <a:pPr lvl="2"/>
            <a:r>
              <a:rPr lang="en-US" sz="1800" dirty="0" smtClean="0"/>
              <a:t>Meet Customer Expectations</a:t>
            </a:r>
          </a:p>
          <a:p>
            <a:pPr lvl="3"/>
            <a:r>
              <a:rPr lang="en-US" sz="1600" dirty="0" smtClean="0"/>
              <a:t>Understand Expectations</a:t>
            </a:r>
          </a:p>
          <a:p>
            <a:pPr lvl="4"/>
            <a:r>
              <a:rPr lang="en-US" sz="1600" dirty="0" smtClean="0"/>
              <a:t>Remove over and under-processing</a:t>
            </a:r>
          </a:p>
          <a:p>
            <a:pPr lvl="1"/>
            <a:r>
              <a:rPr lang="en-US" sz="2000" dirty="0" smtClean="0"/>
              <a:t>Reduce Waste</a:t>
            </a:r>
          </a:p>
          <a:p>
            <a:pPr lvl="2"/>
            <a:r>
              <a:rPr lang="en-US" sz="1800" dirty="0" smtClean="0"/>
              <a:t>Anything that Costs time or money, but doesn’t create value from the customer’s perspective</a:t>
            </a:r>
          </a:p>
        </p:txBody>
      </p:sp>
      <p:sp>
        <p:nvSpPr>
          <p:cNvPr id="4" name="Slide Number Placeholder 3"/>
          <p:cNvSpPr>
            <a:spLocks noGrp="1"/>
          </p:cNvSpPr>
          <p:nvPr>
            <p:ph type="sldNum" sz="quarter" idx="12"/>
          </p:nvPr>
        </p:nvSpPr>
        <p:spPr>
          <a:xfrm>
            <a:off x="11640833" y="6480175"/>
            <a:ext cx="551167" cy="377825"/>
          </a:xfrm>
        </p:spPr>
        <p:txBody>
          <a:bodyPr/>
          <a:lstStyle/>
          <a:p>
            <a:fld id="{D57F1E4F-1CFF-5643-939E-217C01CDF565}"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7680385" y="2070340"/>
            <a:ext cx="3769466" cy="2900722"/>
          </a:xfrm>
          <a:prstGeom prst="rect">
            <a:avLst/>
          </a:prstGeom>
        </p:spPr>
      </p:pic>
    </p:spTree>
    <p:extLst>
      <p:ext uri="{BB962C8B-B14F-4D97-AF65-F5344CB8AC3E}">
        <p14:creationId xmlns:p14="http://schemas.microsoft.com/office/powerpoint/2010/main" val="407050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Lean Thinking? (Continued)</a:t>
            </a:r>
            <a:endParaRPr lang="en-US" dirty="0"/>
          </a:p>
        </p:txBody>
      </p:sp>
      <p:sp>
        <p:nvSpPr>
          <p:cNvPr id="3" name="Content Placeholder 2"/>
          <p:cNvSpPr>
            <a:spLocks noGrp="1"/>
          </p:cNvSpPr>
          <p:nvPr>
            <p:ph sz="half" idx="1"/>
          </p:nvPr>
        </p:nvSpPr>
        <p:spPr/>
        <p:txBody>
          <a:bodyPr>
            <a:noAutofit/>
          </a:bodyPr>
          <a:lstStyle/>
          <a:p>
            <a:pPr lvl="0">
              <a:buFont typeface="Wingdings" panose="05000000000000000000" pitchFamily="2" charset="2"/>
              <a:buChar char="Ø"/>
            </a:pPr>
            <a:r>
              <a:rPr lang="en-US" dirty="0"/>
              <a:t>Theory of Constraints</a:t>
            </a:r>
          </a:p>
          <a:p>
            <a:pPr lvl="1"/>
            <a:r>
              <a:rPr lang="en-US" dirty="0"/>
              <a:t>Focused on System Improvement</a:t>
            </a:r>
          </a:p>
          <a:p>
            <a:pPr lvl="2"/>
            <a:r>
              <a:rPr lang="en-US" dirty="0"/>
              <a:t>System- A series of interdependent processes</a:t>
            </a:r>
          </a:p>
          <a:p>
            <a:pPr lvl="1"/>
            <a:r>
              <a:rPr lang="en-US" dirty="0"/>
              <a:t>Throughput based over cost based</a:t>
            </a:r>
          </a:p>
          <a:p>
            <a:pPr lvl="2"/>
            <a:r>
              <a:rPr lang="en-US" dirty="0"/>
              <a:t>Little’s Law =&gt; WIP = Throughput * Lead Time</a:t>
            </a:r>
          </a:p>
          <a:p>
            <a:pPr lvl="2"/>
            <a:r>
              <a:rPr lang="en-US" dirty="0"/>
              <a:t>The Process that slows the speed of product through the system is the constraint</a:t>
            </a:r>
          </a:p>
          <a:p>
            <a:pPr lvl="0">
              <a:buFont typeface="Wingdings" panose="05000000000000000000" pitchFamily="2" charset="2"/>
              <a:buChar char="Ø"/>
            </a:pPr>
            <a:endParaRPr lang="en-US" sz="1800" dirty="0" smtClean="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58848" y="2141538"/>
            <a:ext cx="4920892" cy="3649662"/>
          </a:xfrm>
        </p:spPr>
      </p:pic>
      <p:sp>
        <p:nvSpPr>
          <p:cNvPr id="4" name="Slide Number Placeholder 3"/>
          <p:cNvSpPr>
            <a:spLocks noGrp="1"/>
          </p:cNvSpPr>
          <p:nvPr>
            <p:ph type="sldNum" sz="quarter" idx="12"/>
          </p:nvPr>
        </p:nvSpPr>
        <p:spPr>
          <a:xfrm>
            <a:off x="11640833" y="6480175"/>
            <a:ext cx="551167" cy="377825"/>
          </a:xfrm>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4209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to Supply Chain Management</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7115" y="2142066"/>
            <a:ext cx="5354008" cy="3649133"/>
          </a:xfrm>
        </p:spPr>
      </p:pic>
      <p:sp>
        <p:nvSpPr>
          <p:cNvPr id="5" name="Content Placeholder 4"/>
          <p:cNvSpPr>
            <a:spLocks noGrp="1"/>
          </p:cNvSpPr>
          <p:nvPr>
            <p:ph sz="half" idx="2"/>
          </p:nvPr>
        </p:nvSpPr>
        <p:spPr/>
        <p:txBody>
          <a:bodyPr>
            <a:normAutofit lnSpcReduction="10000"/>
          </a:bodyPr>
          <a:lstStyle/>
          <a:p>
            <a:pPr lvl="0"/>
            <a:r>
              <a:rPr lang="en-US" dirty="0"/>
              <a:t>“The Performance of the entire chain is limited by the strength of the weakest link”</a:t>
            </a:r>
          </a:p>
          <a:p>
            <a:pPr lvl="0"/>
            <a:r>
              <a:rPr lang="en-US" dirty="0"/>
              <a:t>Supply Chains are Systems of processes</a:t>
            </a:r>
          </a:p>
          <a:p>
            <a:pPr lvl="1"/>
            <a:r>
              <a:rPr lang="en-US" dirty="0"/>
              <a:t>Every Process can be continually improved </a:t>
            </a:r>
          </a:p>
          <a:p>
            <a:pPr lvl="1"/>
            <a:r>
              <a:rPr lang="en-US" dirty="0"/>
              <a:t>Dr. M. Srinivasan (University of Texas- Knoxville) wrote 14 principles for a Lean Supply Chain</a:t>
            </a:r>
          </a:p>
          <a:p>
            <a:pPr lvl="2"/>
            <a:r>
              <a:rPr lang="en-US" dirty="0"/>
              <a:t>Principle 1: “Improvements in Subsystem Performance must be Gauged only through their impact on the whole system”.</a:t>
            </a:r>
          </a:p>
          <a:p>
            <a:pPr lvl="3"/>
            <a:r>
              <a:rPr lang="en-US" dirty="0"/>
              <a:t>Optimize Supply Chain, not Individual enterprise</a:t>
            </a:r>
          </a:p>
          <a:p>
            <a:pPr lvl="0"/>
            <a:r>
              <a:rPr lang="en-US" dirty="0"/>
              <a:t>Improved Supply Chains provide competitive advantages</a:t>
            </a:r>
          </a:p>
          <a:p>
            <a:endParaRPr lang="en-US" dirty="0"/>
          </a:p>
        </p:txBody>
      </p:sp>
      <p:sp>
        <p:nvSpPr>
          <p:cNvPr id="4" name="Slide Number Placeholder 3"/>
          <p:cNvSpPr>
            <a:spLocks noGrp="1"/>
          </p:cNvSpPr>
          <p:nvPr>
            <p:ph type="sldNum" sz="quarter" idx="12"/>
          </p:nvPr>
        </p:nvSpPr>
        <p:spPr>
          <a:xfrm>
            <a:off x="11640833" y="6480175"/>
            <a:ext cx="551167" cy="377825"/>
          </a:xfrm>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01076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0"/>
            <a:ext cx="10131425" cy="1456267"/>
          </a:xfrm>
        </p:spPr>
        <p:txBody>
          <a:bodyPr/>
          <a:lstStyle/>
          <a:p>
            <a:r>
              <a:rPr lang="en-US" dirty="0" smtClean="0"/>
              <a:t>Typical Wastes to look for</a:t>
            </a:r>
            <a:endParaRPr lang="en-US" dirty="0"/>
          </a:p>
        </p:txBody>
      </p:sp>
      <p:sp>
        <p:nvSpPr>
          <p:cNvPr id="3" name="Content Placeholder 2"/>
          <p:cNvSpPr>
            <a:spLocks noGrp="1"/>
          </p:cNvSpPr>
          <p:nvPr>
            <p:ph sz="half" idx="1"/>
          </p:nvPr>
        </p:nvSpPr>
        <p:spPr>
          <a:xfrm>
            <a:off x="685802" y="1456266"/>
            <a:ext cx="4995334" cy="5401733"/>
          </a:xfrm>
        </p:spPr>
        <p:txBody>
          <a:bodyPr>
            <a:normAutofit fontScale="92500" lnSpcReduction="20000"/>
          </a:bodyPr>
          <a:lstStyle/>
          <a:p>
            <a:pPr fontAlgn="base"/>
            <a:r>
              <a:rPr lang="en-US" dirty="0"/>
              <a:t>Defects – Products or services that are out of specification that require resources to correct.</a:t>
            </a:r>
          </a:p>
          <a:p>
            <a:pPr fontAlgn="base"/>
            <a:r>
              <a:rPr lang="en-US" dirty="0"/>
              <a:t>Overproduction – Producing too much of a product before it is ready to be sold.</a:t>
            </a:r>
          </a:p>
          <a:p>
            <a:pPr fontAlgn="base"/>
            <a:r>
              <a:rPr lang="en-US" dirty="0"/>
              <a:t>Waiting – Waiting for the previous step in the process to complete.</a:t>
            </a:r>
          </a:p>
          <a:p>
            <a:pPr fontAlgn="base"/>
            <a:r>
              <a:rPr lang="en-US" dirty="0"/>
              <a:t>Non-Utilized Talent – Employees that are not effectively engaged in the </a:t>
            </a:r>
            <a:r>
              <a:rPr lang="en-US" dirty="0" smtClean="0"/>
              <a:t>process. (Underutilized)</a:t>
            </a:r>
            <a:endParaRPr lang="en-US" dirty="0"/>
          </a:p>
          <a:p>
            <a:pPr fontAlgn="base"/>
            <a:r>
              <a:rPr lang="en-US" dirty="0"/>
              <a:t>Transportation – Transporting items or information that is not required to perform the process from one location to another.</a:t>
            </a:r>
          </a:p>
          <a:p>
            <a:pPr fontAlgn="base"/>
            <a:r>
              <a:rPr lang="en-US" dirty="0"/>
              <a:t>Inventory – Inventory or information that is sitting idle (not being processed).</a:t>
            </a:r>
          </a:p>
          <a:p>
            <a:pPr fontAlgn="base"/>
            <a:r>
              <a:rPr lang="en-US" dirty="0"/>
              <a:t>Motion – People, information or equipment making unnecessary motion due to workspace layout, ergonomic issues or  searching for misplaced items.</a:t>
            </a:r>
          </a:p>
          <a:p>
            <a:pPr fontAlgn="base"/>
            <a:r>
              <a:rPr lang="en-US" dirty="0"/>
              <a:t>Extra Processing – Performing any activity that is not necessary to produce a functioning product or service</a:t>
            </a:r>
            <a:r>
              <a:rPr lang="en-US" dirty="0" smtClean="0"/>
              <a:t>.</a:t>
            </a:r>
            <a:endParaRPr lang="en-US" dirty="0"/>
          </a:p>
        </p:txBody>
      </p:sp>
      <p:sp>
        <p:nvSpPr>
          <p:cNvPr id="5" name="Slide Number Placeholder 4"/>
          <p:cNvSpPr>
            <a:spLocks noGrp="1"/>
          </p:cNvSpPr>
          <p:nvPr>
            <p:ph type="sldNum" sz="quarter" idx="12"/>
          </p:nvPr>
        </p:nvSpPr>
        <p:spPr>
          <a:xfrm>
            <a:off x="11640833" y="6480175"/>
            <a:ext cx="551167" cy="377825"/>
          </a:xfrm>
        </p:spPr>
        <p:txBody>
          <a:bodyPr/>
          <a:lstStyle/>
          <a:p>
            <a:fld id="{D57F1E4F-1CFF-5643-939E-217C01CDF565}" type="slidenum">
              <a:rPr lang="en-US" smtClean="0"/>
              <a:pPr/>
              <a:t>6</a:t>
            </a:fld>
            <a:endParaRPr lang="en-US" dirty="0"/>
          </a:p>
        </p:txBody>
      </p:sp>
      <p:pic>
        <p:nvPicPr>
          <p:cNvPr id="1026" name="Picture 2" descr="https://lh5.googleusercontent.com/HT2-3R_hcDqFCxWMnqHkcIEJMcAdBUbU7w0Ie1q0TdRydVLFi-_Qrug40HO634TUiFjz7zt5zzNPuOVGVm5owCxScksSMdzGXVo9vtRTY5FwjQpnVJTWDXmR4OALK28Ft6cLsp8vsLI"/>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71403" y="1456266"/>
            <a:ext cx="4852813" cy="525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21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smtClean="0"/>
              <a:t>General Actions for Supply Chain Managers</a:t>
            </a:r>
            <a:endParaRPr lang="en-US" dirty="0"/>
          </a:p>
        </p:txBody>
      </p:sp>
      <p:sp>
        <p:nvSpPr>
          <p:cNvPr id="3" name="Content Placeholder 2"/>
          <p:cNvSpPr>
            <a:spLocks noGrp="1"/>
          </p:cNvSpPr>
          <p:nvPr>
            <p:ph idx="1"/>
          </p:nvPr>
        </p:nvSpPr>
        <p:spPr>
          <a:xfrm>
            <a:off x="685801" y="1456267"/>
            <a:ext cx="10131425" cy="5401733"/>
          </a:xfrm>
        </p:spPr>
        <p:txBody>
          <a:bodyPr/>
          <a:lstStyle/>
          <a:p>
            <a:pPr fontAlgn="base"/>
            <a:r>
              <a:rPr lang="en-US" sz="2000" b="1" dirty="0" smtClean="0"/>
              <a:t>Eliminate </a:t>
            </a:r>
            <a:r>
              <a:rPr lang="en-US" sz="2000" b="1" dirty="0"/>
              <a:t>All Waste in the Supply Chain So That Only Value Remains: </a:t>
            </a:r>
            <a:r>
              <a:rPr lang="en-US" dirty="0"/>
              <a:t>Creating a smooth flow of products downstream in a lean supply chain requires all departments and functions in the organization to work in collaboration. Thus eliminating the above described wastes</a:t>
            </a:r>
          </a:p>
          <a:p>
            <a:pPr fontAlgn="base"/>
            <a:r>
              <a:rPr lang="en-US" sz="2000" b="1" dirty="0"/>
              <a:t>Consider Advancements in Technology To Improve The Supply Chain:</a:t>
            </a:r>
            <a:r>
              <a:rPr lang="en-US" b="1" dirty="0"/>
              <a:t> </a:t>
            </a:r>
            <a:r>
              <a:rPr lang="en-US" dirty="0"/>
              <a:t>Technologies like Omni-channel fulfillment, RFID</a:t>
            </a:r>
            <a:r>
              <a:rPr lang="en-US" dirty="0" smtClean="0"/>
              <a:t>, Customer </a:t>
            </a:r>
            <a:r>
              <a:rPr lang="en-US" dirty="0"/>
              <a:t>Order </a:t>
            </a:r>
            <a:r>
              <a:rPr lang="en-US" dirty="0" smtClean="0"/>
              <a:t>Management, Customer </a:t>
            </a:r>
            <a:r>
              <a:rPr lang="en-US" dirty="0"/>
              <a:t>Relationship Management (CRM)/Cloud Solutions</a:t>
            </a:r>
            <a:r>
              <a:rPr lang="en-US" dirty="0" smtClean="0"/>
              <a:t>, GPS </a:t>
            </a:r>
            <a:r>
              <a:rPr lang="en-US" dirty="0"/>
              <a:t>for tracking freight ,etc.</a:t>
            </a:r>
          </a:p>
          <a:p>
            <a:pPr fontAlgn="base"/>
            <a:r>
              <a:rPr lang="en-US" sz="2000" b="1" dirty="0"/>
              <a:t>Make Customer Usage Visible To All Members of The Supply Chain: </a:t>
            </a:r>
            <a:r>
              <a:rPr lang="en-US" dirty="0"/>
              <a:t>Flow in the lean supply chain begins with customer usage. Visibility to customer usage for all supply chain partners is critical. This sets the supply chain pace.</a:t>
            </a:r>
          </a:p>
          <a:p>
            <a:pPr fontAlgn="base"/>
            <a:r>
              <a:rPr lang="en-US" sz="2000" b="1" dirty="0"/>
              <a:t>Reduce Lead Time:</a:t>
            </a:r>
            <a:r>
              <a:rPr lang="en-US" dirty="0"/>
              <a:t> Reducing inbound and outbound transportation logistics gets us closer to customer demand which results in reduced reliance on forecasting, increased flexibility, and reduced waste </a:t>
            </a:r>
            <a:r>
              <a:rPr lang="en-US" dirty="0" smtClean="0"/>
              <a:t>of "overproduction”. </a:t>
            </a:r>
            <a:endParaRPr lang="en-US" dirty="0"/>
          </a:p>
          <a:p>
            <a:pPr fontAlgn="base"/>
            <a:r>
              <a:rPr lang="en-US" sz="2000" b="1" dirty="0"/>
              <a:t>Create a Level Flow/Level Load</a:t>
            </a:r>
            <a:r>
              <a:rPr lang="en-US" sz="2000" b="1" dirty="0" smtClean="0"/>
              <a:t>: </a:t>
            </a:r>
            <a:r>
              <a:rPr lang="en-US" dirty="0" smtClean="0"/>
              <a:t>Leveling </a:t>
            </a:r>
            <a:r>
              <a:rPr lang="en-US" dirty="0"/>
              <a:t>the flow of material and information results in a lean supply chain with much less waste at all critical points in the system</a:t>
            </a:r>
            <a:r>
              <a:rPr lang="en-US" dirty="0" smtClean="0"/>
              <a:t>.</a:t>
            </a:r>
            <a:endParaRPr lang="en-US" dirty="0"/>
          </a:p>
        </p:txBody>
      </p:sp>
      <p:sp>
        <p:nvSpPr>
          <p:cNvPr id="4" name="Slide Number Placeholder 3"/>
          <p:cNvSpPr>
            <a:spLocks noGrp="1"/>
          </p:cNvSpPr>
          <p:nvPr>
            <p:ph type="sldNum" sz="quarter" idx="12"/>
          </p:nvPr>
        </p:nvSpPr>
        <p:spPr>
          <a:xfrm>
            <a:off x="11640833" y="6480175"/>
            <a:ext cx="551167" cy="377825"/>
          </a:xfrm>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64834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smtClean="0"/>
              <a:t>General Actions for Supply Chain Managers</a:t>
            </a:r>
            <a:endParaRPr lang="en-US" dirty="0"/>
          </a:p>
        </p:txBody>
      </p:sp>
      <p:sp>
        <p:nvSpPr>
          <p:cNvPr id="3" name="Content Placeholder 2"/>
          <p:cNvSpPr>
            <a:spLocks noGrp="1"/>
          </p:cNvSpPr>
          <p:nvPr>
            <p:ph idx="1"/>
          </p:nvPr>
        </p:nvSpPr>
        <p:spPr>
          <a:xfrm>
            <a:off x="685801" y="1456267"/>
            <a:ext cx="10131425" cy="5401733"/>
          </a:xfrm>
        </p:spPr>
        <p:txBody>
          <a:bodyPr>
            <a:normAutofit/>
          </a:bodyPr>
          <a:lstStyle/>
          <a:p>
            <a:r>
              <a:rPr lang="en-US" sz="2000" b="1" dirty="0" smtClean="0"/>
              <a:t>Use </a:t>
            </a:r>
            <a:r>
              <a:rPr lang="en-US" sz="2000" b="1" dirty="0"/>
              <a:t>Pull Systems: </a:t>
            </a:r>
            <a:r>
              <a:rPr lang="en-US" dirty="0"/>
              <a:t>Pull systems reduce wasteful complexity in planning and overproduction. Components are replaced when they have been consumed. Make enough to meet customer demand. </a:t>
            </a:r>
            <a:endParaRPr lang="en-US" dirty="0"/>
          </a:p>
          <a:p>
            <a:r>
              <a:rPr lang="en-US" sz="2000" b="1" dirty="0" smtClean="0"/>
              <a:t>Increase </a:t>
            </a:r>
            <a:r>
              <a:rPr lang="en-US" sz="2000" b="1" dirty="0"/>
              <a:t>Velocity, Throughput and Reduce Variation: </a:t>
            </a:r>
            <a:r>
              <a:rPr lang="en-US" dirty="0"/>
              <a:t>Fulfilling customer demand through delivery of smaller shipments, more frequently increases velocity and throughput to the </a:t>
            </a:r>
            <a:r>
              <a:rPr lang="en-US" dirty="0" smtClean="0"/>
              <a:t>customers. This, </a:t>
            </a:r>
            <a:r>
              <a:rPr lang="en-US" dirty="0"/>
              <a:t>in turn, helps to reduce inventories and lead times and allows us to more easily adjust delivery to meet actual customer need consumption.</a:t>
            </a:r>
            <a:endParaRPr lang="en-US" dirty="0"/>
          </a:p>
          <a:p>
            <a:r>
              <a:rPr lang="en-US" sz="2000" b="1" dirty="0" smtClean="0"/>
              <a:t>Collaborate </a:t>
            </a:r>
            <a:r>
              <a:rPr lang="en-US" sz="2000" b="1" dirty="0"/>
              <a:t>and Use Process Discipline: </a:t>
            </a:r>
            <a:r>
              <a:rPr lang="en-US" dirty="0"/>
              <a:t>When all members of the lean supply chain can see if they are operating in concert with customer need consumption, they can more easily collaborate to identify problems, determine root causes, and develop appropriate solutions to solve any root cause problems. </a:t>
            </a:r>
            <a:endParaRPr lang="en-US" dirty="0"/>
          </a:p>
          <a:p>
            <a:r>
              <a:rPr lang="en-US" sz="2000" b="1" dirty="0" smtClean="0"/>
              <a:t>Focus </a:t>
            </a:r>
            <a:r>
              <a:rPr lang="en-US" sz="2000" b="1" dirty="0"/>
              <a:t>on Total Cost of Fulfillment: </a:t>
            </a:r>
            <a:r>
              <a:rPr lang="en-US" dirty="0"/>
              <a:t>Make decisions that will meet customer expectations at the lowest possible total cost, no matter where they occur along the supply chain. This means eliminating decisions that benefit only one part of the stream at the expense of others</a:t>
            </a:r>
            <a:r>
              <a:rPr lang="en-US" dirty="0" smtClean="0"/>
              <a:t>.</a:t>
            </a:r>
            <a:endParaRPr lang="en-US" dirty="0"/>
          </a:p>
        </p:txBody>
      </p:sp>
      <p:sp>
        <p:nvSpPr>
          <p:cNvPr id="4" name="Slide Number Placeholder 3"/>
          <p:cNvSpPr>
            <a:spLocks noGrp="1"/>
          </p:cNvSpPr>
          <p:nvPr>
            <p:ph type="sldNum" sz="quarter" idx="12"/>
          </p:nvPr>
        </p:nvSpPr>
        <p:spPr>
          <a:xfrm>
            <a:off x="11640833" y="6480175"/>
            <a:ext cx="551167" cy="377825"/>
          </a:xfrm>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11961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Payoffs of Making the Supply Chain Lean</a:t>
            </a:r>
            <a:endParaRPr lang="en-US" dirty="0"/>
          </a:p>
        </p:txBody>
      </p:sp>
      <p:sp>
        <p:nvSpPr>
          <p:cNvPr id="3" name="Content Placeholder 2"/>
          <p:cNvSpPr>
            <a:spLocks noGrp="1"/>
          </p:cNvSpPr>
          <p:nvPr>
            <p:ph sz="half" idx="1"/>
          </p:nvPr>
        </p:nvSpPr>
        <p:spPr/>
        <p:txBody>
          <a:bodyPr>
            <a:normAutofit lnSpcReduction="10000"/>
          </a:bodyPr>
          <a:lstStyle/>
          <a:p>
            <a:pPr fontAlgn="base"/>
            <a:r>
              <a:rPr lang="en-US" dirty="0"/>
              <a:t>Lead Time (Cycle Time) reduction</a:t>
            </a:r>
          </a:p>
          <a:p>
            <a:pPr fontAlgn="base"/>
            <a:r>
              <a:rPr lang="en-US" dirty="0"/>
              <a:t>Increase in Productivity</a:t>
            </a:r>
          </a:p>
          <a:p>
            <a:pPr fontAlgn="base"/>
            <a:r>
              <a:rPr lang="en-US" dirty="0"/>
              <a:t>Reduction in Work-In-Process Inventory</a:t>
            </a:r>
          </a:p>
          <a:p>
            <a:pPr fontAlgn="base"/>
            <a:r>
              <a:rPr lang="en-US" dirty="0"/>
              <a:t>Quality improvement</a:t>
            </a:r>
          </a:p>
          <a:p>
            <a:pPr fontAlgn="base"/>
            <a:r>
              <a:rPr lang="en-US" dirty="0"/>
              <a:t>Reduction in space utilization</a:t>
            </a:r>
          </a:p>
          <a:p>
            <a:pPr fontAlgn="base"/>
            <a:r>
              <a:rPr lang="en-US" dirty="0"/>
              <a:t>Increased customer fill rate and customer satisfaction</a:t>
            </a:r>
          </a:p>
          <a:p>
            <a:pPr fontAlgn="base"/>
            <a:r>
              <a:rPr lang="en-US" dirty="0"/>
              <a:t>Supply chain visibility and increased performance measurement</a:t>
            </a:r>
          </a:p>
          <a:p>
            <a:pPr fontAlgn="base"/>
            <a:r>
              <a:rPr lang="en-US" dirty="0"/>
              <a:t>Risk </a:t>
            </a:r>
            <a:r>
              <a:rPr lang="en-US" dirty="0" smtClean="0"/>
              <a:t>Management</a:t>
            </a:r>
            <a:endParaRPr lang="en-US" dirty="0"/>
          </a:p>
        </p:txBody>
      </p:sp>
      <p:pic>
        <p:nvPicPr>
          <p:cNvPr id="6" name="Content Placeholder 5"/>
          <p:cNvPicPr>
            <a:picLocks noGrp="1" noChangeAspect="1"/>
          </p:cNvPicPr>
          <p:nvPr>
            <p:ph sz="half" idx="2"/>
          </p:nvPr>
        </p:nvPicPr>
        <p:blipFill>
          <a:blip r:embed="rId2"/>
          <a:stretch>
            <a:fillRect/>
          </a:stretch>
        </p:blipFill>
        <p:spPr>
          <a:xfrm>
            <a:off x="6461382" y="2065867"/>
            <a:ext cx="3792863" cy="3725334"/>
          </a:xfrm>
          <a:prstGeom prst="rect">
            <a:avLst/>
          </a:prstGeom>
        </p:spPr>
      </p:pic>
      <p:sp>
        <p:nvSpPr>
          <p:cNvPr id="5" name="Slide Number Placeholder 4"/>
          <p:cNvSpPr>
            <a:spLocks noGrp="1"/>
          </p:cNvSpPr>
          <p:nvPr>
            <p:ph type="sldNum" sz="quarter" idx="12"/>
          </p:nvPr>
        </p:nvSpPr>
        <p:spPr>
          <a:xfrm>
            <a:off x="11640833" y="6480175"/>
            <a:ext cx="551167" cy="377825"/>
          </a:xfrm>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525280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67</TotalTime>
  <Words>1007</Words>
  <Application>Microsoft Office PowerPoint</Application>
  <PresentationFormat>Widescreen</PresentationFormat>
  <Paragraphs>119</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Celestial</vt:lpstr>
      <vt:lpstr>Lean Supply Chain Management</vt:lpstr>
      <vt:lpstr>Agenda</vt:lpstr>
      <vt:lpstr>What is Lean Thinking?</vt:lpstr>
      <vt:lpstr>What is Lean Thinking? (Continued)</vt:lpstr>
      <vt:lpstr>Relevance to Supply Chain Management</vt:lpstr>
      <vt:lpstr>Typical Wastes to look for</vt:lpstr>
      <vt:lpstr>General Actions for Supply Chain Managers</vt:lpstr>
      <vt:lpstr>General Actions for Supply Chain Managers</vt:lpstr>
      <vt:lpstr>Expected Payoffs of Making the Supply Chain Lean</vt:lpstr>
      <vt:lpstr>Examples of LEAN in use: Automotive </vt:lpstr>
      <vt:lpstr>Examples of LEAN in use: Retail</vt:lpstr>
      <vt:lpstr>Conclusion/ Q&amp;A</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Supply Chain Management</dc:title>
  <dc:creator>Joshua Rodgers</dc:creator>
  <cp:lastModifiedBy>Joshua Rodgers</cp:lastModifiedBy>
  <cp:revision>21</cp:revision>
  <dcterms:created xsi:type="dcterms:W3CDTF">2018-11-29T20:53:23Z</dcterms:created>
  <dcterms:modified xsi:type="dcterms:W3CDTF">2018-11-29T22:00:51Z</dcterms:modified>
</cp:coreProperties>
</file>