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10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895bdd3df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4895bdd3df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4895bdd3df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Clr>
                <a:schemeClr val="dk1"/>
              </a:buClr>
              <a:buSzPts val="1200"/>
              <a:buFont typeface="Calibri"/>
              <a:buChar char="•"/>
            </a:pPr>
            <a:r>
              <a:rPr lang="en-US"/>
              <a:t>Measure efficacy of treatments through the number of lost work days for each case, and identify treatments that correspond to speedier resolution.</a:t>
            </a:r>
            <a:endParaRPr/>
          </a:p>
          <a:p>
            <a:pPr marL="342900" lvl="1" indent="-342900" algn="l" rtl="0">
              <a:spcBef>
                <a:spcPts val="0"/>
              </a:spcBef>
              <a:spcAft>
                <a:spcPts val="0"/>
              </a:spcAft>
              <a:buClr>
                <a:schemeClr val="dk1"/>
              </a:buClr>
              <a:buSzPts val="1200"/>
              <a:buFont typeface="Calibri"/>
              <a:buChar char="•"/>
            </a:pPr>
            <a:r>
              <a:rPr lang="en-US"/>
              <a:t>Evaluate providers’ ‘performance’ and cost utilization across the patient populations they treat in a fair, risk-adjusted way.</a:t>
            </a:r>
            <a:endParaRPr/>
          </a:p>
          <a:p>
            <a:pPr marL="342900" lvl="1" indent="-342900" algn="l" rtl="0">
              <a:spcBef>
                <a:spcPts val="0"/>
              </a:spcBef>
              <a:spcAft>
                <a:spcPts val="0"/>
              </a:spcAft>
              <a:buClr>
                <a:schemeClr val="dk1"/>
              </a:buClr>
              <a:buSzPts val="1200"/>
              <a:buFont typeface="Calibri"/>
              <a:buChar char="•"/>
            </a:pPr>
            <a:r>
              <a:rPr lang="en-US"/>
              <a:t>Identifying which provider would be more effective at treating a specific injured worker, given the age, gender, and diagnoses.</a:t>
            </a:r>
            <a:endParaRPr/>
          </a:p>
          <a:p>
            <a:pPr marL="0" lvl="0" indent="0" algn="l" rtl="0">
              <a:spcBef>
                <a:spcPts val="0"/>
              </a:spcBef>
              <a:spcAft>
                <a:spcPts val="0"/>
              </a:spcAft>
              <a:buNone/>
            </a:pPr>
            <a:endParaRPr/>
          </a:p>
        </p:txBody>
      </p:sp>
      <p:sp>
        <p:nvSpPr>
          <p:cNvPr id="354" name="Google Shape;3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In Workers Compensations insurance, understanding the cause of injury is crucial for preventing repeat injuries. Association Rule analysis can be used to reduce both claim frequency and severity. This technique enables Insurers. Employee and Employers to understand the pattern of circumstances related to the injuries.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Lower Back injury is the most common type of injury in the claims data set.  So, the input to this model can be BodyPart, DayofIncident, InjuryNature, IncidentDescription, Shift and TypeofWork (we do not currently have this in the dataset).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 Output from this model:</a:t>
            </a:r>
            <a:endParaRPr sz="1100">
              <a:solidFill>
                <a:schemeClr val="dk1"/>
              </a:solidFill>
              <a:latin typeface="Calibri"/>
              <a:ea typeface="Calibri"/>
              <a:cs typeface="Calibri"/>
              <a:sym typeface="Calibri"/>
            </a:endParaRPr>
          </a:p>
          <a:p>
            <a:pPr marL="457200" lvl="1" indent="0" algn="l" rtl="0">
              <a:spcBef>
                <a:spcPts val="0"/>
              </a:spcBef>
              <a:spcAft>
                <a:spcPts val="0"/>
              </a:spcAft>
              <a:buNone/>
            </a:pPr>
            <a:r>
              <a:rPr lang="en-US" sz="1200">
                <a:solidFill>
                  <a:schemeClr val="dk1"/>
                </a:solidFill>
                <a:latin typeface="Calibri"/>
                <a:ea typeface="Calibri"/>
                <a:cs typeface="Calibri"/>
                <a:sym typeface="Calibri"/>
              </a:rPr>
              <a:t>Can help the safety manager understand the circumstances (what/where/when) associated with the back injuries and company would benefit from implementing safety programs to prevent lower back injuries.</a:t>
            </a:r>
            <a:endParaRPr sz="1100">
              <a:solidFill>
                <a:schemeClr val="dk1"/>
              </a:solidFill>
              <a:latin typeface="Calibri"/>
              <a:ea typeface="Calibri"/>
              <a:cs typeface="Calibri"/>
              <a:sym typeface="Calibri"/>
            </a:endParaRPr>
          </a:p>
          <a:p>
            <a:pPr marL="457200" lvl="1" indent="0" algn="l" rtl="0">
              <a:spcBef>
                <a:spcPts val="0"/>
              </a:spcBef>
              <a:spcAft>
                <a:spcPts val="0"/>
              </a:spcAft>
              <a:buNone/>
            </a:pPr>
            <a:r>
              <a:rPr lang="en-US" sz="1200">
                <a:solidFill>
                  <a:schemeClr val="dk1"/>
                </a:solidFill>
                <a:latin typeface="Calibri"/>
                <a:ea typeface="Calibri"/>
                <a:cs typeface="Calibri"/>
                <a:sym typeface="Calibri"/>
              </a:rPr>
              <a:t>Gain interesting and useful insights about the circumstances surrounding the claims and these insights can be used to minimize future incidents leading to such claims</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83" name="Google Shape;38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From the above model results, we can say that the MLR model is statistically significant for non-indemnity claim amount of less than $25000.00 (after we remove the outliers) with the predictors variables of AverageWeeklyWage,  NoOfDayAway,  TimeToProcess and  CntTransPerClaim.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444" name="Google Shape;4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4895bdd3df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4895bdd3df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4895bdd3df_0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4895bdd3df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4" name="Google Shape;524;g4895bdd3df_0_1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25" name="Google Shape;525;g4895bdd3df_0_1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895bdd3df_0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g4895bdd3df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457200" lvl="1"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551" name="Google Shape;551;g4895bdd3df_0_2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dirty="0"/>
              <a:t>Workers’ compensation provides cash and medical benefits to workers who are injured or become ill in the course of their employment and provides  benefits to the survivors of workers killed on the job.</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Key issues which we noticed in the files are missing values for various fields like Average Weekly Wage, Claimant Age at DOI, Date service began, Date service ended. Some of the missing values were replaced with mean  and the values which could not be replaced, the fields were dropped in the final aggregated data.</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In data visualization, by running various tableau reports on different claims dimensions and measures, we could see some interesting insights like the number of claims in the last quarter across all the years is less compared to the other quarters, lower back is the most frequently</a:t>
            </a:r>
            <a:endParaRPr dirty="0"/>
          </a:p>
          <a:p>
            <a:pPr marL="0" lvl="0" indent="0" algn="l" rtl="0">
              <a:spcBef>
                <a:spcPts val="0"/>
              </a:spcBef>
              <a:spcAft>
                <a:spcPts val="0"/>
              </a:spcAft>
              <a:buSzPts val="1100"/>
              <a:buNone/>
            </a:pPr>
            <a:r>
              <a:rPr lang="en-US" dirty="0"/>
              <a:t>injured body part which also resulted in the most number of fatalities</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Few initial hypotheses which we identified are </a:t>
            </a:r>
            <a:r>
              <a:rPr lang="en-US" dirty="0" err="1"/>
              <a:t>i</a:t>
            </a:r>
            <a:r>
              <a:rPr lang="en-US" dirty="0"/>
              <a:t>) The young workers (age &lt;24) are at a greater risk for injury at work. ii)  The insurance company states that more 70 percent of its claims are settled within 180 days of filing the claim.</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We added the following derived variables - Time To Process, Day Of Incident, Age Group and No Of Days Away which we felt will be helpful in building the predictive models</a:t>
            </a:r>
            <a:endParaRPr dirty="0"/>
          </a:p>
          <a:p>
            <a:pPr marL="0" lvl="0" indent="0" algn="l" rtl="0">
              <a:spcBef>
                <a:spcPts val="0"/>
              </a:spcBef>
              <a:spcAft>
                <a:spcPts val="0"/>
              </a:spcAft>
              <a:buSzPts val="1100"/>
              <a:buNone/>
            </a:pPr>
            <a:endParaRPr dirty="0"/>
          </a:p>
          <a:p>
            <a:pPr marL="0" lvl="0" indent="0" algn="l" rtl="0">
              <a:spcBef>
                <a:spcPts val="0"/>
              </a:spcBef>
              <a:spcAft>
                <a:spcPts val="0"/>
              </a:spcAft>
              <a:buClr>
                <a:schemeClr val="dk1"/>
              </a:buClr>
              <a:buSzPts val="1100"/>
              <a:buFont typeface="Arial"/>
              <a:buNone/>
            </a:pPr>
            <a:r>
              <a:rPr lang="en-US" dirty="0"/>
              <a:t>From MLR, we identified that given Average weekly wage, No of days the worker was away after the injury, time to process a claim and count of transaction of per claim, we can predict the non-indemnity claim amount for a lower back injury resulting from strain or sprain.</a:t>
            </a:r>
            <a:endParaRPr dirty="0"/>
          </a:p>
          <a:p>
            <a:pPr marL="0" lvl="0" indent="0" algn="l" rtl="0">
              <a:spcBef>
                <a:spcPts val="0"/>
              </a:spcBef>
              <a:spcAft>
                <a:spcPts val="0"/>
              </a:spcAft>
              <a:buNone/>
            </a:pPr>
            <a:endParaRPr dirty="0"/>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95bdd3d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4895bdd3d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Understanding the Many Factors Affecting Claims:</a:t>
            </a:r>
            <a:r>
              <a:rPr lang="en-US" sz="1200">
                <a:solidFill>
                  <a:schemeClr val="dk1"/>
                </a:solidFill>
                <a:latin typeface="Calibri"/>
                <a:ea typeface="Calibri"/>
                <a:cs typeface="Calibri"/>
                <a:sym typeface="Calibri"/>
              </a:rPr>
              <a:t> There is a tremendous amount of data that are being generated constantly and it is important to understand the factors affecting the claim. From the MLR model we saw that one can predict the claim amount using Average weekly wage, No of days the worker was away after the injury, Time to Process and Count of Transactions per Claim that will allow for more responsive service, faster and more effective claims settlement which will in turn improve the claims management.</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Tackling Missing Data:</a:t>
            </a:r>
            <a:r>
              <a:rPr lang="en-US" sz="1200">
                <a:solidFill>
                  <a:schemeClr val="dk1"/>
                </a:solidFill>
                <a:latin typeface="Calibri"/>
                <a:ea typeface="Calibri"/>
                <a:cs typeface="Calibri"/>
                <a:sym typeface="Calibri"/>
              </a:rPr>
              <a:t> For any effective predictive model building, the data has to be reasonably accurate and complete that is, essentially free of missing values. It can either be handled at the data collection stage by training the data entry personnel to enter all the fields that are identified as mandatory/critical (example employee average weekly wage, employee return to work date which were identified as significant predictors) or at the data wrangling stage by replacing with Mean/Median/Mode like we did for above mentioned variables. </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Identifying the Critical Claims:</a:t>
            </a:r>
            <a:r>
              <a:rPr lang="en-US" sz="1200">
                <a:solidFill>
                  <a:schemeClr val="dk1"/>
                </a:solidFill>
                <a:latin typeface="Calibri"/>
                <a:ea typeface="Calibri"/>
                <a:cs typeface="Calibri"/>
                <a:sym typeface="Calibri"/>
              </a:rPr>
              <a:t> When the insurance claims process offers customers consistent service across multiple delivery channels, the company and the customer benefit. For faster claims processing, it is essential to identify the critical claims either based on the claims amount or the employee/employer information or injury type or processing time. Once the claim is identified as critical, it can be processed faster. Submitting an insurance claims means the customer is dealing with something stressful that has happened. When the insurance claims process relieves some of this stress by faster and accurate claims processing, customers are likely to become more loyal.</a:t>
            </a:r>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Moving to electronic claims: </a:t>
            </a:r>
            <a:r>
              <a:rPr lang="en-US" sz="1200">
                <a:solidFill>
                  <a:schemeClr val="dk1"/>
                </a:solidFill>
                <a:latin typeface="Calibri"/>
                <a:ea typeface="Calibri"/>
                <a:cs typeface="Calibri"/>
                <a:sym typeface="Calibri"/>
              </a:rPr>
              <a:t>E-claims are more accurate and offer faster processing than paper submission, submitting claims electronically reduces mistakes that are caused when paper claims are converted to an electronic format like invalid worker’s age in this dataset and some of the information about the employer/employee can be pre-populated like Average weekly wage which had close to 63% missing values.</a:t>
            </a:r>
            <a:endParaRPr/>
          </a:p>
          <a:p>
            <a:pPr marL="0" lvl="0" indent="0" algn="l" rtl="0">
              <a:spcBef>
                <a:spcPts val="0"/>
              </a:spcBef>
              <a:spcAft>
                <a:spcPts val="0"/>
              </a:spcAft>
              <a:buNone/>
            </a:pPr>
            <a:endParaRPr/>
          </a:p>
        </p:txBody>
      </p:sp>
      <p:sp>
        <p:nvSpPr>
          <p:cNvPr id="152" name="Google Shape;152;g4895bdd3df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Clr>
                <a:schemeClr val="dk1"/>
              </a:buClr>
              <a:buSzPts val="1200"/>
              <a:buFont typeface="Arial"/>
              <a:buChar char="•"/>
            </a:pPr>
            <a:r>
              <a:rPr lang="en-US"/>
              <a:t>Two files Transactions_Part1.csv and Transactions_Part2.csv are appended and we need to make sure that all the column names and data type matches.</a:t>
            </a:r>
            <a:endParaRPr/>
          </a:p>
          <a:p>
            <a:pPr marL="285750" lvl="0" indent="-209550" algn="l" rtl="0">
              <a:spcBef>
                <a:spcPts val="0"/>
              </a:spcBef>
              <a:spcAft>
                <a:spcPts val="0"/>
              </a:spcAft>
              <a:buClr>
                <a:schemeClr val="dk1"/>
              </a:buClr>
              <a:buSzPts val="1200"/>
              <a:buFont typeface="Arial"/>
              <a:buNone/>
            </a:pPr>
            <a:endParaRPr/>
          </a:p>
          <a:p>
            <a:pPr marL="285750" lvl="0" indent="-285750" algn="l" rtl="0">
              <a:spcBef>
                <a:spcPts val="0"/>
              </a:spcBef>
              <a:spcAft>
                <a:spcPts val="0"/>
              </a:spcAft>
              <a:buClr>
                <a:schemeClr val="dk1"/>
              </a:buClr>
              <a:buSzPts val="1200"/>
              <a:buFont typeface="Arial"/>
              <a:buChar char="•"/>
            </a:pPr>
            <a:r>
              <a:rPr lang="en-US"/>
              <a:t>The following Data Wrangling are done in Transaction Data:</a:t>
            </a:r>
            <a:endParaRPr/>
          </a:p>
          <a:p>
            <a:pPr marL="742950" lvl="1" indent="-285750" algn="l" rtl="0">
              <a:spcBef>
                <a:spcPts val="0"/>
              </a:spcBef>
              <a:spcAft>
                <a:spcPts val="0"/>
              </a:spcAft>
              <a:buClr>
                <a:schemeClr val="dk1"/>
              </a:buClr>
              <a:buSzPts val="1200"/>
              <a:buFont typeface="Arial"/>
              <a:buChar char="•"/>
            </a:pPr>
            <a:r>
              <a:rPr lang="en-US"/>
              <a:t>Missing values in the following columns are removed</a:t>
            </a:r>
            <a:endParaRPr/>
          </a:p>
          <a:p>
            <a:pPr marL="1200150" lvl="2" indent="-285750" algn="l" rtl="0">
              <a:spcBef>
                <a:spcPts val="0"/>
              </a:spcBef>
              <a:spcAft>
                <a:spcPts val="0"/>
              </a:spcAft>
              <a:buClr>
                <a:schemeClr val="dk1"/>
              </a:buClr>
              <a:buSzPts val="1200"/>
              <a:buFont typeface="Arial"/>
              <a:buChar char="•"/>
            </a:pPr>
            <a:r>
              <a:rPr lang="en-US"/>
              <a:t>PayType</a:t>
            </a:r>
            <a:endParaRPr/>
          </a:p>
          <a:p>
            <a:pPr marL="1200150" lvl="2" indent="-285750" algn="l" rtl="0">
              <a:spcBef>
                <a:spcPts val="0"/>
              </a:spcBef>
              <a:spcAft>
                <a:spcPts val="0"/>
              </a:spcAft>
              <a:buClr>
                <a:schemeClr val="dk1"/>
              </a:buClr>
              <a:buSzPts val="1200"/>
              <a:buFont typeface="Arial"/>
              <a:buChar char="•"/>
            </a:pPr>
            <a:r>
              <a:rPr lang="en-US"/>
              <a:t>PayCateogry</a:t>
            </a:r>
            <a:endParaRPr/>
          </a:p>
          <a:p>
            <a:pPr marL="1200150" lvl="2" indent="-285750" algn="l" rtl="0">
              <a:spcBef>
                <a:spcPts val="0"/>
              </a:spcBef>
              <a:spcAft>
                <a:spcPts val="0"/>
              </a:spcAft>
              <a:buClr>
                <a:schemeClr val="dk1"/>
              </a:buClr>
              <a:buSzPts val="1200"/>
              <a:buFont typeface="Arial"/>
              <a:buChar char="•"/>
            </a:pPr>
            <a:r>
              <a:rPr lang="en-US"/>
              <a:t>ServiceFromDate</a:t>
            </a:r>
            <a:endParaRPr/>
          </a:p>
          <a:p>
            <a:pPr marL="1200150" lvl="2" indent="-285750" algn="l" rtl="0">
              <a:spcBef>
                <a:spcPts val="0"/>
              </a:spcBef>
              <a:spcAft>
                <a:spcPts val="0"/>
              </a:spcAft>
              <a:buClr>
                <a:schemeClr val="dk1"/>
              </a:buClr>
              <a:buSzPts val="1200"/>
              <a:buFont typeface="Arial"/>
              <a:buChar char="•"/>
            </a:pPr>
            <a:r>
              <a:rPr lang="en-US"/>
              <a:t>ServiceToDate</a:t>
            </a:r>
            <a:endParaRPr/>
          </a:p>
          <a:p>
            <a:pPr marL="0" lvl="0" indent="0" algn="l" rtl="0">
              <a:spcBef>
                <a:spcPts val="0"/>
              </a:spcBef>
              <a:spcAft>
                <a:spcPts val="0"/>
              </a:spcAft>
              <a:buNone/>
            </a:pPr>
            <a:endParaRPr/>
          </a:p>
          <a:p>
            <a:pPr marL="285750" lvl="0" indent="-285750" algn="l" rtl="0">
              <a:spcBef>
                <a:spcPts val="0"/>
              </a:spcBef>
              <a:spcAft>
                <a:spcPts val="0"/>
              </a:spcAft>
              <a:buClr>
                <a:schemeClr val="dk1"/>
              </a:buClr>
              <a:buSzPts val="1200"/>
              <a:buFont typeface="Arial"/>
              <a:buChar char="•"/>
            </a:pPr>
            <a:r>
              <a:rPr lang="en-US"/>
              <a:t>Then appended transaction and claims data are merged with ClaimIdentifier as the key for merging </a:t>
            </a:r>
            <a:endParaRPr/>
          </a:p>
          <a:p>
            <a:pPr marL="0" lvl="0" indent="0" algn="l" rtl="0">
              <a:spcBef>
                <a:spcPts val="0"/>
              </a:spcBef>
              <a:spcAft>
                <a:spcPts val="0"/>
              </a:spcAft>
              <a:buNone/>
            </a:pPr>
            <a:endParaRPr/>
          </a:p>
        </p:txBody>
      </p:sp>
      <p:sp>
        <p:nvSpPr>
          <p:cNvPr id="179" name="Google Shape;17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None/>
            </a:pPr>
            <a:r>
              <a:rPr lang="en-US" sz="1200" b="1">
                <a:solidFill>
                  <a:schemeClr val="dk1"/>
                </a:solidFill>
                <a:latin typeface="Calibri"/>
                <a:ea typeface="Calibri"/>
                <a:cs typeface="Calibri"/>
                <a:sym typeface="Calibri"/>
              </a:rPr>
              <a:t>Number of Claims by Month (Years 2000 to 2014):</a:t>
            </a:r>
            <a:r>
              <a:rPr lang="en-US" sz="1200">
                <a:solidFill>
                  <a:schemeClr val="dk1"/>
                </a:solidFill>
                <a:latin typeface="Calibri"/>
                <a:ea typeface="Calibri"/>
                <a:cs typeface="Calibri"/>
                <a:sym typeface="Calibri"/>
              </a:rPr>
              <a:t> Also, we can see that the number of claims in Q4 across all the years is less compared to the other quarters, the reason may be less number of working days or holiday season.</a:t>
            </a:r>
            <a:r>
              <a:rPr lang="en-US" sz="11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The Insurer can work on reduced staffing capacity in the last quarter as the number of claims are comparatively less than Q1, Q2 and Q3. </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34" name="Google Shape;2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666666"/>
                </a:solidFill>
              </a:rPr>
              <a:t>Upper Extremities is most frequently injured body part in all the claims.</a:t>
            </a:r>
            <a:endParaRPr/>
          </a:p>
        </p:txBody>
      </p:sp>
      <p:sp>
        <p:nvSpPr>
          <p:cNvPr id="251" name="Google Shape;25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666666"/>
                </a:solidFill>
              </a:rPr>
              <a:t>An employer has legal obligations to provide safe and healthy workplaces for employees, so to reduce the risk of back pain in the workplace the employer should provide information, training and supervision on safe ways to work or provide special programs like provide occupational physiotherapists which can prevent long-term back pain and be highly cost-effective</a:t>
            </a:r>
            <a:endParaRPr/>
          </a:p>
        </p:txBody>
      </p:sp>
      <p:sp>
        <p:nvSpPr>
          <p:cNvPr id="268" name="Google Shape;26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47" name="Google Shape;47;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3"/>
          <p:cNvPicPr preferRelativeResize="0"/>
          <p:nvPr/>
        </p:nvPicPr>
        <p:blipFill>
          <a:blip r:embed="rId3">
            <a:alphaModFix/>
          </a:blip>
          <a:stretch>
            <a:fillRect/>
          </a:stretch>
        </p:blipFill>
        <p:spPr>
          <a:xfrm>
            <a:off x="0" y="4314825"/>
            <a:ext cx="12191999" cy="2051050"/>
          </a:xfrm>
          <a:prstGeom prst="rect">
            <a:avLst/>
          </a:prstGeom>
          <a:noFill/>
          <a:ln>
            <a:noFill/>
          </a:ln>
        </p:spPr>
      </p:pic>
      <p:sp>
        <p:nvSpPr>
          <p:cNvPr id="106" name="Google Shape;106;p13"/>
          <p:cNvSpPr txBox="1">
            <a:spLocks noGrp="1"/>
          </p:cNvSpPr>
          <p:nvPr>
            <p:ph type="subTitle" idx="1"/>
          </p:nvPr>
        </p:nvSpPr>
        <p:spPr>
          <a:xfrm>
            <a:off x="1227051" y="4852495"/>
            <a:ext cx="100584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endParaRPr/>
          </a:p>
          <a:p>
            <a:pPr marL="0" lvl="0" indent="0" algn="ctr" rtl="0">
              <a:lnSpc>
                <a:spcPct val="90000"/>
              </a:lnSpc>
              <a:spcBef>
                <a:spcPts val="0"/>
              </a:spcBef>
              <a:spcAft>
                <a:spcPts val="0"/>
              </a:spcAft>
              <a:buSzPts val="2400"/>
              <a:buNone/>
            </a:pPr>
            <a:r>
              <a:rPr lang="en-US" sz="3000">
                <a:solidFill>
                  <a:srgbClr val="FFFFFF"/>
                </a:solidFill>
              </a:rPr>
              <a:t>-INCORPORATING DATA ANALYTICS IN CLAIMS MANAGEMENT</a:t>
            </a:r>
            <a:endParaRPr sz="3000">
              <a:solidFill>
                <a:srgbClr val="FFFFFF"/>
              </a:solidFill>
            </a:endParaRPr>
          </a:p>
        </p:txBody>
      </p:sp>
      <p:pic>
        <p:nvPicPr>
          <p:cNvPr id="107" name="Google Shape;107;p13"/>
          <p:cNvPicPr preferRelativeResize="0"/>
          <p:nvPr/>
        </p:nvPicPr>
        <p:blipFill rotWithShape="1">
          <a:blip r:embed="rId4">
            <a:alphaModFix/>
          </a:blip>
          <a:srcRect l="4335" t="1703" r="1626" b="2040"/>
          <a:stretch/>
        </p:blipFill>
        <p:spPr>
          <a:xfrm>
            <a:off x="6318250" y="0"/>
            <a:ext cx="5873750" cy="4314825"/>
          </a:xfrm>
          <a:prstGeom prst="rect">
            <a:avLst/>
          </a:prstGeom>
          <a:noFill/>
          <a:ln>
            <a:noFill/>
          </a:ln>
        </p:spPr>
      </p:pic>
      <p:sp>
        <p:nvSpPr>
          <p:cNvPr id="108" name="Google Shape;108;p13"/>
          <p:cNvSpPr txBox="1"/>
          <p:nvPr/>
        </p:nvSpPr>
        <p:spPr>
          <a:xfrm>
            <a:off x="1033225" y="6365875"/>
            <a:ext cx="10186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a:solidFill>
                  <a:schemeClr val="lt1"/>
                </a:solidFill>
                <a:latin typeface="Calibri"/>
                <a:ea typeface="Calibri"/>
                <a:cs typeface="Calibri"/>
                <a:sym typeface="Calibri"/>
              </a:rPr>
              <a:t>Akshata Kanumuri, Dikshya Mohanty, Lei Huang, Muralidharan Singaravel</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09" name="Google Shape;109;p13"/>
          <p:cNvPicPr preferRelativeResize="0"/>
          <p:nvPr/>
        </p:nvPicPr>
        <p:blipFill rotWithShape="1">
          <a:blip r:embed="rId5">
            <a:alphaModFix/>
          </a:blip>
          <a:srcRect r="1729" b="1999"/>
          <a:stretch/>
        </p:blipFill>
        <p:spPr>
          <a:xfrm>
            <a:off x="0" y="0"/>
            <a:ext cx="6318250" cy="4325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p:nvPr>
        </p:nvSpPr>
        <p:spPr>
          <a:xfrm>
            <a:off x="1097275" y="521201"/>
            <a:ext cx="10058400" cy="9114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Added New Derived Variables</a:t>
            </a:r>
            <a:endParaRPr/>
          </a:p>
        </p:txBody>
      </p:sp>
      <p:grpSp>
        <p:nvGrpSpPr>
          <p:cNvPr id="317" name="Google Shape;317;p22"/>
          <p:cNvGrpSpPr/>
          <p:nvPr/>
        </p:nvGrpSpPr>
        <p:grpSpPr>
          <a:xfrm>
            <a:off x="1096963" y="1414609"/>
            <a:ext cx="10058399" cy="3819911"/>
            <a:chOff x="0" y="1894"/>
            <a:chExt cx="10058399" cy="3819911"/>
          </a:xfrm>
        </p:grpSpPr>
        <p:sp>
          <p:nvSpPr>
            <p:cNvPr id="318" name="Google Shape;318;p22"/>
            <p:cNvSpPr/>
            <p:nvPr/>
          </p:nvSpPr>
          <p:spPr>
            <a:xfrm rot="5400000">
              <a:off x="6475199" y="-2761165"/>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txBox="1"/>
            <p:nvPr/>
          </p:nvSpPr>
          <p:spPr>
            <a:xfrm>
              <a:off x="3621024" y="128627"/>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Difference between ClaimantClosedDate and ClaimantOpenedDate</a:t>
              </a:r>
              <a:endParaRPr/>
            </a:p>
          </p:txBody>
        </p:sp>
        <p:sp>
          <p:nvSpPr>
            <p:cNvPr id="320" name="Google Shape;320;p22"/>
            <p:cNvSpPr/>
            <p:nvPr/>
          </p:nvSpPr>
          <p:spPr>
            <a:xfrm>
              <a:off x="0" y="1894"/>
              <a:ext cx="3621000" cy="911400"/>
            </a:xfrm>
            <a:prstGeom prst="roundRect">
              <a:avLst>
                <a:gd name="adj" fmla="val 16667"/>
              </a:avLst>
            </a:prstGeom>
            <a:solidFill>
              <a:srgbClr val="BB582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txBox="1"/>
            <p:nvPr/>
          </p:nvSpPr>
          <p:spPr>
            <a:xfrm>
              <a:off x="44491" y="4638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TimeToProcess </a:t>
              </a:r>
              <a:endParaRPr/>
            </a:p>
          </p:txBody>
        </p:sp>
        <p:sp>
          <p:nvSpPr>
            <p:cNvPr id="322" name="Google Shape;322;p22"/>
            <p:cNvSpPr/>
            <p:nvPr/>
          </p:nvSpPr>
          <p:spPr>
            <a:xfrm rot="5400000">
              <a:off x="6475199" y="-1804200"/>
              <a:ext cx="729000" cy="6437400"/>
            </a:xfrm>
            <a:prstGeom prst="round2SameRect">
              <a:avLst>
                <a:gd name="adj1" fmla="val 16667"/>
                <a:gd name="adj2" fmla="val 0"/>
              </a:avLst>
            </a:prstGeom>
            <a:solidFill>
              <a:srgbClr val="E1CECB">
                <a:alpha val="89800"/>
              </a:srgbClr>
            </a:solidFill>
            <a:ln w="15875" cap="flat" cmpd="sng">
              <a:solidFill>
                <a:srgbClr val="E1CE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txBox="1"/>
            <p:nvPr/>
          </p:nvSpPr>
          <p:spPr>
            <a:xfrm>
              <a:off x="3621024" y="1085592"/>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Day of the week when the incident occurred</a:t>
              </a:r>
              <a:endParaRPr/>
            </a:p>
          </p:txBody>
        </p:sp>
        <p:sp>
          <p:nvSpPr>
            <p:cNvPr id="324" name="Google Shape;324;p22"/>
            <p:cNvSpPr/>
            <p:nvPr/>
          </p:nvSpPr>
          <p:spPr>
            <a:xfrm>
              <a:off x="0" y="958859"/>
              <a:ext cx="3621000" cy="911400"/>
            </a:xfrm>
            <a:prstGeom prst="roundRect">
              <a:avLst>
                <a:gd name="adj" fmla="val 16667"/>
              </a:avLst>
            </a:prstGeom>
            <a:solidFill>
              <a:srgbClr val="A8573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txBox="1"/>
            <p:nvPr/>
          </p:nvSpPr>
          <p:spPr>
            <a:xfrm>
              <a:off x="44491" y="1003350"/>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DayOfIncident </a:t>
              </a:r>
              <a:endParaRPr/>
            </a:p>
          </p:txBody>
        </p:sp>
        <p:sp>
          <p:nvSpPr>
            <p:cNvPr id="326" name="Google Shape;326;p22"/>
            <p:cNvSpPr/>
            <p:nvPr/>
          </p:nvSpPr>
          <p:spPr>
            <a:xfrm rot="5400000">
              <a:off x="6475199" y="-847235"/>
              <a:ext cx="729000" cy="6437400"/>
            </a:xfrm>
            <a:prstGeom prst="round2SameRect">
              <a:avLst>
                <a:gd name="adj1" fmla="val 16667"/>
                <a:gd name="adj2" fmla="val 0"/>
              </a:avLst>
            </a:prstGeom>
            <a:solidFill>
              <a:srgbClr val="DCCFCB">
                <a:alpha val="89800"/>
              </a:srgbClr>
            </a:solidFill>
            <a:ln w="15875" cap="flat" cmpd="sng">
              <a:solidFill>
                <a:srgbClr val="DCCF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txBox="1"/>
            <p:nvPr/>
          </p:nvSpPr>
          <p:spPr>
            <a:xfrm>
              <a:off x="3621024" y="2060307"/>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&lt;18, 19 - 24, 25 - 54, 55 - 64, &gt;65</a:t>
              </a:r>
              <a:endParaRPr/>
            </a:p>
          </p:txBody>
        </p:sp>
        <p:sp>
          <p:nvSpPr>
            <p:cNvPr id="328" name="Google Shape;328;p22"/>
            <p:cNvSpPr/>
            <p:nvPr/>
          </p:nvSpPr>
          <p:spPr>
            <a:xfrm>
              <a:off x="0" y="1915824"/>
              <a:ext cx="3621000" cy="911400"/>
            </a:xfrm>
            <a:prstGeom prst="roundRect">
              <a:avLst>
                <a:gd name="adj" fmla="val 16667"/>
              </a:avLst>
            </a:prstGeom>
            <a:solidFill>
              <a:srgbClr val="96563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txBox="1"/>
            <p:nvPr/>
          </p:nvSpPr>
          <p:spPr>
            <a:xfrm>
              <a:off x="44491" y="196031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AgeGroup</a:t>
              </a:r>
              <a:endParaRPr/>
            </a:p>
          </p:txBody>
        </p:sp>
        <p:sp>
          <p:nvSpPr>
            <p:cNvPr id="330" name="Google Shape;330;p22"/>
            <p:cNvSpPr/>
            <p:nvPr/>
          </p:nvSpPr>
          <p:spPr>
            <a:xfrm rot="5400000">
              <a:off x="6475199" y="109729"/>
              <a:ext cx="729000" cy="6437400"/>
            </a:xfrm>
            <a:prstGeom prst="round2SameRect">
              <a:avLst>
                <a:gd name="adj1" fmla="val 16667"/>
                <a:gd name="adj2" fmla="val 0"/>
              </a:avLst>
            </a:prstGeom>
            <a:solidFill>
              <a:srgbClr val="D7CFCC">
                <a:alpha val="89800"/>
              </a:srgbClr>
            </a:solidFill>
            <a:ln w="15875" cap="flat" cmpd="sng">
              <a:solidFill>
                <a:srgbClr val="D7CFCC">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txBox="1"/>
            <p:nvPr/>
          </p:nvSpPr>
          <p:spPr>
            <a:xfrm>
              <a:off x="3621024" y="2999522"/>
              <a:ext cx="6401700" cy="6579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Difference between ReturnToWorkDate and IncidentDate.</a:t>
              </a:r>
              <a:endParaRPr/>
            </a:p>
          </p:txBody>
        </p:sp>
        <p:sp>
          <p:nvSpPr>
            <p:cNvPr id="332" name="Google Shape;332;p22"/>
            <p:cNvSpPr/>
            <p:nvPr/>
          </p:nvSpPr>
          <p:spPr>
            <a:xfrm>
              <a:off x="0" y="2872789"/>
              <a:ext cx="3621000" cy="911400"/>
            </a:xfrm>
            <a:prstGeom prst="roundRect">
              <a:avLst>
                <a:gd name="adj" fmla="val 16667"/>
              </a:avLst>
            </a:prstGeom>
            <a:solidFill>
              <a:srgbClr val="845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txBox="1"/>
            <p:nvPr/>
          </p:nvSpPr>
          <p:spPr>
            <a:xfrm>
              <a:off x="44566" y="2999505"/>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NoOfDaysAway </a:t>
              </a:r>
              <a:endParaRPr/>
            </a:p>
          </p:txBody>
        </p:sp>
      </p:grpSp>
      <p:grpSp>
        <p:nvGrpSpPr>
          <p:cNvPr id="334" name="Google Shape;334;p22"/>
          <p:cNvGrpSpPr/>
          <p:nvPr/>
        </p:nvGrpSpPr>
        <p:grpSpPr>
          <a:xfrm>
            <a:off x="210" y="-13555"/>
            <a:ext cx="12191688" cy="525000"/>
            <a:chOff x="210" y="128685"/>
            <a:chExt cx="12191688" cy="525000"/>
          </a:xfrm>
        </p:grpSpPr>
        <p:sp>
          <p:nvSpPr>
            <p:cNvPr id="335" name="Google Shape;335;p22"/>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337" name="Google Shape;337;p22"/>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339" name="Google Shape;339;p22"/>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341" name="Google Shape;341;p22"/>
            <p:cNvSpPr/>
            <p:nvPr/>
          </p:nvSpPr>
          <p:spPr>
            <a:xfrm>
              <a:off x="6968373" y="128685"/>
              <a:ext cx="32028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txBox="1"/>
            <p:nvPr/>
          </p:nvSpPr>
          <p:spPr>
            <a:xfrm>
              <a:off x="7230847" y="128685"/>
              <a:ext cx="26778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343" name="Google Shape;343;p22"/>
            <p:cNvSpPr/>
            <p:nvPr/>
          </p:nvSpPr>
          <p:spPr>
            <a:xfrm>
              <a:off x="9530598" y="128685"/>
              <a:ext cx="2661300" cy="5250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txBox="1"/>
            <p:nvPr/>
          </p:nvSpPr>
          <p:spPr>
            <a:xfrm>
              <a:off x="9793072" y="128685"/>
              <a:ext cx="21363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345" name="Google Shape;345;p22"/>
          <p:cNvGrpSpPr/>
          <p:nvPr/>
        </p:nvGrpSpPr>
        <p:grpSpPr>
          <a:xfrm>
            <a:off x="4686212" y="5337380"/>
            <a:ext cx="6437400" cy="924471"/>
            <a:chOff x="3620999" y="2006965"/>
            <a:chExt cx="6437400" cy="924471"/>
          </a:xfrm>
        </p:grpSpPr>
        <p:sp>
          <p:nvSpPr>
            <p:cNvPr id="346" name="Google Shape;346;p22"/>
            <p:cNvSpPr/>
            <p:nvPr/>
          </p:nvSpPr>
          <p:spPr>
            <a:xfrm rot="5400000">
              <a:off x="6475199" y="-847235"/>
              <a:ext cx="729000" cy="6437400"/>
            </a:xfrm>
            <a:prstGeom prst="round2SameRect">
              <a:avLst>
                <a:gd name="adj1" fmla="val 16667"/>
                <a:gd name="adj2" fmla="val 0"/>
              </a:avLst>
            </a:prstGeom>
            <a:solidFill>
              <a:srgbClr val="DCCFCB">
                <a:alpha val="89800"/>
              </a:srgbClr>
            </a:solidFill>
            <a:ln w="15875" cap="flat" cmpd="sng">
              <a:solidFill>
                <a:srgbClr val="DCCF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txBox="1"/>
            <p:nvPr/>
          </p:nvSpPr>
          <p:spPr>
            <a:xfrm>
              <a:off x="3638837" y="2020036"/>
              <a:ext cx="6401700" cy="911400"/>
            </a:xfrm>
            <a:prstGeom prst="rect">
              <a:avLst/>
            </a:prstGeom>
            <a:noFill/>
            <a:ln>
              <a:noFill/>
            </a:ln>
          </p:spPr>
          <p:txBody>
            <a:bodyPr spcFirstLastPara="1" wrap="square" lIns="76200" tIns="38100" rIns="76200" bIns="38100" anchor="ctr" anchorCtr="0">
              <a:noAutofit/>
            </a:bodyPr>
            <a:lstStyle/>
            <a:p>
              <a:pPr marL="228600" marR="0" lvl="1" indent="-228600" algn="l" rtl="0">
                <a:lnSpc>
                  <a:spcPct val="90000"/>
                </a:lnSpc>
                <a:spcBef>
                  <a:spcPts val="0"/>
                </a:spcBef>
                <a:spcAft>
                  <a:spcPts val="0"/>
                </a:spcAft>
                <a:buClr>
                  <a:srgbClr val="000000"/>
                </a:buClr>
                <a:buSzPts val="2000"/>
                <a:buFont typeface="Calibri"/>
                <a:buChar char="•"/>
              </a:pPr>
              <a:r>
                <a:rPr lang="en-US" sz="2000">
                  <a:latin typeface="Calibri"/>
                  <a:ea typeface="Calibri"/>
                  <a:cs typeface="Calibri"/>
                  <a:sym typeface="Calibri"/>
                </a:rPr>
                <a:t>Binary dependent variable to classify claims as critical or  non-critical</a:t>
              </a:r>
              <a:endParaRPr/>
            </a:p>
          </p:txBody>
        </p:sp>
      </p:grpSp>
      <p:grpSp>
        <p:nvGrpSpPr>
          <p:cNvPr id="348" name="Google Shape;348;p22"/>
          <p:cNvGrpSpPr/>
          <p:nvPr/>
        </p:nvGrpSpPr>
        <p:grpSpPr>
          <a:xfrm>
            <a:off x="1096963" y="5276104"/>
            <a:ext cx="3621000" cy="911400"/>
            <a:chOff x="0" y="2872789"/>
            <a:chExt cx="3621000" cy="911400"/>
          </a:xfrm>
        </p:grpSpPr>
        <p:sp>
          <p:nvSpPr>
            <p:cNvPr id="349" name="Google Shape;349;p22"/>
            <p:cNvSpPr/>
            <p:nvPr/>
          </p:nvSpPr>
          <p:spPr>
            <a:xfrm>
              <a:off x="0" y="2872789"/>
              <a:ext cx="3621000" cy="911400"/>
            </a:xfrm>
            <a:prstGeom prst="roundRect">
              <a:avLst>
                <a:gd name="adj" fmla="val 16667"/>
              </a:avLst>
            </a:prstGeom>
            <a:solidFill>
              <a:srgbClr val="845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txBox="1"/>
            <p:nvPr/>
          </p:nvSpPr>
          <p:spPr>
            <a:xfrm>
              <a:off x="44566" y="2917330"/>
              <a:ext cx="3531900" cy="822300"/>
            </a:xfrm>
            <a:prstGeom prst="rect">
              <a:avLst/>
            </a:prstGeom>
            <a:noFill/>
            <a:ln>
              <a:noFill/>
            </a:ln>
          </p:spPr>
          <p:txBody>
            <a:bodyPr spcFirstLastPara="1" wrap="square" lIns="137150" tIns="68575" rIns="137150" bIns="68575" anchor="ctr" anchorCtr="0">
              <a:noAutofit/>
            </a:bodyPr>
            <a:lstStyle/>
            <a:p>
              <a:pPr marL="0" marR="0" lvl="0" indent="0" algn="ctr" rtl="0">
                <a:lnSpc>
                  <a:spcPct val="90000"/>
                </a:lnSpc>
                <a:spcBef>
                  <a:spcPts val="0"/>
                </a:spcBef>
                <a:spcAft>
                  <a:spcPts val="0"/>
                </a:spcAft>
                <a:buClr>
                  <a:schemeClr val="lt1"/>
                </a:buClr>
                <a:buSzPts val="3600"/>
                <a:buFont typeface="Calibri"/>
                <a:buNone/>
              </a:pPr>
              <a:r>
                <a:rPr lang="en-US" sz="3600">
                  <a:solidFill>
                    <a:schemeClr val="lt1"/>
                  </a:solidFill>
                  <a:latin typeface="Calibri"/>
                  <a:ea typeface="Calibri"/>
                  <a:cs typeface="Calibri"/>
                  <a:sym typeface="Calibri"/>
                </a:rPr>
                <a:t>Critical_Class</a:t>
              </a: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1096710" y="929702"/>
            <a:ext cx="10443471" cy="78232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Decision Tree Model</a:t>
            </a:r>
            <a:endParaRPr/>
          </a:p>
        </p:txBody>
      </p:sp>
      <p:grpSp>
        <p:nvGrpSpPr>
          <p:cNvPr id="357" name="Google Shape;357;p23"/>
          <p:cNvGrpSpPr/>
          <p:nvPr/>
        </p:nvGrpSpPr>
        <p:grpSpPr>
          <a:xfrm>
            <a:off x="1096710" y="1907692"/>
            <a:ext cx="5146247" cy="4252408"/>
            <a:chOff x="0" y="65359"/>
            <a:chExt cx="5146247" cy="4252408"/>
          </a:xfrm>
        </p:grpSpPr>
        <p:sp>
          <p:nvSpPr>
            <p:cNvPr id="358" name="Google Shape;358;p23"/>
            <p:cNvSpPr/>
            <p:nvPr/>
          </p:nvSpPr>
          <p:spPr>
            <a:xfrm>
              <a:off x="0" y="65359"/>
              <a:ext cx="4121680" cy="839474"/>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40980" y="106339"/>
              <a:ext cx="4039720" cy="757514"/>
            </a:xfrm>
            <a:prstGeom prst="rect">
              <a:avLst/>
            </a:prstGeom>
            <a:noFill/>
            <a:ln>
              <a:noFill/>
            </a:ln>
          </p:spPr>
          <p:txBody>
            <a:bodyPr spcFirstLastPara="1" wrap="square" lIns="129525" tIns="129525" rIns="129525" bIns="129525" anchor="ctr" anchorCtr="0">
              <a:noAutofit/>
            </a:bodyPr>
            <a:lstStyle/>
            <a:p>
              <a:pPr marL="0" marR="0" lvl="0" indent="0" algn="l" rtl="0">
                <a:lnSpc>
                  <a:spcPct val="90000"/>
                </a:lnSpc>
                <a:spcBef>
                  <a:spcPts val="0"/>
                </a:spcBef>
                <a:spcAft>
                  <a:spcPts val="0"/>
                </a:spcAft>
                <a:buClr>
                  <a:schemeClr val="lt1"/>
                </a:buClr>
                <a:buSzPts val="3400"/>
                <a:buFont typeface="Calibri"/>
                <a:buNone/>
              </a:pPr>
              <a:r>
                <a:rPr lang="en-US" sz="3400">
                  <a:solidFill>
                    <a:schemeClr val="lt1"/>
                  </a:solidFill>
                  <a:latin typeface="Calibri"/>
                  <a:ea typeface="Calibri"/>
                  <a:cs typeface="Calibri"/>
                  <a:sym typeface="Calibri"/>
                </a:rPr>
                <a:t>Dependent Variable</a:t>
              </a:r>
              <a:endParaRPr/>
            </a:p>
          </p:txBody>
        </p:sp>
        <p:sp>
          <p:nvSpPr>
            <p:cNvPr id="360" name="Google Shape;360;p23"/>
            <p:cNvSpPr/>
            <p:nvPr/>
          </p:nvSpPr>
          <p:spPr>
            <a:xfrm>
              <a:off x="0" y="870092"/>
              <a:ext cx="5146247" cy="7607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txBox="1"/>
            <p:nvPr/>
          </p:nvSpPr>
          <p:spPr>
            <a:xfrm>
              <a:off x="0" y="870092"/>
              <a:ext cx="5146247" cy="760724"/>
            </a:xfrm>
            <a:prstGeom prst="rect">
              <a:avLst/>
            </a:prstGeom>
            <a:noFill/>
            <a:ln>
              <a:noFill/>
            </a:ln>
          </p:spPr>
          <p:txBody>
            <a:bodyPr spcFirstLastPara="1" wrap="square" lIns="163375" tIns="25400" rIns="142225" bIns="25400"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180DaysAway : </a:t>
              </a:r>
              <a:endParaRPr/>
            </a:p>
            <a:p>
              <a:pPr marL="457200" marR="0" lvl="2" indent="-228600" algn="l" rtl="0">
                <a:lnSpc>
                  <a:spcPct val="90000"/>
                </a:lnSpc>
                <a:spcBef>
                  <a:spcPts val="5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 worker away from work for &gt; </a:t>
              </a:r>
              <a:r>
                <a:rPr lang="en-US" sz="2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80 </a:t>
              </a:r>
              <a:r>
                <a:rPr lang="en-US" sz="2000">
                  <a:solidFill>
                    <a:schemeClr val="dk1"/>
                  </a:solidFill>
                  <a:latin typeface="Calibri"/>
                  <a:ea typeface="Calibri"/>
                  <a:cs typeface="Calibri"/>
                  <a:sym typeface="Calibri"/>
                </a:rPr>
                <a:t>days</a:t>
              </a:r>
              <a:endParaRPr/>
            </a:p>
          </p:txBody>
        </p:sp>
        <p:sp>
          <p:nvSpPr>
            <p:cNvPr id="362" name="Google Shape;362;p23"/>
            <p:cNvSpPr/>
            <p:nvPr/>
          </p:nvSpPr>
          <p:spPr>
            <a:xfrm>
              <a:off x="0" y="1636839"/>
              <a:ext cx="4160277" cy="839474"/>
            </a:xfrm>
            <a:prstGeom prst="roundRect">
              <a:avLst>
                <a:gd name="adj" fmla="val 16667"/>
              </a:avLst>
            </a:prstGeom>
            <a:solidFill>
              <a:srgbClr val="84543F"/>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txBox="1"/>
            <p:nvPr/>
          </p:nvSpPr>
          <p:spPr>
            <a:xfrm>
              <a:off x="40980" y="1677819"/>
              <a:ext cx="4078317" cy="757514"/>
            </a:xfrm>
            <a:prstGeom prst="rect">
              <a:avLst/>
            </a:prstGeom>
            <a:noFill/>
            <a:ln>
              <a:noFill/>
            </a:ln>
          </p:spPr>
          <p:txBody>
            <a:bodyPr spcFirstLastPara="1" wrap="square" lIns="129525" tIns="129525" rIns="129525" bIns="129525" anchor="ctr" anchorCtr="0">
              <a:noAutofit/>
            </a:bodyPr>
            <a:lstStyle/>
            <a:p>
              <a:pPr marL="0" marR="0" lvl="0" indent="0" algn="l" rtl="0">
                <a:lnSpc>
                  <a:spcPct val="90000"/>
                </a:lnSpc>
                <a:spcBef>
                  <a:spcPts val="0"/>
                </a:spcBef>
                <a:spcAft>
                  <a:spcPts val="0"/>
                </a:spcAft>
                <a:buClr>
                  <a:schemeClr val="lt1"/>
                </a:buClr>
                <a:buSzPts val="3400"/>
                <a:buFont typeface="Calibri"/>
                <a:buNone/>
              </a:pPr>
              <a:r>
                <a:rPr lang="en-US" sz="3400">
                  <a:solidFill>
                    <a:schemeClr val="lt1"/>
                  </a:solidFill>
                  <a:latin typeface="Calibri"/>
                  <a:ea typeface="Calibri"/>
                  <a:cs typeface="Calibri"/>
                  <a:sym typeface="Calibri"/>
                </a:rPr>
                <a:t>Independent Variable</a:t>
              </a:r>
              <a:endParaRPr/>
            </a:p>
          </p:txBody>
        </p:sp>
        <p:sp>
          <p:nvSpPr>
            <p:cNvPr id="364" name="Google Shape;364;p23"/>
            <p:cNvSpPr/>
            <p:nvPr/>
          </p:nvSpPr>
          <p:spPr>
            <a:xfrm>
              <a:off x="0" y="2470292"/>
              <a:ext cx="5146247" cy="1847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txBox="1"/>
            <p:nvPr/>
          </p:nvSpPr>
          <p:spPr>
            <a:xfrm>
              <a:off x="0" y="2470292"/>
              <a:ext cx="5146247" cy="1847475"/>
            </a:xfrm>
            <a:prstGeom prst="rect">
              <a:avLst/>
            </a:prstGeom>
            <a:noFill/>
            <a:ln>
              <a:noFill/>
            </a:ln>
          </p:spPr>
          <p:txBody>
            <a:bodyPr spcFirstLastPara="1" wrap="square" lIns="163375" tIns="43175" rIns="241800" bIns="43175" anchor="t" anchorCtr="0">
              <a:noAutofit/>
            </a:bodyPr>
            <a:lstStyle/>
            <a:p>
              <a:pPr marL="228600" marR="0" lvl="1" indent="-228600" algn="l" rtl="0">
                <a:lnSpc>
                  <a:spcPct val="90000"/>
                </a:lnSpc>
                <a:spcBef>
                  <a:spcPts val="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Age Group</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Gender</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BodyPartRegion</a:t>
              </a:r>
              <a:endParaRPr sz="27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40"/>
                </a:spcBef>
                <a:spcAft>
                  <a:spcPts val="0"/>
                </a:spcAft>
                <a:buClr>
                  <a:srgbClr val="000000"/>
                </a:buClr>
                <a:buSzPts val="2700"/>
                <a:buFont typeface="Calibri"/>
                <a:buChar char="•"/>
              </a:pPr>
              <a:r>
                <a:rPr lang="en-US" sz="2700" b="0" i="0" u="none" strike="noStrike" cap="none">
                  <a:solidFill>
                    <a:srgbClr val="000000"/>
                  </a:solidFill>
                  <a:latin typeface="Calibri"/>
                  <a:ea typeface="Calibri"/>
                  <a:cs typeface="Calibri"/>
                  <a:sym typeface="Calibri"/>
                </a:rPr>
                <a:t> InjuryNature</a:t>
              </a:r>
              <a:endParaRPr sz="2700" b="0" i="0" u="none" strike="noStrike" cap="none">
                <a:solidFill>
                  <a:schemeClr val="dk1"/>
                </a:solidFill>
                <a:latin typeface="Calibri"/>
                <a:ea typeface="Calibri"/>
                <a:cs typeface="Calibri"/>
                <a:sym typeface="Calibri"/>
              </a:endParaRPr>
            </a:p>
          </p:txBody>
        </p:sp>
      </p:grpSp>
      <p:sp>
        <p:nvSpPr>
          <p:cNvPr id="366" name="Google Shape;366;p23"/>
          <p:cNvSpPr txBox="1"/>
          <p:nvPr/>
        </p:nvSpPr>
        <p:spPr>
          <a:xfrm>
            <a:off x="6816352" y="2805175"/>
            <a:ext cx="4724399" cy="2769989"/>
          </a:xfrm>
          <a:prstGeom prst="rect">
            <a:avLst/>
          </a:prstGeom>
          <a:noFill/>
          <a:ln>
            <a:noFill/>
          </a:ln>
        </p:spPr>
        <p:txBody>
          <a:bodyPr spcFirstLastPara="1" wrap="square" lIns="91425" tIns="45700" rIns="91425" bIns="45700" anchor="t" anchorCtr="0">
            <a:noAutofit/>
          </a:bodyPr>
          <a:lstStyle/>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Measure efficacy of treatments </a:t>
            </a:r>
            <a:endParaRPr/>
          </a:p>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Evaluate providers’ ‘performance’ and cost utilization</a:t>
            </a:r>
            <a:endParaRPr/>
          </a:p>
          <a:p>
            <a:pPr marL="342900" marR="0" lvl="1" indent="-342900" algn="l" rtl="0">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Identifying which provider would be more effective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3"/>
          <p:cNvSpPr/>
          <p:nvPr/>
        </p:nvSpPr>
        <p:spPr>
          <a:xfrm>
            <a:off x="6816350" y="1859400"/>
            <a:ext cx="4534200" cy="823800"/>
          </a:xfrm>
          <a:prstGeom prst="roundRect">
            <a:avLst>
              <a:gd name="adj" fmla="val 16667"/>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400">
                <a:solidFill>
                  <a:srgbClr val="FFFFFF"/>
                </a:solidFill>
                <a:latin typeface="Calibri"/>
                <a:ea typeface="Calibri"/>
                <a:cs typeface="Calibri"/>
                <a:sym typeface="Calibri"/>
              </a:rPr>
              <a:t>Results can be Used to</a:t>
            </a:r>
            <a:endParaRPr/>
          </a:p>
        </p:txBody>
      </p:sp>
      <p:sp>
        <p:nvSpPr>
          <p:cNvPr id="368" name="Google Shape;368;p23"/>
          <p:cNvSpPr/>
          <p:nvPr/>
        </p:nvSpPr>
        <p:spPr>
          <a:xfrm>
            <a:off x="5578929" y="3907971"/>
            <a:ext cx="908957" cy="527958"/>
          </a:xfrm>
          <a:prstGeom prst="rightArrow">
            <a:avLst>
              <a:gd name="adj1" fmla="val 50000"/>
              <a:gd name="adj2" fmla="val 50000"/>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9" name="Google Shape;369;p23"/>
          <p:cNvGrpSpPr/>
          <p:nvPr/>
        </p:nvGrpSpPr>
        <p:grpSpPr>
          <a:xfrm>
            <a:off x="210" y="-13555"/>
            <a:ext cx="12191578" cy="524948"/>
            <a:chOff x="210" y="128685"/>
            <a:chExt cx="12191578" cy="524948"/>
          </a:xfrm>
        </p:grpSpPr>
        <p:sp>
          <p:nvSpPr>
            <p:cNvPr id="370" name="Google Shape;370;p23"/>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372" name="Google Shape;372;p23"/>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374" name="Google Shape;374;p23"/>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376" name="Google Shape;376;p23"/>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378" name="Google Shape;378;p23"/>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Association Rule Mining</a:t>
            </a:r>
            <a:endParaRPr sz="4000"/>
          </a:p>
        </p:txBody>
      </p:sp>
      <p:grpSp>
        <p:nvGrpSpPr>
          <p:cNvPr id="386" name="Google Shape;386;p24"/>
          <p:cNvGrpSpPr/>
          <p:nvPr/>
        </p:nvGrpSpPr>
        <p:grpSpPr>
          <a:xfrm>
            <a:off x="1227747" y="2437675"/>
            <a:ext cx="9924829" cy="2766420"/>
            <a:chOff x="3103" y="646975"/>
            <a:chExt cx="9924829" cy="2766420"/>
          </a:xfrm>
        </p:grpSpPr>
        <p:sp>
          <p:nvSpPr>
            <p:cNvPr id="387" name="Google Shape;387;p24"/>
            <p:cNvSpPr/>
            <p:nvPr/>
          </p:nvSpPr>
          <p:spPr>
            <a:xfrm>
              <a:off x="3103" y="646975"/>
              <a:ext cx="3025862" cy="691200"/>
            </a:xfrm>
            <a:prstGeom prst="rect">
              <a:avLst/>
            </a:prstGeom>
            <a:solidFill>
              <a:srgbClr val="BB582B"/>
            </a:solidFill>
            <a:ln w="15875" cap="flat" cmpd="sng">
              <a:solidFill>
                <a:srgbClr val="BB58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txBox="1"/>
            <p:nvPr/>
          </p:nvSpPr>
          <p:spPr>
            <a:xfrm>
              <a:off x="3103"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Input</a:t>
              </a:r>
              <a:endParaRPr/>
            </a:p>
          </p:txBody>
        </p:sp>
        <p:sp>
          <p:nvSpPr>
            <p:cNvPr id="389" name="Google Shape;389;p24"/>
            <p:cNvSpPr/>
            <p:nvPr/>
          </p:nvSpPr>
          <p:spPr>
            <a:xfrm>
              <a:off x="3103" y="1338175"/>
              <a:ext cx="3025862" cy="2075220"/>
            </a:xfrm>
            <a:prstGeom prst="rect">
              <a:avLst/>
            </a:prstGeom>
            <a:solidFill>
              <a:srgbClr val="E7D0CB">
                <a:alpha val="89803"/>
              </a:srgbClr>
            </a:solidFill>
            <a:ln w="15875" cap="flat" cmpd="sng">
              <a:solidFill>
                <a:srgbClr val="E7D0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txBox="1"/>
            <p:nvPr/>
          </p:nvSpPr>
          <p:spPr>
            <a:xfrm>
              <a:off x="3103"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BodyPart</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DayofIncident</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InjuryNature</a:t>
              </a:r>
              <a:endParaRPr sz="24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IncidentDescription</a:t>
              </a:r>
              <a:endParaRPr sz="2400" b="0" i="0" u="none" strike="noStrike" cap="none">
                <a:solidFill>
                  <a:schemeClr val="dk1"/>
                </a:solidFill>
                <a:latin typeface="Calibri"/>
                <a:ea typeface="Calibri"/>
                <a:cs typeface="Calibri"/>
                <a:sym typeface="Calibri"/>
              </a:endParaRPr>
            </a:p>
          </p:txBody>
        </p:sp>
        <p:sp>
          <p:nvSpPr>
            <p:cNvPr id="391" name="Google Shape;391;p24"/>
            <p:cNvSpPr/>
            <p:nvPr/>
          </p:nvSpPr>
          <p:spPr>
            <a:xfrm>
              <a:off x="3452586" y="646975"/>
              <a:ext cx="3025862" cy="691200"/>
            </a:xfrm>
            <a:prstGeom prst="rect">
              <a:avLst/>
            </a:prstGeom>
            <a:solidFill>
              <a:srgbClr val="9E5636"/>
            </a:solidFill>
            <a:ln w="15875" cap="flat" cmpd="sng">
              <a:solidFill>
                <a:srgbClr val="9E56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txBox="1"/>
            <p:nvPr/>
          </p:nvSpPr>
          <p:spPr>
            <a:xfrm>
              <a:off x="3452586"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Output</a:t>
              </a:r>
              <a:endParaRPr/>
            </a:p>
          </p:txBody>
        </p:sp>
        <p:sp>
          <p:nvSpPr>
            <p:cNvPr id="393" name="Google Shape;393;p24"/>
            <p:cNvSpPr/>
            <p:nvPr/>
          </p:nvSpPr>
          <p:spPr>
            <a:xfrm>
              <a:off x="3452586" y="1338175"/>
              <a:ext cx="3025862" cy="2075220"/>
            </a:xfrm>
            <a:prstGeom prst="rect">
              <a:avLst/>
            </a:prstGeom>
            <a:solidFill>
              <a:srgbClr val="DFCECB">
                <a:alpha val="89803"/>
              </a:srgbClr>
            </a:solidFill>
            <a:ln w="15875" cap="flat" cmpd="sng">
              <a:solidFill>
                <a:srgbClr val="DFCE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txBox="1"/>
            <p:nvPr/>
          </p:nvSpPr>
          <p:spPr>
            <a:xfrm>
              <a:off x="3452586"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Pattern of circumstances related to the injuries</a:t>
              </a:r>
              <a:endParaRPr/>
            </a:p>
          </p:txBody>
        </p:sp>
        <p:sp>
          <p:nvSpPr>
            <p:cNvPr id="395" name="Google Shape;395;p24"/>
            <p:cNvSpPr/>
            <p:nvPr/>
          </p:nvSpPr>
          <p:spPr>
            <a:xfrm>
              <a:off x="6902070" y="646975"/>
              <a:ext cx="3025862" cy="691200"/>
            </a:xfrm>
            <a:prstGeom prst="rect">
              <a:avLst/>
            </a:prstGeom>
            <a:solidFill>
              <a:srgbClr val="84543F"/>
            </a:solidFill>
            <a:ln w="15875" cap="flat" cmpd="sng">
              <a:solidFill>
                <a:srgbClr val="8454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txBox="1"/>
            <p:nvPr/>
          </p:nvSpPr>
          <p:spPr>
            <a:xfrm>
              <a:off x="6902070" y="646975"/>
              <a:ext cx="3025862"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Benefit</a:t>
              </a:r>
              <a:endParaRPr/>
            </a:p>
          </p:txBody>
        </p:sp>
        <p:sp>
          <p:nvSpPr>
            <p:cNvPr id="397" name="Google Shape;397;p24"/>
            <p:cNvSpPr/>
            <p:nvPr/>
          </p:nvSpPr>
          <p:spPr>
            <a:xfrm>
              <a:off x="6902070" y="1338175"/>
              <a:ext cx="3025862" cy="2075220"/>
            </a:xfrm>
            <a:prstGeom prst="rect">
              <a:avLst/>
            </a:prstGeom>
            <a:solidFill>
              <a:srgbClr val="D7CFCC">
                <a:alpha val="89803"/>
              </a:srgbClr>
            </a:solidFill>
            <a:ln w="15875" cap="flat" cmpd="sng">
              <a:solidFill>
                <a:srgbClr val="D7CFC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txBox="1"/>
            <p:nvPr/>
          </p:nvSpPr>
          <p:spPr>
            <a:xfrm>
              <a:off x="6902070" y="1338175"/>
              <a:ext cx="3025862" cy="2075220"/>
            </a:xfrm>
            <a:prstGeom prst="rect">
              <a:avLst/>
            </a:prstGeom>
            <a:noFill/>
            <a:ln>
              <a:noFill/>
            </a:ln>
          </p:spPr>
          <p:txBody>
            <a:bodyPr spcFirstLastPara="1" wrap="square" lIns="128000" tIns="128000" rIns="170675" bIns="192000" anchor="t" anchorCtr="0">
              <a:noAutofit/>
            </a:bodyPr>
            <a:lstStyle/>
            <a:p>
              <a:pPr marL="228600" marR="0" lvl="1" indent="-228600" algn="l" rtl="0">
                <a:lnSpc>
                  <a:spcPct val="9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Implement safety program</a:t>
              </a:r>
              <a:r>
                <a:rPr lang="en-US" sz="2400">
                  <a:solidFill>
                    <a:schemeClr val="dk1"/>
                  </a:solidFill>
                  <a:latin typeface="Calibri"/>
                  <a:ea typeface="Calibri"/>
                  <a:cs typeface="Calibri"/>
                  <a:sym typeface="Calibri"/>
                </a:rPr>
                <a:t>.</a:t>
              </a:r>
              <a:endParaRPr/>
            </a:p>
            <a:p>
              <a:pPr marL="228600" marR="0" lvl="1" indent="-228600" algn="l" rtl="0">
                <a:lnSpc>
                  <a:spcPct val="90000"/>
                </a:lnSpc>
                <a:spcBef>
                  <a:spcPts val="36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Minimize future incidents leading to the same claim</a:t>
              </a:r>
              <a:endParaRPr/>
            </a:p>
          </p:txBody>
        </p:sp>
      </p:grpSp>
      <p:grpSp>
        <p:nvGrpSpPr>
          <p:cNvPr id="399" name="Google Shape;399;p24"/>
          <p:cNvGrpSpPr/>
          <p:nvPr/>
        </p:nvGrpSpPr>
        <p:grpSpPr>
          <a:xfrm>
            <a:off x="210" y="-13555"/>
            <a:ext cx="12191578" cy="524948"/>
            <a:chOff x="210" y="128685"/>
            <a:chExt cx="12191578" cy="524948"/>
          </a:xfrm>
        </p:grpSpPr>
        <p:sp>
          <p:nvSpPr>
            <p:cNvPr id="400" name="Google Shape;400;p24"/>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02" name="Google Shape;402;p24"/>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04" name="Google Shape;404;p24"/>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06" name="Google Shape;406;p24"/>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408" name="Google Shape;408;p24"/>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25"/>
          <p:cNvSpPr/>
          <p:nvPr/>
        </p:nvSpPr>
        <p:spPr>
          <a:xfrm>
            <a:off x="6679924" y="1945325"/>
            <a:ext cx="4861200" cy="839400"/>
          </a:xfrm>
          <a:prstGeom prst="roundRect">
            <a:avLst>
              <a:gd name="adj" fmla="val 16667"/>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5" name="Google Shape;415;p25"/>
          <p:cNvCxnSpPr/>
          <p:nvPr/>
        </p:nvCxnSpPr>
        <p:spPr>
          <a:xfrm>
            <a:off x="1193532" y="1737845"/>
            <a:ext cx="9966960"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416" name="Google Shape;416;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Multiple Linear regression</a:t>
            </a:r>
            <a:endParaRPr sz="4400"/>
          </a:p>
        </p:txBody>
      </p:sp>
      <p:sp>
        <p:nvSpPr>
          <p:cNvPr id="417" name="Google Shape;417;p25"/>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5"/>
          <p:cNvGrpSpPr/>
          <p:nvPr/>
        </p:nvGrpSpPr>
        <p:grpSpPr>
          <a:xfrm>
            <a:off x="1193518" y="1865600"/>
            <a:ext cx="5419457" cy="4106016"/>
            <a:chOff x="0" y="121188"/>
            <a:chExt cx="5419457" cy="4106016"/>
          </a:xfrm>
        </p:grpSpPr>
        <p:sp>
          <p:nvSpPr>
            <p:cNvPr id="420" name="Google Shape;420;p25"/>
            <p:cNvSpPr/>
            <p:nvPr/>
          </p:nvSpPr>
          <p:spPr>
            <a:xfrm>
              <a:off x="7" y="121188"/>
              <a:ext cx="5045400" cy="8394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txBox="1"/>
            <p:nvPr/>
          </p:nvSpPr>
          <p:spPr>
            <a:xfrm>
              <a:off x="40982" y="162163"/>
              <a:ext cx="48612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Dependent Variable</a:t>
              </a:r>
              <a:endParaRPr/>
            </a:p>
          </p:txBody>
        </p:sp>
        <p:sp>
          <p:nvSpPr>
            <p:cNvPr id="422" name="Google Shape;422;p25"/>
            <p:cNvSpPr/>
            <p:nvPr/>
          </p:nvSpPr>
          <p:spPr>
            <a:xfrm>
              <a:off x="0" y="960654"/>
              <a:ext cx="5419457" cy="57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txBox="1"/>
            <p:nvPr/>
          </p:nvSpPr>
          <p:spPr>
            <a:xfrm>
              <a:off x="0" y="960654"/>
              <a:ext cx="5419457" cy="579600"/>
            </a:xfrm>
            <a:prstGeom prst="rect">
              <a:avLst/>
            </a:prstGeom>
            <a:noFill/>
            <a:ln>
              <a:noFill/>
            </a:ln>
          </p:spPr>
          <p:txBody>
            <a:bodyPr spcFirstLastPara="1" wrap="square" lIns="172050"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Other Paid (Excluding indemnity)</a:t>
              </a:r>
              <a:endParaRPr/>
            </a:p>
          </p:txBody>
        </p:sp>
        <p:sp>
          <p:nvSpPr>
            <p:cNvPr id="424" name="Google Shape;424;p25"/>
            <p:cNvSpPr/>
            <p:nvPr/>
          </p:nvSpPr>
          <p:spPr>
            <a:xfrm>
              <a:off x="7" y="1540263"/>
              <a:ext cx="5045400" cy="839400"/>
            </a:xfrm>
            <a:prstGeom prst="roundRect">
              <a:avLst>
                <a:gd name="adj" fmla="val 16667"/>
              </a:avLst>
            </a:prstGeom>
            <a:solidFill>
              <a:srgbClr val="84543F"/>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txBox="1"/>
            <p:nvPr/>
          </p:nvSpPr>
          <p:spPr>
            <a:xfrm>
              <a:off x="40982" y="1581238"/>
              <a:ext cx="48804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Independent Variable</a:t>
              </a:r>
              <a:endParaRPr/>
            </a:p>
          </p:txBody>
        </p:sp>
        <p:sp>
          <p:nvSpPr>
            <p:cNvPr id="426" name="Google Shape;426;p25"/>
            <p:cNvSpPr/>
            <p:nvPr/>
          </p:nvSpPr>
          <p:spPr>
            <a:xfrm>
              <a:off x="0" y="2379729"/>
              <a:ext cx="5419457" cy="1847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txBox="1"/>
            <p:nvPr/>
          </p:nvSpPr>
          <p:spPr>
            <a:xfrm>
              <a:off x="0" y="2379729"/>
              <a:ext cx="5419457" cy="1847475"/>
            </a:xfrm>
            <a:prstGeom prst="rect">
              <a:avLst/>
            </a:prstGeom>
            <a:noFill/>
            <a:ln>
              <a:noFill/>
            </a:ln>
          </p:spPr>
          <p:txBody>
            <a:bodyPr spcFirstLastPara="1" wrap="square" lIns="172050"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AverageWeeklyWage</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NoOfDayAway</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TimeToProcess</a:t>
              </a:r>
              <a:endParaRPr/>
            </a:p>
            <a:p>
              <a:pPr marL="228600" marR="0" lvl="1" indent="-2286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CntTransPerClaim</a:t>
              </a:r>
              <a:endParaRPr/>
            </a:p>
          </p:txBody>
        </p:sp>
      </p:grpSp>
      <p:grpSp>
        <p:nvGrpSpPr>
          <p:cNvPr id="428" name="Google Shape;428;p25"/>
          <p:cNvGrpSpPr/>
          <p:nvPr/>
        </p:nvGrpSpPr>
        <p:grpSpPr>
          <a:xfrm>
            <a:off x="210" y="-13555"/>
            <a:ext cx="12191578" cy="524948"/>
            <a:chOff x="210" y="128685"/>
            <a:chExt cx="12191578" cy="524948"/>
          </a:xfrm>
        </p:grpSpPr>
        <p:sp>
          <p:nvSpPr>
            <p:cNvPr id="429" name="Google Shape;429;p25"/>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31" name="Google Shape;431;p25"/>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33" name="Google Shape;433;p25"/>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35" name="Google Shape;435;p25"/>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437" name="Google Shape;437;p25"/>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439" name="Google Shape;439;p25"/>
          <p:cNvSpPr txBox="1"/>
          <p:nvPr/>
        </p:nvSpPr>
        <p:spPr>
          <a:xfrm>
            <a:off x="6841575" y="1986275"/>
            <a:ext cx="4880400" cy="757500"/>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 lang="en-US" sz="3500">
                <a:solidFill>
                  <a:schemeClr val="lt1"/>
                </a:solidFill>
                <a:latin typeface="Calibri"/>
                <a:ea typeface="Calibri"/>
                <a:cs typeface="Calibri"/>
                <a:sym typeface="Calibri"/>
              </a:rPr>
              <a:t>Initial Hypothesis Tested</a:t>
            </a:r>
            <a:endParaRPr/>
          </a:p>
        </p:txBody>
      </p:sp>
      <p:sp>
        <p:nvSpPr>
          <p:cNvPr id="440" name="Google Shape;440;p25"/>
          <p:cNvSpPr txBox="1"/>
          <p:nvPr/>
        </p:nvSpPr>
        <p:spPr>
          <a:xfrm>
            <a:off x="6826250" y="2839775"/>
            <a:ext cx="4714800" cy="16803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The non-indemnity claim amount is dependent on the Worker’s wage and no. of days the worker was away.</a:t>
            </a:r>
            <a:endParaRPr sz="24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Multiple Linear Regression Equation</a:t>
            </a:r>
            <a:endParaRPr/>
          </a:p>
        </p:txBody>
      </p:sp>
      <p:sp>
        <p:nvSpPr>
          <p:cNvPr id="447" name="Google Shape;447;p26"/>
          <p:cNvSpPr txBox="1"/>
          <p:nvPr/>
        </p:nvSpPr>
        <p:spPr>
          <a:xfrm>
            <a:off x="1097279" y="1876214"/>
            <a:ext cx="10058400" cy="963207"/>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None/>
            </a:pPr>
            <a:endParaRPr sz="1800">
              <a:solidFill>
                <a:srgbClr val="3F3F3F"/>
              </a:solidFill>
              <a:latin typeface="Calibri"/>
              <a:ea typeface="Calibri"/>
              <a:cs typeface="Calibri"/>
              <a:sym typeface="Calibri"/>
            </a:endParaRPr>
          </a:p>
        </p:txBody>
      </p:sp>
      <p:pic>
        <p:nvPicPr>
          <p:cNvPr id="448" name="Google Shape;448;p26"/>
          <p:cNvPicPr preferRelativeResize="0">
            <a:picLocks noGrp="1"/>
          </p:cNvPicPr>
          <p:nvPr>
            <p:ph type="body" idx="1"/>
          </p:nvPr>
        </p:nvPicPr>
        <p:blipFill rotWithShape="1">
          <a:blip r:embed="rId3">
            <a:alphaModFix/>
          </a:blip>
          <a:srcRect r="5267"/>
          <a:stretch/>
        </p:blipFill>
        <p:spPr>
          <a:xfrm>
            <a:off x="1097275" y="2808950"/>
            <a:ext cx="10301100" cy="33663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449" name="Google Shape;449;p26"/>
          <p:cNvSpPr/>
          <p:nvPr/>
        </p:nvSpPr>
        <p:spPr>
          <a:xfrm>
            <a:off x="984250" y="1938175"/>
            <a:ext cx="10171500" cy="778200"/>
          </a:xfrm>
          <a:prstGeom prst="snip2DiagRect">
            <a:avLst>
              <a:gd name="adj1" fmla="val 0"/>
              <a:gd name="adj2" fmla="val 16667"/>
            </a:avLst>
          </a:prstGeom>
          <a:solidFill>
            <a:schemeClr val="accen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000" b="1">
                <a:solidFill>
                  <a:schemeClr val="lt1"/>
                </a:solidFill>
                <a:latin typeface="Calibri"/>
                <a:ea typeface="Calibri"/>
                <a:cs typeface="Calibri"/>
                <a:sym typeface="Calibri"/>
              </a:rPr>
              <a:t>Claim Amount = -2355.201 + 1.080* AverageWeeklyWage + 3.720*NoOfDayAway + 1.341 *   TimeToProcess + 208.08* CntTransPerClaim</a:t>
            </a:r>
            <a:endParaRPr sz="2000" b="1">
              <a:solidFill>
                <a:schemeClr val="lt1"/>
              </a:solidFill>
              <a:latin typeface="Calibri"/>
              <a:ea typeface="Calibri"/>
              <a:cs typeface="Calibri"/>
              <a:sym typeface="Calibri"/>
            </a:endParaRPr>
          </a:p>
        </p:txBody>
      </p:sp>
      <p:grpSp>
        <p:nvGrpSpPr>
          <p:cNvPr id="450" name="Google Shape;450;p26"/>
          <p:cNvGrpSpPr/>
          <p:nvPr/>
        </p:nvGrpSpPr>
        <p:grpSpPr>
          <a:xfrm>
            <a:off x="210" y="6765"/>
            <a:ext cx="12191578" cy="524948"/>
            <a:chOff x="210" y="128685"/>
            <a:chExt cx="12191578" cy="524948"/>
          </a:xfrm>
        </p:grpSpPr>
        <p:sp>
          <p:nvSpPr>
            <p:cNvPr id="451" name="Google Shape;451;p26"/>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53" name="Google Shape;453;p26"/>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55" name="Google Shape;455;p26"/>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57" name="Google Shape;457;p26"/>
            <p:cNvSpPr/>
            <p:nvPr/>
          </p:nvSpPr>
          <p:spPr>
            <a:xfrm>
              <a:off x="696837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txBox="1"/>
            <p:nvPr/>
          </p:nvSpPr>
          <p:spPr>
            <a:xfrm>
              <a:off x="723084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459" name="Google Shape;459;p26"/>
            <p:cNvSpPr/>
            <p:nvPr/>
          </p:nvSpPr>
          <p:spPr>
            <a:xfrm>
              <a:off x="9530598" y="128685"/>
              <a:ext cx="2661190"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txBox="1"/>
            <p:nvPr/>
          </p:nvSpPr>
          <p:spPr>
            <a:xfrm>
              <a:off x="9793072" y="128685"/>
              <a:ext cx="2136242"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7"/>
          <p:cNvSpPr txBox="1">
            <a:spLocks noGrp="1"/>
          </p:cNvSpPr>
          <p:nvPr>
            <p:ph type="title"/>
          </p:nvPr>
        </p:nvSpPr>
        <p:spPr>
          <a:xfrm>
            <a:off x="1097280" y="988906"/>
            <a:ext cx="10058400" cy="74845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Interpreting Linear regression Equation</a:t>
            </a:r>
            <a:endParaRPr sz="4000"/>
          </a:p>
        </p:txBody>
      </p:sp>
      <p:grpSp>
        <p:nvGrpSpPr>
          <p:cNvPr id="467" name="Google Shape;467;p27"/>
          <p:cNvGrpSpPr/>
          <p:nvPr/>
        </p:nvGrpSpPr>
        <p:grpSpPr>
          <a:xfrm>
            <a:off x="210" y="-13555"/>
            <a:ext cx="12191578" cy="524948"/>
            <a:chOff x="210" y="128685"/>
            <a:chExt cx="12191578" cy="524948"/>
          </a:xfrm>
        </p:grpSpPr>
        <p:sp>
          <p:nvSpPr>
            <p:cNvPr id="468" name="Google Shape;468;p27"/>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470" name="Google Shape;470;p27"/>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472" name="Google Shape;472;p27"/>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474" name="Google Shape;474;p27"/>
            <p:cNvSpPr/>
            <p:nvPr/>
          </p:nvSpPr>
          <p:spPr>
            <a:xfrm>
              <a:off x="696837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txBox="1"/>
            <p:nvPr/>
          </p:nvSpPr>
          <p:spPr>
            <a:xfrm>
              <a:off x="723084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476" name="Google Shape;476;p27"/>
            <p:cNvSpPr/>
            <p:nvPr/>
          </p:nvSpPr>
          <p:spPr>
            <a:xfrm>
              <a:off x="9530598" y="128685"/>
              <a:ext cx="2661190"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txBox="1"/>
            <p:nvPr/>
          </p:nvSpPr>
          <p:spPr>
            <a:xfrm>
              <a:off x="9793072" y="128685"/>
              <a:ext cx="2136242"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grpSp>
        <p:nvGrpSpPr>
          <p:cNvPr id="478" name="Google Shape;478;p27"/>
          <p:cNvGrpSpPr/>
          <p:nvPr/>
        </p:nvGrpSpPr>
        <p:grpSpPr>
          <a:xfrm>
            <a:off x="1103508" y="2096168"/>
            <a:ext cx="10161789" cy="729000"/>
            <a:chOff x="-1" y="-2353"/>
            <a:chExt cx="6446200" cy="729000"/>
          </a:xfrm>
        </p:grpSpPr>
        <p:sp>
          <p:nvSpPr>
            <p:cNvPr id="479" name="Google Shape;479;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0" name="Google Shape;480;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 All the coefficients are positive which represents positive relationship between dependent and independent variables.</a:t>
              </a:r>
              <a:endParaRPr sz="2000">
                <a:latin typeface="Calibri"/>
                <a:ea typeface="Calibri"/>
                <a:cs typeface="Calibri"/>
                <a:sym typeface="Calibri"/>
              </a:endParaRPr>
            </a:p>
          </p:txBody>
        </p:sp>
      </p:grpSp>
      <p:grpSp>
        <p:nvGrpSpPr>
          <p:cNvPr id="481" name="Google Shape;481;p27"/>
          <p:cNvGrpSpPr/>
          <p:nvPr/>
        </p:nvGrpSpPr>
        <p:grpSpPr>
          <a:xfrm>
            <a:off x="1100333" y="2902618"/>
            <a:ext cx="10161789" cy="729000"/>
            <a:chOff x="-1" y="-2353"/>
            <a:chExt cx="6446200" cy="729000"/>
          </a:xfrm>
        </p:grpSpPr>
        <p:sp>
          <p:nvSpPr>
            <p:cNvPr id="482" name="Google Shape;482;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3" name="Google Shape;483;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ii) The higher the worker’s wage the higher will be the medical claim costs.</a:t>
              </a:r>
              <a:endParaRPr sz="2000">
                <a:latin typeface="Calibri"/>
                <a:ea typeface="Calibri"/>
                <a:cs typeface="Calibri"/>
                <a:sym typeface="Calibri"/>
              </a:endParaRPr>
            </a:p>
          </p:txBody>
        </p:sp>
      </p:grpSp>
      <p:grpSp>
        <p:nvGrpSpPr>
          <p:cNvPr id="484" name="Google Shape;484;p27"/>
          <p:cNvGrpSpPr/>
          <p:nvPr/>
        </p:nvGrpSpPr>
        <p:grpSpPr>
          <a:xfrm>
            <a:off x="1101921" y="3750343"/>
            <a:ext cx="10161789" cy="729000"/>
            <a:chOff x="-1" y="-2353"/>
            <a:chExt cx="6446200" cy="729000"/>
          </a:xfrm>
        </p:grpSpPr>
        <p:sp>
          <p:nvSpPr>
            <p:cNvPr id="485" name="Google Shape;485;p2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6" name="Google Shape;486;p2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a:solidFill>
                    <a:schemeClr val="dk1"/>
                  </a:solidFill>
                  <a:latin typeface="Calibri"/>
                  <a:ea typeface="Calibri"/>
                  <a:cs typeface="Calibri"/>
                  <a:sym typeface="Calibri"/>
                </a:rPr>
                <a:t>iii) The more number of days the worker is absent because of injury, the more will be the medical claim costs.</a:t>
              </a:r>
              <a:endParaRPr sz="2000">
                <a:latin typeface="Calibri"/>
                <a:ea typeface="Calibri"/>
                <a:cs typeface="Calibri"/>
                <a:sym typeface="Calibri"/>
              </a:endParaRPr>
            </a:p>
          </p:txBody>
        </p:sp>
      </p:grpSp>
      <p:grpSp>
        <p:nvGrpSpPr>
          <p:cNvPr id="487" name="Google Shape;487;p27"/>
          <p:cNvGrpSpPr/>
          <p:nvPr/>
        </p:nvGrpSpPr>
        <p:grpSpPr>
          <a:xfrm>
            <a:off x="1121783" y="4556793"/>
            <a:ext cx="10161789" cy="729000"/>
            <a:chOff x="-1" y="-383353"/>
            <a:chExt cx="6446200" cy="729000"/>
          </a:xfrm>
        </p:grpSpPr>
        <p:sp>
          <p:nvSpPr>
            <p:cNvPr id="488" name="Google Shape;488;p27"/>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89" name="Google Shape;489;p27"/>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a:solidFill>
                    <a:schemeClr val="dk1"/>
                  </a:solidFill>
                  <a:latin typeface="Calibri"/>
                  <a:ea typeface="Calibri"/>
                  <a:cs typeface="Calibri"/>
                  <a:sym typeface="Calibri"/>
                </a:rPr>
                <a:t>iv) Higher medical claims needs more time to process .</a:t>
              </a:r>
              <a:endParaRPr sz="2000">
                <a:solidFill>
                  <a:schemeClr val="dk1"/>
                </a:solidFill>
                <a:latin typeface="Calibri"/>
                <a:ea typeface="Calibri"/>
                <a:cs typeface="Calibri"/>
                <a:sym typeface="Calibri"/>
              </a:endParaRPr>
            </a:p>
          </p:txBody>
        </p:sp>
      </p:grpSp>
      <p:grpSp>
        <p:nvGrpSpPr>
          <p:cNvPr id="490" name="Google Shape;490;p27"/>
          <p:cNvGrpSpPr/>
          <p:nvPr/>
        </p:nvGrpSpPr>
        <p:grpSpPr>
          <a:xfrm>
            <a:off x="1121783" y="5394993"/>
            <a:ext cx="10161789" cy="729000"/>
            <a:chOff x="-1" y="-383353"/>
            <a:chExt cx="6446200" cy="729000"/>
          </a:xfrm>
        </p:grpSpPr>
        <p:sp>
          <p:nvSpPr>
            <p:cNvPr id="491" name="Google Shape;491;p27"/>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92" name="Google Shape;492;p27"/>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a:solidFill>
                    <a:schemeClr val="dk1"/>
                  </a:solidFill>
                  <a:latin typeface="Calibri"/>
                  <a:ea typeface="Calibri"/>
                  <a:cs typeface="Calibri"/>
                  <a:sym typeface="Calibri"/>
                </a:rPr>
                <a:t>iv) The higher the count of transactions per claim the higher will be the medical claim costs.</a:t>
              </a:r>
              <a:endParaRPr sz="20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8"/>
          <p:cNvSpPr txBox="1">
            <a:spLocks noGrp="1"/>
          </p:cNvSpPr>
          <p:nvPr>
            <p:ph type="title"/>
          </p:nvPr>
        </p:nvSpPr>
        <p:spPr>
          <a:xfrm>
            <a:off x="1097280" y="988906"/>
            <a:ext cx="10058400" cy="748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US" sz="4000"/>
              <a:t>Limitation of Linear regression</a:t>
            </a:r>
            <a:endParaRPr sz="4000"/>
          </a:p>
        </p:txBody>
      </p:sp>
      <p:grpSp>
        <p:nvGrpSpPr>
          <p:cNvPr id="499" name="Google Shape;499;p28"/>
          <p:cNvGrpSpPr/>
          <p:nvPr/>
        </p:nvGrpSpPr>
        <p:grpSpPr>
          <a:xfrm>
            <a:off x="210" y="-13555"/>
            <a:ext cx="12191688" cy="525000"/>
            <a:chOff x="210" y="128685"/>
            <a:chExt cx="12191688" cy="525000"/>
          </a:xfrm>
        </p:grpSpPr>
        <p:sp>
          <p:nvSpPr>
            <p:cNvPr id="500" name="Google Shape;500;p28"/>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502" name="Google Shape;502;p28"/>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504" name="Google Shape;504;p28"/>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506" name="Google Shape;506;p28"/>
            <p:cNvSpPr/>
            <p:nvPr/>
          </p:nvSpPr>
          <p:spPr>
            <a:xfrm>
              <a:off x="696837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txBox="1"/>
            <p:nvPr/>
          </p:nvSpPr>
          <p:spPr>
            <a:xfrm>
              <a:off x="723084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508" name="Google Shape;508;p28"/>
            <p:cNvSpPr/>
            <p:nvPr/>
          </p:nvSpPr>
          <p:spPr>
            <a:xfrm>
              <a:off x="9530598" y="128685"/>
              <a:ext cx="26613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txBox="1"/>
            <p:nvPr/>
          </p:nvSpPr>
          <p:spPr>
            <a:xfrm>
              <a:off x="9793072" y="128685"/>
              <a:ext cx="21363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grpSp>
        <p:nvGrpSpPr>
          <p:cNvPr id="510" name="Google Shape;510;p28"/>
          <p:cNvGrpSpPr/>
          <p:nvPr/>
        </p:nvGrpSpPr>
        <p:grpSpPr>
          <a:xfrm>
            <a:off x="1103500" y="1936751"/>
            <a:ext cx="10161789" cy="947044"/>
            <a:chOff x="-1" y="-2353"/>
            <a:chExt cx="6446200" cy="729000"/>
          </a:xfrm>
        </p:grpSpPr>
        <p:sp>
          <p:nvSpPr>
            <p:cNvPr id="511" name="Google Shape;511;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2" name="Google Shape;512;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 Before fitting the model, each of the independent variable is to be evaluated for MultiCollinearity.</a:t>
              </a:r>
              <a:endParaRPr sz="2000" b="1">
                <a:latin typeface="Calibri"/>
                <a:ea typeface="Calibri"/>
                <a:cs typeface="Calibri"/>
                <a:sym typeface="Calibri"/>
              </a:endParaRPr>
            </a:p>
          </p:txBody>
        </p:sp>
      </p:grpSp>
      <p:grpSp>
        <p:nvGrpSpPr>
          <p:cNvPr id="513" name="Google Shape;513;p28"/>
          <p:cNvGrpSpPr/>
          <p:nvPr/>
        </p:nvGrpSpPr>
        <p:grpSpPr>
          <a:xfrm>
            <a:off x="1100325" y="2984346"/>
            <a:ext cx="10161789" cy="947044"/>
            <a:chOff x="-1" y="-2353"/>
            <a:chExt cx="6446200" cy="729000"/>
          </a:xfrm>
        </p:grpSpPr>
        <p:sp>
          <p:nvSpPr>
            <p:cNvPr id="514" name="Google Shape;514;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5" name="Google Shape;515;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ii) One of the key assumptions is that there is linear relationship between dependent and independent variables, and normal distribution of residuals.</a:t>
              </a:r>
              <a:endParaRPr sz="2000" b="1">
                <a:latin typeface="Calibri"/>
                <a:ea typeface="Calibri"/>
                <a:cs typeface="Calibri"/>
                <a:sym typeface="Calibri"/>
              </a:endParaRPr>
            </a:p>
          </p:txBody>
        </p:sp>
      </p:grpSp>
      <p:grpSp>
        <p:nvGrpSpPr>
          <p:cNvPr id="516" name="Google Shape;516;p28"/>
          <p:cNvGrpSpPr/>
          <p:nvPr/>
        </p:nvGrpSpPr>
        <p:grpSpPr>
          <a:xfrm>
            <a:off x="1101913" y="4085557"/>
            <a:ext cx="10161789" cy="947044"/>
            <a:chOff x="-1" y="-2353"/>
            <a:chExt cx="6446200" cy="729000"/>
          </a:xfrm>
        </p:grpSpPr>
        <p:sp>
          <p:nvSpPr>
            <p:cNvPr id="517" name="Google Shape;517;p28"/>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18" name="Google Shape;518;p28"/>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iii) There are many independent categorical variables in this dataset which has to be first transformed and create dummy variables for each.</a:t>
              </a:r>
              <a:endParaRPr sz="2000" b="1">
                <a:latin typeface="Calibri"/>
                <a:ea typeface="Calibri"/>
                <a:cs typeface="Calibri"/>
                <a:sym typeface="Calibri"/>
              </a:endParaRPr>
            </a:p>
          </p:txBody>
        </p:sp>
      </p:grpSp>
      <p:grpSp>
        <p:nvGrpSpPr>
          <p:cNvPr id="519" name="Google Shape;519;p28"/>
          <p:cNvGrpSpPr/>
          <p:nvPr/>
        </p:nvGrpSpPr>
        <p:grpSpPr>
          <a:xfrm>
            <a:off x="1121775" y="5133121"/>
            <a:ext cx="10161789" cy="947044"/>
            <a:chOff x="-1" y="-383353"/>
            <a:chExt cx="6446200" cy="729000"/>
          </a:xfrm>
        </p:grpSpPr>
        <p:sp>
          <p:nvSpPr>
            <p:cNvPr id="520" name="Google Shape;520;p28"/>
            <p:cNvSpPr/>
            <p:nvPr/>
          </p:nvSpPr>
          <p:spPr>
            <a:xfrm rot="5400000">
              <a:off x="2854199" y="-3237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b="1"/>
            </a:p>
          </p:txBody>
        </p:sp>
        <p:sp>
          <p:nvSpPr>
            <p:cNvPr id="521" name="Google Shape;521;p28"/>
            <p:cNvSpPr txBox="1"/>
            <p:nvPr/>
          </p:nvSpPr>
          <p:spPr>
            <a:xfrm>
              <a:off x="44499" y="-34776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000" b="1">
                  <a:solidFill>
                    <a:schemeClr val="dk1"/>
                  </a:solidFill>
                  <a:latin typeface="Calibri"/>
                  <a:ea typeface="Calibri"/>
                  <a:cs typeface="Calibri"/>
                  <a:sym typeface="Calibri"/>
                </a:rPr>
                <a:t>iv) Linear Regression is sensitive to Outliers, so we need to first identify and remove outliers</a:t>
              </a:r>
              <a:endParaRPr sz="2000" b="1">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9"/>
          <p:cNvGrpSpPr/>
          <p:nvPr/>
        </p:nvGrpSpPr>
        <p:grpSpPr>
          <a:xfrm>
            <a:off x="210" y="-13555"/>
            <a:ext cx="12191688" cy="525000"/>
            <a:chOff x="210" y="128685"/>
            <a:chExt cx="12191688" cy="525000"/>
          </a:xfrm>
        </p:grpSpPr>
        <p:sp>
          <p:nvSpPr>
            <p:cNvPr id="528" name="Google Shape;528;p29"/>
            <p:cNvSpPr/>
            <p:nvPr/>
          </p:nvSpPr>
          <p:spPr>
            <a:xfrm>
              <a:off x="210" y="128685"/>
              <a:ext cx="2484300" cy="525000"/>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txBox="1"/>
            <p:nvPr/>
          </p:nvSpPr>
          <p:spPr>
            <a:xfrm>
              <a:off x="210" y="128685"/>
              <a:ext cx="2352900" cy="525000"/>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530" name="Google Shape;530;p29"/>
            <p:cNvSpPr/>
            <p:nvPr/>
          </p:nvSpPr>
          <p:spPr>
            <a:xfrm>
              <a:off x="184392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txBox="1"/>
            <p:nvPr/>
          </p:nvSpPr>
          <p:spPr>
            <a:xfrm>
              <a:off x="210639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532" name="Google Shape;532;p29"/>
            <p:cNvSpPr/>
            <p:nvPr/>
          </p:nvSpPr>
          <p:spPr>
            <a:xfrm>
              <a:off x="4406148"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txBox="1"/>
            <p:nvPr/>
          </p:nvSpPr>
          <p:spPr>
            <a:xfrm>
              <a:off x="4668622"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534" name="Google Shape;534;p29"/>
            <p:cNvSpPr/>
            <p:nvPr/>
          </p:nvSpPr>
          <p:spPr>
            <a:xfrm>
              <a:off x="6968373" y="128685"/>
              <a:ext cx="3202800" cy="525000"/>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txBox="1"/>
            <p:nvPr/>
          </p:nvSpPr>
          <p:spPr>
            <a:xfrm>
              <a:off x="7230847" y="128685"/>
              <a:ext cx="2677800" cy="5250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Modelling Techniques</a:t>
              </a:r>
              <a:endParaRPr/>
            </a:p>
          </p:txBody>
        </p:sp>
        <p:sp>
          <p:nvSpPr>
            <p:cNvPr id="536" name="Google Shape;536;p29"/>
            <p:cNvSpPr/>
            <p:nvPr/>
          </p:nvSpPr>
          <p:spPr>
            <a:xfrm>
              <a:off x="9530598" y="128685"/>
              <a:ext cx="2661300" cy="525000"/>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txBox="1"/>
            <p:nvPr/>
          </p:nvSpPr>
          <p:spPr>
            <a:xfrm>
              <a:off x="9793072" y="128685"/>
              <a:ext cx="2136300" cy="525000"/>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Final Model</a:t>
              </a:r>
              <a:endParaRPr/>
            </a:p>
          </p:txBody>
        </p:sp>
      </p:grpSp>
      <p:sp>
        <p:nvSpPr>
          <p:cNvPr id="538" name="Google Shape;538;p29"/>
          <p:cNvSpPr/>
          <p:nvPr/>
        </p:nvSpPr>
        <p:spPr>
          <a:xfrm>
            <a:off x="1097275" y="875150"/>
            <a:ext cx="10159800" cy="823800"/>
          </a:xfrm>
          <a:prstGeom prst="roundRect">
            <a:avLst>
              <a:gd name="adj" fmla="val 16667"/>
            </a:avLst>
          </a:prstGeom>
          <a:solidFill>
            <a:srgbClr val="A85733"/>
          </a:solidFill>
          <a:ln w="15875" cap="flat" cmpd="sng">
            <a:solidFill>
              <a:srgbClr val="A65F0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400">
                <a:solidFill>
                  <a:srgbClr val="FFFFFF"/>
                </a:solidFill>
                <a:latin typeface="Calibri"/>
                <a:ea typeface="Calibri"/>
                <a:cs typeface="Calibri"/>
                <a:sym typeface="Calibri"/>
              </a:rPr>
              <a:t>MLR Results can be Used to</a:t>
            </a:r>
            <a:endParaRPr/>
          </a:p>
        </p:txBody>
      </p:sp>
      <p:grpSp>
        <p:nvGrpSpPr>
          <p:cNvPr id="539" name="Google Shape;539;p29"/>
          <p:cNvGrpSpPr/>
          <p:nvPr/>
        </p:nvGrpSpPr>
        <p:grpSpPr>
          <a:xfrm>
            <a:off x="1206501" y="1920955"/>
            <a:ext cx="9541313" cy="1191000"/>
            <a:chOff x="0" y="1"/>
            <a:chExt cx="8159850" cy="1191000"/>
          </a:xfrm>
        </p:grpSpPr>
        <p:sp>
          <p:nvSpPr>
            <p:cNvPr id="540" name="Google Shape;540;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1" name="Google Shape;541;p29"/>
            <p:cNvSpPr txBox="1"/>
            <p:nvPr/>
          </p:nvSpPr>
          <p:spPr>
            <a:xfrm>
              <a:off x="37050" y="37051"/>
              <a:ext cx="8122800" cy="994800"/>
            </a:xfrm>
            <a:prstGeom prst="rect">
              <a:avLst/>
            </a:prstGeom>
            <a:no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Successfully identify and predict medical cost drivers within Workers’ Compensation claims (i.e., specific diagnoses that result in costlier claims).</a:t>
              </a:r>
              <a:endParaRPr sz="2400" b="1">
                <a:solidFill>
                  <a:schemeClr val="lt1"/>
                </a:solidFill>
                <a:latin typeface="Calibri"/>
                <a:ea typeface="Calibri"/>
                <a:cs typeface="Calibri"/>
                <a:sym typeface="Calibri"/>
              </a:endParaRPr>
            </a:p>
          </p:txBody>
        </p:sp>
      </p:grpSp>
      <p:grpSp>
        <p:nvGrpSpPr>
          <p:cNvPr id="542" name="Google Shape;542;p29"/>
          <p:cNvGrpSpPr/>
          <p:nvPr/>
        </p:nvGrpSpPr>
        <p:grpSpPr>
          <a:xfrm>
            <a:off x="1206501" y="3292555"/>
            <a:ext cx="9541313" cy="1191000"/>
            <a:chOff x="0" y="1"/>
            <a:chExt cx="8159850" cy="1191000"/>
          </a:xfrm>
        </p:grpSpPr>
        <p:sp>
          <p:nvSpPr>
            <p:cNvPr id="543" name="Google Shape;543;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4" name="Google Shape;544;p29"/>
            <p:cNvSpPr txBox="1"/>
            <p:nvPr/>
          </p:nvSpPr>
          <p:spPr>
            <a:xfrm>
              <a:off x="37050" y="37051"/>
              <a:ext cx="8122800" cy="994800"/>
            </a:xfrm>
            <a:prstGeom prst="rect">
              <a:avLst/>
            </a:prstGeom>
            <a:solidFill>
              <a:srgbClr val="E69138"/>
            </a:solid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Settle claims early and more effectively.</a:t>
              </a:r>
              <a:endParaRPr sz="2400" b="1">
                <a:solidFill>
                  <a:schemeClr val="lt1"/>
                </a:solidFill>
                <a:latin typeface="Calibri"/>
                <a:ea typeface="Calibri"/>
                <a:cs typeface="Calibri"/>
                <a:sym typeface="Calibri"/>
              </a:endParaRPr>
            </a:p>
          </p:txBody>
        </p:sp>
      </p:grpSp>
      <p:grpSp>
        <p:nvGrpSpPr>
          <p:cNvPr id="545" name="Google Shape;545;p29"/>
          <p:cNvGrpSpPr/>
          <p:nvPr/>
        </p:nvGrpSpPr>
        <p:grpSpPr>
          <a:xfrm>
            <a:off x="1206501" y="4664155"/>
            <a:ext cx="9541313" cy="1191000"/>
            <a:chOff x="0" y="1"/>
            <a:chExt cx="8159850" cy="1191000"/>
          </a:xfrm>
        </p:grpSpPr>
        <p:sp>
          <p:nvSpPr>
            <p:cNvPr id="546" name="Google Shape;546;p29"/>
            <p:cNvSpPr/>
            <p:nvPr/>
          </p:nvSpPr>
          <p:spPr>
            <a:xfrm>
              <a:off x="0" y="1"/>
              <a:ext cx="8122800" cy="1191000"/>
            </a:xfrm>
            <a:prstGeom prst="roundRect">
              <a:avLst>
                <a:gd name="adj" fmla="val 10000"/>
              </a:avLst>
            </a:prstGeom>
            <a:solidFill>
              <a:srgbClr val="E69138"/>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47" name="Google Shape;547;p29"/>
            <p:cNvSpPr txBox="1"/>
            <p:nvPr/>
          </p:nvSpPr>
          <p:spPr>
            <a:xfrm>
              <a:off x="37050" y="37051"/>
              <a:ext cx="8122800" cy="994800"/>
            </a:xfrm>
            <a:prstGeom prst="rect">
              <a:avLst/>
            </a:prstGeom>
            <a:solidFill>
              <a:srgbClr val="E69138"/>
            </a:solidFill>
            <a:ln>
              <a:noFill/>
            </a:ln>
          </p:spPr>
          <p:txBody>
            <a:bodyPr spcFirstLastPara="1" wrap="square" lIns="72375" tIns="72375" rIns="72375" bIns="72375" anchor="ctr" anchorCtr="0">
              <a:noAutofit/>
            </a:bodyPr>
            <a:lstStyle/>
            <a:p>
              <a:pPr marL="457200" marR="0" lvl="0" indent="-381000" algn="l" rtl="0">
                <a:lnSpc>
                  <a:spcPct val="90000"/>
                </a:lnSpc>
                <a:spcBef>
                  <a:spcPts val="665"/>
                </a:spcBef>
                <a:spcAft>
                  <a:spcPts val="0"/>
                </a:spcAft>
                <a:buClr>
                  <a:schemeClr val="lt1"/>
                </a:buClr>
                <a:buSzPts val="2400"/>
                <a:buFont typeface="Calibri"/>
                <a:buChar char="●"/>
              </a:pPr>
              <a:r>
                <a:rPr lang="en-US" sz="2400" b="1">
                  <a:solidFill>
                    <a:schemeClr val="lt1"/>
                  </a:solidFill>
                  <a:latin typeface="Calibri"/>
                  <a:ea typeface="Calibri"/>
                  <a:cs typeface="Calibri"/>
                  <a:sym typeface="Calibri"/>
                </a:rPr>
                <a:t>Use to more accurately set reserves for an individual claim.</a:t>
              </a:r>
              <a:endParaRPr sz="2400" b="1">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pSp>
        <p:nvGrpSpPr>
          <p:cNvPr id="553" name="Google Shape;553;p30"/>
          <p:cNvGrpSpPr/>
          <p:nvPr/>
        </p:nvGrpSpPr>
        <p:grpSpPr>
          <a:xfrm>
            <a:off x="762000" y="968375"/>
            <a:ext cx="10842597" cy="3809664"/>
            <a:chOff x="-382693" y="-114867"/>
            <a:chExt cx="9291000" cy="1326300"/>
          </a:xfrm>
        </p:grpSpPr>
        <p:sp>
          <p:nvSpPr>
            <p:cNvPr id="554" name="Google Shape;554;p30"/>
            <p:cNvSpPr/>
            <p:nvPr/>
          </p:nvSpPr>
          <p:spPr>
            <a:xfrm>
              <a:off x="-382693" y="-114867"/>
              <a:ext cx="9291000" cy="1326300"/>
            </a:xfrm>
            <a:prstGeom prst="roundRect">
              <a:avLst>
                <a:gd name="adj" fmla="val 10000"/>
              </a:avLst>
            </a:prstGeom>
            <a:solidFill>
              <a:schemeClr val="l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sp>
          <p:nvSpPr>
            <p:cNvPr id="555" name="Google Shape;555;p30"/>
            <p:cNvSpPr txBox="1"/>
            <p:nvPr/>
          </p:nvSpPr>
          <p:spPr>
            <a:xfrm>
              <a:off x="37050" y="37051"/>
              <a:ext cx="8122800" cy="994800"/>
            </a:xfrm>
            <a:prstGeom prst="rect">
              <a:avLst/>
            </a:prstGeom>
            <a:noFill/>
            <a:ln>
              <a:noFill/>
            </a:ln>
          </p:spPr>
          <p:txBody>
            <a:bodyPr spcFirstLastPara="1" wrap="square" lIns="72375" tIns="72375" rIns="72375" bIns="72375" anchor="ctr" anchorCtr="0">
              <a:noAutofit/>
            </a:bodyPr>
            <a:lstStyle/>
            <a:p>
              <a:pPr marL="0" lvl="0" indent="0" algn="ctr" rtl="0">
                <a:lnSpc>
                  <a:spcPct val="90000"/>
                </a:lnSpc>
                <a:spcBef>
                  <a:spcPts val="665"/>
                </a:spcBef>
                <a:spcAft>
                  <a:spcPts val="0"/>
                </a:spcAft>
                <a:buNone/>
              </a:pPr>
              <a:r>
                <a:rPr lang="en-US" sz="6000" b="1">
                  <a:solidFill>
                    <a:schemeClr val="accent2"/>
                  </a:solidFill>
                  <a:latin typeface="Calibri"/>
                  <a:ea typeface="Calibri"/>
                  <a:cs typeface="Calibri"/>
                  <a:sym typeface="Calibri"/>
                </a:rPr>
                <a:t> Thank You!</a:t>
              </a:r>
              <a:endParaRPr sz="6000" b="1">
                <a:solidFill>
                  <a:schemeClr val="accent2"/>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4"/>
          <p:cNvGrpSpPr/>
          <p:nvPr/>
        </p:nvGrpSpPr>
        <p:grpSpPr>
          <a:xfrm>
            <a:off x="1488" y="-5421"/>
            <a:ext cx="12189023" cy="475673"/>
            <a:chOff x="1488" y="112683"/>
            <a:chExt cx="12189023" cy="475673"/>
          </a:xfrm>
        </p:grpSpPr>
        <p:sp>
          <p:nvSpPr>
            <p:cNvPr id="116" name="Google Shape;116;p14"/>
            <p:cNvSpPr/>
            <p:nvPr/>
          </p:nvSpPr>
          <p:spPr>
            <a:xfrm>
              <a:off x="1488" y="112683"/>
              <a:ext cx="2902148" cy="475673"/>
            </a:xfrm>
            <a:prstGeom prst="homePlate">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txBox="1"/>
            <p:nvPr/>
          </p:nvSpPr>
          <p:spPr>
            <a:xfrm>
              <a:off x="1488" y="112683"/>
              <a:ext cx="2783230" cy="475673"/>
            </a:xfrm>
            <a:prstGeom prst="rect">
              <a:avLst/>
            </a:prstGeom>
            <a:noFill/>
            <a:ln>
              <a:noFill/>
            </a:ln>
          </p:spPr>
          <p:txBody>
            <a:bodyPr spcFirstLastPara="1" wrap="square" lIns="106675"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Key Takeaways</a:t>
              </a:r>
              <a:endParaRPr/>
            </a:p>
          </p:txBody>
        </p:sp>
        <p:sp>
          <p:nvSpPr>
            <p:cNvPr id="118" name="Google Shape;118;p14"/>
            <p:cNvSpPr/>
            <p:nvPr/>
          </p:nvSpPr>
          <p:spPr>
            <a:xfrm>
              <a:off x="2323207"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p:nvPr/>
          </p:nvSpPr>
          <p:spPr>
            <a:xfrm>
              <a:off x="2561044"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Wrangling &amp; Merging</a:t>
              </a:r>
              <a:endParaRPr/>
            </a:p>
          </p:txBody>
        </p:sp>
        <p:sp>
          <p:nvSpPr>
            <p:cNvPr id="120" name="Google Shape;120;p14"/>
            <p:cNvSpPr/>
            <p:nvPr/>
          </p:nvSpPr>
          <p:spPr>
            <a:xfrm>
              <a:off x="4644925"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p:nvPr/>
          </p:nvSpPr>
          <p:spPr>
            <a:xfrm>
              <a:off x="4882762"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22" name="Google Shape;122;p14"/>
            <p:cNvSpPr/>
            <p:nvPr/>
          </p:nvSpPr>
          <p:spPr>
            <a:xfrm>
              <a:off x="6966644"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txBox="1"/>
            <p:nvPr/>
          </p:nvSpPr>
          <p:spPr>
            <a:xfrm>
              <a:off x="7204481"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24" name="Google Shape;124;p14"/>
            <p:cNvSpPr/>
            <p:nvPr/>
          </p:nvSpPr>
          <p:spPr>
            <a:xfrm>
              <a:off x="9288363" y="11268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p:nvPr/>
          </p:nvSpPr>
          <p:spPr>
            <a:xfrm>
              <a:off x="9526200" y="11268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126" name="Google Shape;126;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Overview</a:t>
            </a:r>
            <a:endParaRPr/>
          </a:p>
        </p:txBody>
      </p:sp>
      <p:grpSp>
        <p:nvGrpSpPr>
          <p:cNvPr id="127" name="Google Shape;127;p14"/>
          <p:cNvGrpSpPr/>
          <p:nvPr/>
        </p:nvGrpSpPr>
        <p:grpSpPr>
          <a:xfrm>
            <a:off x="1066802" y="1828800"/>
            <a:ext cx="8008014" cy="4368900"/>
            <a:chOff x="2102527" y="0"/>
            <a:chExt cx="6788753" cy="4368900"/>
          </a:xfrm>
        </p:grpSpPr>
        <p:sp>
          <p:nvSpPr>
            <p:cNvPr id="128" name="Google Shape;128;p14"/>
            <p:cNvSpPr/>
            <p:nvPr/>
          </p:nvSpPr>
          <p:spPr>
            <a:xfrm>
              <a:off x="4522380" y="0"/>
              <a:ext cx="4368900" cy="4368900"/>
            </a:xfrm>
            <a:prstGeom prst="diamond">
              <a:avLst/>
            </a:prstGeom>
            <a:solidFill>
              <a:srgbClr val="E7D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What  is Workers Compensation?</a:t>
              </a:r>
              <a:endParaRPr sz="2800">
                <a:solidFill>
                  <a:schemeClr val="lt1"/>
                </a:solidFill>
                <a:latin typeface="Calibri"/>
                <a:ea typeface="Calibri"/>
                <a:cs typeface="Calibri"/>
                <a:sym typeface="Calibri"/>
              </a:endParaRPr>
            </a:p>
          </p:txBody>
        </p:sp>
        <p:sp>
          <p:nvSpPr>
            <p:cNvPr id="131" name="Google Shape;131;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txBox="1"/>
            <p:nvPr/>
          </p:nvSpPr>
          <p:spPr>
            <a:xfrm>
              <a:off x="2102527" y="2570875"/>
              <a:ext cx="2511651" cy="153750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alibri"/>
                <a:buNone/>
              </a:pPr>
              <a:r>
                <a:rPr lang="en-US" sz="2800" b="1" dirty="0">
                  <a:solidFill>
                    <a:schemeClr val="lt1"/>
                  </a:solidFill>
                  <a:latin typeface="Calibri"/>
                  <a:ea typeface="Calibri"/>
                  <a:cs typeface="Calibri"/>
                  <a:sym typeface="Calibri"/>
                </a:rPr>
                <a:t>Initial </a:t>
              </a:r>
              <a:r>
                <a:rPr lang="en-US" sz="2800" b="1" dirty="0" smtClean="0">
                  <a:solidFill>
                    <a:schemeClr val="lt1"/>
                  </a:solidFill>
                  <a:latin typeface="Calibri"/>
                  <a:ea typeface="Calibri"/>
                  <a:cs typeface="Calibri"/>
                  <a:sym typeface="Calibri"/>
                </a:rPr>
                <a:t>Hypotheses</a:t>
              </a:r>
              <a:endParaRPr sz="2800" dirty="0">
                <a:solidFill>
                  <a:schemeClr val="lt1"/>
                </a:solidFill>
                <a:latin typeface="Calibri"/>
                <a:ea typeface="Calibri"/>
                <a:cs typeface="Calibri"/>
                <a:sym typeface="Calibri"/>
              </a:endParaRPr>
            </a:p>
          </p:txBody>
        </p:sp>
      </p:grpSp>
      <p:sp>
        <p:nvSpPr>
          <p:cNvPr id="133" name="Google Shape;133;p14"/>
          <p:cNvSpPr/>
          <p:nvPr/>
        </p:nvSpPr>
        <p:spPr>
          <a:xfrm rot="-5400000">
            <a:off x="4031010" y="2626403"/>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4"/>
          <p:cNvGrpSpPr/>
          <p:nvPr/>
        </p:nvGrpSpPr>
        <p:grpSpPr>
          <a:xfrm>
            <a:off x="4853301" y="2185700"/>
            <a:ext cx="2949944" cy="1703700"/>
            <a:chOff x="2113293" y="372675"/>
            <a:chExt cx="2500800" cy="1703700"/>
          </a:xfrm>
        </p:grpSpPr>
        <p:sp>
          <p:nvSpPr>
            <p:cNvPr id="135" name="Google Shape;135;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Major Issues in Dataset</a:t>
              </a:r>
              <a:endParaRPr sz="2800">
                <a:solidFill>
                  <a:schemeClr val="lt1"/>
                </a:solidFill>
                <a:latin typeface="Calibri"/>
                <a:ea typeface="Calibri"/>
                <a:cs typeface="Calibri"/>
                <a:sym typeface="Calibri"/>
              </a:endParaRPr>
            </a:p>
          </p:txBody>
        </p:sp>
      </p:grpSp>
      <p:sp>
        <p:nvSpPr>
          <p:cNvPr id="137" name="Google Shape;137;p14"/>
          <p:cNvSpPr/>
          <p:nvPr/>
        </p:nvSpPr>
        <p:spPr>
          <a:xfrm rot="-5400000">
            <a:off x="7803260" y="2540678"/>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4"/>
          <p:cNvGrpSpPr/>
          <p:nvPr/>
        </p:nvGrpSpPr>
        <p:grpSpPr>
          <a:xfrm>
            <a:off x="8625551" y="2099975"/>
            <a:ext cx="2949944" cy="1703700"/>
            <a:chOff x="2113293" y="372675"/>
            <a:chExt cx="2500800" cy="1703700"/>
          </a:xfrm>
        </p:grpSpPr>
        <p:sp>
          <p:nvSpPr>
            <p:cNvPr id="139" name="Google Shape;139;p14"/>
            <p:cNvSpPr/>
            <p:nvPr/>
          </p:nvSpPr>
          <p:spPr>
            <a:xfrm>
              <a:off x="2113293" y="372675"/>
              <a:ext cx="25008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txBox="1"/>
            <p:nvPr/>
          </p:nvSpPr>
          <p:spPr>
            <a:xfrm>
              <a:off x="2196477" y="722000"/>
              <a:ext cx="2325900" cy="10053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Key Visualization Insights</a:t>
              </a:r>
              <a:endParaRPr sz="2800">
                <a:solidFill>
                  <a:schemeClr val="lt1"/>
                </a:solidFill>
                <a:latin typeface="Calibri"/>
                <a:ea typeface="Calibri"/>
                <a:cs typeface="Calibri"/>
                <a:sym typeface="Calibri"/>
              </a:endParaRPr>
            </a:p>
          </p:txBody>
        </p:sp>
      </p:grpSp>
      <p:sp>
        <p:nvSpPr>
          <p:cNvPr id="141" name="Google Shape;141;p14"/>
          <p:cNvSpPr/>
          <p:nvPr/>
        </p:nvSpPr>
        <p:spPr>
          <a:xfrm rot="-5400000">
            <a:off x="4031010" y="4652053"/>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4"/>
          <p:cNvGrpSpPr/>
          <p:nvPr/>
        </p:nvGrpSpPr>
        <p:grpSpPr>
          <a:xfrm>
            <a:off x="4853300" y="4261550"/>
            <a:ext cx="2949946" cy="1703700"/>
            <a:chOff x="2113292" y="2404675"/>
            <a:chExt cx="2500802" cy="1703700"/>
          </a:xfrm>
        </p:grpSpPr>
        <p:sp>
          <p:nvSpPr>
            <p:cNvPr id="143" name="Google Shape;143;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txBox="1"/>
            <p:nvPr/>
          </p:nvSpPr>
          <p:spPr>
            <a:xfrm>
              <a:off x="2113292" y="2404675"/>
              <a:ext cx="2500800" cy="17037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New Variables and </a:t>
              </a:r>
              <a:endParaRPr sz="2800" b="1">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Analytical Models </a:t>
              </a:r>
              <a:endParaRPr sz="2800">
                <a:solidFill>
                  <a:schemeClr val="lt1"/>
                </a:solidFill>
                <a:latin typeface="Calibri"/>
                <a:ea typeface="Calibri"/>
                <a:cs typeface="Calibri"/>
                <a:sym typeface="Calibri"/>
              </a:endParaRPr>
            </a:p>
          </p:txBody>
        </p:sp>
      </p:grpSp>
      <p:sp>
        <p:nvSpPr>
          <p:cNvPr id="145" name="Google Shape;145;p14"/>
          <p:cNvSpPr/>
          <p:nvPr/>
        </p:nvSpPr>
        <p:spPr>
          <a:xfrm rot="-5400000">
            <a:off x="7833410" y="4725078"/>
            <a:ext cx="822300" cy="822300"/>
          </a:xfrm>
          <a:prstGeom prst="downArrow">
            <a:avLst>
              <a:gd name="adj1" fmla="val 55000"/>
              <a:gd name="adj2" fmla="val 45000"/>
            </a:avLst>
          </a:prstGeom>
          <a:solidFill>
            <a:srgbClr val="E69138"/>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4"/>
          <p:cNvGrpSpPr/>
          <p:nvPr/>
        </p:nvGrpSpPr>
        <p:grpSpPr>
          <a:xfrm>
            <a:off x="8655702" y="4334575"/>
            <a:ext cx="2949944" cy="1703700"/>
            <a:chOff x="2113294" y="2404675"/>
            <a:chExt cx="2500800" cy="1703700"/>
          </a:xfrm>
        </p:grpSpPr>
        <p:sp>
          <p:nvSpPr>
            <p:cNvPr id="147" name="Google Shape;147;p14"/>
            <p:cNvSpPr/>
            <p:nvPr/>
          </p:nvSpPr>
          <p:spPr>
            <a:xfrm>
              <a:off x="2113294" y="2404675"/>
              <a:ext cx="25008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txBox="1"/>
            <p:nvPr/>
          </p:nvSpPr>
          <p:spPr>
            <a:xfrm>
              <a:off x="2196477" y="2570875"/>
              <a:ext cx="22449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Findings From MLR</a:t>
              </a:r>
              <a:endParaRPr sz="2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5"/>
          <p:cNvGrpSpPr/>
          <p:nvPr/>
        </p:nvGrpSpPr>
        <p:grpSpPr>
          <a:xfrm>
            <a:off x="1488" y="-5421"/>
            <a:ext cx="12189075" cy="475800"/>
            <a:chOff x="1488" y="112683"/>
            <a:chExt cx="12189075" cy="475800"/>
          </a:xfrm>
        </p:grpSpPr>
        <p:sp>
          <p:nvSpPr>
            <p:cNvPr id="155" name="Google Shape;155;p15"/>
            <p:cNvSpPr/>
            <p:nvPr/>
          </p:nvSpPr>
          <p:spPr>
            <a:xfrm>
              <a:off x="1488" y="112683"/>
              <a:ext cx="2902200" cy="475800"/>
            </a:xfrm>
            <a:prstGeom prst="homePlate">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txBox="1"/>
            <p:nvPr/>
          </p:nvSpPr>
          <p:spPr>
            <a:xfrm>
              <a:off x="1488" y="112683"/>
              <a:ext cx="2783100" cy="475800"/>
            </a:xfrm>
            <a:prstGeom prst="rect">
              <a:avLst/>
            </a:prstGeom>
            <a:noFill/>
            <a:ln>
              <a:noFill/>
            </a:ln>
          </p:spPr>
          <p:txBody>
            <a:bodyPr spcFirstLastPara="1" wrap="square" lIns="106675"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Key Takeaways</a:t>
              </a:r>
              <a:endParaRPr/>
            </a:p>
          </p:txBody>
        </p:sp>
        <p:sp>
          <p:nvSpPr>
            <p:cNvPr id="157" name="Google Shape;157;p15"/>
            <p:cNvSpPr/>
            <p:nvPr/>
          </p:nvSpPr>
          <p:spPr>
            <a:xfrm>
              <a:off x="2323207"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p:nvPr/>
          </p:nvSpPr>
          <p:spPr>
            <a:xfrm>
              <a:off x="2561044"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Wrangling &amp; Merging</a:t>
              </a:r>
              <a:endParaRPr/>
            </a:p>
          </p:txBody>
        </p:sp>
        <p:sp>
          <p:nvSpPr>
            <p:cNvPr id="159" name="Google Shape;159;p15"/>
            <p:cNvSpPr/>
            <p:nvPr/>
          </p:nvSpPr>
          <p:spPr>
            <a:xfrm>
              <a:off x="4644925"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txBox="1"/>
            <p:nvPr/>
          </p:nvSpPr>
          <p:spPr>
            <a:xfrm>
              <a:off x="4882762"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61" name="Google Shape;161;p15"/>
            <p:cNvSpPr/>
            <p:nvPr/>
          </p:nvSpPr>
          <p:spPr>
            <a:xfrm>
              <a:off x="6966644"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txBox="1"/>
            <p:nvPr/>
          </p:nvSpPr>
          <p:spPr>
            <a:xfrm>
              <a:off x="7204481"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63" name="Google Shape;163;p15"/>
            <p:cNvSpPr/>
            <p:nvPr/>
          </p:nvSpPr>
          <p:spPr>
            <a:xfrm>
              <a:off x="9288363" y="112683"/>
              <a:ext cx="2902200" cy="475800"/>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txBox="1"/>
            <p:nvPr/>
          </p:nvSpPr>
          <p:spPr>
            <a:xfrm>
              <a:off x="9526200" y="112683"/>
              <a:ext cx="2426400" cy="475800"/>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165" name="Google Shape;165;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Recommendations</a:t>
            </a:r>
            <a:endParaRPr/>
          </a:p>
        </p:txBody>
      </p:sp>
      <p:grpSp>
        <p:nvGrpSpPr>
          <p:cNvPr id="166" name="Google Shape;166;p15"/>
          <p:cNvGrpSpPr/>
          <p:nvPr/>
        </p:nvGrpSpPr>
        <p:grpSpPr>
          <a:xfrm>
            <a:off x="2376234" y="1828800"/>
            <a:ext cx="7220535" cy="4368900"/>
            <a:chOff x="2113296" y="0"/>
            <a:chExt cx="7220535" cy="4368900"/>
          </a:xfrm>
        </p:grpSpPr>
        <p:sp>
          <p:nvSpPr>
            <p:cNvPr id="167" name="Google Shape;167;p15"/>
            <p:cNvSpPr/>
            <p:nvPr/>
          </p:nvSpPr>
          <p:spPr>
            <a:xfrm>
              <a:off x="3526131" y="0"/>
              <a:ext cx="4368900" cy="4368900"/>
            </a:xfrm>
            <a:prstGeom prst="diamond">
              <a:avLst/>
            </a:prstGeom>
            <a:solidFill>
              <a:srgbClr val="E7D0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113296" y="372678"/>
              <a:ext cx="3517200" cy="1703700"/>
            </a:xfrm>
            <a:prstGeom prst="roundRect">
              <a:avLst>
                <a:gd name="adj" fmla="val 16667"/>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txBox="1"/>
            <p:nvPr/>
          </p:nvSpPr>
          <p:spPr>
            <a:xfrm>
              <a:off x="2196470" y="455852"/>
              <a:ext cx="33507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Understanding the Many Factors Affecting Claims</a:t>
              </a:r>
              <a:endParaRPr sz="2800">
                <a:solidFill>
                  <a:schemeClr val="lt1"/>
                </a:solidFill>
                <a:latin typeface="Calibri"/>
                <a:ea typeface="Calibri"/>
                <a:cs typeface="Calibri"/>
                <a:sym typeface="Calibri"/>
              </a:endParaRPr>
            </a:p>
          </p:txBody>
        </p:sp>
        <p:sp>
          <p:nvSpPr>
            <p:cNvPr id="170" name="Google Shape;170;p15"/>
            <p:cNvSpPr/>
            <p:nvPr/>
          </p:nvSpPr>
          <p:spPr>
            <a:xfrm>
              <a:off x="5816631" y="372678"/>
              <a:ext cx="3517200" cy="1703700"/>
            </a:xfrm>
            <a:prstGeom prst="roundRect">
              <a:avLst>
                <a:gd name="adj" fmla="val 16667"/>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txBox="1"/>
            <p:nvPr/>
          </p:nvSpPr>
          <p:spPr>
            <a:xfrm>
              <a:off x="5899805" y="455852"/>
              <a:ext cx="3350700" cy="1537500"/>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chemeClr val="lt1"/>
                </a:buClr>
                <a:buSzPts val="2800"/>
                <a:buFont typeface="Calibri"/>
                <a:buNone/>
              </a:pPr>
              <a:r>
                <a:rPr lang="en-US" sz="2800" b="1">
                  <a:solidFill>
                    <a:schemeClr val="lt1"/>
                  </a:solidFill>
                  <a:latin typeface="Calibri"/>
                  <a:ea typeface="Calibri"/>
                  <a:cs typeface="Calibri"/>
                  <a:sym typeface="Calibri"/>
                </a:rPr>
                <a:t>Tackling Missing Data</a:t>
              </a:r>
              <a:endParaRPr sz="2800">
                <a:solidFill>
                  <a:schemeClr val="lt1"/>
                </a:solidFill>
                <a:latin typeface="Calibri"/>
                <a:ea typeface="Calibri"/>
                <a:cs typeface="Calibri"/>
                <a:sym typeface="Calibri"/>
              </a:endParaRPr>
            </a:p>
          </p:txBody>
        </p:sp>
        <p:sp>
          <p:nvSpPr>
            <p:cNvPr id="172" name="Google Shape;172;p15"/>
            <p:cNvSpPr/>
            <p:nvPr/>
          </p:nvSpPr>
          <p:spPr>
            <a:xfrm>
              <a:off x="2113296" y="2207574"/>
              <a:ext cx="3517200" cy="1703700"/>
            </a:xfrm>
            <a:prstGeom prst="roundRect">
              <a:avLst>
                <a:gd name="adj" fmla="val 16667"/>
              </a:avLst>
            </a:prstGeom>
            <a:solidFill>
              <a:srgbClr val="9B835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txBox="1"/>
            <p:nvPr/>
          </p:nvSpPr>
          <p:spPr>
            <a:xfrm>
              <a:off x="2196470" y="2290748"/>
              <a:ext cx="3350700" cy="1537500"/>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b="1">
                  <a:solidFill>
                    <a:schemeClr val="lt1"/>
                  </a:solidFill>
                  <a:latin typeface="Calibri"/>
                  <a:ea typeface="Calibri"/>
                  <a:cs typeface="Calibri"/>
                  <a:sym typeface="Calibri"/>
                </a:rPr>
                <a:t>Identifying the Critical Claims</a:t>
              </a:r>
              <a:endParaRPr sz="2700">
                <a:solidFill>
                  <a:schemeClr val="lt1"/>
                </a:solidFill>
                <a:latin typeface="Calibri"/>
                <a:ea typeface="Calibri"/>
                <a:cs typeface="Calibri"/>
                <a:sym typeface="Calibri"/>
              </a:endParaRPr>
            </a:p>
          </p:txBody>
        </p:sp>
        <p:sp>
          <p:nvSpPr>
            <p:cNvPr id="174" name="Google Shape;174;p15"/>
            <p:cNvSpPr/>
            <p:nvPr/>
          </p:nvSpPr>
          <p:spPr>
            <a:xfrm>
              <a:off x="5816631" y="2207574"/>
              <a:ext cx="3517200" cy="1703700"/>
            </a:xfrm>
            <a:prstGeom prst="roundRect">
              <a:avLst>
                <a:gd name="adj" fmla="val 16667"/>
              </a:avLst>
            </a:prstGeom>
            <a:solidFill>
              <a:schemeClr val="accent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txBox="1"/>
            <p:nvPr/>
          </p:nvSpPr>
          <p:spPr>
            <a:xfrm>
              <a:off x="5899805" y="2290748"/>
              <a:ext cx="3350700" cy="1537500"/>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chemeClr val="lt1"/>
                </a:buClr>
                <a:buSzPts val="2700"/>
                <a:buFont typeface="Calibri"/>
                <a:buNone/>
              </a:pPr>
              <a:r>
                <a:rPr lang="en-US" sz="2700" b="1">
                  <a:solidFill>
                    <a:schemeClr val="lt1"/>
                  </a:solidFill>
                  <a:latin typeface="Calibri"/>
                  <a:ea typeface="Calibri"/>
                  <a:cs typeface="Calibri"/>
                  <a:sym typeface="Calibri"/>
                </a:rPr>
                <a:t>Moving to electronic claims</a:t>
              </a:r>
              <a:endParaRPr sz="27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Data Wrangling and Data Merging</a:t>
            </a:r>
            <a:endParaRPr/>
          </a:p>
        </p:txBody>
      </p:sp>
      <p:grpSp>
        <p:nvGrpSpPr>
          <p:cNvPr id="182" name="Google Shape;182;p16"/>
          <p:cNvGrpSpPr/>
          <p:nvPr/>
        </p:nvGrpSpPr>
        <p:grpSpPr>
          <a:xfrm>
            <a:off x="1488" y="-12194"/>
            <a:ext cx="12189023" cy="475673"/>
            <a:chOff x="1488" y="153323"/>
            <a:chExt cx="12189023" cy="475673"/>
          </a:xfrm>
        </p:grpSpPr>
        <p:sp>
          <p:nvSpPr>
            <p:cNvPr id="183" name="Google Shape;183;p16"/>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185" name="Google Shape;185;p16"/>
            <p:cNvSpPr/>
            <p:nvPr/>
          </p:nvSpPr>
          <p:spPr>
            <a:xfrm>
              <a:off x="2323207"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txBox="1"/>
            <p:nvPr/>
          </p:nvSpPr>
          <p:spPr>
            <a:xfrm>
              <a:off x="2561044" y="153323"/>
              <a:ext cx="2426475" cy="475673"/>
            </a:xfrm>
            <a:prstGeom prst="rect">
              <a:avLst/>
            </a:prstGeom>
            <a:noFill/>
            <a:ln>
              <a:noFill/>
            </a:ln>
          </p:spPr>
          <p:txBody>
            <a:bodyPr spcFirstLastPara="1" wrap="square" lIns="72000" tIns="48000" rIns="24000" bIns="4800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b="1">
                  <a:solidFill>
                    <a:schemeClr val="lt1"/>
                  </a:solidFill>
                  <a:latin typeface="Calibri"/>
                  <a:ea typeface="Calibri"/>
                  <a:cs typeface="Calibri"/>
                  <a:sym typeface="Calibri"/>
                </a:rPr>
                <a:t>Data Wrangling &amp; Merging</a:t>
              </a:r>
              <a:endParaRPr/>
            </a:p>
          </p:txBody>
        </p:sp>
        <p:sp>
          <p:nvSpPr>
            <p:cNvPr id="187" name="Google Shape;187;p16"/>
            <p:cNvSpPr/>
            <p:nvPr/>
          </p:nvSpPr>
          <p:spPr>
            <a:xfrm>
              <a:off x="4644925"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txBox="1"/>
            <p:nvPr/>
          </p:nvSpPr>
          <p:spPr>
            <a:xfrm>
              <a:off x="4882762"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189" name="Google Shape;189;p16"/>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191" name="Google Shape;191;p16"/>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193" name="Google Shape;193;p16"/>
          <p:cNvGrpSpPr/>
          <p:nvPr/>
        </p:nvGrpSpPr>
        <p:grpSpPr>
          <a:xfrm>
            <a:off x="2032000" y="1920949"/>
            <a:ext cx="8607646" cy="4217383"/>
            <a:chOff x="0" y="0"/>
            <a:chExt cx="8607646" cy="4217383"/>
          </a:xfrm>
        </p:grpSpPr>
        <p:sp>
          <p:nvSpPr>
            <p:cNvPr id="194" name="Google Shape;194;p16"/>
            <p:cNvSpPr/>
            <p:nvPr/>
          </p:nvSpPr>
          <p:spPr>
            <a:xfrm>
              <a:off x="0" y="0"/>
              <a:ext cx="7316499" cy="1265215"/>
            </a:xfrm>
            <a:prstGeom prst="roundRect">
              <a:avLst>
                <a:gd name="adj" fmla="val 10000"/>
              </a:avLst>
            </a:prstGeom>
            <a:solidFill>
              <a:srgbClr val="BB582B"/>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txBox="1"/>
            <p:nvPr/>
          </p:nvSpPr>
          <p:spPr>
            <a:xfrm>
              <a:off x="37057" y="37057"/>
              <a:ext cx="5951233"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Two files Transactions_Part1.csv and Transactions_Part2.csv are </a:t>
              </a:r>
              <a:r>
                <a:rPr lang="en-US" sz="1900" b="1">
                  <a:solidFill>
                    <a:schemeClr val="lt1"/>
                  </a:solidFill>
                  <a:latin typeface="Calibri"/>
                  <a:ea typeface="Calibri"/>
                  <a:cs typeface="Calibri"/>
                  <a:sym typeface="Calibri"/>
                </a:rPr>
                <a:t>appended</a:t>
              </a:r>
              <a:r>
                <a:rPr lang="en-US" sz="1900">
                  <a:solidFill>
                    <a:schemeClr val="lt1"/>
                  </a:solidFill>
                  <a:latin typeface="Calibri"/>
                  <a:ea typeface="Calibri"/>
                  <a:cs typeface="Calibri"/>
                  <a:sym typeface="Calibri"/>
                </a:rPr>
                <a:t>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                            -Match all the column names and data type</a:t>
              </a:r>
              <a:endParaRPr/>
            </a:p>
          </p:txBody>
        </p:sp>
        <p:sp>
          <p:nvSpPr>
            <p:cNvPr id="196" name="Google Shape;196;p16"/>
            <p:cNvSpPr/>
            <p:nvPr/>
          </p:nvSpPr>
          <p:spPr>
            <a:xfrm>
              <a:off x="645573" y="1476084"/>
              <a:ext cx="7316499" cy="1265215"/>
            </a:xfrm>
            <a:prstGeom prst="roundRect">
              <a:avLst>
                <a:gd name="adj" fmla="val 10000"/>
              </a:avLst>
            </a:prstGeom>
            <a:solidFill>
              <a:schemeClr val="accent3"/>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682630" y="1513141"/>
              <a:ext cx="5774422"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1">
                  <a:solidFill>
                    <a:schemeClr val="lt1"/>
                  </a:solidFill>
                  <a:latin typeface="Calibri"/>
                  <a:ea typeface="Calibri"/>
                  <a:cs typeface="Calibri"/>
                  <a:sym typeface="Calibri"/>
                </a:rPr>
                <a:t>Missing values removed </a:t>
              </a:r>
              <a:r>
                <a:rPr lang="en-US" sz="1900">
                  <a:solidFill>
                    <a:schemeClr val="lt1"/>
                  </a:solidFill>
                  <a:latin typeface="Calibri"/>
                  <a:ea typeface="Calibri"/>
                  <a:cs typeface="Calibri"/>
                  <a:sym typeface="Calibri"/>
                </a:rPr>
                <a:t>for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-PayType                     -PayCateogry  </a:t>
              </a:r>
              <a:endParaRPr/>
            </a:p>
            <a:p>
              <a:pPr marL="0" marR="0" lvl="0" indent="0" algn="ctr" rtl="0">
                <a:lnSpc>
                  <a:spcPct val="90000"/>
                </a:lnSpc>
                <a:spcBef>
                  <a:spcPts val="665"/>
                </a:spcBef>
                <a:spcAft>
                  <a:spcPts val="0"/>
                </a:spcAft>
                <a:buClr>
                  <a:schemeClr val="lt1"/>
                </a:buClr>
                <a:buSzPts val="1900"/>
                <a:buFont typeface="Calibri"/>
                <a:buNone/>
              </a:pPr>
              <a:r>
                <a:rPr lang="en-US" sz="1900">
                  <a:solidFill>
                    <a:schemeClr val="lt1"/>
                  </a:solidFill>
                  <a:latin typeface="Calibri"/>
                  <a:ea typeface="Calibri"/>
                  <a:cs typeface="Calibri"/>
                  <a:sym typeface="Calibri"/>
                </a:rPr>
                <a:t>-ServiceFromDate  -ServiceToDate</a:t>
              </a:r>
              <a:endParaRPr sz="1900">
                <a:solidFill>
                  <a:schemeClr val="lt1"/>
                </a:solidFill>
                <a:latin typeface="Calibri"/>
                <a:ea typeface="Calibri"/>
                <a:cs typeface="Calibri"/>
                <a:sym typeface="Calibri"/>
              </a:endParaRPr>
            </a:p>
          </p:txBody>
        </p:sp>
        <p:sp>
          <p:nvSpPr>
            <p:cNvPr id="198" name="Google Shape;198;p16"/>
            <p:cNvSpPr/>
            <p:nvPr/>
          </p:nvSpPr>
          <p:spPr>
            <a:xfrm>
              <a:off x="1291147" y="2952168"/>
              <a:ext cx="7316499" cy="1265215"/>
            </a:xfrm>
            <a:prstGeom prst="roundRect">
              <a:avLst>
                <a:gd name="adj" fmla="val 10000"/>
              </a:avLst>
            </a:prstGeom>
            <a:solidFill>
              <a:srgbClr val="9B8355"/>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txBox="1"/>
            <p:nvPr/>
          </p:nvSpPr>
          <p:spPr>
            <a:xfrm>
              <a:off x="1328204" y="2989225"/>
              <a:ext cx="5774422" cy="1191101"/>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en-US" sz="1900">
                  <a:solidFill>
                    <a:schemeClr val="lt1"/>
                  </a:solidFill>
                  <a:latin typeface="Calibri"/>
                  <a:ea typeface="Calibri"/>
                  <a:cs typeface="Calibri"/>
                  <a:sym typeface="Calibri"/>
                </a:rPr>
                <a:t>Appended transaction and claims data are merged with ClaimIdentifier as the </a:t>
              </a:r>
              <a:r>
                <a:rPr lang="en-US" sz="1900" b="1">
                  <a:solidFill>
                    <a:schemeClr val="lt1"/>
                  </a:solidFill>
                  <a:latin typeface="Calibri"/>
                  <a:ea typeface="Calibri"/>
                  <a:cs typeface="Calibri"/>
                  <a:sym typeface="Calibri"/>
                </a:rPr>
                <a:t>key</a:t>
              </a:r>
              <a:endParaRPr/>
            </a:p>
          </p:txBody>
        </p:sp>
        <p:sp>
          <p:nvSpPr>
            <p:cNvPr id="200" name="Google Shape;200;p16"/>
            <p:cNvSpPr/>
            <p:nvPr/>
          </p:nvSpPr>
          <p:spPr>
            <a:xfrm>
              <a:off x="6494110" y="959454"/>
              <a:ext cx="822389" cy="822389"/>
            </a:xfrm>
            <a:prstGeom prst="downArrow">
              <a:avLst>
                <a:gd name="adj1" fmla="val 55000"/>
                <a:gd name="adj2" fmla="val 45000"/>
              </a:avLst>
            </a:prstGeom>
            <a:solidFill>
              <a:srgbClr val="E7D0CB">
                <a:alpha val="89803"/>
              </a:srgbClr>
            </a:solidFill>
            <a:ln w="15875" cap="flat" cmpd="sng">
              <a:solidFill>
                <a:srgbClr val="E7D0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txBox="1"/>
            <p:nvPr/>
          </p:nvSpPr>
          <p:spPr>
            <a:xfrm>
              <a:off x="6679148" y="959454"/>
              <a:ext cx="452313" cy="61884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sp>
          <p:nvSpPr>
            <p:cNvPr id="202" name="Google Shape;202;p16"/>
            <p:cNvSpPr/>
            <p:nvPr/>
          </p:nvSpPr>
          <p:spPr>
            <a:xfrm>
              <a:off x="7139683" y="2427104"/>
              <a:ext cx="822389" cy="822389"/>
            </a:xfrm>
            <a:prstGeom prst="downArrow">
              <a:avLst>
                <a:gd name="adj1" fmla="val 55000"/>
                <a:gd name="adj2" fmla="val 45000"/>
              </a:avLst>
            </a:prstGeom>
            <a:solidFill>
              <a:srgbClr val="D8D0CD">
                <a:alpha val="89803"/>
              </a:srgbClr>
            </a:solidFill>
            <a:ln w="15875" cap="flat" cmpd="sng">
              <a:solidFill>
                <a:srgbClr val="D8D0C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txBox="1"/>
            <p:nvPr/>
          </p:nvSpPr>
          <p:spPr>
            <a:xfrm>
              <a:off x="7324721" y="2427104"/>
              <a:ext cx="452313" cy="61884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Data Wrangling and Data Merging</a:t>
            </a:r>
            <a:endParaRPr/>
          </a:p>
        </p:txBody>
      </p:sp>
      <p:grpSp>
        <p:nvGrpSpPr>
          <p:cNvPr id="209" name="Google Shape;209;p17"/>
          <p:cNvGrpSpPr/>
          <p:nvPr/>
        </p:nvGrpSpPr>
        <p:grpSpPr>
          <a:xfrm>
            <a:off x="1488" y="-8175"/>
            <a:ext cx="12189023" cy="475673"/>
            <a:chOff x="1488" y="153323"/>
            <a:chExt cx="12189023" cy="475673"/>
          </a:xfrm>
        </p:grpSpPr>
        <p:sp>
          <p:nvSpPr>
            <p:cNvPr id="210" name="Google Shape;210;p17"/>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12" name="Google Shape;212;p17"/>
            <p:cNvSpPr/>
            <p:nvPr/>
          </p:nvSpPr>
          <p:spPr>
            <a:xfrm>
              <a:off x="2323207"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txBox="1"/>
            <p:nvPr/>
          </p:nvSpPr>
          <p:spPr>
            <a:xfrm>
              <a:off x="2561044" y="153323"/>
              <a:ext cx="2426475" cy="475673"/>
            </a:xfrm>
            <a:prstGeom prst="rect">
              <a:avLst/>
            </a:prstGeom>
            <a:noFill/>
            <a:ln>
              <a:noFill/>
            </a:ln>
          </p:spPr>
          <p:txBody>
            <a:bodyPr spcFirstLastPara="1" wrap="square" lIns="72000" tIns="48000" rIns="24000" bIns="4800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US" sz="1800" b="1">
                  <a:solidFill>
                    <a:schemeClr val="lt1"/>
                  </a:solidFill>
                  <a:latin typeface="Calibri"/>
                  <a:ea typeface="Calibri"/>
                  <a:cs typeface="Calibri"/>
                  <a:sym typeface="Calibri"/>
                </a:rPr>
                <a:t>Data Wrangling &amp; Merging</a:t>
              </a:r>
              <a:endParaRPr/>
            </a:p>
          </p:txBody>
        </p:sp>
        <p:sp>
          <p:nvSpPr>
            <p:cNvPr id="214" name="Google Shape;214;p17"/>
            <p:cNvSpPr/>
            <p:nvPr/>
          </p:nvSpPr>
          <p:spPr>
            <a:xfrm>
              <a:off x="4644925"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txBox="1"/>
            <p:nvPr/>
          </p:nvSpPr>
          <p:spPr>
            <a:xfrm>
              <a:off x="4882762"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Data Visualization</a:t>
              </a:r>
              <a:endParaRPr/>
            </a:p>
          </p:txBody>
        </p:sp>
        <p:sp>
          <p:nvSpPr>
            <p:cNvPr id="216" name="Google Shape;216;p17"/>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18" name="Google Shape;218;p17"/>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
        <p:nvSpPr>
          <p:cNvPr id="220" name="Google Shape;220;p17"/>
          <p:cNvSpPr/>
          <p:nvPr/>
        </p:nvSpPr>
        <p:spPr>
          <a:xfrm>
            <a:off x="1155200" y="1867750"/>
            <a:ext cx="10417200" cy="4371000"/>
          </a:xfrm>
          <a:prstGeom prst="rect">
            <a:avLst/>
          </a:prstGeom>
          <a:noFill/>
          <a:ln>
            <a:noFill/>
          </a:ln>
        </p:spPr>
        <p:txBody>
          <a:bodyPr spcFirstLastPara="1" wrap="square" lIns="91425" tIns="45700" rIns="91425" bIns="45700" anchor="t" anchorCtr="0">
            <a:noAutofit/>
          </a:bodyPr>
          <a:lstStyle/>
          <a:p>
            <a:pPr marL="285750" marR="0" lvl="0" indent="-298450" algn="l" rtl="0">
              <a:spcBef>
                <a:spcPts val="0"/>
              </a:spcBef>
              <a:spcAft>
                <a:spcPts val="0"/>
              </a:spcAft>
              <a:buClr>
                <a:schemeClr val="dk1"/>
              </a:buClr>
              <a:buSzPts val="2000"/>
              <a:buChar char="•"/>
            </a:pPr>
            <a:r>
              <a:rPr lang="en-US" sz="2000" b="1">
                <a:solidFill>
                  <a:schemeClr val="dk1"/>
                </a:solidFill>
                <a:latin typeface="Calibri"/>
                <a:ea typeface="Calibri"/>
                <a:cs typeface="Calibri"/>
                <a:sym typeface="Calibri"/>
              </a:rPr>
              <a:t>The following Data Wrangling are done in Claim Data:</a:t>
            </a:r>
            <a:endParaRPr sz="2000" b="1">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a:p>
            <a:pPr marL="914400" marR="0" lvl="0" indent="0" algn="l" rtl="0">
              <a:spcBef>
                <a:spcPts val="0"/>
              </a:spcBef>
              <a:spcAft>
                <a:spcPts val="0"/>
              </a:spcAft>
              <a:buNone/>
            </a:pPr>
            <a:endParaRPr sz="2000"/>
          </a:p>
          <a:p>
            <a:pPr marL="457200" marR="0" lvl="1"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914400" marR="0" lvl="0" indent="0" algn="l" rtl="0">
              <a:spcBef>
                <a:spcPts val="0"/>
              </a:spcBef>
              <a:spcAft>
                <a:spcPts val="0"/>
              </a:spcAft>
              <a:buNone/>
            </a:pPr>
            <a:endParaRPr sz="2000"/>
          </a:p>
          <a:p>
            <a:pPr marL="742950" marR="0" lvl="1" indent="-171450" algn="l" rtl="0">
              <a:spcBef>
                <a:spcPts val="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a:p>
            <a:pPr marL="571500" marR="0" lvl="1" indent="0" algn="l" rtl="0">
              <a:spcBef>
                <a:spcPts val="0"/>
              </a:spcBef>
              <a:spcAft>
                <a:spcPts val="0"/>
              </a:spcAft>
              <a:buClr>
                <a:schemeClr val="dk1"/>
              </a:buClr>
              <a:buSzPts val="1800"/>
              <a:buFont typeface="Arial"/>
              <a:buNone/>
            </a:pPr>
            <a:endParaRPr sz="2000" b="0" i="0" u="none" strike="noStrike" cap="none">
              <a:solidFill>
                <a:schemeClr val="dk1"/>
              </a:solidFill>
              <a:latin typeface="Calibri"/>
              <a:ea typeface="Calibri"/>
              <a:cs typeface="Calibri"/>
              <a:sym typeface="Calibri"/>
            </a:endParaRPr>
          </a:p>
        </p:txBody>
      </p:sp>
      <p:grpSp>
        <p:nvGrpSpPr>
          <p:cNvPr id="221" name="Google Shape;221;p17"/>
          <p:cNvGrpSpPr/>
          <p:nvPr/>
        </p:nvGrpSpPr>
        <p:grpSpPr>
          <a:xfrm>
            <a:off x="1103508" y="2705768"/>
            <a:ext cx="10161789" cy="729000"/>
            <a:chOff x="-1" y="-2353"/>
            <a:chExt cx="6446200" cy="729000"/>
          </a:xfrm>
        </p:grpSpPr>
        <p:sp>
          <p:nvSpPr>
            <p:cNvPr id="222" name="Google Shape;222;p17"/>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7"/>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457200" marR="0" lvl="0" indent="-355600" algn="l" rtl="0">
                <a:lnSpc>
                  <a:spcPct val="9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AverageWeeklyWage has 84924 missing values, which is 63% of the total records, so we replaced the null values with mean.</a:t>
              </a:r>
              <a:endParaRPr sz="2000">
                <a:latin typeface="Calibri"/>
                <a:ea typeface="Calibri"/>
                <a:cs typeface="Calibri"/>
                <a:sym typeface="Calibri"/>
              </a:endParaRPr>
            </a:p>
          </p:txBody>
        </p:sp>
      </p:grpSp>
      <p:grpSp>
        <p:nvGrpSpPr>
          <p:cNvPr id="224" name="Google Shape;224;p17"/>
          <p:cNvGrpSpPr/>
          <p:nvPr/>
        </p:nvGrpSpPr>
        <p:grpSpPr>
          <a:xfrm>
            <a:off x="1110352" y="3694103"/>
            <a:ext cx="10462189" cy="871593"/>
            <a:chOff x="-92345" y="277638"/>
            <a:chExt cx="6755902" cy="1036500"/>
          </a:xfrm>
        </p:grpSpPr>
        <p:sp>
          <p:nvSpPr>
            <p:cNvPr id="225" name="Google Shape;225;p17"/>
            <p:cNvSpPr/>
            <p:nvPr/>
          </p:nvSpPr>
          <p:spPr>
            <a:xfrm rot="5400000">
              <a:off x="2723155" y="-2483105"/>
              <a:ext cx="981600" cy="66126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7"/>
            <p:cNvSpPr txBox="1"/>
            <p:nvPr/>
          </p:nvSpPr>
          <p:spPr>
            <a:xfrm>
              <a:off x="-74443" y="277638"/>
              <a:ext cx="6738000" cy="1036500"/>
            </a:xfrm>
            <a:prstGeom prst="rect">
              <a:avLst/>
            </a:prstGeom>
            <a:noFill/>
            <a:ln>
              <a:noFill/>
            </a:ln>
          </p:spPr>
          <p:txBody>
            <a:bodyPr spcFirstLastPara="1" wrap="square" lIns="76200" tIns="38100" rIns="76200" bIns="38100" anchor="ctr" anchorCtr="0">
              <a:noAutofit/>
            </a:bodyPr>
            <a:lstStyle/>
            <a:p>
              <a:pPr marL="45720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ClaimantAge_at_DOI has 45078 missing values, which is 34% of the total records, so we l replaced the null values with mean. Further analyzing the column we saw that there are close to 300 records with invalid workers’ age  ( age &lt;14) which were removed.</a:t>
              </a:r>
              <a:endParaRPr sz="2000">
                <a:latin typeface="Calibri"/>
                <a:ea typeface="Calibri"/>
                <a:cs typeface="Calibri"/>
                <a:sym typeface="Calibri"/>
              </a:endParaRPr>
            </a:p>
          </p:txBody>
        </p:sp>
      </p:grpSp>
      <p:sp>
        <p:nvSpPr>
          <p:cNvPr id="227" name="Google Shape;227;p17"/>
          <p:cNvSpPr txBox="1"/>
          <p:nvPr/>
        </p:nvSpPr>
        <p:spPr>
          <a:xfrm>
            <a:off x="1290982" y="4547860"/>
            <a:ext cx="10091700" cy="657900"/>
          </a:xfrm>
          <a:prstGeom prst="rect">
            <a:avLst/>
          </a:prstGeom>
          <a:noFill/>
          <a:ln>
            <a:noFill/>
          </a:ln>
        </p:spPr>
        <p:txBody>
          <a:bodyPr spcFirstLastPara="1" wrap="square" lIns="76200" tIns="38100" rIns="76200" bIns="38100" anchor="ctr" anchorCtr="0">
            <a:noAutofit/>
          </a:bodyPr>
          <a:lstStyle/>
          <a:p>
            <a:pPr marL="0" lvl="0" indent="0" algn="l" rtl="0">
              <a:spcBef>
                <a:spcPts val="0"/>
              </a:spcBef>
              <a:spcAft>
                <a:spcPts val="0"/>
              </a:spcAft>
              <a:buNone/>
            </a:pPr>
            <a:endParaRPr sz="2400">
              <a:latin typeface="Calibri"/>
              <a:ea typeface="Calibri"/>
              <a:cs typeface="Calibri"/>
              <a:sym typeface="Calibri"/>
            </a:endParaRPr>
          </a:p>
        </p:txBody>
      </p:sp>
      <p:grpSp>
        <p:nvGrpSpPr>
          <p:cNvPr id="228" name="Google Shape;228;p17"/>
          <p:cNvGrpSpPr/>
          <p:nvPr/>
        </p:nvGrpSpPr>
        <p:grpSpPr>
          <a:xfrm>
            <a:off x="1110459" y="4806012"/>
            <a:ext cx="10147917" cy="1007697"/>
            <a:chOff x="-92276" y="784133"/>
            <a:chExt cx="6437400" cy="729000"/>
          </a:xfrm>
        </p:grpSpPr>
        <p:sp>
          <p:nvSpPr>
            <p:cNvPr id="229" name="Google Shape;229;p17"/>
            <p:cNvSpPr/>
            <p:nvPr/>
          </p:nvSpPr>
          <p:spPr>
            <a:xfrm rot="5400000">
              <a:off x="2761924" y="-2070067"/>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30" name="Google Shape;230;p17"/>
            <p:cNvSpPr txBox="1"/>
            <p:nvPr/>
          </p:nvSpPr>
          <p:spPr>
            <a:xfrm>
              <a:off x="-74427" y="833880"/>
              <a:ext cx="6401700" cy="657900"/>
            </a:xfrm>
            <a:prstGeom prst="rect">
              <a:avLst/>
            </a:prstGeom>
            <a:noFill/>
            <a:ln>
              <a:noFill/>
            </a:ln>
          </p:spPr>
          <p:txBody>
            <a:bodyPr spcFirstLastPara="1" wrap="square" lIns="76200" tIns="38100" rIns="76200" bIns="38100" anchor="ctr" anchorCtr="0">
              <a:noAutofit/>
            </a:bodyPr>
            <a:lstStyle/>
            <a:p>
              <a:pPr marL="45720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IncidentDescription has 18 missing values, so we removed all the records with missing IncidentDescription.</a:t>
              </a:r>
              <a:endParaRPr sz="2000">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pic>
        <p:nvPicPr>
          <p:cNvPr id="236" name="Google Shape;236;p18"/>
          <p:cNvPicPr preferRelativeResize="0"/>
          <p:nvPr/>
        </p:nvPicPr>
        <p:blipFill rotWithShape="1">
          <a:blip r:embed="rId3">
            <a:alphaModFix/>
          </a:blip>
          <a:srcRect b="11795"/>
          <a:stretch/>
        </p:blipFill>
        <p:spPr>
          <a:xfrm>
            <a:off x="1343025" y="493813"/>
            <a:ext cx="9613736" cy="5805287"/>
          </a:xfrm>
          <a:prstGeom prst="rect">
            <a:avLst/>
          </a:prstGeom>
          <a:noFill/>
          <a:ln>
            <a:noFill/>
          </a:ln>
        </p:spPr>
      </p:pic>
      <p:grpSp>
        <p:nvGrpSpPr>
          <p:cNvPr id="237" name="Google Shape;237;p18"/>
          <p:cNvGrpSpPr/>
          <p:nvPr/>
        </p:nvGrpSpPr>
        <p:grpSpPr>
          <a:xfrm>
            <a:off x="1488" y="-17704"/>
            <a:ext cx="12189023" cy="475673"/>
            <a:chOff x="1488" y="153323"/>
            <a:chExt cx="12189023" cy="475673"/>
          </a:xfrm>
        </p:grpSpPr>
        <p:sp>
          <p:nvSpPr>
            <p:cNvPr id="238" name="Google Shape;238;p18"/>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40" name="Google Shape;240;p18"/>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42" name="Google Shape;242;p18"/>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44" name="Google Shape;244;p18"/>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46" name="Google Shape;246;p18"/>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pic>
        <p:nvPicPr>
          <p:cNvPr id="253" name="Google Shape;253;p19"/>
          <p:cNvPicPr preferRelativeResize="0"/>
          <p:nvPr/>
        </p:nvPicPr>
        <p:blipFill rotWithShape="1">
          <a:blip r:embed="rId3">
            <a:alphaModFix/>
          </a:blip>
          <a:srcRect b="24511"/>
          <a:stretch/>
        </p:blipFill>
        <p:spPr>
          <a:xfrm>
            <a:off x="1079500" y="667675"/>
            <a:ext cx="10223500" cy="5317201"/>
          </a:xfrm>
          <a:prstGeom prst="rect">
            <a:avLst/>
          </a:prstGeom>
          <a:noFill/>
          <a:ln>
            <a:noFill/>
          </a:ln>
        </p:spPr>
      </p:pic>
      <p:grpSp>
        <p:nvGrpSpPr>
          <p:cNvPr id="254" name="Google Shape;254;p19"/>
          <p:cNvGrpSpPr/>
          <p:nvPr/>
        </p:nvGrpSpPr>
        <p:grpSpPr>
          <a:xfrm>
            <a:off x="1488" y="-17704"/>
            <a:ext cx="12189023" cy="475673"/>
            <a:chOff x="1488" y="153323"/>
            <a:chExt cx="12189023" cy="475673"/>
          </a:xfrm>
        </p:grpSpPr>
        <p:sp>
          <p:nvSpPr>
            <p:cNvPr id="255" name="Google Shape;255;p19"/>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57" name="Google Shape;257;p19"/>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59" name="Google Shape;259;p19"/>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61" name="Google Shape;261;p19"/>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63" name="Google Shape;263;p19"/>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grpSp>
        <p:nvGrpSpPr>
          <p:cNvPr id="270" name="Google Shape;270;p20"/>
          <p:cNvGrpSpPr/>
          <p:nvPr/>
        </p:nvGrpSpPr>
        <p:grpSpPr>
          <a:xfrm>
            <a:off x="1488" y="-17704"/>
            <a:ext cx="12189023" cy="475673"/>
            <a:chOff x="1488" y="153323"/>
            <a:chExt cx="12189023" cy="475673"/>
          </a:xfrm>
        </p:grpSpPr>
        <p:sp>
          <p:nvSpPr>
            <p:cNvPr id="271" name="Google Shape;271;p20"/>
            <p:cNvSpPr/>
            <p:nvPr/>
          </p:nvSpPr>
          <p:spPr>
            <a:xfrm>
              <a:off x="1488" y="153323"/>
              <a:ext cx="2902148" cy="475673"/>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txBox="1"/>
            <p:nvPr/>
          </p:nvSpPr>
          <p:spPr>
            <a:xfrm>
              <a:off x="1488" y="153323"/>
              <a:ext cx="2783230" cy="475673"/>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73" name="Google Shape;273;p20"/>
            <p:cNvSpPr/>
            <p:nvPr/>
          </p:nvSpPr>
          <p:spPr>
            <a:xfrm>
              <a:off x="2323207" y="153323"/>
              <a:ext cx="2902148" cy="475673"/>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txBox="1"/>
            <p:nvPr/>
          </p:nvSpPr>
          <p:spPr>
            <a:xfrm>
              <a:off x="2561044"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75" name="Google Shape;275;p20"/>
            <p:cNvSpPr/>
            <p:nvPr/>
          </p:nvSpPr>
          <p:spPr>
            <a:xfrm>
              <a:off x="4644925" y="153323"/>
              <a:ext cx="2902148" cy="475673"/>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4882762" y="153323"/>
              <a:ext cx="2426475" cy="475673"/>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Data Visualization</a:t>
              </a:r>
              <a:endParaRPr/>
            </a:p>
          </p:txBody>
        </p:sp>
        <p:sp>
          <p:nvSpPr>
            <p:cNvPr id="277" name="Google Shape;277;p20"/>
            <p:cNvSpPr/>
            <p:nvPr/>
          </p:nvSpPr>
          <p:spPr>
            <a:xfrm>
              <a:off x="6966644"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txBox="1"/>
            <p:nvPr/>
          </p:nvSpPr>
          <p:spPr>
            <a:xfrm>
              <a:off x="7204481"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Modelling Techniques</a:t>
              </a:r>
              <a:endParaRPr/>
            </a:p>
          </p:txBody>
        </p:sp>
        <p:sp>
          <p:nvSpPr>
            <p:cNvPr id="279" name="Google Shape;279;p20"/>
            <p:cNvSpPr/>
            <p:nvPr/>
          </p:nvSpPr>
          <p:spPr>
            <a:xfrm>
              <a:off x="9288363" y="153323"/>
              <a:ext cx="2902148" cy="475673"/>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p:nvPr/>
          </p:nvSpPr>
          <p:spPr>
            <a:xfrm>
              <a:off x="9526200" y="153323"/>
              <a:ext cx="2426475" cy="475673"/>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pic>
        <p:nvPicPr>
          <p:cNvPr id="281" name="Google Shape;281;p20"/>
          <p:cNvPicPr preferRelativeResize="0"/>
          <p:nvPr/>
        </p:nvPicPr>
        <p:blipFill>
          <a:blip r:embed="rId3">
            <a:alphaModFix/>
          </a:blip>
          <a:stretch>
            <a:fillRect/>
          </a:stretch>
        </p:blipFill>
        <p:spPr>
          <a:xfrm>
            <a:off x="1136650" y="589138"/>
            <a:ext cx="9658350" cy="5679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Initial Hypotheses</a:t>
            </a:r>
            <a:endParaRPr/>
          </a:p>
        </p:txBody>
      </p:sp>
      <p:grpSp>
        <p:nvGrpSpPr>
          <p:cNvPr id="288" name="Google Shape;288;p21"/>
          <p:cNvGrpSpPr/>
          <p:nvPr/>
        </p:nvGrpSpPr>
        <p:grpSpPr>
          <a:xfrm>
            <a:off x="210" y="-13555"/>
            <a:ext cx="12191578" cy="524948"/>
            <a:chOff x="210" y="128685"/>
            <a:chExt cx="12191578" cy="524948"/>
          </a:xfrm>
        </p:grpSpPr>
        <p:sp>
          <p:nvSpPr>
            <p:cNvPr id="289" name="Google Shape;289;p21"/>
            <p:cNvSpPr/>
            <p:nvPr/>
          </p:nvSpPr>
          <p:spPr>
            <a:xfrm>
              <a:off x="210" y="128685"/>
              <a:ext cx="2484269" cy="524948"/>
            </a:xfrm>
            <a:prstGeom prst="homePlate">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txBox="1"/>
            <p:nvPr/>
          </p:nvSpPr>
          <p:spPr>
            <a:xfrm>
              <a:off x="210" y="128685"/>
              <a:ext cx="2353032" cy="524948"/>
            </a:xfrm>
            <a:prstGeom prst="rect">
              <a:avLst/>
            </a:prstGeom>
            <a:noFill/>
            <a:ln>
              <a:noFill/>
            </a:ln>
          </p:spPr>
          <p:txBody>
            <a:bodyPr spcFirstLastPara="1" wrap="square" lIns="85325"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Key Takeaways</a:t>
              </a:r>
              <a:endParaRPr/>
            </a:p>
          </p:txBody>
        </p:sp>
        <p:sp>
          <p:nvSpPr>
            <p:cNvPr id="291" name="Google Shape;291;p21"/>
            <p:cNvSpPr/>
            <p:nvPr/>
          </p:nvSpPr>
          <p:spPr>
            <a:xfrm>
              <a:off x="1843923"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txBox="1"/>
            <p:nvPr/>
          </p:nvSpPr>
          <p:spPr>
            <a:xfrm>
              <a:off x="2106397"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Wrangling &amp; Merging</a:t>
              </a:r>
              <a:endParaRPr/>
            </a:p>
          </p:txBody>
        </p:sp>
        <p:sp>
          <p:nvSpPr>
            <p:cNvPr id="293" name="Google Shape;293;p21"/>
            <p:cNvSpPr/>
            <p:nvPr/>
          </p:nvSpPr>
          <p:spPr>
            <a:xfrm>
              <a:off x="4406148" y="128685"/>
              <a:ext cx="3202781" cy="524948"/>
            </a:xfrm>
            <a:prstGeom prst="chevron">
              <a:avLst>
                <a:gd name="adj" fmla="val 50000"/>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txBox="1"/>
            <p:nvPr/>
          </p:nvSpPr>
          <p:spPr>
            <a:xfrm>
              <a:off x="4668622" y="128685"/>
              <a:ext cx="2677833"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a:solidFill>
                    <a:schemeClr val="lt1"/>
                  </a:solidFill>
                  <a:latin typeface="Calibri"/>
                  <a:ea typeface="Calibri"/>
                  <a:cs typeface="Calibri"/>
                  <a:sym typeface="Calibri"/>
                </a:rPr>
                <a:t>Data Visualization</a:t>
              </a:r>
              <a:endParaRPr/>
            </a:p>
          </p:txBody>
        </p:sp>
        <p:sp>
          <p:nvSpPr>
            <p:cNvPr id="295" name="Google Shape;295;p21"/>
            <p:cNvSpPr/>
            <p:nvPr/>
          </p:nvSpPr>
          <p:spPr>
            <a:xfrm>
              <a:off x="6968373" y="128685"/>
              <a:ext cx="3202781" cy="524948"/>
            </a:xfrm>
            <a:prstGeom prst="chevron">
              <a:avLst>
                <a:gd name="adj" fmla="val 50000"/>
              </a:avLst>
            </a:prstGeom>
            <a:solidFill>
              <a:schemeClr val="accent2"/>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txBox="1"/>
            <p:nvPr/>
          </p:nvSpPr>
          <p:spPr>
            <a:xfrm>
              <a:off x="7230847" y="128685"/>
              <a:ext cx="2677833" cy="524948"/>
            </a:xfrm>
            <a:prstGeom prst="rect">
              <a:avLst/>
            </a:prstGeom>
            <a:noFill/>
            <a:ln>
              <a:noFill/>
            </a:ln>
          </p:spPr>
          <p:txBody>
            <a:bodyPr spcFirstLastPara="1" wrap="square" lIns="80000" tIns="53325" rIns="26650" bIns="53325"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1">
                  <a:solidFill>
                    <a:schemeClr val="lt1"/>
                  </a:solidFill>
                  <a:latin typeface="Calibri"/>
                  <a:ea typeface="Calibri"/>
                  <a:cs typeface="Calibri"/>
                  <a:sym typeface="Calibri"/>
                </a:rPr>
                <a:t>Modelling Techniques</a:t>
              </a:r>
              <a:endParaRPr/>
            </a:p>
          </p:txBody>
        </p:sp>
        <p:sp>
          <p:nvSpPr>
            <p:cNvPr id="297" name="Google Shape;297;p21"/>
            <p:cNvSpPr/>
            <p:nvPr/>
          </p:nvSpPr>
          <p:spPr>
            <a:xfrm>
              <a:off x="9530598" y="128685"/>
              <a:ext cx="2661190" cy="524948"/>
            </a:xfrm>
            <a:prstGeom prst="chevron">
              <a:avLst>
                <a:gd name="adj" fmla="val 50000"/>
              </a:avLst>
            </a:prstGeom>
            <a:solidFill>
              <a:srgbClr val="E3831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txBox="1"/>
            <p:nvPr/>
          </p:nvSpPr>
          <p:spPr>
            <a:xfrm>
              <a:off x="9793072" y="128685"/>
              <a:ext cx="2136242" cy="524948"/>
            </a:xfrm>
            <a:prstGeom prst="rect">
              <a:avLst/>
            </a:prstGeom>
            <a:noFill/>
            <a:ln>
              <a:noFill/>
            </a:ln>
          </p:spPr>
          <p:txBody>
            <a:bodyPr spcFirstLastPara="1" wrap="square" lIns="64000" tIns="42650" rIns="21325" bIns="42650" anchor="ctr"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Final Model</a:t>
              </a:r>
              <a:endParaRPr/>
            </a:p>
          </p:txBody>
        </p:sp>
      </p:grpSp>
      <p:grpSp>
        <p:nvGrpSpPr>
          <p:cNvPr id="299" name="Google Shape;299;p21"/>
          <p:cNvGrpSpPr/>
          <p:nvPr/>
        </p:nvGrpSpPr>
        <p:grpSpPr>
          <a:xfrm>
            <a:off x="1103508" y="2096168"/>
            <a:ext cx="10161789" cy="729000"/>
            <a:chOff x="-1" y="-2353"/>
            <a:chExt cx="6446200" cy="729000"/>
          </a:xfrm>
        </p:grpSpPr>
        <p:sp>
          <p:nvSpPr>
            <p:cNvPr id="300" name="Google Shape;300;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 The young workers (age &lt;24) are at a greater risk for injury at work.</a:t>
              </a:r>
              <a:endParaRPr sz="2400">
                <a:latin typeface="Calibri"/>
                <a:ea typeface="Calibri"/>
                <a:cs typeface="Calibri"/>
                <a:sym typeface="Calibri"/>
              </a:endParaRPr>
            </a:p>
          </p:txBody>
        </p:sp>
      </p:grpSp>
      <p:grpSp>
        <p:nvGrpSpPr>
          <p:cNvPr id="302" name="Google Shape;302;p21"/>
          <p:cNvGrpSpPr/>
          <p:nvPr/>
        </p:nvGrpSpPr>
        <p:grpSpPr>
          <a:xfrm>
            <a:off x="1100333" y="3055018"/>
            <a:ext cx="10161789" cy="729000"/>
            <a:chOff x="-1" y="-2353"/>
            <a:chExt cx="6446200" cy="729000"/>
          </a:xfrm>
        </p:grpSpPr>
        <p:sp>
          <p:nvSpPr>
            <p:cNvPr id="303" name="Google Shape;303;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ii)  If an employee is out of work for more than six months, they have less than a 50% chance of ever returning to work in any capacity</a:t>
              </a:r>
              <a:endParaRPr sz="2400">
                <a:latin typeface="Calibri"/>
                <a:ea typeface="Calibri"/>
                <a:cs typeface="Calibri"/>
                <a:sym typeface="Calibri"/>
              </a:endParaRPr>
            </a:p>
          </p:txBody>
        </p:sp>
      </p:grpSp>
      <p:grpSp>
        <p:nvGrpSpPr>
          <p:cNvPr id="305" name="Google Shape;305;p21"/>
          <p:cNvGrpSpPr/>
          <p:nvPr/>
        </p:nvGrpSpPr>
        <p:grpSpPr>
          <a:xfrm>
            <a:off x="1101921" y="3978943"/>
            <a:ext cx="10161789" cy="729000"/>
            <a:chOff x="-1" y="-2353"/>
            <a:chExt cx="6446200" cy="729000"/>
          </a:xfrm>
        </p:grpSpPr>
        <p:sp>
          <p:nvSpPr>
            <p:cNvPr id="306" name="Google Shape;306;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marR="0" lvl="0" indent="0" algn="l" rtl="0">
                <a:lnSpc>
                  <a:spcPct val="90000"/>
                </a:lnSpc>
                <a:spcBef>
                  <a:spcPts val="0"/>
                </a:spcBef>
                <a:spcAft>
                  <a:spcPts val="0"/>
                </a:spcAft>
                <a:buNone/>
              </a:pPr>
              <a:r>
                <a:rPr lang="en-US" sz="2400">
                  <a:solidFill>
                    <a:schemeClr val="dk1"/>
                  </a:solidFill>
                  <a:latin typeface="Calibri"/>
                  <a:ea typeface="Calibri"/>
                  <a:cs typeface="Calibri"/>
                  <a:sym typeface="Calibri"/>
                </a:rPr>
                <a:t>iii) The non-indemnity claim amount is dependent on the Worker’s wage and no. of days the worker was away.</a:t>
              </a:r>
              <a:endParaRPr sz="2400">
                <a:latin typeface="Calibri"/>
                <a:ea typeface="Calibri"/>
                <a:cs typeface="Calibri"/>
                <a:sym typeface="Calibri"/>
              </a:endParaRPr>
            </a:p>
          </p:txBody>
        </p:sp>
      </p:grpSp>
      <p:grpSp>
        <p:nvGrpSpPr>
          <p:cNvPr id="308" name="Google Shape;308;p21"/>
          <p:cNvGrpSpPr/>
          <p:nvPr/>
        </p:nvGrpSpPr>
        <p:grpSpPr>
          <a:xfrm>
            <a:off x="1121783" y="4937793"/>
            <a:ext cx="10161789" cy="729000"/>
            <a:chOff x="-1" y="-2353"/>
            <a:chExt cx="6446200" cy="729000"/>
          </a:xfrm>
        </p:grpSpPr>
        <p:sp>
          <p:nvSpPr>
            <p:cNvPr id="309" name="Google Shape;309;p21"/>
            <p:cNvSpPr/>
            <p:nvPr/>
          </p:nvSpPr>
          <p:spPr>
            <a:xfrm rot="5400000">
              <a:off x="2854199" y="-2856553"/>
              <a:ext cx="729000" cy="6437400"/>
            </a:xfrm>
            <a:prstGeom prst="round2SameRect">
              <a:avLst>
                <a:gd name="adj1" fmla="val 16667"/>
                <a:gd name="adj2" fmla="val 0"/>
              </a:avLst>
            </a:prstGeom>
            <a:solidFill>
              <a:srgbClr val="E7D0CB">
                <a:alpha val="89800"/>
              </a:srgbClr>
            </a:solidFill>
            <a:ln w="15875" cap="flat" cmpd="sng">
              <a:solidFill>
                <a:srgbClr val="E7D0CB">
                  <a:alpha val="898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1"/>
            <p:cNvSpPr txBox="1"/>
            <p:nvPr/>
          </p:nvSpPr>
          <p:spPr>
            <a:xfrm>
              <a:off x="44499" y="33240"/>
              <a:ext cx="6401700" cy="657900"/>
            </a:xfrm>
            <a:prstGeom prst="rect">
              <a:avLst/>
            </a:prstGeom>
            <a:noFill/>
            <a:ln>
              <a:noFill/>
            </a:ln>
          </p:spPr>
          <p:txBody>
            <a:bodyPr spcFirstLastPara="1" wrap="square" lIns="76200" tIns="38100" rIns="76200" bIns="38100" anchor="ctr" anchorCtr="0">
              <a:noAutofit/>
            </a:bodyPr>
            <a:lstStyle/>
            <a:p>
              <a:pPr marL="0" lvl="0" indent="0" algn="just" rtl="0">
                <a:lnSpc>
                  <a:spcPct val="200000"/>
                </a:lnSpc>
                <a:spcBef>
                  <a:spcPts val="0"/>
                </a:spcBef>
                <a:spcAft>
                  <a:spcPts val="0"/>
                </a:spcAft>
                <a:buNone/>
              </a:pPr>
              <a:r>
                <a:rPr lang="en-US" sz="2400">
                  <a:solidFill>
                    <a:schemeClr val="dk1"/>
                  </a:solidFill>
                  <a:latin typeface="Calibri"/>
                  <a:ea typeface="Calibri"/>
                  <a:cs typeface="Calibri"/>
                  <a:sym typeface="Calibri"/>
                </a:rPr>
                <a:t>iv) The most common workplace injury is Sprains and Strains.</a:t>
              </a:r>
              <a:endParaRPr sz="2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2043</Words>
  <Application>Microsoft Office PowerPoint</Application>
  <PresentationFormat>Custom</PresentationFormat>
  <Paragraphs>238</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Slide 1</vt:lpstr>
      <vt:lpstr>Overview</vt:lpstr>
      <vt:lpstr>Recommendations</vt:lpstr>
      <vt:lpstr>Data Wrangling and Data Merging</vt:lpstr>
      <vt:lpstr>Data Wrangling and Data Merging</vt:lpstr>
      <vt:lpstr>Slide 6</vt:lpstr>
      <vt:lpstr>Slide 7</vt:lpstr>
      <vt:lpstr>Slide 8</vt:lpstr>
      <vt:lpstr>Initial Hypotheses</vt:lpstr>
      <vt:lpstr>Added New Derived Variables</vt:lpstr>
      <vt:lpstr>Decision Tree Model</vt:lpstr>
      <vt:lpstr>Association Rule Mining</vt:lpstr>
      <vt:lpstr>Multiple Linear regression</vt:lpstr>
      <vt:lpstr>Multiple Linear Regression Equation</vt:lpstr>
      <vt:lpstr>Interpreting Linear regression Equation</vt:lpstr>
      <vt:lpstr>Limitation of Linear regression</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Iptisha</cp:lastModifiedBy>
  <cp:revision>2</cp:revision>
  <dcterms:modified xsi:type="dcterms:W3CDTF">2018-12-05T03:43:16Z</dcterms:modified>
</cp:coreProperties>
</file>