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2" r:id="rId6"/>
    <p:sldId id="263" r:id="rId7"/>
    <p:sldId id="264" r:id="rId8"/>
    <p:sldId id="266" r:id="rId9"/>
    <p:sldId id="267" r:id="rId10"/>
    <p:sldId id="258" r:id="rId11"/>
    <p:sldId id="265" r:id="rId12"/>
    <p:sldId id="260" r:id="rId13"/>
    <p:sldId id="270" r:id="rId14"/>
    <p:sldId id="268" r:id="rId15"/>
    <p:sldId id="259" r:id="rId16"/>
    <p:sldId id="271" r:id="rId17"/>
    <p:sldId id="273" r:id="rId18"/>
    <p:sldId id="274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84A7F-2132-4146-B49F-D2A0364FB9C7}" v="261" dt="2021-07-08T13:45:0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89882" autoAdjust="0"/>
  </p:normalViewPr>
  <p:slideViewPr>
    <p:cSldViewPr snapToGrid="0">
      <p:cViewPr varScale="1">
        <p:scale>
          <a:sx n="79" d="100"/>
          <a:sy n="79" d="100"/>
        </p:scale>
        <p:origin x="9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A1E3-F0F4-4BC9-BA46-AAAC472D7DC5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200DC-C348-4F68-AD22-F6049892B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1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00DC-C348-4F68-AD22-F6049892B5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3D74C-6FF0-4F9F-A4D6-3A4C3315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BA7F49-44A3-49D8-8CA1-8A2ED5AA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EB354-8501-4433-8FD5-0EAB303F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642B4-6515-43E6-881E-FCCFBBF5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1C2C0F-BD90-4319-86ED-73518A6E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6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BD862-9B1C-4567-A752-5F8F4DF9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5A33AE-E821-4474-A059-840D6F3F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6503C-052C-4613-B196-05243588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95A4B-1E00-4866-B588-480DFA5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A93-ABEB-4553-9F71-D6C575D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B0379B-17A0-493F-9867-88799C0B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BEF4E0-6072-4CBD-84C9-0934B3A2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F5469-7D57-4689-8CFE-BC9144F5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16044-B03E-46A2-B248-3061F9C4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DA41C-DC39-47E2-9A52-3CD173C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FBD08-06FA-4C0D-B0AB-FA3786D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EAE4C-9D70-48E2-8572-C3E2AAAF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F84A3-3E0E-44BC-8E1B-4411F584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F36A9-08B1-49DE-9A9F-0B7DFC3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49B90-C498-4A33-901C-6251FCF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57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4C5E5-2334-4F7D-BCDC-2484734C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21496-9A31-4A8F-8733-D8CB2C50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D5B33-7243-47C6-BA64-D0B75410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088D4-3406-4AA8-8E52-036CB11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C100B-C2A4-4478-9A16-003BA52A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0CCEB-1CE7-48BE-9013-C2FF2E1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1C815-F68D-4865-9B2F-572C3075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E72247-7575-4D90-B627-9D320E64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1D75C6-D4C2-4AB1-96C0-33959B50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CFF2DC-5DE1-46D4-8399-67DF5A2C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5A1591-2C49-4FEC-A301-8F6421A3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275E4-D8CD-47A1-9FED-C2014737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915A1-0669-41B6-9FFC-6067A069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ADE1ED-0E54-4901-981E-4523A4F5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2D3B10-FE14-456D-A8E0-A681FB3F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848412-E886-4824-A218-882C13B8C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2B6077-B449-4DA1-B14A-D478BB14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CC188-BD16-4B85-8728-90DE9AE2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84841-6136-4C24-8561-A4D4BD6D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2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7AA39-6CFA-43FF-BF9D-03F6A3F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F4F65C-B6FF-40A6-9C13-F536A81A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0FD0F6-4796-4EE6-82C4-23D8F6D8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93D008-6FB7-4A93-91B7-E8220B01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C36037-136E-401E-BA29-F4943458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D4A00C-0745-44DE-87DE-D7933626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1FE526-1EB4-48D6-8276-B792D1AA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9C5D6-54E1-4336-BDCF-6FDF44B6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9297C-A520-4907-9CCD-EE568E3B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C4C4B-93CF-426B-8764-70267023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D855D-2EEE-4E4D-BCBF-D448F68A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209BAF-9B58-4DEF-B4CE-D6483808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3B4E45-D9A8-4FD6-83D9-7B47F625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3698B-450A-4EAC-9DC2-0B065D9C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4CA412-594F-4DE0-8AF4-04B7AF46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04904-2C91-4A0A-B51F-1AC46667E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2381B5-6B9F-4E4C-BE76-46B49455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C6C89-54E5-41D4-8029-595CFAAF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CA9D59-B37F-4EEF-AAF0-29AD17A2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7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6A4EAA-A5C9-42CE-979F-ED4B4F5C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074BE-7AA2-49F6-BD72-056862C1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5F938-5623-4588-A89A-3F9E1372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3E77-58BC-445C-8937-55D22500C5E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EF4D6-7EBC-42BB-B56B-3D4631520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0EE3B-FDE8-499C-AE66-2D347E55A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52AD-C2C8-444B-9452-5416C7AF9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9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4C0EA6-DA98-43FF-9C5F-03C1C535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＆</a:t>
            </a:r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900792-4C22-4AFA-A5D9-6C4A639F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ja-JP" altLang="en-US" dirty="0"/>
              <a:t>発表者：</a:t>
            </a:r>
            <a:r>
              <a:rPr lang="en-US" altLang="ja-JP" dirty="0"/>
              <a:t>††Aring8510††</a:t>
            </a:r>
            <a:endParaRPr kumimoji="1" lang="ja-JP" altLang="en-US" dirty="0"/>
          </a:p>
        </p:txBody>
      </p:sp>
      <p:sp>
        <p:nvSpPr>
          <p:cNvPr id="38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FAABC5-575E-4206-A9ED-6C82F927C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1685671" y="1346619"/>
            <a:ext cx="3584185" cy="358418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3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1FD1D-9E1D-4521-82CF-248F034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EX:GitHub</a:t>
            </a:r>
            <a:r>
              <a:rPr lang="ja-JP" altLang="en-US" dirty="0"/>
              <a:t>と</a:t>
            </a:r>
            <a:r>
              <a:rPr lang="en-US" altLang="ja-JP" dirty="0" err="1"/>
              <a:t>Bitbackets</a:t>
            </a:r>
            <a:r>
              <a:rPr lang="ja-JP" altLang="en-US" dirty="0"/>
              <a:t>と</a:t>
            </a:r>
            <a:r>
              <a:rPr lang="en-US" altLang="ja-JP" dirty="0"/>
              <a:t>Gitlab</a:t>
            </a:r>
            <a:r>
              <a:rPr lang="ja-JP" altLang="en-US" dirty="0"/>
              <a:t>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0DD85-6E8C-4DFE-BFB2-CD4F73FB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ちがう</a:t>
            </a:r>
          </a:p>
        </p:txBody>
      </p:sp>
    </p:spTree>
    <p:extLst>
      <p:ext uri="{BB962C8B-B14F-4D97-AF65-F5344CB8AC3E}">
        <p14:creationId xmlns:p14="http://schemas.microsoft.com/office/powerpoint/2010/main" val="4037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113BE4-5382-4C1A-9360-7D6B1B01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b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チュートリアル</a:t>
            </a:r>
          </a:p>
        </p:txBody>
      </p:sp>
      <p:sp>
        <p:nvSpPr>
          <p:cNvPr id="12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57059D5-2EBE-45BD-989B-BDF3C84F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5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5BF1A-E1D3-4F5D-93C3-EE6F6E27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56004E-F187-4618-ACB7-6DF9A3BB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事前にコマンドライン上で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が使える環境を用意します</a:t>
            </a:r>
            <a:endParaRPr kumimoji="1" lang="en-US" altLang="ja-JP" dirty="0"/>
          </a:p>
          <a:p>
            <a:pPr lvl="1"/>
            <a:r>
              <a:rPr lang="ja-JP" altLang="en-US" dirty="0"/>
              <a:t>確認するには、</a:t>
            </a:r>
            <a:r>
              <a:rPr lang="en-US" altLang="ja-JP" dirty="0"/>
              <a:t>CLI</a:t>
            </a:r>
            <a:r>
              <a:rPr lang="ja-JP" altLang="en-US" dirty="0"/>
              <a:t>で、「</a:t>
            </a:r>
            <a:r>
              <a:rPr lang="en-US" altLang="ja-JP" dirty="0"/>
              <a:t>git --version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 dirty="0"/>
              <a:t>のアカウント</a:t>
            </a:r>
            <a:r>
              <a:rPr lang="ja-JP" altLang="en-US" dirty="0"/>
              <a:t>を作ります</a:t>
            </a:r>
            <a:endParaRPr lang="en-US" altLang="ja-JP" dirty="0"/>
          </a:p>
          <a:p>
            <a:pPr lvl="1"/>
            <a:r>
              <a:rPr kumimoji="1" lang="ja-JP" altLang="en-US" dirty="0"/>
              <a:t>用途みたいなのを聞かれるかもなので適当に</a:t>
            </a:r>
            <a:r>
              <a:rPr lang="ja-JP" altLang="en-US" dirty="0"/>
              <a:t>「</a:t>
            </a:r>
            <a:r>
              <a:rPr kumimoji="1" lang="en-US" altLang="ja-JP" dirty="0"/>
              <a:t>for study</a:t>
            </a:r>
            <a:r>
              <a:rPr kumimoji="1" lang="ja-JP" altLang="en-US" dirty="0"/>
              <a:t>」とでも。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565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・既存のディレクトリを</a:t>
            </a:r>
            <a:r>
              <a:rPr lang="en-US" altLang="ja-JP" dirty="0"/>
              <a:t>git</a:t>
            </a:r>
            <a:r>
              <a:rPr lang="ja-JP" altLang="en-US" dirty="0"/>
              <a:t>で管理する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31423"/>
              </p:ext>
            </p:extLst>
          </p:nvPr>
        </p:nvGraphicFramePr>
        <p:xfrm>
          <a:off x="838200" y="2995676"/>
          <a:ext cx="305104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04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 test-git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cd test-git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9538"/>
              </p:ext>
            </p:extLst>
          </p:nvPr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 test-git // 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対象ディレクトリ作成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cd test-git // 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対象ディレクトリに移動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カレントディレクトリに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を導入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9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37946"/>
              </p:ext>
            </p:extLst>
          </p:nvPr>
        </p:nvGraphicFramePr>
        <p:xfrm>
          <a:off x="838200" y="2995676"/>
          <a:ext cx="451408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8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26930"/>
              </p:ext>
            </p:extLst>
          </p:nvPr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51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95676"/>
          <a:ext cx="451408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8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/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6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95676"/>
          <a:ext cx="451408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8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/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22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95676"/>
          <a:ext cx="451408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8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/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3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0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95676"/>
          <a:ext cx="4514088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88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106B868-FE8A-41AC-894B-C2FAED09D28C}"/>
              </a:ext>
            </a:extLst>
          </p:cNvPr>
          <p:cNvGraphicFramePr>
            <a:graphicFrameLocks noGrp="1"/>
          </p:cNvGraphicFramePr>
          <p:nvPr/>
        </p:nvGraphicFramePr>
        <p:xfrm>
          <a:off x="5757672" y="2995676"/>
          <a:ext cx="538581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23225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6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113BE4-5382-4C1A-9360-7D6B1B01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b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チュートリアル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57059D5-2EBE-45BD-989B-BDF3C84F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279787"/>
            <a:ext cx="5257800" cy="14678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63CC-5006-4332-9EC1-5BAE981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4C42C-D33D-4E8C-BCC2-90E1A268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BE227B-686B-42B9-B5C5-5AE596F1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29773"/>
              </p:ext>
            </p:extLst>
          </p:nvPr>
        </p:nvGraphicFramePr>
        <p:xfrm>
          <a:off x="838200" y="1825625"/>
          <a:ext cx="8128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3250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git clone </a:t>
                      </a: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D3490B-35CD-4CA8-B41C-5DE99494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</a:rPr>
              <a:t>目的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71C128-D022-4B71-A2E6-49F3D53A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3" y="578174"/>
            <a:ext cx="2629372" cy="11043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211203-B059-42CB-9023-9BC22E64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>
                <a:solidFill>
                  <a:schemeClr val="tx2"/>
                </a:solidFill>
              </a:rPr>
              <a:t>Git</a:t>
            </a:r>
            <a:r>
              <a:rPr lang="ja-JP" altLang="en-US" sz="1800" dirty="0">
                <a:solidFill>
                  <a:schemeClr val="tx2"/>
                </a:solidFill>
              </a:rPr>
              <a:t>および</a:t>
            </a:r>
            <a:r>
              <a:rPr kumimoji="1" lang="en-US" altLang="ja-JP" sz="1800" dirty="0">
                <a:solidFill>
                  <a:schemeClr val="tx2"/>
                </a:solidFill>
              </a:rPr>
              <a:t>GitHub</a:t>
            </a:r>
            <a:r>
              <a:rPr kumimoji="1" lang="ja-JP" altLang="en-US" sz="1800" dirty="0">
                <a:solidFill>
                  <a:schemeClr val="tx2"/>
                </a:solidFill>
              </a:rPr>
              <a:t>の概念・使い方を初級レベルまで習得する</a:t>
            </a:r>
            <a:endParaRPr kumimoji="1" lang="en-US" altLang="ja-JP" sz="1800" dirty="0">
              <a:solidFill>
                <a:schemeClr val="tx2"/>
              </a:solidFill>
            </a:endParaRPr>
          </a:p>
          <a:p>
            <a:endParaRPr kumimoji="1" lang="ja-JP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図 5" descr="ロゴ, 会社名&#10;&#10;自動的に生成された説明">
            <a:extLst>
              <a:ext uri="{FF2B5EF4-FFF2-40B4-BE49-F238E27FC236}">
                <a16:creationId xmlns:a16="http://schemas.microsoft.com/office/drawing/2014/main" id="{F7CB24D4-7E41-4F50-AB6F-3DE10B96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955" y="4110950"/>
            <a:ext cx="2871905" cy="15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D20755-81E5-452B-A741-615DDBFF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この勉強会で得られるもの</a:t>
            </a:r>
          </a:p>
        </p:txBody>
      </p:sp>
      <p:pic>
        <p:nvPicPr>
          <p:cNvPr id="5" name="Picture 4" descr="コンピューターのマザーボード上にある南京錠">
            <a:extLst>
              <a:ext uri="{FF2B5EF4-FFF2-40B4-BE49-F238E27FC236}">
                <a16:creationId xmlns:a16="http://schemas.microsoft.com/office/drawing/2014/main" id="{BFCAA1F6-455B-40E2-9FDB-CAD4AA6C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3191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9BCA6-D213-47D2-B6D7-2C489C25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バージョン管理</a:t>
            </a:r>
            <a:endParaRPr lang="en-US" altLang="ja-JP" sz="2000" dirty="0"/>
          </a:p>
          <a:p>
            <a:r>
              <a:rPr kumimoji="1" lang="ja-JP" altLang="en-US" sz="2000" dirty="0"/>
              <a:t>他人のソースコードとの結合</a:t>
            </a:r>
            <a:endParaRPr kumimoji="1" lang="en-US" altLang="ja-JP" sz="2000" dirty="0"/>
          </a:p>
          <a:p>
            <a:r>
              <a:rPr kumimoji="1" lang="ja-JP" altLang="en-US" sz="2000" dirty="0"/>
              <a:t>リモートへのソースコードのバックアップ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8072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0CA47-FE92-4FA5-9432-E2FE21D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1CE88-907B-45D2-8C38-875D73D3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はんい</a:t>
            </a:r>
          </a:p>
        </p:txBody>
      </p:sp>
    </p:spTree>
    <p:extLst>
      <p:ext uri="{BB962C8B-B14F-4D97-AF65-F5344CB8AC3E}">
        <p14:creationId xmlns:p14="http://schemas.microsoft.com/office/powerpoint/2010/main" val="424582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113BE4-5382-4C1A-9360-7D6B1B01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Git, GitHub</a:t>
            </a: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</a:t>
            </a:r>
            <a:b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概要</a:t>
            </a:r>
          </a:p>
        </p:txBody>
      </p:sp>
      <p:sp>
        <p:nvSpPr>
          <p:cNvPr id="52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981CDA-B8EC-4D46-89CF-CE97EECAE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057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8DF27-DB3A-4356-8623-275E6B1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kumimoji="1" lang="en-US" altLang="ja-JP"/>
              <a:t>Git</a:t>
            </a:r>
            <a:r>
              <a:rPr kumimoji="1" lang="ja-JP" altLang="en-US"/>
              <a:t>とは</a:t>
            </a:r>
          </a:p>
        </p:txBody>
      </p:sp>
      <p:pic>
        <p:nvPicPr>
          <p:cNvPr id="5" name="図 4" descr="会社名&#10;&#10;自動的に生成された説明">
            <a:extLst>
              <a:ext uri="{FF2B5EF4-FFF2-40B4-BE49-F238E27FC236}">
                <a16:creationId xmlns:a16="http://schemas.microsoft.com/office/drawing/2014/main" id="{4888D639-FDD1-44F3-BD17-0476533E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98" y="5206644"/>
            <a:ext cx="986245" cy="118349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B851D-1965-418B-B2A1-0E5C22FA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Git</a:t>
            </a:r>
            <a:r>
              <a:rPr lang="ja-JP" altLang="en-US" sz="2000" dirty="0"/>
              <a:t>は、プログラムのソースコードなどの変更履歴を記録・追跡するための</a:t>
            </a:r>
            <a:r>
              <a:rPr lang="ja-JP" altLang="en-US" sz="2000" b="1" dirty="0"/>
              <a:t>分散型</a:t>
            </a:r>
            <a:r>
              <a:rPr lang="ja-JP" altLang="en-US" sz="2000" dirty="0"/>
              <a:t>バージョン管理システムである </a:t>
            </a:r>
            <a:r>
              <a:rPr lang="en-US" altLang="ja-JP" sz="2000" dirty="0"/>
              <a:t>(Wikipedia</a:t>
            </a:r>
            <a:r>
              <a:rPr lang="ja-JP" altLang="en-US" sz="2000" dirty="0"/>
              <a:t>より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簡単に言えば、</a:t>
            </a:r>
            <a:r>
              <a:rPr lang="en-US" altLang="ja-JP" sz="2000" dirty="0"/>
              <a:t>(1)</a:t>
            </a:r>
            <a:r>
              <a:rPr lang="ja-JP" altLang="en-US" sz="2000" dirty="0"/>
              <a:t>ある地点のソースコードを保存できて、</a:t>
            </a:r>
            <a:r>
              <a:rPr lang="en-US" altLang="ja-JP" sz="2000" dirty="0"/>
              <a:t>(2)</a:t>
            </a:r>
            <a:r>
              <a:rPr lang="ja-JP" altLang="en-US" sz="2000" dirty="0"/>
              <a:t>他人が書いたコードと「くっつける」</a:t>
            </a:r>
            <a:r>
              <a:rPr lang="en-US" altLang="ja-JP" sz="2000" dirty="0"/>
              <a:t> (</a:t>
            </a:r>
            <a:r>
              <a:rPr lang="ja-JP" altLang="en-US" sz="2000" b="1" dirty="0"/>
              <a:t>マージ</a:t>
            </a:r>
            <a:r>
              <a:rPr lang="en-US" altLang="ja-JP" sz="2000" dirty="0"/>
              <a:t>)</a:t>
            </a:r>
            <a:r>
              <a:rPr lang="ja-JP" altLang="en-US" sz="2000" dirty="0"/>
              <a:t>こと、などができる</a:t>
            </a:r>
            <a:endParaRPr lang="en-US" altLang="ja-JP" sz="2000" dirty="0"/>
          </a:p>
          <a:p>
            <a:r>
              <a:rPr lang="ja-JP" altLang="en-US" sz="2000" dirty="0"/>
              <a:t>他のバージョン管理システムは、</a:t>
            </a:r>
            <a:r>
              <a:rPr lang="en-US" altLang="ja-JP" sz="2000" dirty="0" err="1"/>
              <a:t>SubVersion</a:t>
            </a:r>
            <a:r>
              <a:rPr lang="en-US" altLang="ja-JP" sz="2000" dirty="0"/>
              <a:t>(SVN)</a:t>
            </a:r>
            <a:r>
              <a:rPr lang="ja-JP" altLang="en-US" sz="2000" dirty="0"/>
              <a:t>、</a:t>
            </a:r>
            <a:r>
              <a:rPr lang="en-US" altLang="ja-JP" sz="2000" dirty="0"/>
              <a:t>Concurrent Versions System(CVS)</a:t>
            </a:r>
            <a:r>
              <a:rPr lang="ja-JP" altLang="en-US" sz="2000" dirty="0"/>
              <a:t>、</a:t>
            </a:r>
            <a:r>
              <a:rPr lang="en-US" altLang="ja-JP" sz="2000" dirty="0"/>
              <a:t>Mercurial</a:t>
            </a:r>
            <a:r>
              <a:rPr lang="ja-JP" altLang="en-US" sz="2000" dirty="0"/>
              <a:t>など</a:t>
            </a:r>
            <a:endParaRPr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C6652F-8A31-40B7-AA9A-047859DB1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02" y="2094572"/>
            <a:ext cx="1328640" cy="1183495"/>
          </a:xfrm>
          <a:prstGeom prst="rect">
            <a:avLst/>
          </a:prstGeom>
        </p:spPr>
      </p:pic>
      <p:pic>
        <p:nvPicPr>
          <p:cNvPr id="6" name="図 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0F0C883-608A-4590-A488-962CB92DE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69" y="3583768"/>
            <a:ext cx="2166706" cy="11834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4047B0C-7838-4C65-A6E5-E61D9B8CA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67" y="303898"/>
            <a:ext cx="2606508" cy="10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8863E4C-A863-4F59-8FAF-C8F5EA5C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EX:</a:t>
            </a:r>
            <a:r>
              <a:rPr kumimoji="1" lang="ja-JP" altLang="en-US" dirty="0"/>
              <a:t>分散型と集中型の違い</a:t>
            </a:r>
          </a:p>
        </p:txBody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3AB7F32F-14F1-4F1A-BAB5-2044D73C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586567" cy="3553581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集中型</a:t>
            </a:r>
            <a:r>
              <a:rPr lang="en-US" altLang="ja-JP" sz="2000" dirty="0"/>
              <a:t>(SVN, CVS)</a:t>
            </a:r>
          </a:p>
          <a:p>
            <a:pPr lvl="1"/>
            <a:r>
              <a:rPr lang="ja-JP" altLang="en-US" sz="1600" dirty="0"/>
              <a:t>ホストコンピュータが絶対権限を持つ</a:t>
            </a:r>
            <a:endParaRPr lang="en-US" altLang="ja-JP" sz="1600" dirty="0"/>
          </a:p>
          <a:p>
            <a:pPr lvl="1"/>
            <a:r>
              <a:rPr lang="ja-JP" altLang="en-US" sz="1600" dirty="0"/>
              <a:t>更新時には必ずホストにお伺いをたてなくちゃならないので、オンライン環境が必須。また、実験的なソースも同期されちゃう</a:t>
            </a:r>
            <a:endParaRPr lang="en-US" altLang="ja-JP" sz="1600" dirty="0"/>
          </a:p>
          <a:p>
            <a:r>
              <a:rPr lang="ja-JP" altLang="en-US" sz="2000" dirty="0"/>
              <a:t>分散型</a:t>
            </a:r>
            <a:r>
              <a:rPr lang="en-US" altLang="ja-JP" sz="2000" dirty="0"/>
              <a:t>(Git, Mercurial)</a:t>
            </a:r>
          </a:p>
          <a:p>
            <a:pPr lvl="1"/>
            <a:r>
              <a:rPr lang="ja-JP" altLang="en-US" sz="1600" dirty="0"/>
              <a:t>手元に独立したローカルリポジトリがある。よってオフラインでも</a:t>
            </a:r>
            <a:r>
              <a:rPr lang="en-US" altLang="ja-JP" sz="1600" dirty="0"/>
              <a:t>OK</a:t>
            </a:r>
          </a:p>
          <a:p>
            <a:pPr lvl="1"/>
            <a:r>
              <a:rPr lang="ja-JP" altLang="en-US" sz="1600" dirty="0"/>
              <a:t>手元のバックアップは保証されない</a:t>
            </a:r>
            <a:endParaRPr lang="en-US" altLang="ja-JP" sz="1600" dirty="0"/>
          </a:p>
          <a:p>
            <a:pPr lvl="1"/>
            <a:endParaRPr lang="en-US" sz="1600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8B41830B-E47E-4DA0-99A2-F34C11FF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68" y="1987075"/>
            <a:ext cx="6656396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8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30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8DF27-DB3A-4356-8623-275E6B1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B851D-1965-418B-B2A1-0E5C22FA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GitHub</a:t>
            </a:r>
            <a:r>
              <a:rPr lang="ja-JP" altLang="en-US" sz="2000" dirty="0"/>
              <a:t>（ギットハブ）は、ソフトウェア開発のプラットフォームであり、ソースコードを</a:t>
            </a:r>
            <a:r>
              <a:rPr lang="ja-JP" altLang="en-US" sz="2000" b="1" dirty="0"/>
              <a:t>ホスティング</a:t>
            </a:r>
            <a:r>
              <a:rPr lang="ja-JP" altLang="en-US" sz="2000" dirty="0"/>
              <a:t>する。コードのバージョン管理システムには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を使用する</a:t>
            </a:r>
            <a:r>
              <a:rPr lang="en-US" altLang="ja-JP" sz="2000" dirty="0"/>
              <a:t>(Wikipedia</a:t>
            </a:r>
            <a:r>
              <a:rPr lang="ja-JP" altLang="en-US" sz="2000" dirty="0"/>
              <a:t>より</a:t>
            </a:r>
            <a:r>
              <a:rPr lang="en-US" altLang="ja-JP" sz="2000" dirty="0"/>
              <a:t>)</a:t>
            </a:r>
          </a:p>
          <a:p>
            <a:r>
              <a:rPr kumimoji="1" lang="ja-JP" altLang="en-US" sz="2000" dirty="0"/>
              <a:t>簡潔に言えば、</a:t>
            </a:r>
            <a:r>
              <a:rPr kumimoji="1" lang="en-US" altLang="ja-JP" sz="2000" dirty="0"/>
              <a:t>Git</a:t>
            </a:r>
            <a:r>
              <a:rPr kumimoji="1" lang="ja-JP" altLang="en-US" sz="2000" dirty="0"/>
              <a:t>を便利に＆みんなで使える</a:t>
            </a:r>
            <a:r>
              <a:rPr lang="ja-JP" altLang="en-US" sz="2000" dirty="0"/>
              <a:t>インターネット上の</a:t>
            </a:r>
            <a:r>
              <a:rPr kumimoji="1" lang="ja-JP" altLang="en-US" sz="2000" dirty="0"/>
              <a:t>サービス</a:t>
            </a:r>
            <a:endParaRPr kumimoji="1" lang="en-US" altLang="ja-JP" sz="2000" dirty="0"/>
          </a:p>
          <a:p>
            <a:r>
              <a:rPr lang="ja-JP" altLang="en-US" sz="2000" dirty="0"/>
              <a:t>類似サービスには、</a:t>
            </a:r>
            <a:r>
              <a:rPr lang="en-US" altLang="ja-JP" sz="2000" dirty="0"/>
              <a:t>Bitbuckets</a:t>
            </a:r>
            <a:r>
              <a:rPr lang="ja-JP" altLang="en-US" sz="2000" dirty="0"/>
              <a:t>や</a:t>
            </a:r>
            <a:r>
              <a:rPr lang="en-US" altLang="ja-JP" sz="2000" dirty="0"/>
              <a:t>GitLab</a:t>
            </a:r>
            <a:r>
              <a:rPr lang="ja-JP" altLang="en-US" sz="2000" dirty="0"/>
              <a:t>など</a:t>
            </a:r>
            <a:endParaRPr kumimoji="1" lang="ja-JP" altLang="en-US" sz="2000" dirty="0"/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FB8629ED-F85D-4E68-986F-350AFAD7A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09" y="911240"/>
            <a:ext cx="4797354" cy="2507004"/>
          </a:xfrm>
          <a:prstGeom prst="rect">
            <a:avLst/>
          </a:prstGeom>
        </p:spPr>
      </p:pic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8FE7D8EC-E495-41BF-A5E9-36A4417F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33" y="5081837"/>
            <a:ext cx="2513506" cy="791754"/>
          </a:xfrm>
          <a:prstGeom prst="rect">
            <a:avLst/>
          </a:prstGeom>
        </p:spPr>
      </p:pic>
      <p:pic>
        <p:nvPicPr>
          <p:cNvPr id="7" name="図 6" descr="ロゴ, 会社名&#10;&#10;自動的に生成された説明">
            <a:extLst>
              <a:ext uri="{FF2B5EF4-FFF2-40B4-BE49-F238E27FC236}">
                <a16:creationId xmlns:a16="http://schemas.microsoft.com/office/drawing/2014/main" id="{CE2FD5CD-1869-4BE4-B0D3-9F87AB0E8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12" y="4680976"/>
            <a:ext cx="2183079" cy="16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E95514147BB554E9B06CF8CC971C2C3" ma:contentTypeVersion="6" ma:contentTypeDescription="新しいドキュメントを作成します。" ma:contentTypeScope="" ma:versionID="b6d519a11ac3993bd9c6080e8cae170b">
  <xsd:schema xmlns:xsd="http://www.w3.org/2001/XMLSchema" xmlns:xs="http://www.w3.org/2001/XMLSchema" xmlns:p="http://schemas.microsoft.com/office/2006/metadata/properties" xmlns:ns3="7446be41-38e5-471b-9ce2-dcd318621980" targetNamespace="http://schemas.microsoft.com/office/2006/metadata/properties" ma:root="true" ma:fieldsID="53955f489c31ee98d70ad389407b76d3" ns3:_="">
    <xsd:import namespace="7446be41-38e5-471b-9ce2-dcd3186219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6be41-38e5-471b-9ce2-dcd318621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93A46-534D-4515-89EB-F7C3573F1D59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446be41-38e5-471b-9ce2-dcd31862198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794A53-C378-4E68-AF41-FE6512D46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46be41-38e5-471b-9ce2-dcd3186219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0030B9-ED10-468D-941F-FFF1D5750A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392</Words>
  <Application>Microsoft Office PowerPoint</Application>
  <PresentationFormat>ワイド画面</PresentationFormat>
  <Paragraphs>63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Git＆GitHub 勉強会</vt:lpstr>
      <vt:lpstr>Git導入</vt:lpstr>
      <vt:lpstr>目的</vt:lpstr>
      <vt:lpstr>この勉強会で得られるもの</vt:lpstr>
      <vt:lpstr>学習範囲</vt:lpstr>
      <vt:lpstr>Git, GitHubの 概要</vt:lpstr>
      <vt:lpstr>Gitとは</vt:lpstr>
      <vt:lpstr>EX:分散型と集中型の違い</vt:lpstr>
      <vt:lpstr>GitHubとは</vt:lpstr>
      <vt:lpstr>EX:GitHubとBitbacketsとGitlabの違い</vt:lpstr>
      <vt:lpstr>Git チュートリアル</vt:lpstr>
      <vt:lpstr>環境</vt:lpstr>
      <vt:lpstr>Git導入</vt:lpstr>
      <vt:lpstr>Git導入</vt:lpstr>
      <vt:lpstr>Git導入</vt:lpstr>
      <vt:lpstr>Git導入</vt:lpstr>
      <vt:lpstr>Git導入</vt:lpstr>
      <vt:lpstr>Git導入</vt:lpstr>
      <vt:lpstr>GitHub チュートリアル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Git勉強会</dc:title>
  <dc:creator>中村 拓斗</dc:creator>
  <cp:lastModifiedBy>中村 拓斗</cp:lastModifiedBy>
  <cp:revision>7</cp:revision>
  <dcterms:created xsi:type="dcterms:W3CDTF">2021-06-17T12:13:59Z</dcterms:created>
  <dcterms:modified xsi:type="dcterms:W3CDTF">2021-07-08T13:46:34Z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0x0101009E95514147BB554E9B06CF8CC971C2C3</vt:lpwstr>
  </property>
</Properties>
</file>