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9"/>
  </p:notesMasterIdLst>
  <p:sldIdLst>
    <p:sldId id="256" r:id="rId5"/>
    <p:sldId id="272" r:id="rId6"/>
    <p:sldId id="263" r:id="rId7"/>
    <p:sldId id="264" r:id="rId8"/>
    <p:sldId id="266" r:id="rId9"/>
    <p:sldId id="276" r:id="rId10"/>
    <p:sldId id="267" r:id="rId11"/>
    <p:sldId id="258" r:id="rId12"/>
    <p:sldId id="265" r:id="rId13"/>
    <p:sldId id="260" r:id="rId14"/>
    <p:sldId id="270" r:id="rId15"/>
    <p:sldId id="268" r:id="rId16"/>
    <p:sldId id="259" r:id="rId17"/>
    <p:sldId id="271" r:id="rId18"/>
    <p:sldId id="281" r:id="rId19"/>
    <p:sldId id="278" r:id="rId20"/>
    <p:sldId id="284" r:id="rId21"/>
    <p:sldId id="275" r:id="rId22"/>
    <p:sldId id="273" r:id="rId23"/>
    <p:sldId id="282" r:id="rId24"/>
    <p:sldId id="274" r:id="rId25"/>
    <p:sldId id="283" r:id="rId26"/>
    <p:sldId id="279" r:id="rId27"/>
    <p:sldId id="296" r:id="rId28"/>
    <p:sldId id="285" r:id="rId29"/>
    <p:sldId id="287" r:id="rId30"/>
    <p:sldId id="295" r:id="rId31"/>
    <p:sldId id="292" r:id="rId32"/>
    <p:sldId id="294" r:id="rId33"/>
    <p:sldId id="288" r:id="rId34"/>
    <p:sldId id="289" r:id="rId35"/>
    <p:sldId id="290" r:id="rId36"/>
    <p:sldId id="291" r:id="rId37"/>
    <p:sldId id="269"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D8A08A8-6750-4A3A-A1DB-7BB17EC157D0}">
          <p14:sldIdLst>
            <p14:sldId id="256"/>
            <p14:sldId id="272"/>
            <p14:sldId id="263"/>
            <p14:sldId id="264"/>
            <p14:sldId id="266"/>
            <p14:sldId id="276"/>
            <p14:sldId id="267"/>
            <p14:sldId id="258"/>
            <p14:sldId id="265"/>
            <p14:sldId id="260"/>
            <p14:sldId id="270"/>
          </p14:sldIdLst>
        </p14:section>
        <p14:section name="Git" id="{A696AC67-F59C-41D3-B39F-24130605B327}">
          <p14:sldIdLst>
            <p14:sldId id="268"/>
            <p14:sldId id="259"/>
            <p14:sldId id="271"/>
            <p14:sldId id="281"/>
            <p14:sldId id="278"/>
            <p14:sldId id="284"/>
            <p14:sldId id="275"/>
            <p14:sldId id="273"/>
            <p14:sldId id="282"/>
            <p14:sldId id="274"/>
            <p14:sldId id="283"/>
            <p14:sldId id="279"/>
            <p14:sldId id="296"/>
            <p14:sldId id="285"/>
            <p14:sldId id="287"/>
            <p14:sldId id="295"/>
          </p14:sldIdLst>
        </p14:section>
        <p14:section name="GitHub" id="{BE6261EA-DC45-4C2D-83D2-E3D1C2580284}">
          <p14:sldIdLst>
            <p14:sldId id="292"/>
            <p14:sldId id="294"/>
            <p14:sldId id="288"/>
            <p14:sldId id="289"/>
            <p14:sldId id="290"/>
            <p14:sldId id="29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0" autoAdjust="0"/>
    <p:restoredTop sz="75472" autoAdjust="0"/>
  </p:normalViewPr>
  <p:slideViewPr>
    <p:cSldViewPr snapToGrid="0">
      <p:cViewPr varScale="1">
        <p:scale>
          <a:sx n="64" d="100"/>
          <a:sy n="64" d="100"/>
        </p:scale>
        <p:origin x="66" y="54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8A1E3-F0F4-4BC9-BA46-AAAC472D7DC5}" type="datetimeFigureOut">
              <a:rPr kumimoji="1" lang="ja-JP" altLang="en-US" smtClean="0"/>
              <a:t>2021/7/10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200DC-C348-4F68-AD22-F6049892B52B}" type="slidenum">
              <a:rPr kumimoji="1" lang="ja-JP" altLang="en-US" smtClean="0"/>
              <a:t>‹#›</a:t>
            </a:fld>
            <a:endParaRPr kumimoji="1" lang="ja-JP" altLang="en-US"/>
          </a:p>
        </p:txBody>
      </p:sp>
    </p:spTree>
    <p:extLst>
      <p:ext uri="{BB962C8B-B14F-4D97-AF65-F5344CB8AC3E}">
        <p14:creationId xmlns:p14="http://schemas.microsoft.com/office/powerpoint/2010/main" val="24721060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a:t>
            </a:fld>
            <a:endParaRPr kumimoji="1" lang="ja-JP" altLang="en-US"/>
          </a:p>
        </p:txBody>
      </p:sp>
    </p:spTree>
    <p:extLst>
      <p:ext uri="{BB962C8B-B14F-4D97-AF65-F5344CB8AC3E}">
        <p14:creationId xmlns:p14="http://schemas.microsoft.com/office/powerpoint/2010/main" val="2400729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p>
          <a:p>
            <a:r>
              <a:rPr kumimoji="1" lang="ja-JP" altLang="en-US" dirty="0"/>
              <a:t>コミットされていない状態に戻ることは基本的にできないと思ってください。</a:t>
            </a:r>
            <a:endParaRPr kumimoji="1" lang="en-US" altLang="ja-JP" dirty="0"/>
          </a:p>
          <a:p>
            <a:r>
              <a:rPr kumimoji="1" lang="ja-JP" altLang="en-US" dirty="0"/>
              <a:t>だから、前の演習で</a:t>
            </a:r>
            <a:r>
              <a:rPr kumimoji="1" lang="en-US" altLang="ja-JP" dirty="0"/>
              <a:t>2</a:t>
            </a:r>
            <a:r>
              <a:rPr kumimoji="1" lang="ja-JP" altLang="en-US" dirty="0"/>
              <a:t>回コミットしたんですね。</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23</a:t>
            </a:fld>
            <a:endParaRPr kumimoji="1" lang="ja-JP" altLang="en-US"/>
          </a:p>
        </p:txBody>
      </p:sp>
    </p:spTree>
    <p:extLst>
      <p:ext uri="{BB962C8B-B14F-4D97-AF65-F5344CB8AC3E}">
        <p14:creationId xmlns:p14="http://schemas.microsoft.com/office/powerpoint/2010/main" val="344635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こん</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25</a:t>
            </a:fld>
            <a:endParaRPr kumimoji="1" lang="ja-JP" altLang="en-US"/>
          </a:p>
        </p:txBody>
      </p:sp>
    </p:spTree>
    <p:extLst>
      <p:ext uri="{BB962C8B-B14F-4D97-AF65-F5344CB8AC3E}">
        <p14:creationId xmlns:p14="http://schemas.microsoft.com/office/powerpoint/2010/main" val="64019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26</a:t>
            </a:fld>
            <a:endParaRPr kumimoji="1" lang="ja-JP" altLang="en-US"/>
          </a:p>
        </p:txBody>
      </p:sp>
    </p:spTree>
    <p:extLst>
      <p:ext uri="{BB962C8B-B14F-4D97-AF65-F5344CB8AC3E}">
        <p14:creationId xmlns:p14="http://schemas.microsoft.com/office/powerpoint/2010/main" val="365619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11</a:t>
            </a:fld>
            <a:endParaRPr kumimoji="1" lang="ja-JP" altLang="en-US"/>
          </a:p>
        </p:txBody>
      </p:sp>
    </p:spTree>
    <p:extLst>
      <p:ext uri="{BB962C8B-B14F-4D97-AF65-F5344CB8AC3E}">
        <p14:creationId xmlns:p14="http://schemas.microsoft.com/office/powerpoint/2010/main" val="168816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err="1">
                <a:solidFill>
                  <a:schemeClr val="tx1"/>
                </a:solidFill>
              </a:rPr>
              <a:t>mkdir</a:t>
            </a:r>
            <a:r>
              <a:rPr lang="en-US" altLang="ja-JP" dirty="0">
                <a:solidFill>
                  <a:schemeClr val="tx1"/>
                </a:solidFill>
              </a:rPr>
              <a:t> test-git</a:t>
            </a:r>
          </a:p>
          <a:p>
            <a:pPr marL="0" indent="0">
              <a:buNone/>
            </a:pPr>
            <a:r>
              <a:rPr lang="en-US" altLang="ja-JP" dirty="0">
                <a:solidFill>
                  <a:schemeClr val="tx1"/>
                </a:solidFill>
              </a:rPr>
              <a:t>cd test-git</a:t>
            </a:r>
          </a:p>
          <a:p>
            <a:pPr marL="0" indent="0">
              <a:buNone/>
            </a:pPr>
            <a:r>
              <a:rPr lang="en-US" altLang="ja-JP" dirty="0" err="1">
                <a:solidFill>
                  <a:schemeClr val="tx1"/>
                </a:solidFill>
              </a:rPr>
              <a:t>mkdir</a:t>
            </a:r>
            <a:r>
              <a:rPr lang="en-US" altLang="ja-JP" dirty="0">
                <a:solidFill>
                  <a:schemeClr val="tx1"/>
                </a:solidFill>
              </a:rPr>
              <a:t> test-local</a:t>
            </a:r>
          </a:p>
          <a:p>
            <a:pPr marL="0" indent="0">
              <a:buNone/>
            </a:pPr>
            <a:r>
              <a:rPr lang="en-US" altLang="ja-JP" dirty="0">
                <a:solidFill>
                  <a:schemeClr val="tx1"/>
                </a:solidFill>
              </a:rPr>
              <a:t>cd test-local</a:t>
            </a:r>
          </a:p>
          <a:p>
            <a:pPr marL="0" indent="0">
              <a:buNone/>
            </a:pPr>
            <a:r>
              <a:rPr lang="en-US" altLang="ja-JP" dirty="0">
                <a:solidFill>
                  <a:schemeClr val="tx1"/>
                </a:solidFill>
              </a:rPr>
              <a:t>git </a:t>
            </a:r>
            <a:r>
              <a:rPr lang="en-US" altLang="ja-JP" dirty="0" err="1">
                <a:solidFill>
                  <a:schemeClr val="tx1"/>
                </a:solidFill>
              </a:rPr>
              <a:t>init</a:t>
            </a:r>
            <a:endParaRPr lang="en-US" altLang="ja-JP" dirty="0">
              <a:solidFill>
                <a:schemeClr val="tx1"/>
              </a:solidFill>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14</a:t>
            </a:fld>
            <a:endParaRPr kumimoji="1" lang="ja-JP" altLang="en-US"/>
          </a:p>
        </p:txBody>
      </p:sp>
    </p:spTree>
    <p:extLst>
      <p:ext uri="{BB962C8B-B14F-4D97-AF65-F5344CB8AC3E}">
        <p14:creationId xmlns:p14="http://schemas.microsoft.com/office/powerpoint/2010/main" val="192661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15</a:t>
            </a:fld>
            <a:endParaRPr kumimoji="1" lang="ja-JP" altLang="en-US"/>
          </a:p>
        </p:txBody>
      </p:sp>
    </p:spTree>
    <p:extLst>
      <p:ext uri="{BB962C8B-B14F-4D97-AF65-F5344CB8AC3E}">
        <p14:creationId xmlns:p14="http://schemas.microsoft.com/office/powerpoint/2010/main" val="177716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18</a:t>
            </a:fld>
            <a:endParaRPr kumimoji="1" lang="ja-JP" altLang="en-US"/>
          </a:p>
        </p:txBody>
      </p:sp>
    </p:spTree>
    <p:extLst>
      <p:ext uri="{BB962C8B-B14F-4D97-AF65-F5344CB8AC3E}">
        <p14:creationId xmlns:p14="http://schemas.microsoft.com/office/powerpoint/2010/main" val="165404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a:solidFill>
                  <a:schemeClr val="tx1"/>
                </a:solidFill>
              </a:rPr>
              <a:t>echo 'test1' &gt;&gt; test1.txt</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status</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19</a:t>
            </a:fld>
            <a:endParaRPr kumimoji="1" lang="ja-JP" altLang="en-US"/>
          </a:p>
        </p:txBody>
      </p:sp>
    </p:spTree>
    <p:extLst>
      <p:ext uri="{BB962C8B-B14F-4D97-AF65-F5344CB8AC3E}">
        <p14:creationId xmlns:p14="http://schemas.microsoft.com/office/powerpoint/2010/main" val="35826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p>
          <a:p>
            <a:r>
              <a:rPr kumimoji="1" lang="ja-JP" altLang="en-US" dirty="0"/>
              <a:t>一度もコミットされていないリポジトリの場合、</a:t>
            </a:r>
            <a:r>
              <a:rPr kumimoji="1" lang="en-US" altLang="ja-JP" dirty="0"/>
              <a:t>git rm –cached –r .</a:t>
            </a:r>
          </a:p>
          <a:p>
            <a:r>
              <a:rPr kumimoji="1" lang="en-US" altLang="ja-JP" dirty="0"/>
              <a:t>https://qiita.com/yukure/items/89562e5eb1d03995dc5b</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20</a:t>
            </a:fld>
            <a:endParaRPr kumimoji="1" lang="ja-JP" altLang="en-US"/>
          </a:p>
        </p:txBody>
      </p:sp>
    </p:spTree>
    <p:extLst>
      <p:ext uri="{BB962C8B-B14F-4D97-AF65-F5344CB8AC3E}">
        <p14:creationId xmlns:p14="http://schemas.microsoft.com/office/powerpoint/2010/main" val="2301066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a:solidFill>
                  <a:schemeClr val="tx1"/>
                </a:solidFill>
              </a:rPr>
              <a:t>git commit -m "first commit"</a:t>
            </a:r>
          </a:p>
          <a:p>
            <a:pPr marL="0" indent="0">
              <a:buNone/>
            </a:pPr>
            <a:r>
              <a:rPr lang="en-US" altLang="ja-JP" dirty="0">
                <a:solidFill>
                  <a:schemeClr val="tx1"/>
                </a:solidFill>
              </a:rPr>
              <a:t>git log</a:t>
            </a:r>
          </a:p>
          <a:p>
            <a:pPr marL="0" indent="0">
              <a:buNone/>
            </a:pPr>
            <a:r>
              <a:rPr lang="en-US" altLang="ja-JP" dirty="0">
                <a:solidFill>
                  <a:schemeClr val="tx1"/>
                </a:solidFill>
              </a:rPr>
              <a:t>git status</a:t>
            </a:r>
          </a:p>
          <a:p>
            <a:pPr marL="0" indent="0">
              <a:buNone/>
            </a:pPr>
            <a:r>
              <a:rPr lang="en-US" altLang="ja-JP" dirty="0">
                <a:solidFill>
                  <a:schemeClr val="tx1"/>
                </a:solidFill>
              </a:rPr>
              <a:t>echo 'test1' &gt;&gt; test1.txt</a:t>
            </a:r>
          </a:p>
          <a:p>
            <a:pPr marL="0" indent="0">
              <a:buNone/>
            </a:pPr>
            <a:r>
              <a:rPr lang="en-US" altLang="ja-JP" dirty="0">
                <a:solidFill>
                  <a:schemeClr val="tx1"/>
                </a:solidFill>
              </a:rPr>
              <a:t>cat test1.txt</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status</a:t>
            </a:r>
          </a:p>
          <a:p>
            <a:pPr marL="0" indent="0">
              <a:buNone/>
            </a:pPr>
            <a:r>
              <a:rPr lang="en-US" altLang="ja-JP" dirty="0">
                <a:solidFill>
                  <a:schemeClr val="tx1"/>
                </a:solidFill>
              </a:rPr>
              <a:t>git commit -m "second commit"</a:t>
            </a:r>
          </a:p>
          <a:p>
            <a:pPr marL="0" indent="0">
              <a:buNone/>
            </a:pPr>
            <a:r>
              <a:rPr lang="en-US" altLang="ja-JP" dirty="0">
                <a:solidFill>
                  <a:schemeClr val="tx1"/>
                </a:solidFill>
              </a:rPr>
              <a:t>git log</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21</a:t>
            </a:fld>
            <a:endParaRPr kumimoji="1" lang="ja-JP" altLang="en-US"/>
          </a:p>
        </p:txBody>
      </p:sp>
    </p:spTree>
    <p:extLst>
      <p:ext uri="{BB962C8B-B14F-4D97-AF65-F5344CB8AC3E}">
        <p14:creationId xmlns:p14="http://schemas.microsoft.com/office/powerpoint/2010/main" val="2853152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p>
          <a:p>
            <a:r>
              <a:rPr kumimoji="1" lang="ja-JP" altLang="en-US" dirty="0"/>
              <a:t>一度もコミットされていないリポジトリの場合できませんので、</a:t>
            </a:r>
            <a:r>
              <a:rPr kumimoji="1" lang="en-US" altLang="ja-JP" dirty="0"/>
              <a:t>git rm –cached –r .</a:t>
            </a:r>
          </a:p>
          <a:p>
            <a:r>
              <a:rPr kumimoji="1" lang="en-US" altLang="ja-JP" dirty="0"/>
              <a:t>https://qiita.com/yukure/items/89562e5eb1d03995dc5b</a:t>
            </a:r>
          </a:p>
          <a:p>
            <a:endParaRPr kumimoji="1" lang="en-US" altLang="ja-JP" dirty="0"/>
          </a:p>
          <a:p>
            <a:r>
              <a:rPr kumimoji="1" lang="ja-JP" altLang="en-US" dirty="0"/>
              <a:t>参考：</a:t>
            </a:r>
            <a:endParaRPr kumimoji="1" lang="en-US" altLang="ja-JP" dirty="0"/>
          </a:p>
          <a:p>
            <a:r>
              <a:rPr kumimoji="1" lang="en-US" altLang="ja-JP" dirty="0"/>
              <a:t>https://www.r-staffing.co.jp/engineer/entry/20191129_1</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22</a:t>
            </a:fld>
            <a:endParaRPr kumimoji="1" lang="ja-JP" altLang="en-US"/>
          </a:p>
        </p:txBody>
      </p:sp>
    </p:spTree>
    <p:extLst>
      <p:ext uri="{BB962C8B-B14F-4D97-AF65-F5344CB8AC3E}">
        <p14:creationId xmlns:p14="http://schemas.microsoft.com/office/powerpoint/2010/main" val="261033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074A62-594D-4E57-9A05-AF9B87EF0D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F2F8E7-6F65-44C2-95B6-B208FCAD6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AE43DA-4EAB-422F-AC72-B783A3B421C8}"/>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5" name="フッター プレースホルダー 4">
            <a:extLst>
              <a:ext uri="{FF2B5EF4-FFF2-40B4-BE49-F238E27FC236}">
                <a16:creationId xmlns:a16="http://schemas.microsoft.com/office/drawing/2014/main" id="{2B3FF34C-89FA-428C-B2E7-9D81ADC029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D3DC62-64EE-4418-89AB-BDCEB7FE674D}"/>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61197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E909BA-64F5-43E0-B136-01486FA15E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A88718-DB05-4D55-B78C-D23517C3E7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9D0103-32AD-4339-8851-02E8CBAF52CA}"/>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5" name="フッター プレースホルダー 4">
            <a:extLst>
              <a:ext uri="{FF2B5EF4-FFF2-40B4-BE49-F238E27FC236}">
                <a16:creationId xmlns:a16="http://schemas.microsoft.com/office/drawing/2014/main" id="{82870EAB-5E2B-4A61-94B6-E67AE877F4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CB9545-B9C8-405A-A3CE-847A428F6124}"/>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81118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AAA530-4732-428A-A93F-0A961D6134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BADA58-9996-4E76-B038-933197DB71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3FAC45-BA4C-4983-85AC-BF7545A38D47}"/>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5" name="フッター プレースホルダー 4">
            <a:extLst>
              <a:ext uri="{FF2B5EF4-FFF2-40B4-BE49-F238E27FC236}">
                <a16:creationId xmlns:a16="http://schemas.microsoft.com/office/drawing/2014/main" id="{E40E3249-2BE7-44EE-A884-1DCD9F88D6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EF8B26-4379-4F9E-9306-3D9993258141}"/>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17383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EC32E-FFF3-4CE4-B05F-DB122B9A7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D1DE5A-1083-4F36-93EB-8CCD9DB105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7BF74A-1E2A-4C54-BE03-A191689EB8B8}"/>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5" name="フッター プレースホルダー 4">
            <a:extLst>
              <a:ext uri="{FF2B5EF4-FFF2-40B4-BE49-F238E27FC236}">
                <a16:creationId xmlns:a16="http://schemas.microsoft.com/office/drawing/2014/main" id="{036B6B32-154A-4F77-B6F4-3AB2A7922E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B94747-1968-4FD4-BD0E-52C601AFBF78}"/>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55854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D5FE1-D007-482B-B36D-D7F429A802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2DFC35-2B10-4FE6-A053-B6843BAA0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9C5DE18-693C-438B-B29F-28214A10A161}"/>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5" name="フッター プレースホルダー 4">
            <a:extLst>
              <a:ext uri="{FF2B5EF4-FFF2-40B4-BE49-F238E27FC236}">
                <a16:creationId xmlns:a16="http://schemas.microsoft.com/office/drawing/2014/main" id="{3370CF00-5BE7-4381-9EC4-32B2652FF6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E2C4C3-D2D3-4B43-8A88-53FB3A5D9B7B}"/>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88947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B9BA8-FC14-4DA8-B40C-5B86D543B4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3E5965-A3FF-463A-97F5-796A83DBD48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3EBEBB-6400-4349-9C00-F5372FB098A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81F622-37FE-4F99-88EF-389A7FE51B82}"/>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6" name="フッター プレースホルダー 5">
            <a:extLst>
              <a:ext uri="{FF2B5EF4-FFF2-40B4-BE49-F238E27FC236}">
                <a16:creationId xmlns:a16="http://schemas.microsoft.com/office/drawing/2014/main" id="{BCD87E8A-9AFB-4941-9709-E99BFAA277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AD5F7D-0B13-435D-BA3D-DE1C482D45B1}"/>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0774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584CF-569F-4036-9653-D20499D3E9C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7A0E4C-2E6B-4AD6-B44F-5B41AFCD72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771333E-45E5-442D-8716-35DAB6E489C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43636E7-2FF4-401C-8475-1C68EBB6B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C06165-F1AD-4F12-B069-FFF594D701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CF19A6-DE5C-462A-AC1D-986EB9F66E2F}"/>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8" name="フッター プレースホルダー 7">
            <a:extLst>
              <a:ext uri="{FF2B5EF4-FFF2-40B4-BE49-F238E27FC236}">
                <a16:creationId xmlns:a16="http://schemas.microsoft.com/office/drawing/2014/main" id="{C423CE2F-6CD9-46D2-A4CE-732CA137DFB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5297A7-B969-4BAB-8902-5EDE1F812C4D}"/>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82880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ABF1A-E511-47A8-9037-62224538FF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B265E-68AD-476B-92A2-9E2685090AF8}"/>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4" name="フッター プレースホルダー 3">
            <a:extLst>
              <a:ext uri="{FF2B5EF4-FFF2-40B4-BE49-F238E27FC236}">
                <a16:creationId xmlns:a16="http://schemas.microsoft.com/office/drawing/2014/main" id="{44E89D23-13A6-4A32-B7CC-DFA293B1FBB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8716A04-D0CA-4812-AD81-95769A39F7C0}"/>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79059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866956-A52D-49CE-A762-0F7054BA6211}"/>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3" name="フッター プレースホルダー 2">
            <a:extLst>
              <a:ext uri="{FF2B5EF4-FFF2-40B4-BE49-F238E27FC236}">
                <a16:creationId xmlns:a16="http://schemas.microsoft.com/office/drawing/2014/main" id="{C12F4491-2AF7-4B4F-B6A9-EC41469A430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C6119B-B1A0-43D4-B036-75A88B8A2DDF}"/>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23537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3A88C-2711-483F-9B15-86D04C5EFF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6AF74D-8052-48E3-B635-69EB64DA0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C9EB4B-4DF7-40B2-93D3-E765BF355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990149-6D15-4B20-A478-57F9A8CE472E}"/>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6" name="フッター プレースホルダー 5">
            <a:extLst>
              <a:ext uri="{FF2B5EF4-FFF2-40B4-BE49-F238E27FC236}">
                <a16:creationId xmlns:a16="http://schemas.microsoft.com/office/drawing/2014/main" id="{0FF069A8-8681-4263-8697-C0421ECB74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6F8D44-3D4B-4CDB-943C-695409C1D147}"/>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207318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9060-C5DA-4E69-B5E8-8E8EACC431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B271FCD-55D7-4B69-BFD8-238268440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90F170-081E-4DDD-B705-CEECD385D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58DE61-484A-4CA0-BF62-1614B7D2397F}"/>
              </a:ext>
            </a:extLst>
          </p:cNvPr>
          <p:cNvSpPr>
            <a:spLocks noGrp="1"/>
          </p:cNvSpPr>
          <p:nvPr>
            <p:ph type="dt" sz="half" idx="10"/>
          </p:nvPr>
        </p:nvSpPr>
        <p:spPr/>
        <p:txBody>
          <a:bodyPr/>
          <a:lstStyle/>
          <a:p>
            <a:fld id="{A71E3E77-58BC-445C-8937-55D22500C5ED}" type="datetimeFigureOut">
              <a:rPr kumimoji="1" lang="ja-JP" altLang="en-US" smtClean="0"/>
              <a:t>2021/7/10</a:t>
            </a:fld>
            <a:endParaRPr kumimoji="1" lang="ja-JP" altLang="en-US"/>
          </a:p>
        </p:txBody>
      </p:sp>
      <p:sp>
        <p:nvSpPr>
          <p:cNvPr id="6" name="フッター プレースホルダー 5">
            <a:extLst>
              <a:ext uri="{FF2B5EF4-FFF2-40B4-BE49-F238E27FC236}">
                <a16:creationId xmlns:a16="http://schemas.microsoft.com/office/drawing/2014/main" id="{80B745D3-BE9E-47B1-8EEC-1257343C09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B50984-194C-4A9D-99A8-B952B712A388}"/>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409447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A7B1C29-402A-4083-B20E-2199FB08A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FF8B4A-C715-4586-BF65-0A3A89556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9B0A7D-D855-4E58-9326-5B9DF6A9B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E3E77-58BC-445C-8937-55D22500C5ED}" type="datetimeFigureOut">
              <a:rPr kumimoji="1" lang="ja-JP" altLang="en-US" smtClean="0"/>
              <a:t>2021/7/10</a:t>
            </a:fld>
            <a:endParaRPr kumimoji="1" lang="ja-JP" altLang="en-US"/>
          </a:p>
        </p:txBody>
      </p:sp>
      <p:sp>
        <p:nvSpPr>
          <p:cNvPr id="5" name="フッター プレースホルダー 4">
            <a:extLst>
              <a:ext uri="{FF2B5EF4-FFF2-40B4-BE49-F238E27FC236}">
                <a16:creationId xmlns:a16="http://schemas.microsoft.com/office/drawing/2014/main" id="{C8189AFF-72E2-4F91-9E00-CFE49C73E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3008FC-25D5-44FC-B8B6-7B64B08D27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5565883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qiita.com/varmil/items/9b0aeafa85975474e9b6" TargetMode="External"/><Relationship Id="rId7" Type="http://schemas.openxmlformats.org/officeDocument/2006/relationships/hyperlink" Target="https://qiita.com/peccul/items/90dd469e2f72babbc10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qiita.com/mom0tomo/items/b593c0e98c1eea70a114" TargetMode="External"/><Relationship Id="rId5" Type="http://schemas.openxmlformats.org/officeDocument/2006/relationships/hyperlink" Target="https://qiita.com/mikan3rd/items/d41a8ca26523f950ea9d" TargetMode="External"/><Relationship Id="rId4" Type="http://schemas.openxmlformats.org/officeDocument/2006/relationships/hyperlink" Target="https://qiita.com/Zuishin/items/e752d140efa0209fed58"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qiita.com/yaotti/items/e37c707938847aee671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C0EA6-DA98-43FF-9C5F-03C1C5358B5B}"/>
              </a:ext>
            </a:extLst>
          </p:cNvPr>
          <p:cNvSpPr>
            <a:spLocks noGrp="1"/>
          </p:cNvSpPr>
          <p:nvPr>
            <p:ph type="ctrTitle"/>
          </p:nvPr>
        </p:nvSpPr>
        <p:spPr>
          <a:xfrm>
            <a:off x="6194716" y="739978"/>
            <a:ext cx="5334930" cy="3004145"/>
          </a:xfrm>
        </p:spPr>
        <p:txBody>
          <a:bodyPr>
            <a:normAutofit/>
          </a:bodyPr>
          <a:lstStyle/>
          <a:p>
            <a:r>
              <a:rPr kumimoji="1" lang="en-US" altLang="ja-JP" dirty="0"/>
              <a:t>Git</a:t>
            </a:r>
            <a:r>
              <a:rPr kumimoji="1" lang="ja-JP" altLang="en-US" dirty="0"/>
              <a:t>＆</a:t>
            </a:r>
            <a:r>
              <a:rPr kumimoji="1" lang="en-US" altLang="ja-JP" dirty="0"/>
              <a:t>GitHub</a:t>
            </a:r>
            <a:br>
              <a:rPr kumimoji="1" lang="en-US" altLang="ja-JP" dirty="0"/>
            </a:br>
            <a:r>
              <a:rPr kumimoji="1" lang="ja-JP" altLang="en-US" dirty="0"/>
              <a:t>勉強会</a:t>
            </a:r>
          </a:p>
        </p:txBody>
      </p:sp>
      <p:sp>
        <p:nvSpPr>
          <p:cNvPr id="3" name="字幕 2">
            <a:extLst>
              <a:ext uri="{FF2B5EF4-FFF2-40B4-BE49-F238E27FC236}">
                <a16:creationId xmlns:a16="http://schemas.microsoft.com/office/drawing/2014/main" id="{BB900792-4C22-4AFA-A5D9-6C4A639F1CB1}"/>
              </a:ext>
            </a:extLst>
          </p:cNvPr>
          <p:cNvSpPr>
            <a:spLocks noGrp="1"/>
          </p:cNvSpPr>
          <p:nvPr>
            <p:ph type="subTitle" idx="1"/>
          </p:nvPr>
        </p:nvSpPr>
        <p:spPr>
          <a:xfrm>
            <a:off x="6194715" y="3836197"/>
            <a:ext cx="5334931" cy="2189214"/>
          </a:xfrm>
        </p:spPr>
        <p:txBody>
          <a:bodyPr>
            <a:normAutofit/>
          </a:bodyPr>
          <a:lstStyle/>
          <a:p>
            <a:r>
              <a:rPr lang="ja-JP" altLang="en-US" dirty="0"/>
              <a:t>発表者：</a:t>
            </a:r>
            <a:r>
              <a:rPr lang="en-US" altLang="ja-JP" dirty="0"/>
              <a:t>††Aring8510††</a:t>
            </a:r>
            <a:endParaRPr kumimoji="1" lang="ja-JP" altLang="en-US" dirty="0"/>
          </a:p>
        </p:txBody>
      </p:sp>
      <p:pic>
        <p:nvPicPr>
          <p:cNvPr id="5" name="図 4">
            <a:extLst>
              <a:ext uri="{FF2B5EF4-FFF2-40B4-BE49-F238E27FC236}">
                <a16:creationId xmlns:a16="http://schemas.microsoft.com/office/drawing/2014/main" id="{90FAABC5-575E-4206-A9ED-6C82F927C203}"/>
              </a:ext>
            </a:extLst>
          </p:cNvPr>
          <p:cNvPicPr>
            <a:picLocks noChangeAspect="1"/>
          </p:cNvPicPr>
          <p:nvPr/>
        </p:nvPicPr>
        <p:blipFill rotWithShape="1">
          <a:blip r:embed="rId3">
            <a:extLst>
              <a:ext uri="{28A0092B-C50C-407E-A947-70E740481C1C}">
                <a14:useLocalDpi xmlns:a14="http://schemas.microsoft.com/office/drawing/2010/main" val="0"/>
              </a:ext>
            </a:extLst>
          </a:blip>
          <a:srcRect r="-2" b="-2"/>
          <a:stretch/>
        </p:blipFill>
        <p:spPr>
          <a:xfrm>
            <a:off x="1685671" y="1346619"/>
            <a:ext cx="3584185" cy="3584185"/>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5855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8DF27-DB3A-4356-8623-275E6B12D578}"/>
              </a:ext>
            </a:extLst>
          </p:cNvPr>
          <p:cNvSpPr>
            <a:spLocks noGrp="1"/>
          </p:cNvSpPr>
          <p:nvPr>
            <p:ph type="title"/>
          </p:nvPr>
        </p:nvSpPr>
        <p:spPr>
          <a:xfrm>
            <a:off x="838200" y="365125"/>
            <a:ext cx="4347949" cy="2137273"/>
          </a:xfrm>
        </p:spPr>
        <p:txBody>
          <a:bodyPr anchor="b">
            <a:normAutofit/>
          </a:bodyPr>
          <a:lstStyle/>
          <a:p>
            <a:r>
              <a:rPr kumimoji="1" lang="en-US" altLang="ja-JP" dirty="0"/>
              <a:t>GitHub</a:t>
            </a:r>
            <a:r>
              <a:rPr kumimoji="1" lang="ja-JP" altLang="en-US" dirty="0"/>
              <a:t>とは</a:t>
            </a:r>
          </a:p>
        </p:txBody>
      </p:sp>
      <p:sp>
        <p:nvSpPr>
          <p:cNvPr id="3" name="コンテンツ プレースホルダー 2">
            <a:extLst>
              <a:ext uri="{FF2B5EF4-FFF2-40B4-BE49-F238E27FC236}">
                <a16:creationId xmlns:a16="http://schemas.microsoft.com/office/drawing/2014/main" id="{412B851D-1965-418B-B2A1-0E5C22FA1D22}"/>
              </a:ext>
            </a:extLst>
          </p:cNvPr>
          <p:cNvSpPr>
            <a:spLocks noGrp="1"/>
          </p:cNvSpPr>
          <p:nvPr>
            <p:ph idx="1"/>
          </p:nvPr>
        </p:nvSpPr>
        <p:spPr>
          <a:xfrm>
            <a:off x="838200" y="2681785"/>
            <a:ext cx="4347948" cy="3495178"/>
          </a:xfrm>
        </p:spPr>
        <p:txBody>
          <a:bodyPr>
            <a:normAutofit/>
          </a:bodyPr>
          <a:lstStyle/>
          <a:p>
            <a:r>
              <a:rPr lang="en-US" altLang="ja-JP" sz="2000" dirty="0"/>
              <a:t>GitHub</a:t>
            </a:r>
            <a:r>
              <a:rPr lang="ja-JP" altLang="en-US" sz="2000" dirty="0"/>
              <a:t>（ギットハブ）は、ソフトウェア開発のプラットフォームであり、ソースコードを</a:t>
            </a:r>
            <a:r>
              <a:rPr lang="ja-JP" altLang="en-US" sz="2000" b="1" dirty="0"/>
              <a:t>ホスティング</a:t>
            </a:r>
            <a:r>
              <a:rPr lang="ja-JP" altLang="en-US" sz="2000" dirty="0"/>
              <a:t>する。コードのバージョン管理システムには</a:t>
            </a:r>
            <a:r>
              <a:rPr lang="en-US" altLang="ja-JP" sz="2000" dirty="0"/>
              <a:t>Git</a:t>
            </a:r>
            <a:r>
              <a:rPr lang="ja-JP" altLang="en-US" sz="2000" dirty="0"/>
              <a:t>を使用する</a:t>
            </a:r>
            <a:r>
              <a:rPr lang="en-US" altLang="ja-JP" sz="2000" dirty="0"/>
              <a:t>(Wikipedia</a:t>
            </a:r>
            <a:r>
              <a:rPr lang="ja-JP" altLang="en-US" sz="2000" dirty="0"/>
              <a:t>より</a:t>
            </a:r>
            <a:r>
              <a:rPr lang="en-US" altLang="ja-JP" sz="2000" dirty="0"/>
              <a:t>)</a:t>
            </a:r>
          </a:p>
          <a:p>
            <a:r>
              <a:rPr kumimoji="1" lang="ja-JP" altLang="en-US" sz="2000" dirty="0"/>
              <a:t>簡潔に言えば、</a:t>
            </a:r>
            <a:r>
              <a:rPr kumimoji="1" lang="en-US" altLang="ja-JP" sz="2000" dirty="0"/>
              <a:t>Git</a:t>
            </a:r>
            <a:r>
              <a:rPr kumimoji="1" lang="ja-JP" altLang="en-US" sz="2000" dirty="0"/>
              <a:t>を便利に＆みんなで使える</a:t>
            </a:r>
            <a:r>
              <a:rPr lang="ja-JP" altLang="en-US" sz="2000" dirty="0"/>
              <a:t>インターネット上の</a:t>
            </a:r>
            <a:r>
              <a:rPr kumimoji="1" lang="ja-JP" altLang="en-US" sz="2000" dirty="0"/>
              <a:t>サービス</a:t>
            </a:r>
            <a:endParaRPr kumimoji="1" lang="en-US" altLang="ja-JP" sz="2000" dirty="0"/>
          </a:p>
          <a:p>
            <a:r>
              <a:rPr lang="ja-JP" altLang="en-US" sz="2000" dirty="0"/>
              <a:t>類似サービスには、</a:t>
            </a:r>
            <a:r>
              <a:rPr lang="en-US" altLang="ja-JP" sz="2000" dirty="0"/>
              <a:t>Bitbucket</a:t>
            </a:r>
            <a:r>
              <a:rPr lang="ja-JP" altLang="en-US" sz="2000" dirty="0"/>
              <a:t>や</a:t>
            </a:r>
            <a:r>
              <a:rPr lang="en-US" altLang="ja-JP" sz="2000" dirty="0"/>
              <a:t>GitLab</a:t>
            </a:r>
            <a:r>
              <a:rPr lang="ja-JP" altLang="en-US" sz="2000" dirty="0"/>
              <a:t>など</a:t>
            </a:r>
            <a:endParaRPr kumimoji="1" lang="ja-JP" altLang="en-US" sz="2000" dirty="0"/>
          </a:p>
        </p:txBody>
      </p:sp>
      <p:pic>
        <p:nvPicPr>
          <p:cNvPr id="5" name="図 4" descr="ロゴ, 会社名&#10;&#10;自動的に生成された説明">
            <a:extLst>
              <a:ext uri="{FF2B5EF4-FFF2-40B4-BE49-F238E27FC236}">
                <a16:creationId xmlns:a16="http://schemas.microsoft.com/office/drawing/2014/main" id="{FB8629ED-F85D-4E68-986F-350AFAD7A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309" y="911240"/>
            <a:ext cx="4797354" cy="2507004"/>
          </a:xfrm>
          <a:prstGeom prst="rect">
            <a:avLst/>
          </a:prstGeom>
        </p:spPr>
      </p:pic>
      <p:pic>
        <p:nvPicPr>
          <p:cNvPr id="9" name="図 8" descr="ロゴ, 会社名&#10;&#10;自動的に生成された説明">
            <a:extLst>
              <a:ext uri="{FF2B5EF4-FFF2-40B4-BE49-F238E27FC236}">
                <a16:creationId xmlns:a16="http://schemas.microsoft.com/office/drawing/2014/main" id="{8FE7D8EC-E495-41BF-A5E9-36A4417FA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433" y="5081837"/>
            <a:ext cx="2513506" cy="791754"/>
          </a:xfrm>
          <a:prstGeom prst="rect">
            <a:avLst/>
          </a:prstGeom>
        </p:spPr>
      </p:pic>
      <p:pic>
        <p:nvPicPr>
          <p:cNvPr id="7" name="図 6" descr="ロゴ, 会社名&#10;&#10;自動的に生成された説明">
            <a:extLst>
              <a:ext uri="{FF2B5EF4-FFF2-40B4-BE49-F238E27FC236}">
                <a16:creationId xmlns:a16="http://schemas.microsoft.com/office/drawing/2014/main" id="{CE2FD5CD-1869-4BE4-B0D3-9F87AB0E8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6412" y="4680976"/>
            <a:ext cx="2183079" cy="1608145"/>
          </a:xfrm>
          <a:prstGeom prst="rect">
            <a:avLst/>
          </a:prstGeom>
        </p:spPr>
      </p:pic>
    </p:spTree>
    <p:extLst>
      <p:ext uri="{BB962C8B-B14F-4D97-AF65-F5344CB8AC3E}">
        <p14:creationId xmlns:p14="http://schemas.microsoft.com/office/powerpoint/2010/main" val="379569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1FD1D-9E1D-4521-82CF-248F034FABD7}"/>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err="1"/>
              <a:t>EX:GitHub</a:t>
            </a:r>
            <a:r>
              <a:rPr lang="ja-JP" altLang="en-US" dirty="0"/>
              <a:t>と</a:t>
            </a:r>
            <a:r>
              <a:rPr lang="en-US" altLang="ja-JP" dirty="0" err="1"/>
              <a:t>Bitbacket</a:t>
            </a:r>
            <a:r>
              <a:rPr lang="ja-JP" altLang="en-US" dirty="0"/>
              <a:t>と</a:t>
            </a:r>
            <a:r>
              <a:rPr lang="en-US" altLang="ja-JP" dirty="0"/>
              <a:t>GitLab</a:t>
            </a:r>
            <a:r>
              <a:rPr lang="ja-JP" altLang="en-US" dirty="0"/>
              <a:t>の違い</a:t>
            </a:r>
            <a:endParaRPr kumimoji="1" lang="ja-JP" altLang="en-US" dirty="0"/>
          </a:p>
        </p:txBody>
      </p:sp>
      <p:sp>
        <p:nvSpPr>
          <p:cNvPr id="3" name="コンテンツ プレースホルダー 2">
            <a:extLst>
              <a:ext uri="{FF2B5EF4-FFF2-40B4-BE49-F238E27FC236}">
                <a16:creationId xmlns:a16="http://schemas.microsoft.com/office/drawing/2014/main" id="{48B0DD85-6E8C-4DFE-BFB2-CD4F73FBA890}"/>
              </a:ext>
            </a:extLst>
          </p:cNvPr>
          <p:cNvSpPr>
            <a:spLocks noGrp="1"/>
          </p:cNvSpPr>
          <p:nvPr>
            <p:ph idx="1"/>
          </p:nvPr>
        </p:nvSpPr>
        <p:spPr/>
        <p:txBody>
          <a:bodyPr/>
          <a:lstStyle/>
          <a:p>
            <a:r>
              <a:rPr lang="ja-JP" altLang="en-US" dirty="0"/>
              <a:t>みなさんがやりたいことは上</a:t>
            </a:r>
            <a:r>
              <a:rPr lang="en-US" altLang="ja-JP" dirty="0"/>
              <a:t>3</a:t>
            </a:r>
            <a:r>
              <a:rPr lang="ja-JP" altLang="en-US" dirty="0"/>
              <a:t>つのどのサービスでも、できると思います</a:t>
            </a:r>
            <a:endParaRPr lang="en-US" altLang="ja-JP" dirty="0"/>
          </a:p>
          <a:p>
            <a:r>
              <a:rPr kumimoji="1" lang="en-US" altLang="ja-JP" dirty="0"/>
              <a:t>GitHub</a:t>
            </a:r>
            <a:r>
              <a:rPr kumimoji="1" lang="ja-JP" altLang="en-US" dirty="0"/>
              <a:t>が最もよく使われていて、ポピュラー</a:t>
            </a:r>
            <a:endParaRPr kumimoji="1" lang="en-US" altLang="ja-JP" dirty="0"/>
          </a:p>
          <a:p>
            <a:r>
              <a:rPr kumimoji="1" lang="en-US" altLang="ja-JP" dirty="0"/>
              <a:t>GitLab</a:t>
            </a:r>
            <a:r>
              <a:rPr kumimoji="1" lang="ja-JP" altLang="en-US" dirty="0"/>
              <a:t>はそのサービス自体が</a:t>
            </a:r>
            <a:r>
              <a:rPr kumimoji="1" lang="en-US" altLang="ja-JP" dirty="0"/>
              <a:t>OSS</a:t>
            </a:r>
            <a:r>
              <a:rPr kumimoji="1" lang="ja-JP" altLang="en-US" dirty="0"/>
              <a:t>で作られている＆多機能。</a:t>
            </a:r>
            <a:endParaRPr kumimoji="1" lang="en-US" altLang="ja-JP" dirty="0"/>
          </a:p>
          <a:p>
            <a:r>
              <a:rPr lang="en-US" altLang="ja-JP" dirty="0" err="1"/>
              <a:t>Bitbacket</a:t>
            </a:r>
            <a:r>
              <a:rPr lang="ja-JP" altLang="en-US" dirty="0"/>
              <a:t>は、しらん</a:t>
            </a:r>
            <a:r>
              <a:rPr lang="en-US" altLang="ja-JP" dirty="0"/>
              <a:t>(</a:t>
            </a:r>
            <a:r>
              <a:rPr lang="ja-JP" altLang="en-US" dirty="0"/>
              <a:t>有識者募集</a:t>
            </a:r>
            <a:r>
              <a:rPr lang="en-US" altLang="ja-JP" dirty="0"/>
              <a:t>)</a:t>
            </a:r>
            <a:r>
              <a:rPr lang="ja-JP" altLang="en-US" dirty="0"/>
              <a:t>。</a:t>
            </a:r>
            <a:endParaRPr lang="en-US" altLang="ja-JP" dirty="0"/>
          </a:p>
          <a:p>
            <a:r>
              <a:rPr lang="en-US" altLang="ja-JP" dirty="0">
                <a:solidFill>
                  <a:schemeClr val="bg2">
                    <a:lumMod val="90000"/>
                  </a:schemeClr>
                </a:solidFill>
              </a:rPr>
              <a:t>MS</a:t>
            </a:r>
            <a:r>
              <a:rPr lang="ja-JP" altLang="en-US" dirty="0">
                <a:solidFill>
                  <a:schemeClr val="bg2">
                    <a:lumMod val="90000"/>
                  </a:schemeClr>
                </a:solidFill>
              </a:rPr>
              <a:t>に買収されてからの</a:t>
            </a:r>
            <a:r>
              <a:rPr kumimoji="1" lang="en-US" altLang="ja-JP" dirty="0">
                <a:solidFill>
                  <a:schemeClr val="bg2">
                    <a:lumMod val="90000"/>
                  </a:schemeClr>
                </a:solidFill>
              </a:rPr>
              <a:t>GitHub</a:t>
            </a:r>
            <a:r>
              <a:rPr kumimoji="1" lang="ja-JP" altLang="en-US" dirty="0">
                <a:solidFill>
                  <a:schemeClr val="bg2">
                    <a:lumMod val="90000"/>
                  </a:schemeClr>
                </a:solidFill>
              </a:rPr>
              <a:t>は、プライベートリポジトリが無料で使えるようになったり、</a:t>
            </a:r>
            <a:r>
              <a:rPr kumimoji="1" lang="en-US" altLang="ja-JP" dirty="0">
                <a:solidFill>
                  <a:schemeClr val="bg2">
                    <a:lumMod val="90000"/>
                  </a:schemeClr>
                </a:solidFill>
              </a:rPr>
              <a:t>CI</a:t>
            </a:r>
            <a:r>
              <a:rPr kumimoji="1" lang="ja-JP" altLang="en-US" dirty="0">
                <a:solidFill>
                  <a:schemeClr val="bg2">
                    <a:lumMod val="90000"/>
                  </a:schemeClr>
                </a:solidFill>
              </a:rPr>
              <a:t>が使えるようになったり、結構便利になったよな</a:t>
            </a:r>
            <a:endParaRPr kumimoji="1" lang="en-US" altLang="ja-JP" dirty="0">
              <a:solidFill>
                <a:schemeClr val="bg2">
                  <a:lumMod val="90000"/>
                </a:schemeClr>
              </a:solidFill>
            </a:endParaRPr>
          </a:p>
          <a:p>
            <a:endParaRPr kumimoji="1" lang="ja-JP" altLang="en-US" dirty="0"/>
          </a:p>
        </p:txBody>
      </p:sp>
    </p:spTree>
    <p:extLst>
      <p:ext uri="{BB962C8B-B14F-4D97-AF65-F5344CB8AC3E}">
        <p14:creationId xmlns:p14="http://schemas.microsoft.com/office/powerpoint/2010/main" val="40377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838200" y="1406005"/>
            <a:ext cx="5257800" cy="2806704"/>
          </a:xfrm>
        </p:spPr>
        <p:txBody>
          <a:bodyPr vert="horz" lIns="91440" tIns="45720" rIns="91440" bIns="45720" rtlCol="0" anchor="b">
            <a:normAutofit/>
          </a:bodyPr>
          <a:lstStyle/>
          <a:p>
            <a:r>
              <a:rPr kumimoji="1" lang="en-US" altLang="ja-JP" sz="5200" kern="1200" dirty="0">
                <a:solidFill>
                  <a:schemeClr val="tx1"/>
                </a:solidFill>
                <a:latin typeface="+mj-lt"/>
                <a:ea typeface="+mj-ea"/>
                <a:cs typeface="+mj-cs"/>
              </a:rPr>
              <a:t>Git</a:t>
            </a:r>
            <a:br>
              <a:rPr kumimoji="1" lang="en-US" altLang="ja-JP" sz="5200" kern="1200" dirty="0">
                <a:solidFill>
                  <a:schemeClr val="tx1"/>
                </a:solidFill>
                <a:latin typeface="+mj-lt"/>
                <a:ea typeface="+mj-ea"/>
                <a:cs typeface="+mj-cs"/>
              </a:rPr>
            </a:br>
            <a:r>
              <a:rPr kumimoji="1" lang="ja-JP" altLang="en-US" sz="5200" kern="1200" dirty="0">
                <a:solidFill>
                  <a:schemeClr val="tx1"/>
                </a:solidFill>
                <a:latin typeface="+mj-lt"/>
                <a:ea typeface="+mj-ea"/>
                <a:cs typeface="+mj-cs"/>
              </a:rPr>
              <a:t>チュートリアル</a:t>
            </a: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p:txBody>
          <a:bodyPr/>
          <a:lstStyle/>
          <a:p>
            <a:r>
              <a:rPr lang="ja-JP" altLang="en-US" dirty="0"/>
              <a:t>第二章</a:t>
            </a:r>
          </a:p>
        </p:txBody>
      </p:sp>
    </p:spTree>
    <p:extLst>
      <p:ext uri="{BB962C8B-B14F-4D97-AF65-F5344CB8AC3E}">
        <p14:creationId xmlns:p14="http://schemas.microsoft.com/office/powerpoint/2010/main" val="11855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B735BF1A-E1D3-4F5D-93C3-EE6F6E270DBB}"/>
              </a:ext>
            </a:extLst>
          </p:cNvPr>
          <p:cNvSpPr>
            <a:spLocks noGrp="1"/>
          </p:cNvSpPr>
          <p:nvPr>
            <p:ph type="title"/>
          </p:nvPr>
        </p:nvSpPr>
        <p:spPr>
          <a:xfrm>
            <a:off x="838200" y="365125"/>
            <a:ext cx="10515600" cy="1325563"/>
          </a:xfrm>
        </p:spPr>
        <p:txBody>
          <a:bodyPr>
            <a:normAutofit/>
          </a:bodyPr>
          <a:lstStyle/>
          <a:p>
            <a:r>
              <a:rPr kumimoji="1" lang="ja-JP" altLang="en-US"/>
              <a:t>環境</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A556004E-F187-4618-ACB7-6DF9A3BB10D2}"/>
              </a:ext>
            </a:extLst>
          </p:cNvPr>
          <p:cNvSpPr>
            <a:spLocks noGrp="1"/>
          </p:cNvSpPr>
          <p:nvPr>
            <p:ph idx="1"/>
          </p:nvPr>
        </p:nvSpPr>
        <p:spPr>
          <a:xfrm>
            <a:off x="838200" y="1825625"/>
            <a:ext cx="10515600" cy="4351338"/>
          </a:xfrm>
        </p:spPr>
        <p:txBody>
          <a:bodyPr>
            <a:normAutofit/>
          </a:bodyPr>
          <a:lstStyle/>
          <a:p>
            <a:r>
              <a:rPr kumimoji="1" lang="ja-JP" altLang="en-US" dirty="0"/>
              <a:t>事前にコマンドライン上で</a:t>
            </a:r>
            <a:r>
              <a:rPr kumimoji="1" lang="en-US" altLang="ja-JP" dirty="0"/>
              <a:t>Git</a:t>
            </a:r>
            <a:r>
              <a:rPr kumimoji="1" lang="ja-JP" altLang="en-US" dirty="0"/>
              <a:t>が使える環境を用意します</a:t>
            </a:r>
            <a:endParaRPr kumimoji="1" lang="en-US" altLang="ja-JP" dirty="0"/>
          </a:p>
          <a:p>
            <a:pPr lvl="1"/>
            <a:r>
              <a:rPr lang="ja-JP" altLang="en-US" dirty="0"/>
              <a:t>確認するには、</a:t>
            </a:r>
            <a:r>
              <a:rPr lang="en-US" altLang="ja-JP" dirty="0"/>
              <a:t>CLI</a:t>
            </a:r>
            <a:r>
              <a:rPr lang="ja-JP" altLang="en-US" dirty="0"/>
              <a:t>で、「</a:t>
            </a:r>
            <a:r>
              <a:rPr lang="en-US" altLang="ja-JP" dirty="0"/>
              <a:t>git --version</a:t>
            </a:r>
            <a:r>
              <a:rPr lang="ja-JP" altLang="en-US" dirty="0"/>
              <a:t>」を入力</a:t>
            </a:r>
            <a:endParaRPr lang="en-US" altLang="ja-JP" dirty="0"/>
          </a:p>
          <a:p>
            <a:r>
              <a:rPr kumimoji="1" lang="en-US" altLang="ja-JP" dirty="0"/>
              <a:t>GitHub</a:t>
            </a:r>
            <a:r>
              <a:rPr kumimoji="1" lang="ja-JP" altLang="en-US" dirty="0"/>
              <a:t>のアカウント</a:t>
            </a:r>
            <a:r>
              <a:rPr lang="ja-JP" altLang="en-US" dirty="0"/>
              <a:t>を作ります</a:t>
            </a:r>
            <a:endParaRPr lang="en-US" altLang="ja-JP" dirty="0"/>
          </a:p>
          <a:p>
            <a:pPr lvl="1"/>
            <a:r>
              <a:rPr kumimoji="1" lang="ja-JP" altLang="en-US" dirty="0"/>
              <a:t>用途みたいなのを聞かれるかもなので適当に</a:t>
            </a:r>
            <a:r>
              <a:rPr lang="ja-JP" altLang="en-US" dirty="0"/>
              <a:t>「</a:t>
            </a:r>
            <a:r>
              <a:rPr kumimoji="1" lang="en-US" altLang="ja-JP" dirty="0"/>
              <a:t>for study</a:t>
            </a:r>
            <a:r>
              <a:rPr kumimoji="1" lang="ja-JP" altLang="en-US" dirty="0"/>
              <a:t>」とでも。</a:t>
            </a:r>
            <a:endParaRPr kumimoji="1" lang="en-US" altLang="ja-JP" dirty="0"/>
          </a:p>
        </p:txBody>
      </p:sp>
    </p:spTree>
    <p:extLst>
      <p:ext uri="{BB962C8B-B14F-4D97-AF65-F5344CB8AC3E}">
        <p14:creationId xmlns:p14="http://schemas.microsoft.com/office/powerpoint/2010/main" val="214565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kumimoji="1" lang="ja-JP" altLang="en-US" sz="5400" kern="1200" dirty="0">
                <a:solidFill>
                  <a:schemeClr val="tx1"/>
                </a:solidFill>
                <a:latin typeface="+mj-lt"/>
                <a:ea typeface="+mj-ea"/>
                <a:cs typeface="+mj-cs"/>
              </a:rPr>
              <a:t>演習</a:t>
            </a:r>
            <a:r>
              <a:rPr kumimoji="1" lang="en-US" altLang="ja-JP" sz="5400" kern="1200" dirty="0">
                <a:solidFill>
                  <a:schemeClr val="tx1"/>
                </a:solidFill>
                <a:latin typeface="+mj-lt"/>
                <a:ea typeface="+mj-ea"/>
                <a:cs typeface="+mj-cs"/>
              </a:rPr>
              <a:t>1</a:t>
            </a:r>
            <a:r>
              <a:rPr kumimoji="1" lang="ja-JP" altLang="en-US" sz="5400" kern="1200" dirty="0">
                <a:solidFill>
                  <a:schemeClr val="tx1"/>
                </a:solidFill>
                <a:latin typeface="+mj-lt"/>
                <a:ea typeface="+mj-ea"/>
                <a:cs typeface="+mj-cs"/>
              </a:rPr>
              <a:t>：</a:t>
            </a:r>
            <a:r>
              <a:rPr kumimoji="1" lang="en-US" altLang="ja-JP" sz="5400" kern="1200" dirty="0">
                <a:solidFill>
                  <a:schemeClr val="tx1"/>
                </a:solidFill>
                <a:latin typeface="+mj-lt"/>
                <a:ea typeface="+mj-ea"/>
                <a:cs typeface="+mj-cs"/>
              </a:rPr>
              <a:t>Git</a:t>
            </a:r>
            <a:r>
              <a:rPr lang="ja-JP" altLang="en-US" sz="5400" kern="1200" dirty="0">
                <a:solidFill>
                  <a:schemeClr val="tx1"/>
                </a:solidFill>
                <a:latin typeface="+mj-lt"/>
                <a:ea typeface="+mj-ea"/>
                <a:cs typeface="+mj-cs"/>
              </a:rPr>
              <a:t>導入</a:t>
            </a:r>
            <a:endParaRPr kumimoji="1" lang="en-US" altLang="ja-JP" sz="5400" kern="1200" dirty="0">
              <a:solidFill>
                <a:schemeClr val="tx1"/>
              </a:solidFill>
              <a:latin typeface="+mj-lt"/>
              <a:ea typeface="+mj-ea"/>
              <a:cs typeface="+mj-cs"/>
            </a:endParaRP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ja-JP" altLang="en-US" sz="2200" kern="1200">
                <a:solidFill>
                  <a:schemeClr val="tx1"/>
                </a:solidFill>
                <a:latin typeface="+mn-lt"/>
                <a:ea typeface="+mn-ea"/>
                <a:cs typeface="+mn-cs"/>
              </a:rPr>
              <a:t>・既存のディレクトリを</a:t>
            </a:r>
            <a:r>
              <a:rPr lang="en-US" altLang="ja-JP" sz="2200" kern="1200">
                <a:solidFill>
                  <a:schemeClr val="tx1"/>
                </a:solidFill>
                <a:latin typeface="+mn-lt"/>
                <a:ea typeface="+mn-ea"/>
                <a:cs typeface="+mn-cs"/>
              </a:rPr>
              <a:t>git</a:t>
            </a:r>
            <a:r>
              <a:rPr lang="ja-JP" altLang="en-US" sz="2200" kern="1200">
                <a:solidFill>
                  <a:schemeClr val="tx1"/>
                </a:solidFill>
                <a:latin typeface="+mn-lt"/>
                <a:ea typeface="+mn-ea"/>
                <a:cs typeface="+mn-cs"/>
              </a:rPr>
              <a:t>で管理する</a:t>
            </a:r>
            <a:r>
              <a:rPr lang="en-US" altLang="ja-JP" sz="2200" kern="1200">
                <a:solidFill>
                  <a:schemeClr val="tx1"/>
                </a:solidFill>
                <a:latin typeface="+mn-lt"/>
                <a:ea typeface="+mn-ea"/>
                <a:cs typeface="+mn-cs"/>
              </a:rPr>
              <a:t>(</a:t>
            </a:r>
            <a:r>
              <a:rPr lang="ja-JP" altLang="en-US" sz="2200" kern="1200">
                <a:solidFill>
                  <a:schemeClr val="tx1"/>
                </a:solidFill>
                <a:latin typeface="+mn-lt"/>
                <a:ea typeface="+mn-ea"/>
                <a:cs typeface="+mn-cs"/>
              </a:rPr>
              <a:t>ローカルリポジトリ</a:t>
            </a:r>
            <a:r>
              <a:rPr lang="en-US" altLang="ja-JP" sz="2200" kern="1200">
                <a:solidFill>
                  <a:schemeClr val="tx1"/>
                </a:solidFill>
                <a:latin typeface="+mn-lt"/>
                <a:ea typeface="+mn-ea"/>
                <a:cs typeface="+mn-cs"/>
              </a:rPr>
              <a:t>)</a:t>
            </a:r>
            <a:r>
              <a:rPr lang="ja-JP" altLang="en-US" sz="2200" kern="1200">
                <a:solidFill>
                  <a:schemeClr val="tx1"/>
                </a:solidFill>
                <a:latin typeface="+mn-lt"/>
                <a:ea typeface="+mn-ea"/>
                <a:cs typeface="+mn-cs"/>
              </a:rPr>
              <a:t>。</a:t>
            </a:r>
            <a:endParaRPr lang="en-US" altLang="ja-JP" sz="2200" kern="1200">
              <a:solidFill>
                <a:schemeClr val="tx1"/>
              </a:solidFill>
              <a:latin typeface="+mn-lt"/>
              <a:ea typeface="+mn-ea"/>
              <a:cs typeface="+mn-cs"/>
            </a:endParaRP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615117364"/>
              </p:ext>
            </p:extLst>
          </p:nvPr>
        </p:nvGraphicFramePr>
        <p:xfrm>
          <a:off x="838200" y="2476306"/>
          <a:ext cx="10515599" cy="3215736"/>
        </p:xfrm>
        <a:graphic>
          <a:graphicData uri="http://schemas.openxmlformats.org/drawingml/2006/table">
            <a:tbl>
              <a:tblPr firstRow="1" bandRow="1">
                <a:solidFill>
                  <a:schemeClr val="bg1">
                    <a:lumMod val="95000"/>
                  </a:schemeClr>
                </a:solidFill>
                <a:tableStyleId>{5C22544A-7EE6-4342-B048-85BDC9FD1C3A}</a:tableStyleId>
              </a:tblPr>
              <a:tblGrid>
                <a:gridCol w="5517630">
                  <a:extLst>
                    <a:ext uri="{9D8B030D-6E8A-4147-A177-3AD203B41FA5}">
                      <a16:colId xmlns:a16="http://schemas.microsoft.com/office/drawing/2014/main" val="1532502494"/>
                    </a:ext>
                  </a:extLst>
                </a:gridCol>
                <a:gridCol w="4997969">
                  <a:extLst>
                    <a:ext uri="{9D8B030D-6E8A-4147-A177-3AD203B41FA5}">
                      <a16:colId xmlns:a16="http://schemas.microsoft.com/office/drawing/2014/main" val="1423431629"/>
                    </a:ext>
                  </a:extLst>
                </a:gridCol>
              </a:tblGrid>
              <a:tr h="3215736">
                <a:tc>
                  <a:txBody>
                    <a:bodyPr/>
                    <a:lstStyle/>
                    <a:p>
                      <a:pPr marL="0" indent="0">
                        <a:buNone/>
                      </a:pPr>
                      <a:r>
                        <a:rPr lang="en-US" altLang="ja-JP" sz="3100" b="1" cap="none" spc="0" dirty="0" err="1">
                          <a:solidFill>
                            <a:schemeClr val="tx1"/>
                          </a:solidFill>
                        </a:rPr>
                        <a:t>mkdir</a:t>
                      </a:r>
                      <a:r>
                        <a:rPr lang="en-US" altLang="ja-JP" sz="3100" b="1" cap="none" spc="0" dirty="0">
                          <a:solidFill>
                            <a:schemeClr val="tx1"/>
                          </a:solidFill>
                        </a:rPr>
                        <a:t> test-git</a:t>
                      </a:r>
                    </a:p>
                    <a:p>
                      <a:pPr marL="0" indent="0">
                        <a:buNone/>
                      </a:pPr>
                      <a:r>
                        <a:rPr lang="en-US" altLang="ja-JP" sz="3100" b="1" cap="none" spc="0" dirty="0">
                          <a:solidFill>
                            <a:schemeClr val="tx1"/>
                          </a:solidFill>
                        </a:rPr>
                        <a:t>cd test-git</a:t>
                      </a:r>
                    </a:p>
                    <a:p>
                      <a:pPr marL="0" indent="0">
                        <a:buNone/>
                      </a:pPr>
                      <a:r>
                        <a:rPr lang="en-US" altLang="ja-JP" sz="3100" b="1" cap="none" spc="0" dirty="0" err="1">
                          <a:solidFill>
                            <a:schemeClr val="tx1"/>
                          </a:solidFill>
                        </a:rPr>
                        <a:t>mkdir</a:t>
                      </a:r>
                      <a:r>
                        <a:rPr lang="en-US" altLang="ja-JP" sz="3100" b="1" cap="none" spc="0" dirty="0">
                          <a:solidFill>
                            <a:schemeClr val="tx1"/>
                          </a:solidFill>
                        </a:rPr>
                        <a:t> test-local</a:t>
                      </a:r>
                    </a:p>
                    <a:p>
                      <a:pPr marL="0" indent="0">
                        <a:buNone/>
                      </a:pPr>
                      <a:r>
                        <a:rPr lang="en-US" altLang="ja-JP" sz="3100" b="1" cap="none" spc="0" dirty="0">
                          <a:solidFill>
                            <a:schemeClr val="tx1"/>
                          </a:solidFill>
                        </a:rPr>
                        <a:t>cd test-local</a:t>
                      </a:r>
                    </a:p>
                    <a:p>
                      <a:pPr marL="0" indent="0">
                        <a:buNone/>
                      </a:pPr>
                      <a:r>
                        <a:rPr lang="en-US" altLang="ja-JP" sz="3100" b="1" cap="none" spc="0" dirty="0">
                          <a:solidFill>
                            <a:schemeClr val="tx1"/>
                          </a:solidFill>
                        </a:rPr>
                        <a:t>git </a:t>
                      </a:r>
                      <a:r>
                        <a:rPr lang="en-US" altLang="ja-JP" sz="3100" b="1" cap="none" spc="0" dirty="0" err="1">
                          <a:solidFill>
                            <a:schemeClr val="tx1"/>
                          </a:solidFill>
                        </a:rPr>
                        <a:t>init</a:t>
                      </a:r>
                      <a:endParaRPr lang="en-US" altLang="ja-JP" sz="3100" b="1" cap="none" spc="0" dirty="0">
                        <a:solidFill>
                          <a:schemeClr val="tx1"/>
                        </a:solidFill>
                      </a:endParaRPr>
                    </a:p>
                    <a:p>
                      <a:pPr marL="0" indent="0">
                        <a:buNone/>
                      </a:pPr>
                      <a:endParaRPr lang="en-US" altLang="ja-JP" sz="3100" b="1" cap="none" spc="0" dirty="0">
                        <a:solidFill>
                          <a:schemeClr val="tx1"/>
                        </a:solidFill>
                      </a:endParaRPr>
                    </a:p>
                  </a:txBody>
                  <a:tcPr marL="124365" marR="399711" marT="35533" marB="266497"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indent="0">
                        <a:buNone/>
                      </a:pPr>
                      <a:r>
                        <a:rPr lang="ja-JP" altLang="en-US" sz="3100" b="1" cap="none" spc="0" dirty="0">
                          <a:solidFill>
                            <a:schemeClr val="tx1"/>
                          </a:solidFill>
                        </a:rPr>
                        <a:t>対象ディレクトリ作成</a:t>
                      </a:r>
                      <a:endParaRPr lang="en-US" altLang="ja-JP" sz="3100" b="1" cap="none" spc="0" dirty="0">
                        <a:solidFill>
                          <a:schemeClr val="tx1"/>
                        </a:solidFill>
                      </a:endParaRPr>
                    </a:p>
                    <a:p>
                      <a:pPr marL="0" indent="0">
                        <a:buNone/>
                      </a:pPr>
                      <a:r>
                        <a:rPr lang="ja-JP" altLang="en-US" sz="3100" b="1" cap="none" spc="0" dirty="0">
                          <a:solidFill>
                            <a:schemeClr val="tx1"/>
                          </a:solidFill>
                        </a:rPr>
                        <a:t>対象ディレクトリに移動</a:t>
                      </a:r>
                      <a:endParaRPr lang="en-US" altLang="ja-JP" sz="3100" b="1" cap="none" spc="0" dirty="0">
                        <a:solidFill>
                          <a:schemeClr val="tx1"/>
                        </a:solidFill>
                      </a:endParaRPr>
                    </a:p>
                    <a:p>
                      <a:pPr marL="0" indent="0">
                        <a:buNone/>
                      </a:pPr>
                      <a:endParaRPr lang="en-US" altLang="ja-JP" sz="3100" b="1" cap="none" spc="0" dirty="0">
                        <a:solidFill>
                          <a:schemeClr val="tx1"/>
                        </a:solidFill>
                      </a:endParaRPr>
                    </a:p>
                    <a:p>
                      <a:pPr marL="0" indent="0">
                        <a:buNone/>
                      </a:pPr>
                      <a:endParaRPr lang="en-US" altLang="ja-JP" sz="3100" b="1"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100" b="1" cap="none" spc="0" dirty="0">
                          <a:solidFill>
                            <a:schemeClr val="tx1"/>
                          </a:solidFill>
                        </a:rPr>
                        <a:t>カレントディレクトリに</a:t>
                      </a:r>
                      <a:r>
                        <a:rPr lang="en-US" altLang="ja-JP" sz="3100" b="1" cap="none" spc="0" dirty="0">
                          <a:solidFill>
                            <a:schemeClr val="tx1"/>
                          </a:solidFill>
                        </a:rPr>
                        <a:t>git</a:t>
                      </a:r>
                      <a:r>
                        <a:rPr lang="ja-JP" altLang="en-US" sz="3100" b="1" cap="none" spc="0" dirty="0">
                          <a:solidFill>
                            <a:schemeClr val="tx1"/>
                          </a:solidFill>
                        </a:rPr>
                        <a:t>を導入</a:t>
                      </a:r>
                      <a:endParaRPr lang="en-US" altLang="ja-JP" sz="3100" b="1" cap="none" spc="0" dirty="0">
                        <a:solidFill>
                          <a:schemeClr val="tx1"/>
                        </a:solidFill>
                      </a:endParaRPr>
                    </a:p>
                  </a:txBody>
                  <a:tcPr marL="124365" marR="399711" marT="35533" marB="266497"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80129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35F6D-A2C8-4E55-8F87-C70549E8ED18}"/>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EX:Git</a:t>
            </a:r>
            <a:r>
              <a:rPr kumimoji="1" lang="ja-JP" altLang="en-US" dirty="0"/>
              <a:t>を</a:t>
            </a:r>
            <a:r>
              <a:rPr lang="ja-JP" altLang="en-US" dirty="0"/>
              <a:t>便利に使おう</a:t>
            </a:r>
            <a:endParaRPr kumimoji="1" lang="ja-JP" altLang="en-US" dirty="0"/>
          </a:p>
        </p:txBody>
      </p:sp>
      <p:sp>
        <p:nvSpPr>
          <p:cNvPr id="3" name="コンテンツ プレースホルダー 2">
            <a:extLst>
              <a:ext uri="{FF2B5EF4-FFF2-40B4-BE49-F238E27FC236}">
                <a16:creationId xmlns:a16="http://schemas.microsoft.com/office/drawing/2014/main" id="{EC66F4AA-E257-46E0-9E6A-DEA62812F782}"/>
              </a:ext>
            </a:extLst>
          </p:cNvPr>
          <p:cNvSpPr>
            <a:spLocks noGrp="1"/>
          </p:cNvSpPr>
          <p:nvPr>
            <p:ph idx="1"/>
          </p:nvPr>
        </p:nvSpPr>
        <p:spPr/>
        <p:txBody>
          <a:bodyPr>
            <a:normAutofit lnSpcReduction="10000"/>
          </a:bodyPr>
          <a:lstStyle/>
          <a:p>
            <a:r>
              <a:rPr kumimoji="1" lang="ja-JP" altLang="en-US" dirty="0"/>
              <a:t>プロンプトに</a:t>
            </a:r>
            <a:r>
              <a:rPr kumimoji="1" lang="en-US" altLang="ja-JP" dirty="0"/>
              <a:t>branch</a:t>
            </a:r>
            <a:r>
              <a:rPr kumimoji="1" lang="ja-JP" altLang="en-US" dirty="0"/>
              <a:t>名やステージング情報などを表示する</a:t>
            </a:r>
            <a:endParaRPr kumimoji="1" lang="en-US" altLang="ja-JP" dirty="0"/>
          </a:p>
          <a:p>
            <a:pPr lvl="1"/>
            <a:r>
              <a:rPr lang="en-US" altLang="ja-JP" dirty="0"/>
              <a:t>Bash</a:t>
            </a:r>
            <a:endParaRPr kumimoji="1" lang="en-US" altLang="ja-JP" dirty="0"/>
          </a:p>
          <a:p>
            <a:pPr marL="457200" lvl="1" indent="0">
              <a:buNone/>
            </a:pPr>
            <a:r>
              <a:rPr lang="en-US" altLang="ja-JP" dirty="0">
                <a:hlinkClick r:id="rId3"/>
              </a:rPr>
              <a:t>https://qiita.com/varmil/items/9b0aeafa85975474e9b6</a:t>
            </a:r>
            <a:endParaRPr lang="en-US" altLang="ja-JP" dirty="0"/>
          </a:p>
          <a:p>
            <a:pPr lvl="1"/>
            <a:r>
              <a:rPr lang="en-US" altLang="ja-JP" dirty="0" err="1"/>
              <a:t>Powershell</a:t>
            </a:r>
            <a:endParaRPr lang="en-US" altLang="ja-JP" dirty="0"/>
          </a:p>
          <a:p>
            <a:pPr marL="457200" lvl="1" indent="0">
              <a:buNone/>
            </a:pPr>
            <a:r>
              <a:rPr lang="en-US" altLang="ja-JP" dirty="0">
                <a:hlinkClick r:id="rId4"/>
              </a:rPr>
              <a:t>https://qiita.com/Zuishin/items/e752d140efa0209fed58</a:t>
            </a:r>
            <a:endParaRPr lang="en-US" altLang="ja-JP" dirty="0"/>
          </a:p>
          <a:p>
            <a:pPr lvl="1"/>
            <a:r>
              <a:rPr lang="en-US" altLang="ja-JP" dirty="0" err="1"/>
              <a:t>Zsh</a:t>
            </a:r>
            <a:endParaRPr lang="en-US" altLang="ja-JP" dirty="0"/>
          </a:p>
          <a:p>
            <a:pPr marL="457200" lvl="1" indent="0">
              <a:buNone/>
            </a:pPr>
            <a:r>
              <a:rPr lang="en-US" altLang="ja-JP" dirty="0">
                <a:hlinkClick r:id="rId5"/>
              </a:rPr>
              <a:t>https://qiita.com/mikan3rd/items/d41a8ca26523f950ea9d</a:t>
            </a:r>
            <a:endParaRPr lang="en-US" altLang="ja-JP" dirty="0"/>
          </a:p>
          <a:p>
            <a:pPr lvl="1"/>
            <a:r>
              <a:rPr lang="en-US" altLang="ja-JP" dirty="0"/>
              <a:t>fish</a:t>
            </a:r>
          </a:p>
          <a:p>
            <a:pPr marL="457200" lvl="1" indent="0">
              <a:buNone/>
            </a:pPr>
            <a:r>
              <a:rPr lang="en-US" altLang="ja-JP" dirty="0">
                <a:hlinkClick r:id="rId6"/>
              </a:rPr>
              <a:t>https://qiita.com/mom0tomo/items/b593c0e98c1eea70a114</a:t>
            </a:r>
            <a:endParaRPr lang="en-US" altLang="ja-JP" dirty="0"/>
          </a:p>
          <a:p>
            <a:r>
              <a:rPr kumimoji="1" lang="en-US" altLang="ja-JP" dirty="0"/>
              <a:t>git</a:t>
            </a:r>
            <a:r>
              <a:rPr kumimoji="1" lang="ja-JP" altLang="en-US" dirty="0"/>
              <a:t>コマンドのエイリアス</a:t>
            </a:r>
            <a:endParaRPr kumimoji="1" lang="en-US" altLang="ja-JP" dirty="0"/>
          </a:p>
          <a:p>
            <a:pPr lvl="1"/>
            <a:r>
              <a:rPr lang="en-US" altLang="ja-JP" dirty="0">
                <a:hlinkClick r:id="rId7"/>
              </a:rPr>
              <a:t>https://qiita.com/peccul/items/90dd469e2f72babbc106</a:t>
            </a:r>
            <a:endParaRPr lang="en-US" altLang="ja-JP" dirty="0"/>
          </a:p>
          <a:p>
            <a:pPr lvl="1"/>
            <a:endParaRPr kumimoji="1" lang="en-US" altLang="ja-JP" dirty="0"/>
          </a:p>
        </p:txBody>
      </p:sp>
    </p:spTree>
    <p:extLst>
      <p:ext uri="{BB962C8B-B14F-4D97-AF65-F5344CB8AC3E}">
        <p14:creationId xmlns:p14="http://schemas.microsoft.com/office/powerpoint/2010/main" val="111634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29B82-400E-475F-837B-0A2612C456FD}"/>
              </a:ext>
            </a:extLst>
          </p:cNvPr>
          <p:cNvSpPr>
            <a:spLocks noGrp="1"/>
          </p:cNvSpPr>
          <p:nvPr>
            <p:ph type="title"/>
          </p:nvPr>
        </p:nvSpPr>
        <p:spPr>
          <a:xfrm>
            <a:off x="1137034" y="609597"/>
            <a:ext cx="9392421" cy="1330841"/>
          </a:xfrm>
        </p:spPr>
        <p:txBody>
          <a:bodyPr>
            <a:normAutofit/>
          </a:bodyPr>
          <a:lstStyle/>
          <a:p>
            <a:r>
              <a:rPr kumimoji="1" lang="en-US" altLang="ja-JP" dirty="0"/>
              <a:t>Git</a:t>
            </a:r>
            <a:r>
              <a:rPr kumimoji="1" lang="ja-JP" altLang="en-US" dirty="0"/>
              <a:t>のワークフロー</a:t>
            </a:r>
          </a:p>
        </p:txBody>
      </p:sp>
      <p:sp>
        <p:nvSpPr>
          <p:cNvPr id="3" name="コンテンツ プレースホルダー 2">
            <a:extLst>
              <a:ext uri="{FF2B5EF4-FFF2-40B4-BE49-F238E27FC236}">
                <a16:creationId xmlns:a16="http://schemas.microsoft.com/office/drawing/2014/main" id="{0FCA4C9B-9682-45DE-A772-6EEA32CAAED7}"/>
              </a:ext>
            </a:extLst>
          </p:cNvPr>
          <p:cNvSpPr>
            <a:spLocks noGrp="1"/>
          </p:cNvSpPr>
          <p:nvPr>
            <p:ph idx="1"/>
          </p:nvPr>
        </p:nvSpPr>
        <p:spPr>
          <a:xfrm>
            <a:off x="1137034" y="2198362"/>
            <a:ext cx="4958966" cy="3917773"/>
          </a:xfrm>
        </p:spPr>
        <p:txBody>
          <a:bodyPr>
            <a:normAutofit/>
          </a:bodyPr>
          <a:lstStyle/>
          <a:p>
            <a:r>
              <a:rPr kumimoji="1" lang="ja-JP" altLang="en-US" sz="2000" dirty="0"/>
              <a:t>作業フォルダ：変更したファイルが格納されている場所</a:t>
            </a:r>
            <a:endParaRPr kumimoji="1" lang="en-US" altLang="ja-JP" sz="2000" dirty="0"/>
          </a:p>
          <a:p>
            <a:r>
              <a:rPr lang="ja-JP" altLang="en-US" sz="2000" dirty="0"/>
              <a:t>ステージングエリア：変更したファイルのうち、履歴を追いたいファイルをステージングエリアに移動させる</a:t>
            </a:r>
            <a:endParaRPr lang="en-US" altLang="ja-JP" sz="2000" dirty="0"/>
          </a:p>
          <a:p>
            <a:r>
              <a:rPr kumimoji="1" lang="ja-JP" altLang="en-US" sz="2000" dirty="0"/>
              <a:t>ローカルリポジトリ：変更を確定したファイルをリポジトリに登録する。</a:t>
            </a:r>
          </a:p>
        </p:txBody>
      </p:sp>
      <p:pic>
        <p:nvPicPr>
          <p:cNvPr id="4" name="図 3" descr="ダイアグラム&#10;&#10;自動的に生成された説明">
            <a:extLst>
              <a:ext uri="{FF2B5EF4-FFF2-40B4-BE49-F238E27FC236}">
                <a16:creationId xmlns:a16="http://schemas.microsoft.com/office/drawing/2014/main" id="{32BC2693-51A7-4F1E-965C-22963F6E1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3090206"/>
            <a:ext cx="4788505" cy="1945330"/>
          </a:xfrm>
          <a:prstGeom prst="rect">
            <a:avLst/>
          </a:prstGeom>
        </p:spPr>
      </p:pic>
    </p:spTree>
    <p:extLst>
      <p:ext uri="{BB962C8B-B14F-4D97-AF65-F5344CB8AC3E}">
        <p14:creationId xmlns:p14="http://schemas.microsoft.com/office/powerpoint/2010/main" val="360694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F480B6-0DDC-47FE-9396-2DF4E0E5586C}"/>
              </a:ext>
            </a:extLst>
          </p:cNvPr>
          <p:cNvSpPr>
            <a:spLocks noGrp="1"/>
          </p:cNvSpPr>
          <p:nvPr>
            <p:ph type="title"/>
          </p:nvPr>
        </p:nvSpPr>
        <p:spPr>
          <a:xfrm>
            <a:off x="1137034" y="609597"/>
            <a:ext cx="9392421" cy="1330841"/>
          </a:xfrm>
        </p:spPr>
        <p:txBody>
          <a:bodyPr>
            <a:normAutofit/>
          </a:bodyPr>
          <a:lstStyle/>
          <a:p>
            <a:r>
              <a:rPr kumimoji="1" lang="ja-JP" altLang="en-US"/>
              <a:t>コミット</a:t>
            </a:r>
            <a:endParaRPr kumimoji="1" lang="ja-JP" altLang="en-US" dirty="0"/>
          </a:p>
        </p:txBody>
      </p:sp>
      <p:sp>
        <p:nvSpPr>
          <p:cNvPr id="3" name="コンテンツ プレースホルダー 2">
            <a:extLst>
              <a:ext uri="{FF2B5EF4-FFF2-40B4-BE49-F238E27FC236}">
                <a16:creationId xmlns:a16="http://schemas.microsoft.com/office/drawing/2014/main" id="{0DFF5E3D-8B5F-42FE-8530-12C966C62925}"/>
              </a:ext>
            </a:extLst>
          </p:cNvPr>
          <p:cNvSpPr>
            <a:spLocks noGrp="1"/>
          </p:cNvSpPr>
          <p:nvPr>
            <p:ph idx="1"/>
          </p:nvPr>
        </p:nvSpPr>
        <p:spPr>
          <a:xfrm>
            <a:off x="1137034" y="2198362"/>
            <a:ext cx="4958966" cy="3917773"/>
          </a:xfrm>
        </p:spPr>
        <p:txBody>
          <a:bodyPr>
            <a:normAutofit/>
          </a:bodyPr>
          <a:lstStyle/>
          <a:p>
            <a:r>
              <a:rPr kumimoji="1" lang="ja-JP" altLang="en-US" sz="2000" dirty="0"/>
              <a:t>ゲームでいうところのセーブデータを「コミット」という。</a:t>
            </a:r>
            <a:endParaRPr kumimoji="1" lang="en-US" altLang="ja-JP" sz="2000" dirty="0"/>
          </a:p>
          <a:p>
            <a:r>
              <a:rPr lang="ja-JP" altLang="en-US" sz="2000" dirty="0"/>
              <a:t>好きな場所に戻れるし、何が、誰によって、いつ変わったのかもわかる。</a:t>
            </a:r>
            <a:endParaRPr kumimoji="1" lang="ja-JP" altLang="en-US" sz="2000" dirty="0"/>
          </a:p>
        </p:txBody>
      </p:sp>
      <p:pic>
        <p:nvPicPr>
          <p:cNvPr id="4" name="図 3" descr="タイムライン&#10;&#10;自動的に生成された説明">
            <a:extLst>
              <a:ext uri="{FF2B5EF4-FFF2-40B4-BE49-F238E27FC236}">
                <a16:creationId xmlns:a16="http://schemas.microsoft.com/office/drawing/2014/main" id="{D8DDCA3D-4FA4-4E1E-9CA7-0DEC88FBE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3318390"/>
            <a:ext cx="4788505" cy="1488962"/>
          </a:xfrm>
          <a:prstGeom prst="rect">
            <a:avLst/>
          </a:prstGeom>
        </p:spPr>
      </p:pic>
    </p:spTree>
    <p:extLst>
      <p:ext uri="{BB962C8B-B14F-4D97-AF65-F5344CB8AC3E}">
        <p14:creationId xmlns:p14="http://schemas.microsoft.com/office/powerpoint/2010/main" val="125342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normAutofit/>
          </a:bodyPr>
          <a:lstStyle/>
          <a:p>
            <a:r>
              <a:rPr kumimoji="1" lang="ja-JP" altLang="en-US" dirty="0"/>
              <a:t>ステージングエリア</a:t>
            </a:r>
            <a:r>
              <a:rPr kumimoji="1" lang="en-US" altLang="ja-JP" dirty="0"/>
              <a:t>(</a:t>
            </a:r>
            <a:r>
              <a:rPr kumimoji="1" lang="ja-JP" altLang="en-US" dirty="0"/>
              <a:t>インデックス</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p:txBody>
          <a:bodyPr>
            <a:normAutofit/>
          </a:bodyPr>
          <a:lstStyle/>
          <a:p>
            <a:r>
              <a:rPr lang="en-US" altLang="ja-JP" dirty="0"/>
              <a:t>git add [</a:t>
            </a:r>
            <a:r>
              <a:rPr lang="ja-JP" altLang="en-US" dirty="0"/>
              <a:t>ファイル名</a:t>
            </a:r>
            <a:r>
              <a:rPr lang="en-US" altLang="ja-JP" dirty="0"/>
              <a:t>]</a:t>
            </a:r>
            <a:r>
              <a:rPr lang="ja-JP" altLang="en-US" dirty="0"/>
              <a:t>：ステージングエリアにファイルを追加</a:t>
            </a:r>
            <a:endParaRPr lang="en-US" altLang="ja-JP" dirty="0"/>
          </a:p>
          <a:p>
            <a:r>
              <a:rPr lang="en-US" altLang="ja-JP" dirty="0"/>
              <a:t>git add .</a:t>
            </a:r>
            <a:r>
              <a:rPr lang="ja-JP" altLang="en-US" dirty="0"/>
              <a:t>：カレントディレクトリ以下の変更したファイルを全て</a:t>
            </a:r>
            <a:r>
              <a:rPr lang="en-US" altLang="ja-JP" dirty="0"/>
              <a:t>add</a:t>
            </a:r>
            <a:r>
              <a:rPr lang="ja-JP" altLang="en-US" dirty="0"/>
              <a:t>する</a:t>
            </a:r>
            <a:endParaRPr lang="en-US" altLang="ja-JP" dirty="0"/>
          </a:p>
          <a:p>
            <a:r>
              <a:rPr lang="en-US" altLang="ja-JP" dirty="0"/>
              <a:t>git status</a:t>
            </a:r>
            <a:r>
              <a:rPr lang="ja-JP" altLang="en-US" dirty="0"/>
              <a:t>：ステージング情報を表示する</a:t>
            </a:r>
            <a:endParaRPr lang="en-US" altLang="ja-JP" dirty="0"/>
          </a:p>
          <a:p>
            <a:endParaRPr kumimoji="1" lang="ja-JP" altLang="en-US" dirty="0"/>
          </a:p>
        </p:txBody>
      </p:sp>
      <p:sp>
        <p:nvSpPr>
          <p:cNvPr id="6" name="正方形/長方形 5">
            <a:extLst>
              <a:ext uri="{FF2B5EF4-FFF2-40B4-BE49-F238E27FC236}">
                <a16:creationId xmlns:a16="http://schemas.microsoft.com/office/drawing/2014/main" id="{96061CB7-1EBF-4E79-AE27-28E2067C8CE4}"/>
              </a:ext>
            </a:extLst>
          </p:cNvPr>
          <p:cNvSpPr/>
          <p:nvPr/>
        </p:nvSpPr>
        <p:spPr>
          <a:xfrm>
            <a:off x="1434378" y="4193265"/>
            <a:ext cx="1631551"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dirty="0"/>
              <a:t>作業フォルダ</a:t>
            </a:r>
            <a:endParaRPr kumimoji="1" lang="ja-JP" altLang="en-US"/>
          </a:p>
        </p:txBody>
      </p:sp>
      <p:sp>
        <p:nvSpPr>
          <p:cNvPr id="7" name="正方形/長方形 6">
            <a:extLst>
              <a:ext uri="{FF2B5EF4-FFF2-40B4-BE49-F238E27FC236}">
                <a16:creationId xmlns:a16="http://schemas.microsoft.com/office/drawing/2014/main" id="{D9BD1B06-D39E-41DB-BA90-B12A4AE682B1}"/>
              </a:ext>
            </a:extLst>
          </p:cNvPr>
          <p:cNvSpPr/>
          <p:nvPr/>
        </p:nvSpPr>
        <p:spPr>
          <a:xfrm>
            <a:off x="5024743" y="4223463"/>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dirty="0"/>
              <a:t>ステージングエリア</a:t>
            </a:r>
            <a:endParaRPr kumimoji="1" lang="ja-JP" altLang="en-US"/>
          </a:p>
        </p:txBody>
      </p:sp>
      <p:sp>
        <p:nvSpPr>
          <p:cNvPr id="8" name="矢印: 右 7">
            <a:extLst>
              <a:ext uri="{FF2B5EF4-FFF2-40B4-BE49-F238E27FC236}">
                <a16:creationId xmlns:a16="http://schemas.microsoft.com/office/drawing/2014/main" id="{531057C0-9B26-4A78-B3A6-3C173024A8E9}"/>
              </a:ext>
            </a:extLst>
          </p:cNvPr>
          <p:cNvSpPr/>
          <p:nvPr/>
        </p:nvSpPr>
        <p:spPr>
          <a:xfrm>
            <a:off x="3065930" y="4347404"/>
            <a:ext cx="1958814" cy="96165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dirty="0"/>
              <a:t>git add</a:t>
            </a:r>
            <a:endParaRPr kumimoji="1" lang="ja-JP" altLang="en-US"/>
          </a:p>
        </p:txBody>
      </p:sp>
      <p:sp>
        <p:nvSpPr>
          <p:cNvPr id="10" name="正方形/長方形 9">
            <a:extLst>
              <a:ext uri="{FF2B5EF4-FFF2-40B4-BE49-F238E27FC236}">
                <a16:creationId xmlns:a16="http://schemas.microsoft.com/office/drawing/2014/main" id="{A2BAFD12-70AC-490C-8A49-EE701DAC1C32}"/>
              </a:ext>
            </a:extLst>
          </p:cNvPr>
          <p:cNvSpPr/>
          <p:nvPr/>
        </p:nvSpPr>
        <p:spPr>
          <a:xfrm>
            <a:off x="8615108" y="4193265"/>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lang="ja-JP" altLang="en-US" dirty="0"/>
              <a:t>ローカル</a:t>
            </a:r>
            <a:br>
              <a:rPr lang="en-US" altLang="ja-JP" dirty="0"/>
            </a:br>
            <a:r>
              <a:rPr lang="ja-JP" altLang="en-US" dirty="0"/>
              <a:t>リポジトリ</a:t>
            </a:r>
            <a:endParaRPr kumimoji="1" lang="ja-JP" altLang="en-US"/>
          </a:p>
        </p:txBody>
      </p:sp>
    </p:spTree>
    <p:extLst>
      <p:ext uri="{BB962C8B-B14F-4D97-AF65-F5344CB8AC3E}">
        <p14:creationId xmlns:p14="http://schemas.microsoft.com/office/powerpoint/2010/main" val="298536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lang="ja-JP" altLang="en-US" dirty="0"/>
              <a:t>２</a:t>
            </a:r>
            <a:r>
              <a:rPr kumimoji="1" lang="ja-JP" altLang="en-US" dirty="0"/>
              <a:t>：</a:t>
            </a:r>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4770247"/>
          </a:xfrm>
        </p:spPr>
        <p:txBody>
          <a:bodyPr/>
          <a:lstStyle/>
          <a:p>
            <a:pPr marL="0" indent="0">
              <a:buNone/>
            </a:pPr>
            <a:r>
              <a:rPr lang="ja-JP" altLang="en-US" dirty="0"/>
              <a:t>・</a:t>
            </a:r>
            <a:r>
              <a:rPr lang="en-US" altLang="ja-JP" dirty="0"/>
              <a:t>add</a:t>
            </a:r>
            <a:r>
              <a:rPr lang="ja-JP" altLang="en-US" dirty="0"/>
              <a:t>の練習をします</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827368624"/>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r>
                        <a:rPr lang="en-US" altLang="ja-JP" dirty="0">
                          <a:solidFill>
                            <a:schemeClr val="tx1"/>
                          </a:solidFill>
                        </a:rPr>
                        <a:t>echo 'test1' &gt;&gt; test1.txt</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dirty="0">
                          <a:solidFill>
                            <a:schemeClr val="tx1"/>
                          </a:solidFill>
                        </a:rPr>
                        <a:t>test1.txt</a:t>
                      </a:r>
                      <a:r>
                        <a:rPr lang="ja-JP" altLang="en-US" dirty="0">
                          <a:solidFill>
                            <a:schemeClr val="tx1"/>
                          </a:solidFill>
                        </a:rPr>
                        <a:t>ファイルを生成</a:t>
                      </a:r>
                      <a:endParaRPr lang="en-US" altLang="ja-JP" dirty="0">
                        <a:solidFill>
                          <a:schemeClr val="tx1"/>
                        </a:solidFill>
                      </a:endParaRPr>
                    </a:p>
                    <a:p>
                      <a:pPr marL="0" indent="0">
                        <a:buNone/>
                      </a:pPr>
                      <a:r>
                        <a:rPr lang="ja-JP" altLang="en-US" dirty="0">
                          <a:solidFill>
                            <a:schemeClr val="tx1"/>
                          </a:solidFill>
                        </a:rPr>
                        <a:t>ステージングエリア情報を表示</a:t>
                      </a:r>
                      <a:endParaRPr lang="en-US" altLang="ja-JP" dirty="0">
                        <a:solidFill>
                          <a:schemeClr val="tx1"/>
                        </a:solidFill>
                      </a:endParaRPr>
                    </a:p>
                    <a:p>
                      <a:pPr marL="0" indent="0">
                        <a:buNone/>
                      </a:pPr>
                      <a:r>
                        <a:rPr lang="en-US" altLang="ja-JP" dirty="0">
                          <a:solidFill>
                            <a:schemeClr val="tx1"/>
                          </a:solidFill>
                        </a:rPr>
                        <a:t>git</a:t>
                      </a:r>
                      <a:r>
                        <a:rPr lang="ja-JP" altLang="en-US" dirty="0">
                          <a:solidFill>
                            <a:schemeClr val="tx1"/>
                          </a:solidFill>
                        </a:rPr>
                        <a:t>で管理するファイルを追加</a:t>
                      </a:r>
                      <a:endParaRPr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ステージングエリア情報を表示</a:t>
                      </a:r>
                      <a:endParaRPr lang="en-US" altLang="ja-JP" dirty="0">
                        <a:solidFill>
                          <a:schemeClr val="tx1"/>
                        </a:solidFill>
                      </a:endParaRPr>
                    </a:p>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1252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p:txBody>
          <a:bodyPr/>
          <a:lstStyle/>
          <a:p>
            <a:pPr marL="0" indent="0">
              <a:buNone/>
            </a:pPr>
            <a:r>
              <a:rPr lang="ja-JP" altLang="en-US" dirty="0"/>
              <a:t>・僕のことが信じられるなら、以下のコマンドを実行</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966795271"/>
              </p:ext>
            </p:extLst>
          </p:nvPr>
        </p:nvGraphicFramePr>
        <p:xfrm>
          <a:off x="838200" y="342900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532502494"/>
                    </a:ext>
                  </a:extLst>
                </a:gridCol>
              </a:tblGrid>
              <a:tr h="370840">
                <a:tc>
                  <a:txBody>
                    <a:bodyPr/>
                    <a:lstStyle/>
                    <a:p>
                      <a:pPr marL="0" indent="0">
                        <a:buNone/>
                      </a:pPr>
                      <a:r>
                        <a:rPr lang="en-US" altLang="ja-JP" dirty="0">
                          <a:solidFill>
                            <a:schemeClr val="tx1"/>
                          </a:solidFill>
                        </a:rPr>
                        <a:t>git clone https://github.com/Aring8510/git-edu.git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95370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normAutofit/>
          </a:bodyPr>
          <a:lstStyle/>
          <a:p>
            <a:r>
              <a:rPr kumimoji="1" lang="ja-JP" altLang="en-US"/>
              <a:t>コミット</a:t>
            </a:r>
            <a:endParaRPr kumimoji="1" lang="ja-JP" altLang="en-US" dirty="0"/>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p:txBody>
          <a:bodyPr>
            <a:normAutofit/>
          </a:bodyPr>
          <a:lstStyle/>
          <a:p>
            <a:r>
              <a:rPr lang="en-US" altLang="ja-JP" dirty="0"/>
              <a:t>git commit</a:t>
            </a:r>
            <a:r>
              <a:rPr lang="ja-JP" altLang="en-US" dirty="0"/>
              <a:t>：ステージングエリアにあるファイルをコミット</a:t>
            </a:r>
            <a:endParaRPr lang="en-US" altLang="ja-JP" dirty="0"/>
          </a:p>
          <a:p>
            <a:r>
              <a:rPr lang="en-US" altLang="ja-JP" dirty="0"/>
              <a:t>git log</a:t>
            </a:r>
            <a:r>
              <a:rPr lang="ja-JP" altLang="en-US" dirty="0"/>
              <a:t>：コミットのログを確認</a:t>
            </a:r>
            <a:endParaRPr lang="en-US" altLang="ja-JP" dirty="0"/>
          </a:p>
          <a:p>
            <a:endParaRPr lang="en-US" altLang="ja-JP" dirty="0"/>
          </a:p>
        </p:txBody>
      </p:sp>
      <p:sp>
        <p:nvSpPr>
          <p:cNvPr id="12" name="正方形/長方形 11">
            <a:extLst>
              <a:ext uri="{FF2B5EF4-FFF2-40B4-BE49-F238E27FC236}">
                <a16:creationId xmlns:a16="http://schemas.microsoft.com/office/drawing/2014/main" id="{A635591D-0DA9-4B1E-9F4B-28C4372C8068}"/>
              </a:ext>
            </a:extLst>
          </p:cNvPr>
          <p:cNvSpPr/>
          <p:nvPr/>
        </p:nvSpPr>
        <p:spPr>
          <a:xfrm>
            <a:off x="1434378" y="4193265"/>
            <a:ext cx="1631551"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作業フォルダ</a:t>
            </a:r>
          </a:p>
        </p:txBody>
      </p:sp>
      <p:sp>
        <p:nvSpPr>
          <p:cNvPr id="13" name="正方形/長方形 12">
            <a:extLst>
              <a:ext uri="{FF2B5EF4-FFF2-40B4-BE49-F238E27FC236}">
                <a16:creationId xmlns:a16="http://schemas.microsoft.com/office/drawing/2014/main" id="{F3FF8F83-FBA8-42C2-825E-33283662C4F4}"/>
              </a:ext>
            </a:extLst>
          </p:cNvPr>
          <p:cNvSpPr/>
          <p:nvPr/>
        </p:nvSpPr>
        <p:spPr>
          <a:xfrm>
            <a:off x="5024743" y="4223463"/>
            <a:ext cx="1631550" cy="136764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ステージングエリア</a:t>
            </a:r>
          </a:p>
        </p:txBody>
      </p:sp>
      <p:sp>
        <p:nvSpPr>
          <p:cNvPr id="14" name="矢印: 右 13">
            <a:extLst>
              <a:ext uri="{FF2B5EF4-FFF2-40B4-BE49-F238E27FC236}">
                <a16:creationId xmlns:a16="http://schemas.microsoft.com/office/drawing/2014/main" id="{A95277CC-F865-49D0-8FFF-9F17021FC2E4}"/>
              </a:ext>
            </a:extLst>
          </p:cNvPr>
          <p:cNvSpPr/>
          <p:nvPr/>
        </p:nvSpPr>
        <p:spPr>
          <a:xfrm>
            <a:off x="3065929" y="4196577"/>
            <a:ext cx="1958814" cy="7394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a:t>git add</a:t>
            </a:r>
            <a:endParaRPr kumimoji="1" lang="ja-JP" altLang="en-US"/>
          </a:p>
        </p:txBody>
      </p:sp>
      <p:sp>
        <p:nvSpPr>
          <p:cNvPr id="16" name="正方形/長方形 15">
            <a:extLst>
              <a:ext uri="{FF2B5EF4-FFF2-40B4-BE49-F238E27FC236}">
                <a16:creationId xmlns:a16="http://schemas.microsoft.com/office/drawing/2014/main" id="{B29E6F77-EAE8-4822-AB48-BE251957C23A}"/>
              </a:ext>
            </a:extLst>
          </p:cNvPr>
          <p:cNvSpPr/>
          <p:nvPr/>
        </p:nvSpPr>
        <p:spPr>
          <a:xfrm>
            <a:off x="9541712" y="4193265"/>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lang="ja-JP" altLang="en-US"/>
              <a:t>ローカル</a:t>
            </a:r>
            <a:br>
              <a:rPr lang="en-US" altLang="ja-JP"/>
            </a:br>
            <a:r>
              <a:rPr lang="ja-JP" altLang="en-US"/>
              <a:t>リポジトリ</a:t>
            </a:r>
            <a:endParaRPr kumimoji="1" lang="ja-JP" altLang="en-US"/>
          </a:p>
        </p:txBody>
      </p:sp>
      <p:sp>
        <p:nvSpPr>
          <p:cNvPr id="17" name="矢印: 右 16">
            <a:extLst>
              <a:ext uri="{FF2B5EF4-FFF2-40B4-BE49-F238E27FC236}">
                <a16:creationId xmlns:a16="http://schemas.microsoft.com/office/drawing/2014/main" id="{CDF218CF-3060-4263-B389-F7596F799067}"/>
              </a:ext>
            </a:extLst>
          </p:cNvPr>
          <p:cNvSpPr/>
          <p:nvPr/>
        </p:nvSpPr>
        <p:spPr>
          <a:xfrm>
            <a:off x="6656292" y="4174218"/>
            <a:ext cx="2885419" cy="7140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a:t>git commit</a:t>
            </a:r>
            <a:endParaRPr kumimoji="1" lang="ja-JP" altLang="en-US"/>
          </a:p>
        </p:txBody>
      </p:sp>
    </p:spTree>
    <p:extLst>
      <p:ext uri="{BB962C8B-B14F-4D97-AF65-F5344CB8AC3E}">
        <p14:creationId xmlns:p14="http://schemas.microsoft.com/office/powerpoint/2010/main" val="233984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lang="en-US" altLang="ja-JP" dirty="0"/>
              <a:t>3</a:t>
            </a:r>
            <a:r>
              <a:rPr kumimoji="1" lang="ja-JP" altLang="en-US" dirty="0"/>
              <a:t>：</a:t>
            </a:r>
            <a:r>
              <a:rPr lang="ja-JP" altLang="en-US" dirty="0"/>
              <a:t>コミット</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166957"/>
          </a:xfrm>
        </p:spPr>
        <p:txBody>
          <a:bodyPr>
            <a:normAutofit/>
          </a:bodyPr>
          <a:lstStyle/>
          <a:p>
            <a:pPr marL="0" indent="0">
              <a:buNone/>
            </a:pPr>
            <a:r>
              <a:rPr lang="ja-JP" altLang="en-US" dirty="0"/>
              <a:t>コミットの練習をします</a:t>
            </a:r>
            <a:endParaRPr lang="en-US" altLang="ja-JP" dirty="0"/>
          </a:p>
          <a:p>
            <a:pPr marL="0" indent="0">
              <a:buNone/>
            </a:pPr>
            <a:r>
              <a:rPr lang="ja-JP" altLang="en-US" dirty="0"/>
              <a:t>・</a:t>
            </a:r>
            <a:r>
              <a:rPr lang="en-US" altLang="ja-JP" dirty="0"/>
              <a:t>git commit -m “</a:t>
            </a:r>
            <a:r>
              <a:rPr lang="ja-JP" altLang="en-US" dirty="0"/>
              <a:t>メッセージ</a:t>
            </a:r>
            <a:r>
              <a:rPr lang="en-US" altLang="ja-JP" dirty="0"/>
              <a:t>”</a:t>
            </a:r>
            <a:r>
              <a:rPr lang="ja-JP" altLang="en-US" dirty="0"/>
              <a:t>：メッセージ付きのコミット</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399425149"/>
              </p:ext>
            </p:extLst>
          </p:nvPr>
        </p:nvGraphicFramePr>
        <p:xfrm>
          <a:off x="838200" y="3429000"/>
          <a:ext cx="10762674" cy="3166872"/>
        </p:xfrm>
        <a:graphic>
          <a:graphicData uri="http://schemas.openxmlformats.org/drawingml/2006/table">
            <a:tbl>
              <a:tblPr firstRow="1" bandRow="1">
                <a:tableStyleId>{5C22544A-7EE6-4342-B048-85BDC9FD1C3A}</a:tableStyleId>
              </a:tblPr>
              <a:tblGrid>
                <a:gridCol w="3456709">
                  <a:extLst>
                    <a:ext uri="{9D8B030D-6E8A-4147-A177-3AD203B41FA5}">
                      <a16:colId xmlns:a16="http://schemas.microsoft.com/office/drawing/2014/main" val="1532502494"/>
                    </a:ext>
                  </a:extLst>
                </a:gridCol>
                <a:gridCol w="7305965">
                  <a:extLst>
                    <a:ext uri="{9D8B030D-6E8A-4147-A177-3AD203B41FA5}">
                      <a16:colId xmlns:a16="http://schemas.microsoft.com/office/drawing/2014/main" val="1423431629"/>
                    </a:ext>
                  </a:extLst>
                </a:gridCol>
              </a:tblGrid>
              <a:tr h="3166872">
                <a:tc>
                  <a:txBody>
                    <a:bodyPr/>
                    <a:lstStyle/>
                    <a:p>
                      <a:pPr marL="0" indent="0">
                        <a:buNone/>
                      </a:pPr>
                      <a:r>
                        <a:rPr lang="en-US" altLang="ja-JP" sz="1600" dirty="0">
                          <a:solidFill>
                            <a:schemeClr val="tx1"/>
                          </a:solidFill>
                        </a:rPr>
                        <a:t>git commit -m "first commit"</a:t>
                      </a:r>
                    </a:p>
                    <a:p>
                      <a:pPr marL="0" indent="0">
                        <a:buNone/>
                      </a:pPr>
                      <a:r>
                        <a:rPr lang="en-US" altLang="ja-JP" sz="1600" dirty="0">
                          <a:solidFill>
                            <a:schemeClr val="tx1"/>
                          </a:solidFill>
                        </a:rPr>
                        <a:t>git log</a:t>
                      </a:r>
                    </a:p>
                    <a:p>
                      <a:pPr marL="0" indent="0">
                        <a:buNone/>
                      </a:pPr>
                      <a:r>
                        <a:rPr lang="en-US" altLang="ja-JP" sz="1600" dirty="0">
                          <a:solidFill>
                            <a:schemeClr val="tx1"/>
                          </a:solidFill>
                        </a:rPr>
                        <a:t>git status</a:t>
                      </a:r>
                    </a:p>
                    <a:p>
                      <a:pPr marL="0" indent="0">
                        <a:buNone/>
                      </a:pPr>
                      <a:endParaRPr lang="en-US" altLang="ja-JP" sz="1600" dirty="0">
                        <a:solidFill>
                          <a:schemeClr val="tx1"/>
                        </a:solidFill>
                      </a:endParaRPr>
                    </a:p>
                    <a:p>
                      <a:pPr marL="0" indent="0">
                        <a:buNone/>
                      </a:pPr>
                      <a:r>
                        <a:rPr lang="en-US" altLang="ja-JP" sz="1600" dirty="0">
                          <a:solidFill>
                            <a:schemeClr val="tx1"/>
                          </a:solidFill>
                        </a:rPr>
                        <a:t>echo 'test1' &gt;&gt; test1.txt</a:t>
                      </a:r>
                    </a:p>
                    <a:p>
                      <a:pPr marL="0" indent="0">
                        <a:buNone/>
                      </a:pPr>
                      <a:r>
                        <a:rPr lang="en-US" altLang="ja-JP" sz="1600" dirty="0">
                          <a:solidFill>
                            <a:schemeClr val="tx1"/>
                          </a:solidFill>
                        </a:rPr>
                        <a:t>cat test1.txt</a:t>
                      </a:r>
                    </a:p>
                    <a:p>
                      <a:pPr marL="0" indent="0">
                        <a:buNone/>
                      </a:pPr>
                      <a:r>
                        <a:rPr lang="en-US" altLang="ja-JP" sz="1600" dirty="0">
                          <a:solidFill>
                            <a:schemeClr val="tx1"/>
                          </a:solidFill>
                        </a:rPr>
                        <a:t>git status</a:t>
                      </a:r>
                    </a:p>
                    <a:p>
                      <a:pPr marL="0" indent="0">
                        <a:buNone/>
                      </a:pPr>
                      <a:r>
                        <a:rPr lang="en-US" altLang="ja-JP" sz="1600" dirty="0">
                          <a:solidFill>
                            <a:schemeClr val="tx1"/>
                          </a:solidFill>
                        </a:rPr>
                        <a:t>git add test1.txt</a:t>
                      </a:r>
                    </a:p>
                    <a:p>
                      <a:pPr marL="0" indent="0">
                        <a:buNone/>
                      </a:pPr>
                      <a:r>
                        <a:rPr lang="en-US" altLang="ja-JP" sz="1600" dirty="0">
                          <a:solidFill>
                            <a:schemeClr val="tx1"/>
                          </a:solidFill>
                        </a:rPr>
                        <a:t>git status</a:t>
                      </a:r>
                    </a:p>
                    <a:p>
                      <a:pPr marL="0" indent="0">
                        <a:buNone/>
                      </a:pPr>
                      <a:r>
                        <a:rPr lang="en-US" altLang="ja-JP" sz="1600" dirty="0">
                          <a:solidFill>
                            <a:schemeClr val="tx1"/>
                          </a:solidFill>
                        </a:rPr>
                        <a:t>git commit -m "second commit"</a:t>
                      </a:r>
                    </a:p>
                    <a:p>
                      <a:pPr marL="0" indent="0">
                        <a:buNone/>
                      </a:pPr>
                      <a:r>
                        <a:rPr lang="en-US" altLang="ja-JP" sz="1600" dirty="0">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sz="1600" dirty="0">
                          <a:solidFill>
                            <a:schemeClr val="tx1"/>
                          </a:solidFill>
                        </a:rPr>
                        <a:t>現在ステージングエリアにあるファイルをコミットする</a:t>
                      </a:r>
                      <a:endParaRPr lang="en-US" altLang="ja-JP" sz="1600" dirty="0">
                        <a:solidFill>
                          <a:schemeClr val="tx1"/>
                        </a:solidFill>
                      </a:endParaRPr>
                    </a:p>
                    <a:p>
                      <a:pPr marL="0" indent="0">
                        <a:buNone/>
                      </a:pPr>
                      <a:r>
                        <a:rPr lang="ja-JP" altLang="en-US" sz="1600" dirty="0">
                          <a:solidFill>
                            <a:schemeClr val="tx1"/>
                          </a:solidFill>
                        </a:rPr>
                        <a:t>ログを確認</a:t>
                      </a:r>
                      <a:endParaRPr lang="en-US" altLang="ja-JP" sz="1600" dirty="0">
                        <a:solidFill>
                          <a:schemeClr val="tx1"/>
                        </a:solidFill>
                      </a:endParaRPr>
                    </a:p>
                    <a:p>
                      <a:pPr marL="0" indent="0">
                        <a:buNone/>
                      </a:pPr>
                      <a:r>
                        <a:rPr lang="ja-JP" altLang="en-US" sz="1600" dirty="0">
                          <a:solidFill>
                            <a:schemeClr val="tx1"/>
                          </a:solidFill>
                        </a:rPr>
                        <a:t>何もステージングエリアにない</a:t>
                      </a:r>
                      <a:r>
                        <a:rPr lang="en-US" altLang="ja-JP" sz="1600" dirty="0">
                          <a:solidFill>
                            <a:schemeClr val="tx1"/>
                          </a:solidFill>
                        </a:rPr>
                        <a:t>(</a:t>
                      </a:r>
                      <a:r>
                        <a:rPr lang="ja-JP" altLang="en-US" sz="1600" dirty="0">
                          <a:solidFill>
                            <a:schemeClr val="tx1"/>
                          </a:solidFill>
                        </a:rPr>
                        <a:t>コミットされた</a:t>
                      </a:r>
                      <a:r>
                        <a:rPr lang="en-US" altLang="ja-JP" sz="1600" dirty="0">
                          <a:solidFill>
                            <a:schemeClr val="tx1"/>
                          </a:solidFill>
                        </a:rPr>
                        <a:t>)</a:t>
                      </a:r>
                      <a:r>
                        <a:rPr lang="ja-JP" altLang="en-US" sz="1600" dirty="0">
                          <a:solidFill>
                            <a:schemeClr val="tx1"/>
                          </a:solidFill>
                        </a:rPr>
                        <a:t>ことを確認</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進行上、以下同じことをします</a:t>
                      </a:r>
                      <a:r>
                        <a:rPr lang="en-US" altLang="ja-JP" sz="1600" dirty="0">
                          <a:solidFill>
                            <a:schemeClr val="tx1"/>
                          </a:solidFill>
                        </a:rPr>
                        <a:t>)</a:t>
                      </a:r>
                    </a:p>
                    <a:p>
                      <a:pPr marL="0" indent="0">
                        <a:buNone/>
                      </a:pPr>
                      <a:r>
                        <a:rPr lang="en-US" altLang="ja-JP" sz="1600" dirty="0">
                          <a:solidFill>
                            <a:schemeClr val="tx1"/>
                          </a:solidFill>
                        </a:rPr>
                        <a:t>test1.txt</a:t>
                      </a:r>
                      <a:r>
                        <a:rPr lang="ja-JP" altLang="en-US" sz="1600" dirty="0">
                          <a:solidFill>
                            <a:schemeClr val="tx1"/>
                          </a:solidFill>
                        </a:rPr>
                        <a:t>に追記</a:t>
                      </a:r>
                      <a:endParaRPr lang="en-US" altLang="ja-JP" sz="1600" dirty="0">
                        <a:solidFill>
                          <a:schemeClr val="tx1"/>
                        </a:solidFill>
                      </a:endParaRPr>
                    </a:p>
                    <a:p>
                      <a:pPr marL="0" indent="0">
                        <a:buNone/>
                      </a:pPr>
                      <a:r>
                        <a:rPr lang="en-US" altLang="ja-JP" sz="1600" dirty="0">
                          <a:solidFill>
                            <a:schemeClr val="tx1"/>
                          </a:solidFill>
                        </a:rPr>
                        <a:t>test1.txt</a:t>
                      </a:r>
                      <a:r>
                        <a:rPr lang="ja-JP" altLang="en-US" sz="1600" dirty="0">
                          <a:solidFill>
                            <a:schemeClr val="tx1"/>
                          </a:solidFill>
                        </a:rPr>
                        <a:t>の内容を確認</a:t>
                      </a:r>
                      <a:endParaRPr lang="en-US" altLang="ja-JP" sz="1600" dirty="0">
                        <a:solidFill>
                          <a:schemeClr val="tx1"/>
                        </a:solidFill>
                      </a:endParaRPr>
                    </a:p>
                    <a:p>
                      <a:pPr marL="0" indent="0">
                        <a:buNone/>
                      </a:pPr>
                      <a:r>
                        <a:rPr lang="ja-JP" altLang="en-US" sz="1600" dirty="0">
                          <a:solidFill>
                            <a:schemeClr val="tx1"/>
                          </a:solidFill>
                        </a:rPr>
                        <a:t>ステージングエリアにないことを確認</a:t>
                      </a:r>
                      <a:endParaRPr lang="en-US" altLang="ja-JP" sz="1600" dirty="0">
                        <a:solidFill>
                          <a:schemeClr val="tx1"/>
                        </a:solidFill>
                      </a:endParaRPr>
                    </a:p>
                    <a:p>
                      <a:pPr marL="0" indent="0">
                        <a:buNone/>
                      </a:pPr>
                      <a:r>
                        <a:rPr lang="en-US" altLang="ja-JP" sz="1600" dirty="0">
                          <a:solidFill>
                            <a:schemeClr val="tx1"/>
                          </a:solidFill>
                        </a:rPr>
                        <a:t>test1.txt</a:t>
                      </a:r>
                      <a:r>
                        <a:rPr lang="ja-JP" altLang="en-US" sz="1600" dirty="0">
                          <a:solidFill>
                            <a:schemeClr val="tx1"/>
                          </a:solidFill>
                        </a:rPr>
                        <a:t>を</a:t>
                      </a:r>
                      <a:r>
                        <a:rPr lang="en-US" altLang="ja-JP" sz="1600" dirty="0">
                          <a:solidFill>
                            <a:schemeClr val="tx1"/>
                          </a:solidFill>
                        </a:rPr>
                        <a:t>add</a:t>
                      </a:r>
                    </a:p>
                    <a:p>
                      <a:pPr marL="0" indent="0">
                        <a:buNone/>
                      </a:pPr>
                      <a:r>
                        <a:rPr lang="ja-JP" altLang="en-US" sz="1600" dirty="0">
                          <a:solidFill>
                            <a:schemeClr val="tx1"/>
                          </a:solidFill>
                        </a:rPr>
                        <a:t>ステージングエリアにあることを確認</a:t>
                      </a:r>
                      <a:endParaRPr lang="en-US" altLang="ja-JP" sz="1600" dirty="0">
                        <a:solidFill>
                          <a:schemeClr val="tx1"/>
                        </a:solidFill>
                      </a:endParaRPr>
                    </a:p>
                    <a:p>
                      <a:pPr marL="0" indent="0">
                        <a:buNone/>
                      </a:pPr>
                      <a:r>
                        <a:rPr lang="ja-JP" altLang="en-US" sz="1600" dirty="0">
                          <a:solidFill>
                            <a:schemeClr val="tx1"/>
                          </a:solidFill>
                        </a:rPr>
                        <a:t>コミット</a:t>
                      </a:r>
                      <a:endParaRPr lang="en-US" altLang="ja-JP" sz="1600" dirty="0">
                        <a:solidFill>
                          <a:schemeClr val="tx1"/>
                        </a:solidFill>
                      </a:endParaRPr>
                    </a:p>
                    <a:p>
                      <a:pPr marL="0" indent="0">
                        <a:buNone/>
                      </a:pPr>
                      <a:r>
                        <a:rPr lang="ja-JP" altLang="en-US" sz="1600" dirty="0">
                          <a:solidFill>
                            <a:schemeClr val="tx1"/>
                          </a:solidFill>
                        </a:rPr>
                        <a:t>コミットログが追加されたことを確認</a:t>
                      </a:r>
                      <a:endParaRPr lang="en-US" altLang="ja-JP"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163316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lstStyle/>
          <a:p>
            <a:r>
              <a:rPr kumimoji="1" lang="ja-JP" altLang="en-US" dirty="0"/>
              <a:t>取り消し系</a:t>
            </a:r>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a:xfrm>
            <a:off x="838200" y="1825625"/>
            <a:ext cx="10515600" cy="2314578"/>
          </a:xfrm>
        </p:spPr>
        <p:txBody>
          <a:bodyPr>
            <a:normAutofit fontScale="92500" lnSpcReduction="20000"/>
          </a:bodyPr>
          <a:lstStyle/>
          <a:p>
            <a:r>
              <a:rPr lang="en-US" altLang="ja-JP" sz="2400" dirty="0"/>
              <a:t>git reset (--mixed) HEAD [</a:t>
            </a:r>
            <a:r>
              <a:rPr lang="ja-JP" altLang="ja-JP" sz="2400" dirty="0"/>
              <a:t>ファイル名</a:t>
            </a:r>
            <a:r>
              <a:rPr lang="en-US" altLang="ja-JP" sz="2400" dirty="0"/>
              <a:t>]</a:t>
            </a:r>
            <a:r>
              <a:rPr lang="ja-JP" altLang="ja-JP" sz="2400" dirty="0"/>
              <a:t>：ステージングエリアからファイルを戻す</a:t>
            </a:r>
            <a:r>
              <a:rPr lang="en-US" altLang="ja-JP" sz="2400" dirty="0"/>
              <a:t>(</a:t>
            </a:r>
            <a:r>
              <a:rPr lang="ja-JP" altLang="en-US" sz="2400" dirty="0"/>
              <a:t>ファイル名省略で全てのファイル</a:t>
            </a:r>
            <a:r>
              <a:rPr lang="en-US" altLang="ja-JP" sz="2400" dirty="0"/>
              <a:t>)※1</a:t>
            </a:r>
          </a:p>
          <a:p>
            <a:r>
              <a:rPr lang="en-US" altLang="ja-JP" sz="2400" dirty="0"/>
              <a:t>git reset --soft HEAD^</a:t>
            </a:r>
            <a:r>
              <a:rPr lang="ja-JP" altLang="en-US" sz="2400" dirty="0"/>
              <a:t>：直前のコミットのみ取り消す</a:t>
            </a:r>
            <a:r>
              <a:rPr lang="en-US" altLang="ja-JP" sz="2400" dirty="0"/>
              <a:t>(</a:t>
            </a:r>
            <a:r>
              <a:rPr lang="ja-JP" altLang="en-US" sz="2400" dirty="0"/>
              <a:t>ステージングはされてる</a:t>
            </a:r>
            <a:r>
              <a:rPr lang="en-US" altLang="ja-JP" sz="2400" dirty="0"/>
              <a:t>)</a:t>
            </a:r>
            <a:r>
              <a:rPr lang="ja-JP" altLang="en-US" sz="2400" dirty="0"/>
              <a:t>。</a:t>
            </a:r>
            <a:endParaRPr lang="en-US" altLang="ja-JP" sz="2400" dirty="0"/>
          </a:p>
          <a:p>
            <a:r>
              <a:rPr lang="en-US" altLang="ja-JP" sz="2400" dirty="0"/>
              <a:t>git reset (--mixed) HEAD^</a:t>
            </a:r>
            <a:r>
              <a:rPr lang="ja-JP" altLang="en-US" sz="2400" dirty="0"/>
              <a:t>：直前のコミットと</a:t>
            </a:r>
            <a:r>
              <a:rPr lang="en-US" altLang="ja-JP" sz="2400" dirty="0"/>
              <a:t>add(</a:t>
            </a:r>
            <a:r>
              <a:rPr lang="ja-JP" altLang="en-US" sz="2400" dirty="0"/>
              <a:t>ステージング</a:t>
            </a:r>
            <a:r>
              <a:rPr lang="en-US" altLang="ja-JP" sz="2400" dirty="0"/>
              <a:t>)</a:t>
            </a:r>
            <a:r>
              <a:rPr lang="ja-JP" altLang="en-US" sz="2400" dirty="0"/>
              <a:t>を取り消す。</a:t>
            </a:r>
            <a:endParaRPr lang="en-US" altLang="ja-JP" sz="2400" dirty="0"/>
          </a:p>
          <a:p>
            <a:r>
              <a:rPr lang="en-US" altLang="ja-JP" sz="2400" dirty="0"/>
              <a:t>git reset --hard HEAD^</a:t>
            </a:r>
            <a:r>
              <a:rPr lang="ja-JP" altLang="en-US" sz="2400" dirty="0"/>
              <a:t>：直前のコミットと</a:t>
            </a:r>
            <a:r>
              <a:rPr lang="en-US" altLang="ja-JP" sz="2400" dirty="0"/>
              <a:t>add(</a:t>
            </a:r>
            <a:r>
              <a:rPr lang="ja-JP" altLang="en-US" sz="2400" dirty="0"/>
              <a:t>ステージング</a:t>
            </a:r>
            <a:r>
              <a:rPr lang="en-US" altLang="ja-JP" sz="2400" dirty="0"/>
              <a:t>)</a:t>
            </a:r>
            <a:r>
              <a:rPr lang="ja-JP" altLang="en-US" sz="2400" dirty="0"/>
              <a:t>を取り消し、作業ディレクトリも元に戻す。</a:t>
            </a:r>
            <a:endParaRPr lang="en-US" altLang="ja-JP" sz="2400" dirty="0"/>
          </a:p>
          <a:p>
            <a:r>
              <a:rPr lang="en-US" altLang="ja-JP" sz="2400" dirty="0"/>
              <a:t>HEAD^</a:t>
            </a:r>
            <a:r>
              <a:rPr lang="ja-JP" altLang="en-US" sz="2400" dirty="0"/>
              <a:t>：直前のコミットという意味。ちなみに、</a:t>
            </a:r>
            <a:r>
              <a:rPr lang="en-US" altLang="ja-JP" sz="2400" dirty="0"/>
              <a:t>HEAD</a:t>
            </a:r>
            <a:r>
              <a:rPr lang="ja-JP" altLang="en-US" sz="2400" dirty="0"/>
              <a:t>は現在という意味。</a:t>
            </a:r>
            <a:endParaRPr lang="en-US" altLang="ja-JP" sz="2400" dirty="0"/>
          </a:p>
          <a:p>
            <a:endParaRPr lang="en-US" altLang="ja-JP" sz="2400" dirty="0"/>
          </a:p>
          <a:p>
            <a:endParaRPr lang="ja-JP" altLang="ja-JP" sz="2400" dirty="0"/>
          </a:p>
          <a:p>
            <a:endParaRPr lang="en-US" altLang="ja-JP" sz="2400" dirty="0"/>
          </a:p>
        </p:txBody>
      </p:sp>
      <p:sp>
        <p:nvSpPr>
          <p:cNvPr id="12" name="正方形/長方形 11">
            <a:extLst>
              <a:ext uri="{FF2B5EF4-FFF2-40B4-BE49-F238E27FC236}">
                <a16:creationId xmlns:a16="http://schemas.microsoft.com/office/drawing/2014/main" id="{A635591D-0DA9-4B1E-9F4B-28C4372C8068}"/>
              </a:ext>
            </a:extLst>
          </p:cNvPr>
          <p:cNvSpPr/>
          <p:nvPr/>
        </p:nvSpPr>
        <p:spPr>
          <a:xfrm>
            <a:off x="1434378" y="4193264"/>
            <a:ext cx="1631551" cy="26647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t>作業フォルダ</a:t>
            </a:r>
          </a:p>
        </p:txBody>
      </p:sp>
      <p:sp>
        <p:nvSpPr>
          <p:cNvPr id="13" name="正方形/長方形 12">
            <a:extLst>
              <a:ext uri="{FF2B5EF4-FFF2-40B4-BE49-F238E27FC236}">
                <a16:creationId xmlns:a16="http://schemas.microsoft.com/office/drawing/2014/main" id="{F3FF8F83-FBA8-42C2-825E-33283662C4F4}"/>
              </a:ext>
            </a:extLst>
          </p:cNvPr>
          <p:cNvSpPr/>
          <p:nvPr/>
        </p:nvSpPr>
        <p:spPr>
          <a:xfrm>
            <a:off x="5024743" y="4223463"/>
            <a:ext cx="1631550" cy="136764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t>ステージングエリア</a:t>
            </a:r>
          </a:p>
        </p:txBody>
      </p:sp>
      <p:sp>
        <p:nvSpPr>
          <p:cNvPr id="14" name="矢印: 右 13">
            <a:extLst>
              <a:ext uri="{FF2B5EF4-FFF2-40B4-BE49-F238E27FC236}">
                <a16:creationId xmlns:a16="http://schemas.microsoft.com/office/drawing/2014/main" id="{A95277CC-F865-49D0-8FFF-9F17021FC2E4}"/>
              </a:ext>
            </a:extLst>
          </p:cNvPr>
          <p:cNvSpPr/>
          <p:nvPr/>
        </p:nvSpPr>
        <p:spPr>
          <a:xfrm>
            <a:off x="3065929" y="4196577"/>
            <a:ext cx="1958814" cy="7394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t>git add</a:t>
            </a:r>
            <a:endParaRPr kumimoji="1" lang="ja-JP" altLang="en-US" dirty="0"/>
          </a:p>
        </p:txBody>
      </p:sp>
      <p:sp>
        <p:nvSpPr>
          <p:cNvPr id="15" name="矢印: 右 14">
            <a:extLst>
              <a:ext uri="{FF2B5EF4-FFF2-40B4-BE49-F238E27FC236}">
                <a16:creationId xmlns:a16="http://schemas.microsoft.com/office/drawing/2014/main" id="{9EA0E680-E288-416B-84A2-111D0CDEEFF4}"/>
              </a:ext>
            </a:extLst>
          </p:cNvPr>
          <p:cNvSpPr/>
          <p:nvPr/>
        </p:nvSpPr>
        <p:spPr>
          <a:xfrm flipH="1">
            <a:off x="3065927" y="4868894"/>
            <a:ext cx="1958815" cy="7222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a:t>
            </a:r>
            <a:r>
              <a:rPr lang="ja-JP" altLang="en-US" dirty="0"/>
              <a:t> </a:t>
            </a:r>
            <a:r>
              <a:rPr lang="en-US" altLang="ja-JP" dirty="0"/>
              <a:t>HEAD</a:t>
            </a:r>
          </a:p>
        </p:txBody>
      </p:sp>
      <p:sp>
        <p:nvSpPr>
          <p:cNvPr id="16" name="正方形/長方形 15">
            <a:extLst>
              <a:ext uri="{FF2B5EF4-FFF2-40B4-BE49-F238E27FC236}">
                <a16:creationId xmlns:a16="http://schemas.microsoft.com/office/drawing/2014/main" id="{B29E6F77-EAE8-4822-AB48-BE251957C23A}"/>
              </a:ext>
            </a:extLst>
          </p:cNvPr>
          <p:cNvSpPr/>
          <p:nvPr/>
        </p:nvSpPr>
        <p:spPr>
          <a:xfrm>
            <a:off x="9541712" y="4193264"/>
            <a:ext cx="1631550" cy="26647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a:t>ローカル</a:t>
            </a:r>
            <a:br>
              <a:rPr lang="en-US" altLang="ja-JP" dirty="0"/>
            </a:br>
            <a:r>
              <a:rPr lang="ja-JP" altLang="en-US" dirty="0"/>
              <a:t>リポジトリ</a:t>
            </a:r>
            <a:endParaRPr kumimoji="1" lang="ja-JP" altLang="en-US" dirty="0"/>
          </a:p>
        </p:txBody>
      </p:sp>
      <p:sp>
        <p:nvSpPr>
          <p:cNvPr id="17" name="矢印: 右 16">
            <a:extLst>
              <a:ext uri="{FF2B5EF4-FFF2-40B4-BE49-F238E27FC236}">
                <a16:creationId xmlns:a16="http://schemas.microsoft.com/office/drawing/2014/main" id="{CDF218CF-3060-4263-B389-F7596F799067}"/>
              </a:ext>
            </a:extLst>
          </p:cNvPr>
          <p:cNvSpPr/>
          <p:nvPr/>
        </p:nvSpPr>
        <p:spPr>
          <a:xfrm>
            <a:off x="6656292" y="4174218"/>
            <a:ext cx="2885419" cy="7140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t>git commit</a:t>
            </a:r>
            <a:endParaRPr kumimoji="1" lang="ja-JP" altLang="en-US" dirty="0"/>
          </a:p>
        </p:txBody>
      </p:sp>
      <p:sp>
        <p:nvSpPr>
          <p:cNvPr id="18" name="矢印: 右 17">
            <a:extLst>
              <a:ext uri="{FF2B5EF4-FFF2-40B4-BE49-F238E27FC236}">
                <a16:creationId xmlns:a16="http://schemas.microsoft.com/office/drawing/2014/main" id="{191A7623-9C8B-46C2-94C8-215997122ED8}"/>
              </a:ext>
            </a:extLst>
          </p:cNvPr>
          <p:cNvSpPr/>
          <p:nvPr/>
        </p:nvSpPr>
        <p:spPr>
          <a:xfrm flipH="1">
            <a:off x="3065926" y="5715047"/>
            <a:ext cx="6475785"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 (--mixed) HEAD^</a:t>
            </a:r>
          </a:p>
        </p:txBody>
      </p:sp>
      <p:sp>
        <p:nvSpPr>
          <p:cNvPr id="19" name="矢印: 右 18">
            <a:extLst>
              <a:ext uri="{FF2B5EF4-FFF2-40B4-BE49-F238E27FC236}">
                <a16:creationId xmlns:a16="http://schemas.microsoft.com/office/drawing/2014/main" id="{E8FD62DE-92E2-41DC-A546-7B4996A24006}"/>
              </a:ext>
            </a:extLst>
          </p:cNvPr>
          <p:cNvSpPr/>
          <p:nvPr/>
        </p:nvSpPr>
        <p:spPr>
          <a:xfrm flipH="1">
            <a:off x="6656290" y="4834879"/>
            <a:ext cx="2885422" cy="7222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 --soft HEAD^</a:t>
            </a:r>
          </a:p>
        </p:txBody>
      </p:sp>
      <p:sp>
        <p:nvSpPr>
          <p:cNvPr id="20" name="矢印: 右 19">
            <a:extLst>
              <a:ext uri="{FF2B5EF4-FFF2-40B4-BE49-F238E27FC236}">
                <a16:creationId xmlns:a16="http://schemas.microsoft.com/office/drawing/2014/main" id="{72056514-0796-479B-AC3F-CC258628E73B}"/>
              </a:ext>
            </a:extLst>
          </p:cNvPr>
          <p:cNvSpPr/>
          <p:nvPr/>
        </p:nvSpPr>
        <p:spPr>
          <a:xfrm flipH="1">
            <a:off x="0" y="6251767"/>
            <a:ext cx="9541710"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 --hard HEAD^</a:t>
            </a:r>
          </a:p>
        </p:txBody>
      </p:sp>
      <p:sp>
        <p:nvSpPr>
          <p:cNvPr id="6" name="吹き出し: 円形 5">
            <a:extLst>
              <a:ext uri="{FF2B5EF4-FFF2-40B4-BE49-F238E27FC236}">
                <a16:creationId xmlns:a16="http://schemas.microsoft.com/office/drawing/2014/main" id="{6488DABE-6B65-4412-AEF8-6DBAC2D35B01}"/>
              </a:ext>
            </a:extLst>
          </p:cNvPr>
          <p:cNvSpPr/>
          <p:nvPr/>
        </p:nvSpPr>
        <p:spPr>
          <a:xfrm>
            <a:off x="10757623" y="3514240"/>
            <a:ext cx="1434378" cy="913976"/>
          </a:xfrm>
          <a:prstGeom prst="wedgeEllipseCallout">
            <a:avLst>
              <a:gd name="adj1" fmla="val -61710"/>
              <a:gd name="adj2" fmla="val -53683"/>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a:solidFill>
                  <a:schemeClr val="tx1"/>
                </a:solidFill>
              </a:rPr>
              <a:t>hard</a:t>
            </a:r>
            <a:r>
              <a:rPr lang="ja-JP" altLang="en-US" b="1" dirty="0">
                <a:solidFill>
                  <a:schemeClr val="tx1"/>
                </a:solidFill>
              </a:rPr>
              <a:t>はキケン</a:t>
            </a:r>
            <a:r>
              <a:rPr lang="en-US" altLang="ja-JP" b="1" dirty="0">
                <a:solidFill>
                  <a:schemeClr val="tx1"/>
                </a:solidFill>
              </a:rPr>
              <a:t>!</a:t>
            </a:r>
            <a:endParaRPr kumimoji="1" lang="ja-JP" altLang="en-US" b="1" dirty="0">
              <a:solidFill>
                <a:schemeClr val="tx1"/>
              </a:solidFill>
            </a:endParaRPr>
          </a:p>
        </p:txBody>
      </p:sp>
      <p:sp>
        <p:nvSpPr>
          <p:cNvPr id="21" name="矢印: 右 20">
            <a:extLst>
              <a:ext uri="{FF2B5EF4-FFF2-40B4-BE49-F238E27FC236}">
                <a16:creationId xmlns:a16="http://schemas.microsoft.com/office/drawing/2014/main" id="{2BE72EDF-2EBC-441D-9122-C5298DEB223E}"/>
              </a:ext>
            </a:extLst>
          </p:cNvPr>
          <p:cNvSpPr/>
          <p:nvPr/>
        </p:nvSpPr>
        <p:spPr>
          <a:xfrm flipH="1">
            <a:off x="11169941" y="6251767"/>
            <a:ext cx="1022058"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tLang="ja-JP" dirty="0"/>
          </a:p>
        </p:txBody>
      </p:sp>
    </p:spTree>
    <p:extLst>
      <p:ext uri="{BB962C8B-B14F-4D97-AF65-F5344CB8AC3E}">
        <p14:creationId xmlns:p14="http://schemas.microsoft.com/office/powerpoint/2010/main" val="3815209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lang="en-US" altLang="ja-JP" dirty="0"/>
              <a:t>4</a:t>
            </a:r>
            <a:r>
              <a:rPr kumimoji="1" lang="ja-JP" altLang="en-US" dirty="0"/>
              <a:t>：取り消し</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759079"/>
          </a:xfrm>
        </p:spPr>
        <p:txBody>
          <a:bodyPr>
            <a:normAutofit fontScale="85000" lnSpcReduction="20000"/>
          </a:bodyPr>
          <a:lstStyle/>
          <a:p>
            <a:pPr marL="0" indent="0">
              <a:buNone/>
            </a:pPr>
            <a:r>
              <a:rPr lang="ja-JP" altLang="en-US"/>
              <a:t>・</a:t>
            </a:r>
            <a:r>
              <a:rPr lang="en-US" altLang="ja-JP"/>
              <a:t>add</a:t>
            </a:r>
            <a:r>
              <a:rPr lang="ja-JP" altLang="en-US"/>
              <a:t>の取り消しの練習をします</a:t>
            </a:r>
            <a:endParaRPr lang="en-US" altLang="ja-JP"/>
          </a:p>
          <a:p>
            <a:pPr marL="0" indent="0">
              <a:buNone/>
            </a:pPr>
            <a:r>
              <a:rPr lang="ja-JP" altLang="en-US"/>
              <a:t>・コミットの取り消しの練習をします</a:t>
            </a:r>
            <a:r>
              <a:rPr lang="en-US" altLang="ja-JP"/>
              <a:t>※1</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70500255"/>
              </p:ext>
            </p:extLst>
          </p:nvPr>
        </p:nvGraphicFramePr>
        <p:xfrm>
          <a:off x="838200" y="2651760"/>
          <a:ext cx="10293096" cy="4206240"/>
        </p:xfrm>
        <a:graphic>
          <a:graphicData uri="http://schemas.openxmlformats.org/drawingml/2006/table">
            <a:tbl>
              <a:tblPr firstRow="1" bandRow="1">
                <a:tableStyleId>{5C22544A-7EE6-4342-B048-85BDC9FD1C3A}</a:tableStyleId>
              </a:tblPr>
              <a:tblGrid>
                <a:gridCol w="3798455">
                  <a:extLst>
                    <a:ext uri="{9D8B030D-6E8A-4147-A177-3AD203B41FA5}">
                      <a16:colId xmlns:a16="http://schemas.microsoft.com/office/drawing/2014/main" val="1532502494"/>
                    </a:ext>
                  </a:extLst>
                </a:gridCol>
                <a:gridCol w="6494641">
                  <a:extLst>
                    <a:ext uri="{9D8B030D-6E8A-4147-A177-3AD203B41FA5}">
                      <a16:colId xmlns:a16="http://schemas.microsoft.com/office/drawing/2014/main" val="1423431629"/>
                    </a:ext>
                  </a:extLst>
                </a:gridCol>
              </a:tblGrid>
              <a:tr h="4138360">
                <a:tc>
                  <a:txBody>
                    <a:bodyPr/>
                    <a:lstStyle/>
                    <a:p>
                      <a:pPr marL="0" indent="0">
                        <a:buNone/>
                      </a:pPr>
                      <a:r>
                        <a:rPr lang="en-US" altLang="ja-JP" dirty="0">
                          <a:solidFill>
                            <a:schemeClr val="tx1"/>
                          </a:solidFill>
                        </a:rPr>
                        <a:t>git reset --soft HEAD^</a:t>
                      </a:r>
                    </a:p>
                    <a:p>
                      <a:pPr marL="0" indent="0">
                        <a:buNone/>
                      </a:pPr>
                      <a:r>
                        <a:rPr lang="en-US" altLang="ja-JP" dirty="0">
                          <a:solidFill>
                            <a:schemeClr val="tx1"/>
                          </a:solidFill>
                        </a:rPr>
                        <a:t>git log</a:t>
                      </a:r>
                    </a:p>
                    <a:p>
                      <a:pPr marL="0" indent="0">
                        <a:buNone/>
                      </a:pPr>
                      <a:r>
                        <a:rPr lang="en-US" altLang="ja-JP" dirty="0">
                          <a:solidFill>
                            <a:schemeClr val="tx1"/>
                          </a:solidFill>
                        </a:rPr>
                        <a:t>git status</a:t>
                      </a:r>
                    </a:p>
                    <a:p>
                      <a:pPr marL="0" indent="0">
                        <a:buNone/>
                      </a:pPr>
                      <a:r>
                        <a:rPr lang="en-US" altLang="ja-JP" dirty="0">
                          <a:solidFill>
                            <a:schemeClr val="tx1"/>
                          </a:solidFill>
                        </a:rPr>
                        <a:t>cat test1.txt</a:t>
                      </a:r>
                    </a:p>
                    <a:p>
                      <a:pPr marL="0" indent="0">
                        <a:buNone/>
                      </a:pPr>
                      <a:r>
                        <a:rPr lang="en-US" altLang="ja-JP" dirty="0">
                          <a:solidFill>
                            <a:schemeClr val="tx1"/>
                          </a:solidFill>
                        </a:rPr>
                        <a:t>git commit -m "second commit"</a:t>
                      </a:r>
                    </a:p>
                    <a:p>
                      <a:pPr marL="0" indent="0">
                        <a:buNone/>
                      </a:pPr>
                      <a:r>
                        <a:rPr lang="en-US" altLang="ja-JP" dirty="0">
                          <a:solidFill>
                            <a:schemeClr val="tx1"/>
                          </a:solidFill>
                        </a:rPr>
                        <a:t>git reset --mixed HEAD^</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reset HEAD</a:t>
                      </a:r>
                    </a:p>
                    <a:p>
                      <a:pPr marL="0" indent="0">
                        <a:buNone/>
                      </a:pPr>
                      <a:r>
                        <a:rPr lang="en-US" altLang="ja-JP" dirty="0">
                          <a:solidFill>
                            <a:schemeClr val="tx1"/>
                          </a:solidFill>
                        </a:rPr>
                        <a:t>git add test1.txt</a:t>
                      </a:r>
                    </a:p>
                    <a:p>
                      <a:pPr marL="0" indent="0">
                        <a:buNone/>
                      </a:pPr>
                      <a:r>
                        <a:rPr lang="en-US" altLang="ja-JP" dirty="0">
                          <a:solidFill>
                            <a:schemeClr val="tx1"/>
                          </a:solidFill>
                        </a:rPr>
                        <a:t>git commit -m "second commit"</a:t>
                      </a:r>
                    </a:p>
                    <a:p>
                      <a:pPr marL="0" indent="0">
                        <a:buNone/>
                      </a:pPr>
                      <a:r>
                        <a:rPr lang="en-US" altLang="ja-JP" dirty="0">
                          <a:solidFill>
                            <a:schemeClr val="tx1"/>
                          </a:solidFill>
                        </a:rPr>
                        <a:t>git reset --hard HEAD^</a:t>
                      </a:r>
                    </a:p>
                    <a:p>
                      <a:pPr marL="0" indent="0">
                        <a:buNone/>
                      </a:pPr>
                      <a:r>
                        <a:rPr lang="en-US" altLang="ja-JP" dirty="0">
                          <a:solidFill>
                            <a:schemeClr val="tx1"/>
                          </a:solidFill>
                        </a:rPr>
                        <a:t>git log</a:t>
                      </a:r>
                    </a:p>
                    <a:p>
                      <a:pPr marL="0" indent="0">
                        <a:buNone/>
                      </a:pPr>
                      <a:r>
                        <a:rPr lang="en-US" altLang="ja-JP" dirty="0">
                          <a:solidFill>
                            <a:schemeClr val="tx1"/>
                          </a:solidFill>
                        </a:rPr>
                        <a:t>git status</a:t>
                      </a:r>
                    </a:p>
                    <a:p>
                      <a:pPr marL="0" indent="0">
                        <a:buNone/>
                      </a:pPr>
                      <a:r>
                        <a:rPr lang="en-US" altLang="ja-JP" dirty="0">
                          <a:solidFill>
                            <a:schemeClr val="tx1"/>
                          </a:solidFill>
                        </a:rPr>
                        <a:t>cat test1.txt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コミットの取り消し</a:t>
                      </a:r>
                      <a:r>
                        <a:rPr lang="en-US" altLang="ja-JP" dirty="0">
                          <a:solidFill>
                            <a:schemeClr val="tx1"/>
                          </a:solidFill>
                        </a:rPr>
                        <a:t>(--soft)</a:t>
                      </a:r>
                    </a:p>
                    <a:p>
                      <a:pPr marL="0" indent="0">
                        <a:buNone/>
                      </a:pPr>
                      <a:r>
                        <a:rPr lang="en-US" altLang="ja-JP" dirty="0">
                          <a:solidFill>
                            <a:schemeClr val="tx1"/>
                          </a:solidFill>
                        </a:rPr>
                        <a:t>second commit</a:t>
                      </a:r>
                      <a:r>
                        <a:rPr lang="ja-JP" altLang="en-US" dirty="0">
                          <a:solidFill>
                            <a:schemeClr val="tx1"/>
                          </a:solidFill>
                        </a:rPr>
                        <a:t>が削除されていることを確認</a:t>
                      </a:r>
                      <a:endParaRPr lang="en-US" altLang="ja-JP" dirty="0">
                        <a:solidFill>
                          <a:schemeClr val="tx1"/>
                        </a:solidFill>
                      </a:endParaRPr>
                    </a:p>
                    <a:p>
                      <a:pPr marL="0" indent="0">
                        <a:buNone/>
                      </a:pPr>
                      <a:r>
                        <a:rPr lang="en-US" altLang="ja-JP" dirty="0">
                          <a:solidFill>
                            <a:schemeClr val="tx1"/>
                          </a:solidFill>
                        </a:rPr>
                        <a:t>test1.txt</a:t>
                      </a:r>
                      <a:r>
                        <a:rPr lang="ja-JP" altLang="en-US" dirty="0">
                          <a:solidFill>
                            <a:schemeClr val="tx1"/>
                          </a:solidFill>
                        </a:rPr>
                        <a:t>がステージングエリアにあることを確認</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の中身を確認</a:t>
                      </a:r>
                      <a:endParaRPr lang="en-US" altLang="ja-JP" dirty="0">
                        <a:solidFill>
                          <a:schemeClr val="tx1"/>
                        </a:solidFill>
                      </a:endParaRPr>
                    </a:p>
                    <a:p>
                      <a:pPr marL="0" indent="0">
                        <a:buNone/>
                      </a:pPr>
                      <a:r>
                        <a:rPr lang="ja-JP" altLang="en-US" dirty="0">
                          <a:solidFill>
                            <a:schemeClr val="tx1"/>
                          </a:solidFill>
                        </a:rPr>
                        <a:t>コミット</a:t>
                      </a:r>
                      <a:endParaRPr lang="en-US" altLang="ja-JP" dirty="0">
                        <a:solidFill>
                          <a:schemeClr val="tx1"/>
                        </a:solidFill>
                      </a:endParaRPr>
                    </a:p>
                    <a:p>
                      <a:pPr marL="0" indent="0">
                        <a:buNone/>
                      </a:pPr>
                      <a:r>
                        <a:rPr lang="ja-JP" altLang="en-US" dirty="0">
                          <a:solidFill>
                            <a:schemeClr val="tx1"/>
                          </a:solidFill>
                        </a:rPr>
                        <a:t>コミットの取り消し</a:t>
                      </a:r>
                      <a:r>
                        <a:rPr lang="en-US" altLang="ja-JP" dirty="0">
                          <a:solidFill>
                            <a:schemeClr val="tx1"/>
                          </a:solidFill>
                        </a:rPr>
                        <a:t>(--mixed)</a:t>
                      </a:r>
                    </a:p>
                    <a:p>
                      <a:pPr marL="0" indent="0">
                        <a:buNone/>
                      </a:pPr>
                      <a:r>
                        <a:rPr lang="en-US" altLang="ja-JP" dirty="0">
                          <a:solidFill>
                            <a:schemeClr val="tx1"/>
                          </a:solidFill>
                        </a:rPr>
                        <a:t>test1.txt</a:t>
                      </a:r>
                      <a:r>
                        <a:rPr lang="ja-JP" altLang="en-US" dirty="0">
                          <a:solidFill>
                            <a:schemeClr val="tx1"/>
                          </a:solidFill>
                        </a:rPr>
                        <a:t>がステージングエリアにないことを確認</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をステージングエリアに追加</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をステージングエリアから削除</a:t>
                      </a:r>
                      <a:endParaRPr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tx1"/>
                          </a:solidFill>
                        </a:rPr>
                        <a:t>test1</a:t>
                      </a:r>
                      <a:r>
                        <a:rPr lang="ja-JP" altLang="en-US" dirty="0">
                          <a:solidFill>
                            <a:schemeClr val="tx1"/>
                          </a:solidFill>
                        </a:rPr>
                        <a:t>をステージングエリアに追加</a:t>
                      </a:r>
                      <a:endParaRPr lang="en-US" altLang="ja-JP" dirty="0">
                        <a:solidFill>
                          <a:schemeClr val="tx1"/>
                        </a:solidFill>
                      </a:endParaRPr>
                    </a:p>
                    <a:p>
                      <a:pPr marL="0" indent="0">
                        <a:buNone/>
                      </a:pPr>
                      <a:r>
                        <a:rPr lang="ja-JP" altLang="en-US" dirty="0">
                          <a:solidFill>
                            <a:schemeClr val="tx1"/>
                          </a:solidFill>
                        </a:rPr>
                        <a:t>コミット</a:t>
                      </a:r>
                      <a:endParaRPr lang="en-US" altLang="ja-JP" dirty="0">
                        <a:solidFill>
                          <a:schemeClr val="tx1"/>
                        </a:solidFill>
                      </a:endParaRPr>
                    </a:p>
                    <a:p>
                      <a:pPr marL="0" indent="0">
                        <a:buNone/>
                      </a:pPr>
                      <a:r>
                        <a:rPr lang="ja-JP" altLang="en-US" dirty="0">
                          <a:solidFill>
                            <a:schemeClr val="tx1"/>
                          </a:solidFill>
                        </a:rPr>
                        <a:t>コミットの取り消し</a:t>
                      </a:r>
                      <a:r>
                        <a:rPr lang="en-US" altLang="ja-JP" dirty="0">
                          <a:solidFill>
                            <a:schemeClr val="tx1"/>
                          </a:solidFill>
                        </a:rPr>
                        <a:t>(--hard)</a:t>
                      </a:r>
                    </a:p>
                    <a:p>
                      <a:pPr marL="0" indent="0">
                        <a:buNone/>
                      </a:pPr>
                      <a:r>
                        <a:rPr lang="ja-JP" altLang="en-US" dirty="0">
                          <a:solidFill>
                            <a:schemeClr val="tx1"/>
                          </a:solidFill>
                        </a:rPr>
                        <a:t>コミットが取り消されていることを確認</a:t>
                      </a:r>
                      <a:endParaRPr lang="en-US" altLang="ja-JP" dirty="0">
                        <a:solidFill>
                          <a:schemeClr val="tx1"/>
                        </a:solidFill>
                      </a:endParaRPr>
                    </a:p>
                    <a:p>
                      <a:pPr marL="0" indent="0">
                        <a:buNone/>
                      </a:pPr>
                      <a:r>
                        <a:rPr lang="ja-JP" altLang="en-US" dirty="0">
                          <a:solidFill>
                            <a:schemeClr val="tx1"/>
                          </a:solidFill>
                        </a:rPr>
                        <a:t>変更がないことを確認</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の中身が</a:t>
                      </a:r>
                      <a:r>
                        <a:rPr lang="en-US" altLang="ja-JP" dirty="0">
                          <a:solidFill>
                            <a:schemeClr val="tx1"/>
                          </a:solidFill>
                        </a:rPr>
                        <a:t>first commit</a:t>
                      </a:r>
                      <a:r>
                        <a:rPr lang="ja-JP" altLang="en-US" dirty="0">
                          <a:solidFill>
                            <a:schemeClr val="tx1"/>
                          </a:solidFill>
                        </a:rPr>
                        <a:t>の時点に戻っていることを確認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164976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4</a:t>
            </a:r>
            <a:r>
              <a:rPr kumimoji="1" lang="ja-JP" altLang="en-US" dirty="0"/>
              <a:t>：</a:t>
            </a:r>
            <a:r>
              <a:rPr kumimoji="1" lang="en-US" altLang="ja-JP" dirty="0"/>
              <a:t>git</a:t>
            </a:r>
            <a:r>
              <a:rPr kumimoji="1" lang="ja-JP" altLang="en-US" dirty="0"/>
              <a:t> </a:t>
            </a:r>
            <a:r>
              <a:rPr lang="en-US" altLang="ja-JP" dirty="0"/>
              <a:t>rm</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603375"/>
          </a:xfrm>
        </p:spPr>
        <p:txBody>
          <a:bodyPr>
            <a:normAutofit fontScale="92500"/>
          </a:bodyPr>
          <a:lstStyle/>
          <a:p>
            <a:pPr marL="0" indent="0">
              <a:buNone/>
            </a:pPr>
            <a:r>
              <a:rPr lang="ja-JP" altLang="en-US" dirty="0"/>
              <a:t>・</a:t>
            </a:r>
            <a:r>
              <a:rPr lang="en-US" altLang="ja-JP" dirty="0"/>
              <a:t>git rm</a:t>
            </a:r>
            <a:r>
              <a:rPr lang="ja-JP" altLang="en-US" dirty="0"/>
              <a:t>で、対象ファイルをリポジトリで管理しないようにする</a:t>
            </a:r>
            <a:endParaRPr lang="en-US" altLang="ja-JP" dirty="0"/>
          </a:p>
          <a:p>
            <a:pPr marL="0" indent="0">
              <a:buNone/>
            </a:pPr>
            <a:r>
              <a:rPr lang="ja-JP" altLang="en-US" dirty="0"/>
              <a:t>・</a:t>
            </a:r>
            <a:r>
              <a:rPr lang="en-US" altLang="ja-JP" dirty="0"/>
              <a:t>git rm --</a:t>
            </a:r>
            <a:r>
              <a:rPr lang="en-US" altLang="ja-JP" dirty="0" err="1"/>
              <a:t>chache</a:t>
            </a:r>
            <a:r>
              <a:rPr lang="ja-JP" altLang="en-US" dirty="0"/>
              <a:t>で作業ディレクトリに残したまま管理対象から削除</a:t>
            </a:r>
            <a:endParaRPr lang="en-US" altLang="ja-JP" dirty="0"/>
          </a:p>
          <a:p>
            <a:pPr marL="0" indent="0">
              <a:buNone/>
            </a:pPr>
            <a:r>
              <a:rPr lang="ja-JP" altLang="en-US" dirty="0"/>
              <a:t>・</a:t>
            </a:r>
            <a:r>
              <a:rPr lang="en-US" altLang="ja-JP" dirty="0"/>
              <a:t>git rm</a:t>
            </a:r>
            <a:r>
              <a:rPr lang="ja-JP" altLang="en-US" dirty="0"/>
              <a:t>は、管理対象から外しつつ、元のファイルも消す。</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4099167615"/>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r>
                        <a:rPr lang="en-US" altLang="ja-JP" dirty="0">
                          <a:solidFill>
                            <a:schemeClr val="tx1"/>
                          </a:solidFill>
                        </a:rPr>
                        <a:t>git rm test1.txt</a:t>
                      </a:r>
                    </a:p>
                    <a:p>
                      <a:pPr marL="0" indent="0">
                        <a:buNone/>
                      </a:pPr>
                      <a:r>
                        <a:rPr lang="en-US" altLang="ja-JP" dirty="0">
                          <a:solidFill>
                            <a:schemeClr val="tx1"/>
                          </a:solidFill>
                        </a:rPr>
                        <a:t>git status</a:t>
                      </a:r>
                    </a:p>
                    <a:p>
                      <a:pPr marL="0" indent="0">
                        <a:buNone/>
                      </a:pPr>
                      <a:r>
                        <a:rPr lang="en-US" altLang="ja-JP" dirty="0">
                          <a:solidFill>
                            <a:schemeClr val="tx1"/>
                          </a:solidFill>
                        </a:rPr>
                        <a:t>ls</a:t>
                      </a:r>
                    </a:p>
                    <a:p>
                      <a:pPr marL="0" indent="0">
                        <a:buNone/>
                      </a:pPr>
                      <a:r>
                        <a:rPr lang="en-US" altLang="ja-JP" dirty="0">
                          <a:solidFill>
                            <a:schemeClr val="tx1"/>
                          </a:solidFill>
                        </a:rPr>
                        <a:t>git </a:t>
                      </a:r>
                      <a:r>
                        <a:rPr lang="en-US" altLang="ja-JP" dirty="0">
                          <a:solidFill>
                            <a:schemeClr val="tx1"/>
                          </a:solidFill>
                          <a:highlight>
                            <a:srgbClr val="000000"/>
                          </a:highlight>
                        </a:rPr>
                        <a:t>reset --hard HEAD</a:t>
                      </a:r>
                      <a:r>
                        <a:rPr lang="ja-JP" altLang="en-US" dirty="0">
                          <a:solidFill>
                            <a:schemeClr val="tx1"/>
                          </a:solidFill>
                          <a:highlight>
                            <a:srgbClr val="000000"/>
                          </a:highlight>
                        </a:rPr>
                        <a:t>などなどなどなどなど</a:t>
                      </a:r>
                      <a:endParaRPr lang="en-US" altLang="ja-JP" dirty="0">
                        <a:solidFill>
                          <a:schemeClr val="tx1"/>
                        </a:solidFill>
                        <a:highlight>
                          <a:srgbClr val="000000"/>
                        </a:highlight>
                      </a:endParaRPr>
                    </a:p>
                    <a:p>
                      <a:pPr marL="0" indent="0">
                        <a:buNone/>
                      </a:pPr>
                      <a:r>
                        <a:rPr lang="en-US" altLang="ja-JP" dirty="0">
                          <a:solidFill>
                            <a:schemeClr val="tx1"/>
                          </a:solidFill>
                        </a:rPr>
                        <a:t>git rm --cached test1.txt</a:t>
                      </a:r>
                      <a:r>
                        <a:rPr lang="ja-JP" altLang="en-US" dirty="0">
                          <a:solidFill>
                            <a:schemeClr val="tx1"/>
                          </a:solidFill>
                        </a:rPr>
                        <a:t> </a:t>
                      </a:r>
                      <a:endParaRPr lang="en-US" altLang="ja-JP" dirty="0">
                        <a:solidFill>
                          <a:schemeClr val="tx1"/>
                        </a:solidFill>
                        <a:highlight>
                          <a:srgbClr val="000000"/>
                        </a:highlight>
                      </a:endParaRPr>
                    </a:p>
                    <a:p>
                      <a:pPr marL="0" indent="0">
                        <a:buNone/>
                      </a:pPr>
                      <a:r>
                        <a:rPr lang="en-US" altLang="ja-JP" dirty="0">
                          <a:solidFill>
                            <a:schemeClr val="tx1"/>
                          </a:solidFill>
                        </a:rPr>
                        <a:t>git status</a:t>
                      </a:r>
                    </a:p>
                    <a:p>
                      <a:pPr marL="0" indent="0">
                        <a:buNone/>
                      </a:pPr>
                      <a:r>
                        <a:rPr lang="en-US" altLang="ja-JP" dirty="0">
                          <a:solidFill>
                            <a:schemeClr val="tx1"/>
                          </a:solidFill>
                        </a:rPr>
                        <a:t>ls</a:t>
                      </a:r>
                    </a:p>
                    <a:p>
                      <a:pPr marL="0" indent="0">
                        <a:buNone/>
                      </a:pPr>
                      <a:r>
                        <a:rPr lang="en-US" altLang="ja-JP" dirty="0">
                          <a:solidFill>
                            <a:schemeClr val="tx1"/>
                          </a:solidFill>
                        </a:rPr>
                        <a:t>git </a:t>
                      </a:r>
                      <a:r>
                        <a:rPr lang="en-US" altLang="ja-JP" dirty="0">
                          <a:solidFill>
                            <a:schemeClr val="tx1"/>
                          </a:solidFill>
                          <a:highlight>
                            <a:srgbClr val="000000"/>
                          </a:highlight>
                        </a:rPr>
                        <a:t>reset --mixed</a:t>
                      </a:r>
                      <a:r>
                        <a:rPr lang="ja-JP" altLang="en-US" dirty="0">
                          <a:solidFill>
                            <a:schemeClr val="tx1"/>
                          </a:solidFill>
                          <a:highlight>
                            <a:srgbClr val="000000"/>
                          </a:highlight>
                        </a:rPr>
                        <a:t>か</a:t>
                      </a:r>
                      <a:r>
                        <a:rPr lang="en-US" altLang="ja-JP" dirty="0">
                          <a:solidFill>
                            <a:schemeClr val="tx1"/>
                          </a:solidFill>
                          <a:highlight>
                            <a:srgbClr val="000000"/>
                          </a:highlight>
                        </a:rPr>
                        <a:t>hard HEAD</a:t>
                      </a:r>
                      <a:r>
                        <a:rPr lang="ja-JP" altLang="en-US" dirty="0">
                          <a:solidFill>
                            <a:schemeClr val="tx1"/>
                          </a:solidFill>
                          <a:highlight>
                            <a:srgbClr val="000000"/>
                          </a:highlight>
                        </a:rPr>
                        <a:t>などなどなど</a:t>
                      </a:r>
                      <a:endParaRPr lang="en-US" altLang="ja-JP" dirty="0">
                        <a:solidFill>
                          <a:schemeClr val="tx1"/>
                        </a:solidFill>
                        <a:highlight>
                          <a:srgbClr val="00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管理対象から</a:t>
                      </a:r>
                      <a:r>
                        <a:rPr lang="en-US" altLang="ja-JP" dirty="0">
                          <a:solidFill>
                            <a:schemeClr val="tx1"/>
                          </a:solidFill>
                        </a:rPr>
                        <a:t>test1.txt</a:t>
                      </a:r>
                      <a:r>
                        <a:rPr lang="ja-JP" altLang="en-US" dirty="0">
                          <a:solidFill>
                            <a:schemeClr val="tx1"/>
                          </a:solidFill>
                        </a:rPr>
                        <a:t>を除外</a:t>
                      </a:r>
                      <a:endParaRPr lang="en-US" altLang="ja-JP" dirty="0">
                        <a:solidFill>
                          <a:schemeClr val="tx1"/>
                        </a:solidFill>
                      </a:endParaRPr>
                    </a:p>
                    <a:p>
                      <a:pPr marL="0" indent="0">
                        <a:buNone/>
                      </a:pPr>
                      <a:r>
                        <a:rPr lang="en-US" altLang="ja-JP" dirty="0">
                          <a:solidFill>
                            <a:schemeClr val="tx1"/>
                          </a:solidFill>
                        </a:rPr>
                        <a:t>delete</a:t>
                      </a:r>
                      <a:r>
                        <a:rPr lang="ja-JP" altLang="en-US" dirty="0">
                          <a:solidFill>
                            <a:schemeClr val="tx1"/>
                          </a:solidFill>
                        </a:rPr>
                        <a:t>されていることを確認</a:t>
                      </a:r>
                      <a:endParaRPr lang="en-US" altLang="ja-JP" dirty="0">
                        <a:solidFill>
                          <a:schemeClr val="tx1"/>
                        </a:solidFill>
                      </a:endParaRPr>
                    </a:p>
                    <a:p>
                      <a:pPr marL="0" indent="0">
                        <a:buNone/>
                      </a:pPr>
                      <a:r>
                        <a:rPr lang="ja-JP" altLang="en-US" dirty="0">
                          <a:solidFill>
                            <a:schemeClr val="tx1"/>
                          </a:solidFill>
                        </a:rPr>
                        <a:t>元のファイルが消えていることを確認</a:t>
                      </a:r>
                      <a:endParaRPr lang="en-US" altLang="ja-JP" dirty="0">
                        <a:solidFill>
                          <a:schemeClr val="tx1"/>
                        </a:solidFill>
                      </a:endParaRPr>
                    </a:p>
                    <a:p>
                      <a:pPr marL="0" indent="0">
                        <a:buNone/>
                      </a:pPr>
                      <a:r>
                        <a:rPr lang="en-US" altLang="ja-JP" dirty="0">
                          <a:solidFill>
                            <a:schemeClr val="tx1"/>
                          </a:solidFill>
                        </a:rPr>
                        <a:t>(</a:t>
                      </a:r>
                      <a:r>
                        <a:rPr lang="ja-JP" altLang="en-US" dirty="0">
                          <a:solidFill>
                            <a:schemeClr val="tx1"/>
                          </a:solidFill>
                        </a:rPr>
                        <a:t>発展課題</a:t>
                      </a:r>
                      <a:r>
                        <a:rPr lang="en-US" altLang="ja-JP" dirty="0">
                          <a:solidFill>
                            <a:schemeClr val="tx1"/>
                          </a:solidFill>
                        </a:rPr>
                        <a:t>:1</a:t>
                      </a:r>
                      <a:r>
                        <a:rPr lang="ja-JP" altLang="en-US" dirty="0">
                          <a:solidFill>
                            <a:schemeClr val="tx1"/>
                          </a:solidFill>
                        </a:rPr>
                        <a:t>行目の作業を取り消してください</a:t>
                      </a:r>
                      <a:r>
                        <a:rPr lang="en-US" altLang="ja-JP" dirty="0">
                          <a:solidFill>
                            <a:schemeClr val="tx1"/>
                          </a:solidFill>
                        </a:rPr>
                        <a:t>!)</a:t>
                      </a:r>
                    </a:p>
                    <a:p>
                      <a:pPr marL="0" indent="0">
                        <a:buNone/>
                      </a:pPr>
                      <a:r>
                        <a:rPr lang="ja-JP" altLang="en-US" dirty="0">
                          <a:solidFill>
                            <a:schemeClr val="tx1"/>
                          </a:solidFill>
                        </a:rPr>
                        <a:t>管理対象から</a:t>
                      </a:r>
                      <a:r>
                        <a:rPr lang="en-US" altLang="ja-JP" dirty="0">
                          <a:solidFill>
                            <a:schemeClr val="tx1"/>
                          </a:solidFill>
                        </a:rPr>
                        <a:t>test1.txt</a:t>
                      </a:r>
                      <a:r>
                        <a:rPr lang="ja-JP" altLang="en-US" dirty="0">
                          <a:solidFill>
                            <a:schemeClr val="tx1"/>
                          </a:solidFill>
                        </a:rPr>
                        <a:t>を除外</a:t>
                      </a:r>
                      <a:endParaRPr lang="en-US" altLang="ja-JP" dirty="0">
                        <a:solidFill>
                          <a:schemeClr val="tx1"/>
                        </a:solidFill>
                      </a:endParaRPr>
                    </a:p>
                    <a:p>
                      <a:pPr marL="0" indent="0">
                        <a:buNone/>
                      </a:pPr>
                      <a:r>
                        <a:rPr lang="en-US" altLang="ja-JP" dirty="0">
                          <a:solidFill>
                            <a:schemeClr val="tx1"/>
                          </a:solidFill>
                        </a:rPr>
                        <a:t>delete</a:t>
                      </a:r>
                      <a:r>
                        <a:rPr lang="ja-JP" altLang="en-US" dirty="0">
                          <a:solidFill>
                            <a:schemeClr val="tx1"/>
                          </a:solidFill>
                        </a:rPr>
                        <a:t>されていることを確認</a:t>
                      </a:r>
                      <a:endParaRPr lang="en-US" altLang="ja-JP" dirty="0">
                        <a:solidFill>
                          <a:schemeClr val="tx1"/>
                        </a:solidFill>
                      </a:endParaRPr>
                    </a:p>
                    <a:p>
                      <a:pPr marL="0" indent="0">
                        <a:buNone/>
                      </a:pPr>
                      <a:r>
                        <a:rPr lang="ja-JP" altLang="en-US" dirty="0">
                          <a:solidFill>
                            <a:schemeClr val="tx1"/>
                          </a:solidFill>
                        </a:rPr>
                        <a:t>元のファイルは消えていないことを確認</a:t>
                      </a:r>
                      <a:endParaRPr lang="en-US" altLang="ja-JP" dirty="0">
                        <a:solidFill>
                          <a:schemeClr val="tx1"/>
                        </a:solidFill>
                      </a:endParaRPr>
                    </a:p>
                    <a:p>
                      <a:pPr marL="0" indent="0">
                        <a:buNone/>
                      </a:pPr>
                      <a:r>
                        <a:rPr lang="en-US" altLang="ja-JP" dirty="0">
                          <a:solidFill>
                            <a:schemeClr val="tx1"/>
                          </a:solidFill>
                        </a:rPr>
                        <a:t>(</a:t>
                      </a:r>
                      <a:r>
                        <a:rPr lang="ja-JP" altLang="en-US" dirty="0">
                          <a:solidFill>
                            <a:schemeClr val="tx1"/>
                          </a:solidFill>
                        </a:rPr>
                        <a:t>発展課題</a:t>
                      </a:r>
                      <a:r>
                        <a:rPr lang="en-US" altLang="ja-JP" dirty="0">
                          <a:solidFill>
                            <a:schemeClr val="tx1"/>
                          </a:solidFill>
                        </a:rPr>
                        <a:t>:5</a:t>
                      </a:r>
                      <a:r>
                        <a:rPr lang="ja-JP" altLang="en-US" dirty="0">
                          <a:solidFill>
                            <a:schemeClr val="tx1"/>
                          </a:solidFill>
                        </a:rPr>
                        <a:t>行目の作業を取り消してください</a:t>
                      </a:r>
                      <a:r>
                        <a:rPr lang="en-US" altLang="ja-JP"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267098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20FF1-01E3-4156-9EAC-8549A82617B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EX:2</a:t>
            </a:r>
            <a:r>
              <a:rPr lang="ja-JP" altLang="en-US" dirty="0"/>
              <a:t>個前とか、特定のコミットに戻りたいんだが？</a:t>
            </a:r>
            <a:endParaRPr kumimoji="1" lang="ja-JP" altLang="en-US" dirty="0"/>
          </a:p>
        </p:txBody>
      </p:sp>
      <p:sp>
        <p:nvSpPr>
          <p:cNvPr id="3" name="コンテンツ プレースホルダー 2">
            <a:extLst>
              <a:ext uri="{FF2B5EF4-FFF2-40B4-BE49-F238E27FC236}">
                <a16:creationId xmlns:a16="http://schemas.microsoft.com/office/drawing/2014/main" id="{CAE0D6DB-0161-4DE8-AB61-FBDE216ED91C}"/>
              </a:ext>
            </a:extLst>
          </p:cNvPr>
          <p:cNvSpPr>
            <a:spLocks noGrp="1"/>
          </p:cNvSpPr>
          <p:nvPr>
            <p:ph idx="1"/>
          </p:nvPr>
        </p:nvSpPr>
        <p:spPr/>
        <p:txBody>
          <a:bodyPr/>
          <a:lstStyle/>
          <a:p>
            <a:r>
              <a:rPr lang="ja-JP" altLang="en-US" dirty="0"/>
              <a:t>実は、</a:t>
            </a:r>
            <a:r>
              <a:rPr lang="en-US" altLang="ja-JP" dirty="0"/>
              <a:t>git reset HEAD^</a:t>
            </a:r>
            <a:r>
              <a:rPr lang="ja-JP" altLang="en-US" dirty="0"/>
              <a:t>の「</a:t>
            </a:r>
            <a:r>
              <a:rPr lang="en-US" altLang="ja-JP" dirty="0"/>
              <a:t>HEAD^</a:t>
            </a:r>
            <a:r>
              <a:rPr lang="ja-JP" altLang="en-US" dirty="0"/>
              <a:t>」は、戻る場所</a:t>
            </a:r>
            <a:r>
              <a:rPr lang="en-US" altLang="ja-JP" dirty="0"/>
              <a:t>(</a:t>
            </a:r>
            <a:r>
              <a:rPr lang="ja-JP" altLang="en-US" dirty="0"/>
              <a:t>コミット</a:t>
            </a:r>
            <a:r>
              <a:rPr lang="en-US" altLang="ja-JP" dirty="0"/>
              <a:t>)</a:t>
            </a:r>
            <a:r>
              <a:rPr lang="ja-JP" altLang="en-US" dirty="0"/>
              <a:t>を指定していました。</a:t>
            </a:r>
            <a:endParaRPr lang="en-US" altLang="ja-JP" dirty="0"/>
          </a:p>
          <a:p>
            <a:r>
              <a:rPr lang="en-US" altLang="ja-JP" dirty="0"/>
              <a:t>2</a:t>
            </a:r>
            <a:r>
              <a:rPr lang="ja-JP" altLang="en-US" dirty="0"/>
              <a:t>個前に戻るには、</a:t>
            </a:r>
            <a:r>
              <a:rPr lang="en-US" altLang="ja-JP" dirty="0"/>
              <a:t>HEAD^</a:t>
            </a:r>
            <a:r>
              <a:rPr lang="ja-JP" altLang="en-US" dirty="0"/>
              <a:t>を</a:t>
            </a:r>
            <a:r>
              <a:rPr lang="en-US" altLang="ja-JP" dirty="0"/>
              <a:t>HEAD^^</a:t>
            </a:r>
            <a:r>
              <a:rPr lang="ja-JP" altLang="en-US" dirty="0"/>
              <a:t>を指定。</a:t>
            </a:r>
            <a:endParaRPr lang="en-US" altLang="ja-JP" dirty="0"/>
          </a:p>
          <a:p>
            <a:r>
              <a:rPr lang="en-US" altLang="ja-JP" dirty="0"/>
              <a:t>N</a:t>
            </a:r>
            <a:r>
              <a:rPr lang="ja-JP" altLang="en-US" dirty="0"/>
              <a:t>個前に戻るには、</a:t>
            </a:r>
            <a:r>
              <a:rPr lang="en-US" altLang="ja-JP" dirty="0"/>
              <a:t>HEAD~N</a:t>
            </a:r>
            <a:r>
              <a:rPr lang="ja-JP" altLang="en-US" dirty="0"/>
              <a:t>を指定。</a:t>
            </a:r>
            <a:endParaRPr lang="en-US" altLang="ja-JP" dirty="0"/>
          </a:p>
          <a:p>
            <a:r>
              <a:rPr lang="ja-JP" altLang="en-US" dirty="0"/>
              <a:t>特定のコミットに戻るには、</a:t>
            </a:r>
            <a:r>
              <a:rPr lang="en-US" altLang="ja-JP" dirty="0"/>
              <a:t>git log</a:t>
            </a:r>
            <a:r>
              <a:rPr lang="ja-JP" altLang="en-US" dirty="0"/>
              <a:t>でコミットのハッシュ値を確認して、そのハッシュ値を指定する。</a:t>
            </a:r>
            <a:endParaRPr lang="en-US" altLang="ja-JP" dirty="0"/>
          </a:p>
        </p:txBody>
      </p:sp>
      <p:pic>
        <p:nvPicPr>
          <p:cNvPr id="5" name="図 4" descr="テキスト&#10;&#10;自動的に生成された説明">
            <a:extLst>
              <a:ext uri="{FF2B5EF4-FFF2-40B4-BE49-F238E27FC236}">
                <a16:creationId xmlns:a16="http://schemas.microsoft.com/office/drawing/2014/main" id="{99C4191F-A16D-4B5A-B50C-F6B75C207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048" y="4655266"/>
            <a:ext cx="5753903" cy="2210108"/>
          </a:xfrm>
          <a:prstGeom prst="rect">
            <a:avLst/>
          </a:prstGeom>
        </p:spPr>
      </p:pic>
      <p:sp>
        <p:nvSpPr>
          <p:cNvPr id="6" name="正方形/長方形 5">
            <a:extLst>
              <a:ext uri="{FF2B5EF4-FFF2-40B4-BE49-F238E27FC236}">
                <a16:creationId xmlns:a16="http://schemas.microsoft.com/office/drawing/2014/main" id="{CA235463-9783-45E1-80D5-A41112E319BB}"/>
              </a:ext>
            </a:extLst>
          </p:cNvPr>
          <p:cNvSpPr/>
          <p:nvPr/>
        </p:nvSpPr>
        <p:spPr>
          <a:xfrm>
            <a:off x="3822700" y="4876800"/>
            <a:ext cx="34671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91087C0-1E0A-4D60-B6F5-F4FD074E6501}"/>
              </a:ext>
            </a:extLst>
          </p:cNvPr>
          <p:cNvSpPr/>
          <p:nvPr/>
        </p:nvSpPr>
        <p:spPr>
          <a:xfrm>
            <a:off x="3822700" y="5892800"/>
            <a:ext cx="34671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3439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465E95-3DD0-4A7D-A760-8477C3E13CA6}"/>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a:t>EX:</a:t>
            </a:r>
            <a:r>
              <a:rPr kumimoji="1" lang="ja-JP" altLang="en-US" dirty="0"/>
              <a:t>間違って</a:t>
            </a:r>
            <a:r>
              <a:rPr kumimoji="1" lang="en-US" altLang="ja-JP" dirty="0"/>
              <a:t>git reset --hard</a:t>
            </a:r>
            <a:r>
              <a:rPr kumimoji="1" lang="ja-JP" altLang="en-US" dirty="0"/>
              <a:t>しちゃった</a:t>
            </a:r>
            <a:r>
              <a:rPr lang="ja-JP" altLang="en-US" dirty="0"/>
              <a:t>んだがｗ</a:t>
            </a:r>
            <a:endParaRPr kumimoji="1" lang="ja-JP" altLang="en-US" dirty="0"/>
          </a:p>
        </p:txBody>
      </p:sp>
      <p:sp>
        <p:nvSpPr>
          <p:cNvPr id="3" name="コンテンツ プレースホルダー 2">
            <a:extLst>
              <a:ext uri="{FF2B5EF4-FFF2-40B4-BE49-F238E27FC236}">
                <a16:creationId xmlns:a16="http://schemas.microsoft.com/office/drawing/2014/main" id="{34841AE5-AB14-46B4-A2E3-263725DD6700}"/>
              </a:ext>
            </a:extLst>
          </p:cNvPr>
          <p:cNvSpPr>
            <a:spLocks noGrp="1"/>
          </p:cNvSpPr>
          <p:nvPr>
            <p:ph idx="1"/>
          </p:nvPr>
        </p:nvSpPr>
        <p:spPr/>
        <p:txBody>
          <a:bodyPr>
            <a:normAutofit/>
          </a:bodyPr>
          <a:lstStyle/>
          <a:p>
            <a:r>
              <a:rPr kumimoji="1" lang="ja-JP" altLang="en-US" dirty="0"/>
              <a:t>まず、間違えないでください。</a:t>
            </a:r>
            <a:endParaRPr kumimoji="1" lang="en-US" altLang="ja-JP" dirty="0"/>
          </a:p>
          <a:p>
            <a:pPr marL="457200" lvl="1" indent="0">
              <a:buNone/>
            </a:pPr>
            <a:endParaRPr kumimoji="1" lang="en-US" altLang="ja-JP" dirty="0"/>
          </a:p>
          <a:p>
            <a:pPr lvl="1"/>
            <a:r>
              <a:rPr lang="en-US" altLang="ja-JP" dirty="0"/>
              <a:t>git reset --hard</a:t>
            </a:r>
            <a:r>
              <a:rPr lang="ja-JP" altLang="en-US" dirty="0"/>
              <a:t>は慎重に！</a:t>
            </a:r>
            <a:endParaRPr lang="en-US" altLang="ja-JP" dirty="0"/>
          </a:p>
          <a:p>
            <a:pPr marL="0" indent="0">
              <a:buNone/>
            </a:pPr>
            <a:endParaRPr lang="en-US" altLang="ja-JP" dirty="0"/>
          </a:p>
          <a:p>
            <a:r>
              <a:rPr lang="ja-JP" altLang="en-US" dirty="0"/>
              <a:t>もしかしたら、</a:t>
            </a:r>
            <a:r>
              <a:rPr lang="en-US" altLang="ja-JP" b="1" dirty="0"/>
              <a:t>git </a:t>
            </a:r>
            <a:r>
              <a:rPr lang="en-US" altLang="ja-JP" b="1" dirty="0" err="1"/>
              <a:t>reflog</a:t>
            </a:r>
            <a:r>
              <a:rPr lang="ja-JP" altLang="en-US" dirty="0"/>
              <a:t>とすれば消えてしまった記憶を取り戻せる</a:t>
            </a:r>
            <a:r>
              <a:rPr lang="ja-JP" altLang="en-US" b="1" dirty="0"/>
              <a:t>かも</a:t>
            </a:r>
            <a:r>
              <a:rPr lang="ja-JP" altLang="en-US" dirty="0"/>
              <a:t>しれねえ</a:t>
            </a:r>
            <a:r>
              <a:rPr lang="en-US" altLang="ja-JP" dirty="0"/>
              <a:t>……</a:t>
            </a:r>
          </a:p>
          <a:p>
            <a:pPr lvl="1"/>
            <a:r>
              <a:rPr lang="en-US" altLang="ja-JP" dirty="0"/>
              <a:t>Git</a:t>
            </a:r>
            <a:r>
              <a:rPr lang="ja-JP" altLang="en-US" dirty="0"/>
              <a:t>が履歴を消してしまったら、もうおしまいだ！急げ！</a:t>
            </a:r>
            <a:endParaRPr lang="en-US" altLang="ja-JP" dirty="0"/>
          </a:p>
          <a:p>
            <a:pPr marL="0" indent="0">
              <a:buNone/>
            </a:pPr>
            <a:r>
              <a:rPr lang="ja-JP" altLang="en-US" dirty="0"/>
              <a:t>参考</a:t>
            </a:r>
            <a:endParaRPr lang="en-US" altLang="ja-JP" dirty="0"/>
          </a:p>
          <a:p>
            <a:pPr marL="0" indent="0">
              <a:buNone/>
            </a:pPr>
            <a:r>
              <a:rPr lang="en-US" altLang="ja-JP" dirty="0">
                <a:hlinkClick r:id="rId3"/>
              </a:rPr>
              <a:t>https://qiita.com/yaotti/items/e37c707938847aee671b</a:t>
            </a:r>
            <a:endParaRPr lang="en-US" altLang="ja-JP" dirty="0"/>
          </a:p>
          <a:p>
            <a:pPr marL="0" indent="0">
              <a:buNone/>
            </a:pPr>
            <a:endParaRPr lang="en-US" altLang="ja-JP" dirty="0"/>
          </a:p>
          <a:p>
            <a:endParaRPr kumimoji="1" lang="ja-JP" altLang="en-US" dirty="0"/>
          </a:p>
        </p:txBody>
      </p:sp>
      <p:pic>
        <p:nvPicPr>
          <p:cNvPr id="5" name="図 4" descr="挿絵 が含まれている画像&#10;&#10;自動的に生成された説明">
            <a:extLst>
              <a:ext uri="{FF2B5EF4-FFF2-40B4-BE49-F238E27FC236}">
                <a16:creationId xmlns:a16="http://schemas.microsoft.com/office/drawing/2014/main" id="{D5CF8AD4-E396-44DD-9A22-487201513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343" y="2285775"/>
            <a:ext cx="1335313" cy="1335313"/>
          </a:xfrm>
          <a:prstGeom prst="rect">
            <a:avLst/>
          </a:prstGeom>
        </p:spPr>
      </p:pic>
    </p:spTree>
    <p:extLst>
      <p:ext uri="{BB962C8B-B14F-4D97-AF65-F5344CB8AC3E}">
        <p14:creationId xmlns:p14="http://schemas.microsoft.com/office/powerpoint/2010/main" val="2813645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03FE90-47A4-494E-AB69-E97705E6EC63}"/>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EX:</a:t>
            </a:r>
            <a:r>
              <a:rPr lang="ja-JP" altLang="en-US" dirty="0"/>
              <a:t>その他の</a:t>
            </a:r>
            <a:r>
              <a:rPr lang="en-US" altLang="ja-JP" dirty="0"/>
              <a:t>git</a:t>
            </a:r>
            <a:r>
              <a:rPr lang="ja-JP" altLang="en-US" dirty="0"/>
              <a:t>コマンド①</a:t>
            </a:r>
            <a:endParaRPr kumimoji="1" lang="ja-JP" altLang="en-US" dirty="0"/>
          </a:p>
        </p:txBody>
      </p:sp>
      <p:sp>
        <p:nvSpPr>
          <p:cNvPr id="3" name="コンテンツ プレースホルダー 2">
            <a:extLst>
              <a:ext uri="{FF2B5EF4-FFF2-40B4-BE49-F238E27FC236}">
                <a16:creationId xmlns:a16="http://schemas.microsoft.com/office/drawing/2014/main" id="{3D7B6C8A-953B-4D40-AEE7-75060A92A735}"/>
              </a:ext>
            </a:extLst>
          </p:cNvPr>
          <p:cNvSpPr>
            <a:spLocks noGrp="1"/>
          </p:cNvSpPr>
          <p:nvPr>
            <p:ph idx="1"/>
          </p:nvPr>
        </p:nvSpPr>
        <p:spPr>
          <a:xfrm>
            <a:off x="838200" y="1825624"/>
            <a:ext cx="10515600" cy="5032375"/>
          </a:xfrm>
        </p:spPr>
        <p:txBody>
          <a:bodyPr>
            <a:normAutofit lnSpcReduction="10000"/>
          </a:bodyPr>
          <a:lstStyle/>
          <a:p>
            <a:r>
              <a:rPr kumimoji="1" lang="en-US" altLang="ja-JP" dirty="0"/>
              <a:t>git  commit --amend</a:t>
            </a:r>
            <a:r>
              <a:rPr kumimoji="1" lang="ja-JP" altLang="en-US" dirty="0"/>
              <a:t>：直前のコミットメッセージだけを修正</a:t>
            </a:r>
            <a:endParaRPr kumimoji="1" lang="en-US" altLang="ja-JP" dirty="0"/>
          </a:p>
          <a:p>
            <a:r>
              <a:rPr kumimoji="1" lang="en-US" altLang="ja-JP" dirty="0"/>
              <a:t>git add -a</a:t>
            </a:r>
            <a:r>
              <a:rPr kumimoji="1" lang="ja-JP" altLang="en-US" dirty="0"/>
              <a:t>：全てのファイルを</a:t>
            </a:r>
            <a:r>
              <a:rPr kumimoji="1" lang="en-US" altLang="ja-JP" dirty="0"/>
              <a:t>add</a:t>
            </a:r>
          </a:p>
          <a:p>
            <a:r>
              <a:rPr kumimoji="1" lang="en-US" altLang="ja-JP" dirty="0"/>
              <a:t>git diff</a:t>
            </a:r>
            <a:r>
              <a:rPr kumimoji="1" lang="ja-JP" altLang="en-US" dirty="0"/>
              <a:t>：</a:t>
            </a:r>
            <a:r>
              <a:rPr lang="en-US" altLang="ja-JP" dirty="0"/>
              <a:t>git</a:t>
            </a:r>
            <a:r>
              <a:rPr lang="ja-JP" altLang="en-US" dirty="0"/>
              <a:t>に特化した</a:t>
            </a:r>
            <a:r>
              <a:rPr lang="en-US" altLang="ja-JP" dirty="0"/>
              <a:t>diff</a:t>
            </a:r>
            <a:r>
              <a:rPr lang="ja-JP" altLang="en-US" dirty="0"/>
              <a:t>コマンド</a:t>
            </a:r>
            <a:endParaRPr kumimoji="1" lang="en-US" altLang="ja-JP" dirty="0"/>
          </a:p>
          <a:p>
            <a:r>
              <a:rPr kumimoji="1" lang="en-US" altLang="ja-JP" dirty="0"/>
              <a:t>git revert HEAD</a:t>
            </a:r>
            <a:r>
              <a:rPr kumimoji="1" lang="ja-JP" altLang="en-US" dirty="0"/>
              <a:t>：直前のコミットをもとに戻すコミットを作成する</a:t>
            </a:r>
            <a:endParaRPr lang="en-US" altLang="ja-JP" dirty="0"/>
          </a:p>
          <a:p>
            <a:pPr lvl="1"/>
            <a:r>
              <a:rPr kumimoji="1" lang="en-US" altLang="ja-JP" dirty="0"/>
              <a:t>reset</a:t>
            </a:r>
            <a:r>
              <a:rPr kumimoji="1" lang="ja-JP" altLang="en-US" dirty="0"/>
              <a:t>とは違うのは、差分を逆にしたコミットを作成する点</a:t>
            </a:r>
            <a:endParaRPr kumimoji="1" lang="en-US" altLang="ja-JP" dirty="0"/>
          </a:p>
          <a:p>
            <a:r>
              <a:rPr kumimoji="1" lang="en-US" altLang="ja-JP" dirty="0"/>
              <a:t>git tag</a:t>
            </a:r>
            <a:r>
              <a:rPr kumimoji="1" lang="ja-JP" altLang="en-US" dirty="0"/>
              <a:t>：コミットにタグを付ける。</a:t>
            </a:r>
            <a:r>
              <a:rPr kumimoji="1" lang="en-US" altLang="ja-JP" dirty="0"/>
              <a:t>tag</a:t>
            </a:r>
            <a:r>
              <a:rPr kumimoji="1" lang="ja-JP" altLang="en-US" dirty="0"/>
              <a:t>は</a:t>
            </a:r>
            <a:r>
              <a:rPr kumimoji="1" lang="en-US" altLang="ja-JP" dirty="0"/>
              <a:t>reset</a:t>
            </a:r>
            <a:r>
              <a:rPr kumimoji="1" lang="ja-JP" altLang="en-US" dirty="0"/>
              <a:t>などで指定可能</a:t>
            </a:r>
            <a:endParaRPr kumimoji="1" lang="en-US" altLang="ja-JP" dirty="0"/>
          </a:p>
          <a:p>
            <a:r>
              <a:rPr lang="en-US" altLang="ja-JP" dirty="0"/>
              <a:t>git grep</a:t>
            </a:r>
            <a:r>
              <a:rPr lang="ja-JP" altLang="en-US" dirty="0"/>
              <a:t>：追跡しているファイルのみ</a:t>
            </a:r>
            <a:r>
              <a:rPr lang="en-US" altLang="ja-JP" dirty="0"/>
              <a:t>(</a:t>
            </a:r>
            <a:r>
              <a:rPr lang="ja-JP" altLang="en-US" dirty="0"/>
              <a:t>過去含む</a:t>
            </a:r>
            <a:r>
              <a:rPr lang="en-US" altLang="ja-JP" dirty="0"/>
              <a:t>)</a:t>
            </a:r>
            <a:r>
              <a:rPr lang="ja-JP" altLang="en-US" dirty="0"/>
              <a:t>を通常の</a:t>
            </a:r>
            <a:r>
              <a:rPr lang="en-US" altLang="ja-JP" dirty="0"/>
              <a:t>grep</a:t>
            </a:r>
            <a:r>
              <a:rPr lang="ja-JP" altLang="en-US" dirty="0"/>
              <a:t>より高速に検索</a:t>
            </a:r>
            <a:endParaRPr kumimoji="1" lang="en-US" altLang="ja-JP" dirty="0"/>
          </a:p>
          <a:p>
            <a:r>
              <a:rPr lang="en-US" altLang="ja-JP" dirty="0"/>
              <a:t>git stash</a:t>
            </a:r>
            <a:r>
              <a:rPr lang="ja-JP" altLang="en-US" dirty="0"/>
              <a:t>：変更を</a:t>
            </a:r>
            <a:r>
              <a:rPr lang="en-US" altLang="ja-JP" dirty="0"/>
              <a:t>stash</a:t>
            </a:r>
            <a:r>
              <a:rPr lang="ja-JP" altLang="en-US" dirty="0"/>
              <a:t>に格納する。取り出すには</a:t>
            </a:r>
            <a:r>
              <a:rPr lang="en-US" altLang="ja-JP" dirty="0"/>
              <a:t>stash pop(</a:t>
            </a:r>
            <a:r>
              <a:rPr lang="ja-JP" altLang="en-US" dirty="0"/>
              <a:t>スタッシュから消える</a:t>
            </a:r>
            <a:r>
              <a:rPr lang="en-US" altLang="ja-JP" dirty="0"/>
              <a:t>)</a:t>
            </a:r>
            <a:r>
              <a:rPr lang="ja-JP" altLang="en-US" dirty="0"/>
              <a:t>や</a:t>
            </a:r>
            <a:r>
              <a:rPr lang="en-US" altLang="ja-JP" dirty="0"/>
              <a:t>stash apply(</a:t>
            </a:r>
            <a:r>
              <a:rPr lang="ja-JP" altLang="en-US" dirty="0"/>
              <a:t>スタッシュから消えない</a:t>
            </a:r>
            <a:r>
              <a:rPr lang="en-US" altLang="ja-JP" dirty="0"/>
              <a:t>)</a:t>
            </a:r>
          </a:p>
          <a:p>
            <a:endParaRPr kumimoji="1" lang="ja-JP" altLang="en-US" dirty="0"/>
          </a:p>
        </p:txBody>
      </p:sp>
    </p:spTree>
    <p:extLst>
      <p:ext uri="{BB962C8B-B14F-4D97-AF65-F5344CB8AC3E}">
        <p14:creationId xmlns:p14="http://schemas.microsoft.com/office/powerpoint/2010/main" val="1879903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12192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2402114" y="2039254"/>
            <a:ext cx="7387772" cy="2206171"/>
          </a:xfrm>
        </p:spPr>
        <p:txBody>
          <a:bodyPr vert="horz" lIns="91440" tIns="45720" rIns="91440" bIns="45720" rtlCol="0" anchor="ctr">
            <a:normAutofit/>
          </a:bodyPr>
          <a:lstStyle/>
          <a:p>
            <a:pPr algn="ctr"/>
            <a:r>
              <a:rPr kumimoji="1" lang="en-US" altLang="ja-JP" sz="4400" kern="1200" dirty="0">
                <a:solidFill>
                  <a:schemeClr val="tx1">
                    <a:lumMod val="85000"/>
                    <a:lumOff val="15000"/>
                  </a:schemeClr>
                </a:solidFill>
                <a:latin typeface="+mj-lt"/>
                <a:ea typeface="+mj-ea"/>
                <a:cs typeface="+mj-cs"/>
              </a:rPr>
              <a:t>GitHub</a:t>
            </a:r>
            <a:br>
              <a:rPr kumimoji="1" lang="en-US" altLang="ja-JP" sz="4400" kern="1200" dirty="0">
                <a:solidFill>
                  <a:schemeClr val="tx1">
                    <a:lumMod val="85000"/>
                    <a:lumOff val="15000"/>
                  </a:schemeClr>
                </a:solidFill>
                <a:latin typeface="+mj-lt"/>
                <a:ea typeface="+mj-ea"/>
                <a:cs typeface="+mj-cs"/>
              </a:rPr>
            </a:br>
            <a:r>
              <a:rPr kumimoji="1" lang="ja-JP" altLang="en-US" sz="4400" kern="1200" dirty="0">
                <a:solidFill>
                  <a:schemeClr val="tx1">
                    <a:lumMod val="85000"/>
                    <a:lumOff val="15000"/>
                  </a:schemeClr>
                </a:solidFill>
                <a:latin typeface="+mj-lt"/>
                <a:ea typeface="+mj-ea"/>
                <a:cs typeface="+mj-cs"/>
              </a:rPr>
              <a:t>チュートリアル</a:t>
            </a:r>
            <a:endParaRPr kumimoji="1" lang="ja-JP" altLang="en-US" sz="4400" kern="1200">
              <a:solidFill>
                <a:schemeClr val="tx1">
                  <a:lumMod val="85000"/>
                  <a:lumOff val="15000"/>
                </a:schemeClr>
              </a:solidFill>
              <a:latin typeface="+mj-lt"/>
              <a:ea typeface="+mj-ea"/>
              <a:cs typeface="+mj-cs"/>
            </a:endParaRP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892628" y="5158522"/>
            <a:ext cx="5689601" cy="1087477"/>
          </a:xfrm>
        </p:spPr>
        <p:txBody>
          <a:bodyPr vert="horz" lIns="91440" tIns="45720" rIns="91440" bIns="45720" rtlCol="0" anchor="ctr">
            <a:normAutofit/>
          </a:bodyPr>
          <a:lstStyle/>
          <a:p>
            <a:r>
              <a:rPr lang="ja-JP" altLang="en-US" sz="1800" kern="1200" dirty="0">
                <a:solidFill>
                  <a:schemeClr val="tx1">
                    <a:lumMod val="85000"/>
                    <a:lumOff val="15000"/>
                  </a:schemeClr>
                </a:solidFill>
                <a:latin typeface="+mn-lt"/>
                <a:ea typeface="+mn-ea"/>
                <a:cs typeface="+mn-cs"/>
              </a:rPr>
              <a:t>第</a:t>
            </a:r>
            <a:r>
              <a:rPr lang="ja-JP" altLang="en-US" sz="1800" kern="1200">
                <a:solidFill>
                  <a:schemeClr val="tx1">
                    <a:lumMod val="85000"/>
                    <a:lumOff val="15000"/>
                  </a:schemeClr>
                </a:solidFill>
                <a:latin typeface="+mn-lt"/>
                <a:ea typeface="+mn-ea"/>
                <a:cs typeface="+mn-cs"/>
              </a:rPr>
              <a:t>三</a:t>
            </a:r>
            <a:r>
              <a:rPr lang="ja-JP" altLang="en-US" sz="1800" kern="1200" dirty="0">
                <a:solidFill>
                  <a:schemeClr val="tx1">
                    <a:lumMod val="85000"/>
                    <a:lumOff val="15000"/>
                  </a:schemeClr>
                </a:solidFill>
                <a:latin typeface="+mn-lt"/>
                <a:ea typeface="+mn-ea"/>
                <a:cs typeface="+mn-cs"/>
              </a:rPr>
              <a:t>章</a:t>
            </a:r>
            <a:endParaRPr lang="ja-JP" altLang="en-US" sz="1800" kern="1200">
              <a:solidFill>
                <a:schemeClr val="tx1">
                  <a:lumMod val="85000"/>
                  <a:lumOff val="15000"/>
                </a:schemeClr>
              </a:solidFill>
              <a:latin typeface="+mn-lt"/>
              <a:ea typeface="+mn-ea"/>
              <a:cs typeface="+mn-cs"/>
            </a:endParaRPr>
          </a:p>
        </p:txBody>
      </p:sp>
      <p:sp>
        <p:nvSpPr>
          <p:cNvPr id="18" name="Freeform: Shape 17">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90051" y="0"/>
            <a:ext cx="7301949"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596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BA6FE-A98E-404E-80CC-A310E7626301}"/>
              </a:ext>
            </a:extLst>
          </p:cNvPr>
          <p:cNvSpPr>
            <a:spLocks noGrp="1"/>
          </p:cNvSpPr>
          <p:nvPr>
            <p:ph type="title"/>
          </p:nvPr>
        </p:nvSpPr>
        <p:spPr/>
        <p:txBody>
          <a:bodyPr/>
          <a:lstStyle/>
          <a:p>
            <a:r>
              <a:rPr kumimoji="1" lang="en-US" altLang="ja-JP" dirty="0"/>
              <a:t>GitHub</a:t>
            </a:r>
            <a:r>
              <a:rPr kumimoji="1" lang="ja-JP" altLang="en-US" dirty="0"/>
              <a:t>に</a:t>
            </a:r>
            <a:r>
              <a:rPr lang="ja-JP" altLang="en-US" dirty="0"/>
              <a:t>アクセス！</a:t>
            </a:r>
            <a:endParaRPr kumimoji="1" lang="ja-JP" altLang="en-US" dirty="0"/>
          </a:p>
        </p:txBody>
      </p:sp>
      <p:sp>
        <p:nvSpPr>
          <p:cNvPr id="3" name="コンテンツ プレースホルダー 2">
            <a:extLst>
              <a:ext uri="{FF2B5EF4-FFF2-40B4-BE49-F238E27FC236}">
                <a16:creationId xmlns:a16="http://schemas.microsoft.com/office/drawing/2014/main" id="{85C8C85E-8432-4D6D-A2A2-A5757F86C895}"/>
              </a:ext>
            </a:extLst>
          </p:cNvPr>
          <p:cNvSpPr>
            <a:spLocks noGrp="1"/>
          </p:cNvSpPr>
          <p:nvPr>
            <p:ph idx="1"/>
          </p:nvPr>
        </p:nvSpPr>
        <p:spPr/>
        <p:txBody>
          <a:bodyPr/>
          <a:lstStyle/>
          <a:p>
            <a:r>
              <a:rPr lang="en-US" altLang="ja-JP" dirty="0"/>
              <a:t>https://github.com/Aring8510/git-edu</a:t>
            </a:r>
            <a:endParaRPr kumimoji="1" lang="ja-JP" altLang="en-US" dirty="0"/>
          </a:p>
        </p:txBody>
      </p:sp>
    </p:spTree>
    <p:extLst>
      <p:ext uri="{BB962C8B-B14F-4D97-AF65-F5344CB8AC3E}">
        <p14:creationId xmlns:p14="http://schemas.microsoft.com/office/powerpoint/2010/main" val="281351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3490B-35CD-4CA8-B41C-5DE994946792}"/>
              </a:ext>
            </a:extLst>
          </p:cNvPr>
          <p:cNvSpPr>
            <a:spLocks noGrp="1"/>
          </p:cNvSpPr>
          <p:nvPr>
            <p:ph type="title"/>
          </p:nvPr>
        </p:nvSpPr>
        <p:spPr>
          <a:xfrm>
            <a:off x="804672" y="802955"/>
            <a:ext cx="5145024" cy="1454051"/>
          </a:xfrm>
        </p:spPr>
        <p:txBody>
          <a:bodyPr anchor="b">
            <a:normAutofit/>
          </a:bodyPr>
          <a:lstStyle/>
          <a:p>
            <a:r>
              <a:rPr kumimoji="1" lang="ja-JP" altLang="en-US" sz="3600">
                <a:solidFill>
                  <a:schemeClr val="tx2"/>
                </a:solidFill>
              </a:rPr>
              <a:t>目的</a:t>
            </a:r>
          </a:p>
        </p:txBody>
      </p:sp>
      <p:sp>
        <p:nvSpPr>
          <p:cNvPr id="3" name="コンテンツ プレースホルダー 2">
            <a:extLst>
              <a:ext uri="{FF2B5EF4-FFF2-40B4-BE49-F238E27FC236}">
                <a16:creationId xmlns:a16="http://schemas.microsoft.com/office/drawing/2014/main" id="{E2211203-B059-42CB-9023-9BC22E647BBC}"/>
              </a:ext>
            </a:extLst>
          </p:cNvPr>
          <p:cNvSpPr>
            <a:spLocks noGrp="1"/>
          </p:cNvSpPr>
          <p:nvPr>
            <p:ph idx="1"/>
          </p:nvPr>
        </p:nvSpPr>
        <p:spPr>
          <a:xfrm>
            <a:off x="804672" y="2421682"/>
            <a:ext cx="4553909" cy="3639289"/>
          </a:xfrm>
        </p:spPr>
        <p:txBody>
          <a:bodyPr anchor="ctr">
            <a:normAutofit/>
          </a:bodyPr>
          <a:lstStyle/>
          <a:p>
            <a:pPr marL="0" indent="0">
              <a:buNone/>
            </a:pPr>
            <a:r>
              <a:rPr kumimoji="1" lang="en-US" altLang="ja-JP" sz="1800" dirty="0">
                <a:solidFill>
                  <a:schemeClr val="tx2"/>
                </a:solidFill>
              </a:rPr>
              <a:t>Git</a:t>
            </a:r>
            <a:r>
              <a:rPr lang="ja-JP" altLang="en-US" sz="1800" dirty="0">
                <a:solidFill>
                  <a:schemeClr val="tx2"/>
                </a:solidFill>
              </a:rPr>
              <a:t>および</a:t>
            </a:r>
            <a:r>
              <a:rPr kumimoji="1" lang="en-US" altLang="ja-JP" sz="1800" dirty="0">
                <a:solidFill>
                  <a:schemeClr val="tx2"/>
                </a:solidFill>
              </a:rPr>
              <a:t>GitHub</a:t>
            </a:r>
            <a:r>
              <a:rPr kumimoji="1" lang="ja-JP" altLang="en-US" sz="1800" dirty="0">
                <a:solidFill>
                  <a:schemeClr val="tx2"/>
                </a:solidFill>
              </a:rPr>
              <a:t>の概念・使い方を初級レベルまで習得する</a:t>
            </a:r>
            <a:endParaRPr kumimoji="1" lang="en-US" altLang="ja-JP" sz="1800" dirty="0">
              <a:solidFill>
                <a:schemeClr val="tx2"/>
              </a:solidFill>
            </a:endParaRPr>
          </a:p>
          <a:p>
            <a:endParaRPr kumimoji="1" lang="ja-JP" altLang="en-US" sz="1800" dirty="0">
              <a:solidFill>
                <a:schemeClr val="tx2"/>
              </a:solidFill>
            </a:endParaRPr>
          </a:p>
        </p:txBody>
      </p:sp>
      <p:pic>
        <p:nvPicPr>
          <p:cNvPr id="7" name="図 6">
            <a:extLst>
              <a:ext uri="{FF2B5EF4-FFF2-40B4-BE49-F238E27FC236}">
                <a16:creationId xmlns:a16="http://schemas.microsoft.com/office/drawing/2014/main" id="{4271C128-D022-4B71-A2E6-49F3D53A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853" y="578174"/>
            <a:ext cx="2629372" cy="1104336"/>
          </a:xfrm>
          <a:prstGeom prst="rect">
            <a:avLst/>
          </a:prstGeom>
        </p:spPr>
      </p:pic>
      <p:pic>
        <p:nvPicPr>
          <p:cNvPr id="6" name="図 5" descr="ロゴ, 会社名&#10;&#10;自動的に生成された説明">
            <a:extLst>
              <a:ext uri="{FF2B5EF4-FFF2-40B4-BE49-F238E27FC236}">
                <a16:creationId xmlns:a16="http://schemas.microsoft.com/office/drawing/2014/main" id="{F7CB24D4-7E41-4F50-AB6F-3DE10B96A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955" y="4110950"/>
            <a:ext cx="2871905" cy="1500801"/>
          </a:xfrm>
          <a:prstGeom prst="rect">
            <a:avLst/>
          </a:prstGeom>
        </p:spPr>
      </p:pic>
    </p:spTree>
    <p:extLst>
      <p:ext uri="{BB962C8B-B14F-4D97-AF65-F5344CB8AC3E}">
        <p14:creationId xmlns:p14="http://schemas.microsoft.com/office/powerpoint/2010/main" val="3035458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759079"/>
          </a:xfrm>
        </p:spPr>
        <p:txBody>
          <a:bodyPr/>
          <a:lstStyle/>
          <a:p>
            <a:pPr marL="0" indent="0">
              <a:buNone/>
            </a:pPr>
            <a:r>
              <a:rPr lang="ja-JP" altLang="en-US" dirty="0"/>
              <a:t>・</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103451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759079"/>
          </a:xfrm>
        </p:spPr>
        <p:txBody>
          <a:bodyPr/>
          <a:lstStyle/>
          <a:p>
            <a:pPr marL="0" indent="0">
              <a:buNone/>
            </a:pPr>
            <a:r>
              <a:rPr lang="ja-JP" altLang="en-US" dirty="0"/>
              <a:t>・</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890923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759079"/>
          </a:xfrm>
        </p:spPr>
        <p:txBody>
          <a:bodyPr/>
          <a:lstStyle/>
          <a:p>
            <a:pPr marL="0" indent="0">
              <a:buNone/>
            </a:pPr>
            <a:r>
              <a:rPr lang="ja-JP" altLang="en-US" dirty="0"/>
              <a:t>・</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1457161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759079"/>
          </a:xfrm>
        </p:spPr>
        <p:txBody>
          <a:bodyPr/>
          <a:lstStyle/>
          <a:p>
            <a:pPr marL="0" indent="0">
              <a:buNone/>
            </a:pPr>
            <a:r>
              <a:rPr lang="ja-JP" altLang="en-US" dirty="0"/>
              <a:t>・</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4052978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838200" y="1406005"/>
            <a:ext cx="5257800" cy="2806704"/>
          </a:xfrm>
        </p:spPr>
        <p:txBody>
          <a:bodyPr vert="horz" lIns="91440" tIns="45720" rIns="91440" bIns="45720" rtlCol="0" anchor="b">
            <a:normAutofit/>
          </a:bodyPr>
          <a:lstStyle/>
          <a:p>
            <a:r>
              <a:rPr kumimoji="1" lang="en-US" altLang="ja-JP" sz="5200" kern="1200" dirty="0">
                <a:solidFill>
                  <a:schemeClr val="tx1"/>
                </a:solidFill>
                <a:latin typeface="+mj-lt"/>
                <a:ea typeface="+mj-ea"/>
                <a:cs typeface="+mj-cs"/>
              </a:rPr>
              <a:t>GitHub</a:t>
            </a:r>
            <a:br>
              <a:rPr kumimoji="1" lang="en-US" altLang="ja-JP" sz="5200" kern="1200" dirty="0">
                <a:solidFill>
                  <a:schemeClr val="tx1"/>
                </a:solidFill>
                <a:latin typeface="+mj-lt"/>
                <a:ea typeface="+mj-ea"/>
                <a:cs typeface="+mj-cs"/>
              </a:rPr>
            </a:br>
            <a:r>
              <a:rPr kumimoji="1" lang="ja-JP" altLang="en-US" sz="5200" kern="1200" dirty="0">
                <a:solidFill>
                  <a:schemeClr val="tx1"/>
                </a:solidFill>
                <a:latin typeface="+mj-lt"/>
                <a:ea typeface="+mj-ea"/>
                <a:cs typeface="+mj-cs"/>
              </a:rPr>
              <a:t>チュートリアル</a:t>
            </a: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838199" y="4279787"/>
            <a:ext cx="5257800" cy="1467873"/>
          </a:xfrm>
        </p:spPr>
        <p:txBody>
          <a:bodyPr vert="horz" lIns="91440" tIns="45720" rIns="91440" bIns="45720" rtlCol="0">
            <a:normAutofit/>
          </a:bodyPr>
          <a:lstStyle/>
          <a:p>
            <a:endParaRPr lang="en-US" altLang="ja-JP" sz="2400" kern="1200">
              <a:solidFill>
                <a:schemeClr val="tx1"/>
              </a:solidFill>
              <a:latin typeface="+mn-lt"/>
              <a:ea typeface="+mn-ea"/>
              <a:cs typeface="+mn-cs"/>
            </a:endParaRPr>
          </a:p>
        </p:txBody>
      </p:sp>
    </p:spTree>
    <p:extLst>
      <p:ext uri="{BB962C8B-B14F-4D97-AF65-F5344CB8AC3E}">
        <p14:creationId xmlns:p14="http://schemas.microsoft.com/office/powerpoint/2010/main" val="362340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D20755-81E5-452B-A741-615DDBFFB448}"/>
              </a:ext>
            </a:extLst>
          </p:cNvPr>
          <p:cNvSpPr>
            <a:spLocks noGrp="1"/>
          </p:cNvSpPr>
          <p:nvPr>
            <p:ph type="title"/>
          </p:nvPr>
        </p:nvSpPr>
        <p:spPr>
          <a:xfrm>
            <a:off x="6513788" y="365125"/>
            <a:ext cx="4840010" cy="1807305"/>
          </a:xfrm>
        </p:spPr>
        <p:txBody>
          <a:bodyPr>
            <a:normAutofit/>
          </a:bodyPr>
          <a:lstStyle/>
          <a:p>
            <a:r>
              <a:rPr kumimoji="1" lang="ja-JP" altLang="en-US" dirty="0"/>
              <a:t>この勉強会で得られるもの</a:t>
            </a:r>
          </a:p>
        </p:txBody>
      </p:sp>
      <p:sp>
        <p:nvSpPr>
          <p:cNvPr id="3" name="コンテンツ プレースホルダー 2">
            <a:extLst>
              <a:ext uri="{FF2B5EF4-FFF2-40B4-BE49-F238E27FC236}">
                <a16:creationId xmlns:a16="http://schemas.microsoft.com/office/drawing/2014/main" id="{CC09BCA6-D213-47D2-B6D7-2C489C2586DD}"/>
              </a:ext>
            </a:extLst>
          </p:cNvPr>
          <p:cNvSpPr>
            <a:spLocks noGrp="1"/>
          </p:cNvSpPr>
          <p:nvPr>
            <p:ph idx="1"/>
          </p:nvPr>
        </p:nvSpPr>
        <p:spPr>
          <a:xfrm>
            <a:off x="6513788" y="2333297"/>
            <a:ext cx="4840010" cy="3843666"/>
          </a:xfrm>
        </p:spPr>
        <p:txBody>
          <a:bodyPr>
            <a:normAutofit/>
          </a:bodyPr>
          <a:lstStyle/>
          <a:p>
            <a:r>
              <a:rPr lang="ja-JP" altLang="en-US" sz="2000" dirty="0"/>
              <a:t>バージョン管理</a:t>
            </a:r>
            <a:endParaRPr lang="en-US" altLang="ja-JP" sz="2000" dirty="0"/>
          </a:p>
          <a:p>
            <a:r>
              <a:rPr kumimoji="1" lang="ja-JP" altLang="en-US" sz="2000" dirty="0"/>
              <a:t>他人のソースコードとの結合</a:t>
            </a:r>
            <a:endParaRPr kumimoji="1" lang="en-US" altLang="ja-JP" sz="2000" dirty="0"/>
          </a:p>
          <a:p>
            <a:r>
              <a:rPr kumimoji="1" lang="ja-JP" altLang="en-US" sz="2000" dirty="0"/>
              <a:t>リモートへのソースコードのバックアップ</a:t>
            </a:r>
          </a:p>
        </p:txBody>
      </p:sp>
      <p:pic>
        <p:nvPicPr>
          <p:cNvPr id="5" name="Picture 4" descr="コンピューターのマザーボード上にある南京錠">
            <a:extLst>
              <a:ext uri="{FF2B5EF4-FFF2-40B4-BE49-F238E27FC236}">
                <a16:creationId xmlns:a16="http://schemas.microsoft.com/office/drawing/2014/main" id="{BFCAA1F6-455B-40E2-9FDB-CAD4AA6CA5E4}"/>
              </a:ext>
            </a:extLst>
          </p:cNvPr>
          <p:cNvPicPr>
            <a:picLocks noChangeAspect="1"/>
          </p:cNvPicPr>
          <p:nvPr/>
        </p:nvPicPr>
        <p:blipFill rotWithShape="1">
          <a:blip r:embed="rId2"/>
          <a:srcRect l="8556" r="3191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80720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0CA47-FE92-4FA5-9432-E2FE21DEB2ED}"/>
              </a:ext>
            </a:extLst>
          </p:cNvPr>
          <p:cNvSpPr>
            <a:spLocks noGrp="1"/>
          </p:cNvSpPr>
          <p:nvPr>
            <p:ph type="title"/>
          </p:nvPr>
        </p:nvSpPr>
        <p:spPr/>
        <p:txBody>
          <a:bodyPr/>
          <a:lstStyle/>
          <a:p>
            <a:r>
              <a:rPr kumimoji="1" lang="ja-JP" altLang="en-US" dirty="0"/>
              <a:t>学習範囲</a:t>
            </a:r>
          </a:p>
        </p:txBody>
      </p:sp>
      <p:sp>
        <p:nvSpPr>
          <p:cNvPr id="3" name="コンテンツ プレースホルダー 2">
            <a:extLst>
              <a:ext uri="{FF2B5EF4-FFF2-40B4-BE49-F238E27FC236}">
                <a16:creationId xmlns:a16="http://schemas.microsoft.com/office/drawing/2014/main" id="{2011CE88-907B-45D2-8C38-875D73D36151}"/>
              </a:ext>
            </a:extLst>
          </p:cNvPr>
          <p:cNvSpPr>
            <a:spLocks noGrp="1"/>
          </p:cNvSpPr>
          <p:nvPr>
            <p:ph idx="1"/>
          </p:nvPr>
        </p:nvSpPr>
        <p:spPr/>
        <p:txBody>
          <a:bodyPr/>
          <a:lstStyle/>
          <a:p>
            <a:r>
              <a:rPr kumimoji="1" lang="ja-JP" altLang="en-US" dirty="0"/>
              <a:t>今の皆さんを猿とすると、</a:t>
            </a:r>
            <a:r>
              <a:rPr lang="ja-JP" altLang="en-US" dirty="0"/>
              <a:t>、、</a:t>
            </a:r>
            <a:endParaRPr kumimoji="1" lang="en-US" altLang="ja-JP" dirty="0"/>
          </a:p>
          <a:p>
            <a:r>
              <a:rPr kumimoji="1" lang="en-US" altLang="ja-JP" dirty="0"/>
              <a:t>Git</a:t>
            </a:r>
            <a:r>
              <a:rPr lang="ja-JP" altLang="en-US" dirty="0"/>
              <a:t>猿人になる</a:t>
            </a:r>
            <a:endParaRPr lang="en-US" altLang="ja-JP" dirty="0"/>
          </a:p>
          <a:p>
            <a:pPr lvl="1"/>
            <a:r>
              <a:rPr kumimoji="1" lang="en-US" altLang="ja-JP" dirty="0"/>
              <a:t>git [add, commit</a:t>
            </a:r>
            <a:r>
              <a:rPr lang="en-US" altLang="ja-JP" dirty="0"/>
              <a:t>, reset, status, log]</a:t>
            </a:r>
          </a:p>
          <a:p>
            <a:r>
              <a:rPr lang="en-US" altLang="ja-JP" dirty="0"/>
              <a:t>GitHub</a:t>
            </a:r>
            <a:r>
              <a:rPr lang="ja-JP" altLang="en-US" dirty="0"/>
              <a:t>原人になる</a:t>
            </a:r>
            <a:endParaRPr lang="en-US" altLang="ja-JP" dirty="0"/>
          </a:p>
          <a:p>
            <a:pPr lvl="1"/>
            <a:r>
              <a:rPr lang="en-US" altLang="ja-JP" dirty="0"/>
              <a:t>git[pull, push]</a:t>
            </a:r>
          </a:p>
          <a:p>
            <a:r>
              <a:rPr lang="en-US" altLang="ja-JP" dirty="0"/>
              <a:t>Git</a:t>
            </a:r>
            <a:r>
              <a:rPr lang="ja-JP" altLang="en-US" dirty="0"/>
              <a:t>・</a:t>
            </a:r>
            <a:r>
              <a:rPr lang="en-US" altLang="ja-JP" dirty="0"/>
              <a:t>GitHub</a:t>
            </a:r>
            <a:r>
              <a:rPr lang="ja-JP" altLang="en-US" dirty="0"/>
              <a:t>新人になる</a:t>
            </a:r>
            <a:endParaRPr lang="en-US" altLang="ja-JP" dirty="0"/>
          </a:p>
          <a:p>
            <a:pPr lvl="1"/>
            <a:r>
              <a:rPr lang="en-US" altLang="ja-JP" dirty="0"/>
              <a:t>branch</a:t>
            </a:r>
            <a:r>
              <a:rPr lang="ja-JP" altLang="en-US" dirty="0"/>
              <a:t>・</a:t>
            </a:r>
            <a:r>
              <a:rPr lang="en-US" altLang="ja-JP" dirty="0"/>
              <a:t>fork</a:t>
            </a:r>
            <a:r>
              <a:rPr lang="ja-JP" altLang="en-US" dirty="0"/>
              <a:t>・</a:t>
            </a:r>
            <a:r>
              <a:rPr lang="en-US" altLang="ja-JP" dirty="0"/>
              <a:t>Git Flow</a:t>
            </a:r>
            <a:r>
              <a:rPr lang="ja-JP" altLang="en-US" dirty="0"/>
              <a:t>・</a:t>
            </a:r>
            <a:r>
              <a:rPr lang="en-US" altLang="ja-JP" dirty="0"/>
              <a:t>GitHub Flow</a:t>
            </a:r>
            <a:r>
              <a:rPr lang="ja-JP" altLang="en-US" dirty="0"/>
              <a:t>などなどなどなど</a:t>
            </a:r>
            <a:endParaRPr lang="en-US" altLang="ja-JP" dirty="0"/>
          </a:p>
        </p:txBody>
      </p:sp>
    </p:spTree>
    <p:extLst>
      <p:ext uri="{BB962C8B-B14F-4D97-AF65-F5344CB8AC3E}">
        <p14:creationId xmlns:p14="http://schemas.microsoft.com/office/powerpoint/2010/main" val="424582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3EEAF-6976-4B6B-965B-FDE981692700}"/>
              </a:ext>
            </a:extLst>
          </p:cNvPr>
          <p:cNvSpPr>
            <a:spLocks noGrp="1"/>
          </p:cNvSpPr>
          <p:nvPr>
            <p:ph type="title"/>
          </p:nvPr>
        </p:nvSpPr>
        <p:spPr/>
        <p:txBody>
          <a:bodyPr/>
          <a:lstStyle/>
          <a:p>
            <a:r>
              <a:rPr kumimoji="1" lang="ja-JP" altLang="en-US" dirty="0"/>
              <a:t>注意</a:t>
            </a:r>
          </a:p>
        </p:txBody>
      </p:sp>
      <p:sp>
        <p:nvSpPr>
          <p:cNvPr id="3" name="コンテンツ プレースホルダー 2">
            <a:extLst>
              <a:ext uri="{FF2B5EF4-FFF2-40B4-BE49-F238E27FC236}">
                <a16:creationId xmlns:a16="http://schemas.microsoft.com/office/drawing/2014/main" id="{1B3F0900-B0C9-4EB7-A350-78891E5E3163}"/>
              </a:ext>
            </a:extLst>
          </p:cNvPr>
          <p:cNvSpPr>
            <a:spLocks noGrp="1"/>
          </p:cNvSpPr>
          <p:nvPr>
            <p:ph idx="1"/>
          </p:nvPr>
        </p:nvSpPr>
        <p:spPr/>
        <p:txBody>
          <a:bodyPr/>
          <a:lstStyle/>
          <a:p>
            <a:r>
              <a:rPr kumimoji="1" lang="ja-JP" altLang="en-US" dirty="0"/>
              <a:t>画像などは、著作権ガバガバ</a:t>
            </a:r>
            <a:endParaRPr kumimoji="1" lang="en-US" altLang="ja-JP" dirty="0"/>
          </a:p>
          <a:p>
            <a:r>
              <a:rPr kumimoji="1" lang="ja-JP" altLang="en-US" dirty="0"/>
              <a:t>記載されているコマンドで損害など出ても、保証しません</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30058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838200" y="1406005"/>
            <a:ext cx="5257800" cy="2806704"/>
          </a:xfrm>
        </p:spPr>
        <p:txBody>
          <a:bodyPr vert="horz" lIns="91440" tIns="45720" rIns="91440" bIns="45720" rtlCol="0" anchor="b">
            <a:normAutofit/>
          </a:bodyPr>
          <a:lstStyle/>
          <a:p>
            <a:r>
              <a:rPr kumimoji="1" lang="en-US" altLang="ja-JP" sz="5200" kern="1200" dirty="0">
                <a:solidFill>
                  <a:schemeClr val="tx1"/>
                </a:solidFill>
                <a:latin typeface="+mj-lt"/>
                <a:ea typeface="+mj-ea"/>
                <a:cs typeface="+mj-cs"/>
              </a:rPr>
              <a:t>Git, GitHub</a:t>
            </a:r>
            <a:r>
              <a:rPr kumimoji="1" lang="ja-JP" altLang="en-US" sz="5200" kern="1200" dirty="0">
                <a:solidFill>
                  <a:schemeClr val="tx1"/>
                </a:solidFill>
                <a:latin typeface="+mj-lt"/>
                <a:ea typeface="+mj-ea"/>
                <a:cs typeface="+mj-cs"/>
              </a:rPr>
              <a:t>の</a:t>
            </a:r>
            <a:br>
              <a:rPr kumimoji="1" lang="en-US" altLang="ja-JP" sz="5200" kern="1200" dirty="0">
                <a:solidFill>
                  <a:schemeClr val="tx1"/>
                </a:solidFill>
                <a:latin typeface="+mj-lt"/>
                <a:ea typeface="+mj-ea"/>
                <a:cs typeface="+mj-cs"/>
              </a:rPr>
            </a:br>
            <a:r>
              <a:rPr kumimoji="1" lang="ja-JP" altLang="en-US" sz="5200" kern="1200" dirty="0">
                <a:solidFill>
                  <a:schemeClr val="tx1"/>
                </a:solidFill>
                <a:latin typeface="+mj-lt"/>
                <a:ea typeface="+mj-ea"/>
                <a:cs typeface="+mj-cs"/>
              </a:rPr>
              <a:t>概要</a:t>
            </a:r>
          </a:p>
        </p:txBody>
      </p:sp>
      <p:sp>
        <p:nvSpPr>
          <p:cNvPr id="5" name="テキスト プレースホルダー 4">
            <a:extLst>
              <a:ext uri="{FF2B5EF4-FFF2-40B4-BE49-F238E27FC236}">
                <a16:creationId xmlns:a16="http://schemas.microsoft.com/office/drawing/2014/main" id="{C1981CDA-B8EC-4D46-89CF-CE97EECAE949}"/>
              </a:ext>
            </a:extLst>
          </p:cNvPr>
          <p:cNvSpPr>
            <a:spLocks noGrp="1"/>
          </p:cNvSpPr>
          <p:nvPr>
            <p:ph type="body" idx="1"/>
          </p:nvPr>
        </p:nvSpPr>
        <p:spPr/>
        <p:txBody>
          <a:bodyPr/>
          <a:lstStyle/>
          <a:p>
            <a:r>
              <a:rPr lang="ja-JP" altLang="en-US" dirty="0"/>
              <a:t>第一章</a:t>
            </a:r>
          </a:p>
        </p:txBody>
      </p:sp>
    </p:spTree>
    <p:extLst>
      <p:ext uri="{BB962C8B-B14F-4D97-AF65-F5344CB8AC3E}">
        <p14:creationId xmlns:p14="http://schemas.microsoft.com/office/powerpoint/2010/main" val="184057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8DF27-DB3A-4356-8623-275E6B12D578}"/>
              </a:ext>
            </a:extLst>
          </p:cNvPr>
          <p:cNvSpPr>
            <a:spLocks noGrp="1"/>
          </p:cNvSpPr>
          <p:nvPr>
            <p:ph type="title"/>
          </p:nvPr>
        </p:nvSpPr>
        <p:spPr>
          <a:xfrm>
            <a:off x="1137034" y="609599"/>
            <a:ext cx="6596455" cy="1322888"/>
          </a:xfrm>
        </p:spPr>
        <p:txBody>
          <a:bodyPr>
            <a:normAutofit/>
          </a:bodyPr>
          <a:lstStyle/>
          <a:p>
            <a:r>
              <a:rPr kumimoji="1" lang="en-US" altLang="ja-JP"/>
              <a:t>Git</a:t>
            </a:r>
            <a:r>
              <a:rPr kumimoji="1" lang="ja-JP" altLang="en-US"/>
              <a:t>とは</a:t>
            </a:r>
          </a:p>
        </p:txBody>
      </p:sp>
      <p:sp>
        <p:nvSpPr>
          <p:cNvPr id="3" name="コンテンツ プレースホルダー 2">
            <a:extLst>
              <a:ext uri="{FF2B5EF4-FFF2-40B4-BE49-F238E27FC236}">
                <a16:creationId xmlns:a16="http://schemas.microsoft.com/office/drawing/2014/main" id="{412B851D-1965-418B-B2A1-0E5C22FA1D22}"/>
              </a:ext>
            </a:extLst>
          </p:cNvPr>
          <p:cNvSpPr>
            <a:spLocks noGrp="1"/>
          </p:cNvSpPr>
          <p:nvPr>
            <p:ph idx="1"/>
          </p:nvPr>
        </p:nvSpPr>
        <p:spPr>
          <a:xfrm>
            <a:off x="1137034" y="2194101"/>
            <a:ext cx="6433805" cy="3908585"/>
          </a:xfrm>
        </p:spPr>
        <p:txBody>
          <a:bodyPr>
            <a:normAutofit/>
          </a:bodyPr>
          <a:lstStyle/>
          <a:p>
            <a:r>
              <a:rPr lang="en-US" altLang="ja-JP" sz="2000" dirty="0"/>
              <a:t>Git</a:t>
            </a:r>
            <a:r>
              <a:rPr lang="ja-JP" altLang="en-US" sz="2000" dirty="0"/>
              <a:t>は、プログラムのソースコードなどの変更履歴を記録・追跡するための</a:t>
            </a:r>
            <a:r>
              <a:rPr lang="ja-JP" altLang="en-US" sz="2000" b="1" dirty="0"/>
              <a:t>分散型</a:t>
            </a:r>
            <a:r>
              <a:rPr lang="ja-JP" altLang="en-US" sz="2000" dirty="0"/>
              <a:t>バージョン管理システムである </a:t>
            </a:r>
            <a:r>
              <a:rPr lang="en-US" altLang="ja-JP" sz="2000" dirty="0"/>
              <a:t>(Wikipedia</a:t>
            </a:r>
            <a:r>
              <a:rPr lang="ja-JP" altLang="en-US" sz="2000" dirty="0"/>
              <a:t>より</a:t>
            </a:r>
            <a:r>
              <a:rPr lang="en-US" altLang="ja-JP" sz="2000" dirty="0"/>
              <a:t>)</a:t>
            </a:r>
          </a:p>
          <a:p>
            <a:r>
              <a:rPr lang="ja-JP" altLang="en-US" sz="2000" dirty="0"/>
              <a:t>簡単に言えば、</a:t>
            </a:r>
            <a:r>
              <a:rPr lang="en-US" altLang="ja-JP" sz="2000" dirty="0"/>
              <a:t>(1)</a:t>
            </a:r>
            <a:r>
              <a:rPr lang="ja-JP" altLang="en-US" sz="2000" dirty="0"/>
              <a:t>ある地点のソースコードを保存できて、</a:t>
            </a:r>
            <a:r>
              <a:rPr lang="en-US" altLang="ja-JP" sz="2000" dirty="0"/>
              <a:t>(2)</a:t>
            </a:r>
            <a:r>
              <a:rPr lang="ja-JP" altLang="en-US" sz="2000" dirty="0"/>
              <a:t>他人が書いたコードと「くっつける」</a:t>
            </a:r>
            <a:r>
              <a:rPr lang="en-US" altLang="ja-JP" sz="2000" dirty="0"/>
              <a:t> (</a:t>
            </a:r>
            <a:r>
              <a:rPr lang="ja-JP" altLang="en-US" sz="2000" b="1" dirty="0"/>
              <a:t>マージ</a:t>
            </a:r>
            <a:r>
              <a:rPr lang="en-US" altLang="ja-JP" sz="2000" dirty="0"/>
              <a:t>)</a:t>
            </a:r>
            <a:r>
              <a:rPr lang="ja-JP" altLang="en-US" sz="2000" dirty="0"/>
              <a:t>こと、などができる</a:t>
            </a:r>
            <a:endParaRPr lang="en-US" altLang="ja-JP" sz="2000" dirty="0"/>
          </a:p>
          <a:p>
            <a:r>
              <a:rPr lang="ja-JP" altLang="en-US" sz="2000" dirty="0"/>
              <a:t>他のバージョン管理システムは、</a:t>
            </a:r>
            <a:r>
              <a:rPr lang="en-US" altLang="ja-JP" sz="2000" dirty="0" err="1"/>
              <a:t>SubVersion</a:t>
            </a:r>
            <a:r>
              <a:rPr lang="en-US" altLang="ja-JP" sz="2000" dirty="0"/>
              <a:t>(SVN)</a:t>
            </a:r>
            <a:r>
              <a:rPr lang="ja-JP" altLang="en-US" sz="2000" dirty="0"/>
              <a:t>、</a:t>
            </a:r>
            <a:r>
              <a:rPr lang="en-US" altLang="ja-JP" sz="2000" dirty="0"/>
              <a:t>Concurrent Versions System(CVS)</a:t>
            </a:r>
            <a:r>
              <a:rPr lang="ja-JP" altLang="en-US" sz="2000" dirty="0"/>
              <a:t>、</a:t>
            </a:r>
            <a:r>
              <a:rPr lang="en-US" altLang="ja-JP" sz="2000" dirty="0"/>
              <a:t>Mercurial</a:t>
            </a:r>
            <a:r>
              <a:rPr lang="ja-JP" altLang="en-US" sz="2000" dirty="0"/>
              <a:t>など</a:t>
            </a:r>
            <a:endParaRPr lang="en-US" altLang="ja-JP" sz="2000" dirty="0"/>
          </a:p>
        </p:txBody>
      </p:sp>
      <p:pic>
        <p:nvPicPr>
          <p:cNvPr id="5" name="図 4" descr="会社名&#10;&#10;自動的に生成された説明">
            <a:extLst>
              <a:ext uri="{FF2B5EF4-FFF2-40B4-BE49-F238E27FC236}">
                <a16:creationId xmlns:a16="http://schemas.microsoft.com/office/drawing/2014/main" id="{4888D639-FDD1-44F3-BD17-0476533E8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4498" y="5206644"/>
            <a:ext cx="986245" cy="1183495"/>
          </a:xfrm>
          <a:prstGeom prst="rect">
            <a:avLst/>
          </a:prstGeom>
        </p:spPr>
      </p:pic>
      <p:pic>
        <p:nvPicPr>
          <p:cNvPr id="7" name="図 6">
            <a:extLst>
              <a:ext uri="{FF2B5EF4-FFF2-40B4-BE49-F238E27FC236}">
                <a16:creationId xmlns:a16="http://schemas.microsoft.com/office/drawing/2014/main" id="{E3C6652F-8A31-40B7-AA9A-047859DB1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3302" y="2094572"/>
            <a:ext cx="1328640" cy="1183495"/>
          </a:xfrm>
          <a:prstGeom prst="rect">
            <a:avLst/>
          </a:prstGeom>
        </p:spPr>
      </p:pic>
      <p:pic>
        <p:nvPicPr>
          <p:cNvPr id="6" name="図 5" descr="挿絵, 抽象 が含まれている画像&#10;&#10;自動的に生成された説明">
            <a:extLst>
              <a:ext uri="{FF2B5EF4-FFF2-40B4-BE49-F238E27FC236}">
                <a16:creationId xmlns:a16="http://schemas.microsoft.com/office/drawing/2014/main" id="{70F0C883-608A-4590-A488-962CB92DE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269" y="3583768"/>
            <a:ext cx="2166706" cy="1183495"/>
          </a:xfrm>
          <a:prstGeom prst="rect">
            <a:avLst/>
          </a:prstGeom>
        </p:spPr>
      </p:pic>
      <p:pic>
        <p:nvPicPr>
          <p:cNvPr id="4" name="図 3">
            <a:extLst>
              <a:ext uri="{FF2B5EF4-FFF2-40B4-BE49-F238E27FC236}">
                <a16:creationId xmlns:a16="http://schemas.microsoft.com/office/drawing/2014/main" id="{14047B0C-7838-4C65-A6E5-E61D9B8CA0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4367" y="303898"/>
            <a:ext cx="2606508" cy="1094733"/>
          </a:xfrm>
          <a:prstGeom prst="rect">
            <a:avLst/>
          </a:prstGeom>
        </p:spPr>
      </p:pic>
    </p:spTree>
    <p:extLst>
      <p:ext uri="{BB962C8B-B14F-4D97-AF65-F5344CB8AC3E}">
        <p14:creationId xmlns:p14="http://schemas.microsoft.com/office/powerpoint/2010/main" val="392002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63E4C-A863-4F59-8FAF-C8F5EA5C8887}"/>
              </a:ext>
            </a:extLst>
          </p:cNvPr>
          <p:cNvSpPr>
            <a:spLocks noGrp="1"/>
          </p:cNvSpPr>
          <p:nvPr>
            <p:ph type="title"/>
          </p:nvPr>
        </p:nvSpPr>
        <p:spPr>
          <a:xfrm>
            <a:off x="838200" y="643467"/>
            <a:ext cx="4478779" cy="1800526"/>
          </a:xfrm>
        </p:spPr>
        <p:style>
          <a:lnRef idx="1">
            <a:schemeClr val="accent2"/>
          </a:lnRef>
          <a:fillRef idx="2">
            <a:schemeClr val="accent2"/>
          </a:fillRef>
          <a:effectRef idx="1">
            <a:schemeClr val="accent2"/>
          </a:effectRef>
          <a:fontRef idx="minor">
            <a:schemeClr val="dk1"/>
          </a:fontRef>
        </p:style>
        <p:txBody>
          <a:bodyPr>
            <a:normAutofit/>
          </a:bodyPr>
          <a:lstStyle/>
          <a:p>
            <a:r>
              <a:rPr kumimoji="1" lang="en-US" altLang="ja-JP" dirty="0"/>
              <a:t>EX:</a:t>
            </a:r>
            <a:r>
              <a:rPr kumimoji="1" lang="ja-JP" altLang="en-US" dirty="0"/>
              <a:t>分散型と集中型の違い</a:t>
            </a:r>
          </a:p>
        </p:txBody>
      </p:sp>
      <p:sp>
        <p:nvSpPr>
          <p:cNvPr id="42" name="Content Placeholder 8">
            <a:extLst>
              <a:ext uri="{FF2B5EF4-FFF2-40B4-BE49-F238E27FC236}">
                <a16:creationId xmlns:a16="http://schemas.microsoft.com/office/drawing/2014/main" id="{3AB7F32F-14F1-4F1A-BAB5-2044D73C083D}"/>
              </a:ext>
            </a:extLst>
          </p:cNvPr>
          <p:cNvSpPr>
            <a:spLocks noGrp="1"/>
          </p:cNvSpPr>
          <p:nvPr>
            <p:ph idx="1"/>
          </p:nvPr>
        </p:nvSpPr>
        <p:spPr>
          <a:xfrm>
            <a:off x="838200" y="2623381"/>
            <a:ext cx="4586567" cy="3553581"/>
          </a:xfrm>
        </p:spPr>
        <p:txBody>
          <a:bodyPr>
            <a:normAutofit/>
          </a:bodyPr>
          <a:lstStyle/>
          <a:p>
            <a:r>
              <a:rPr lang="ja-JP" altLang="en-US" sz="2000" dirty="0"/>
              <a:t>集中型</a:t>
            </a:r>
            <a:r>
              <a:rPr lang="en-US" altLang="ja-JP" sz="2000" dirty="0"/>
              <a:t>(SVN, CVS)</a:t>
            </a:r>
          </a:p>
          <a:p>
            <a:pPr lvl="1"/>
            <a:r>
              <a:rPr lang="ja-JP" altLang="en-US" sz="1600" dirty="0"/>
              <a:t>ホストコンピュータが絶対権限を持つ</a:t>
            </a:r>
            <a:endParaRPr lang="en-US" altLang="ja-JP" sz="1600" dirty="0"/>
          </a:p>
          <a:p>
            <a:pPr lvl="1"/>
            <a:r>
              <a:rPr lang="ja-JP" altLang="en-US" sz="1600" dirty="0"/>
              <a:t>更新時には必ずホストにお伺いをたてなくちゃならないので、オンライン環境が必須。また、実験的なソースも同期されちゃう</a:t>
            </a:r>
            <a:endParaRPr lang="en-US" altLang="ja-JP" sz="1600" dirty="0"/>
          </a:p>
          <a:p>
            <a:r>
              <a:rPr lang="ja-JP" altLang="en-US" sz="2000" dirty="0"/>
              <a:t>分散型</a:t>
            </a:r>
            <a:r>
              <a:rPr lang="en-US" altLang="ja-JP" sz="2000" dirty="0"/>
              <a:t>(Git, Mercurial)</a:t>
            </a:r>
          </a:p>
          <a:p>
            <a:pPr lvl="1"/>
            <a:r>
              <a:rPr lang="ja-JP" altLang="en-US" sz="1600" dirty="0"/>
              <a:t>手元に独立したローカルリポジトリがある。よってオフラインでも</a:t>
            </a:r>
            <a:r>
              <a:rPr lang="en-US" altLang="ja-JP" sz="1600" dirty="0"/>
              <a:t>OK</a:t>
            </a:r>
          </a:p>
          <a:p>
            <a:pPr lvl="1"/>
            <a:r>
              <a:rPr lang="ja-JP" altLang="en-US" sz="1600" dirty="0"/>
              <a:t>手元のバックアップは保証されない</a:t>
            </a:r>
            <a:endParaRPr lang="en-US" altLang="ja-JP" sz="1600" dirty="0"/>
          </a:p>
          <a:p>
            <a:pPr lvl="1"/>
            <a:endParaRPr lang="en-US" sz="1600" dirty="0"/>
          </a:p>
        </p:txBody>
      </p:sp>
      <p:pic>
        <p:nvPicPr>
          <p:cNvPr id="5" name="コンテンツ プレースホルダー 4" descr="ダイアグラム&#10;&#10;自動的に生成された説明">
            <a:extLst>
              <a:ext uri="{FF2B5EF4-FFF2-40B4-BE49-F238E27FC236}">
                <a16:creationId xmlns:a16="http://schemas.microsoft.com/office/drawing/2014/main" id="{8B41830B-E47E-4DA0-99A2-F34C11FFE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768" y="1987075"/>
            <a:ext cx="6656396" cy="3977196"/>
          </a:xfrm>
          <a:prstGeom prst="rect">
            <a:avLst/>
          </a:prstGeom>
        </p:spPr>
      </p:pic>
    </p:spTree>
    <p:extLst>
      <p:ext uri="{BB962C8B-B14F-4D97-AF65-F5344CB8AC3E}">
        <p14:creationId xmlns:p14="http://schemas.microsoft.com/office/powerpoint/2010/main" val="4985503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E95514147BB554E9B06CF8CC971C2C3" ma:contentTypeVersion="6" ma:contentTypeDescription="新しいドキュメントを作成します。" ma:contentTypeScope="" ma:versionID="b6d519a11ac3993bd9c6080e8cae170b">
  <xsd:schema xmlns:xsd="http://www.w3.org/2001/XMLSchema" xmlns:xs="http://www.w3.org/2001/XMLSchema" xmlns:p="http://schemas.microsoft.com/office/2006/metadata/properties" xmlns:ns3="7446be41-38e5-471b-9ce2-dcd318621980" targetNamespace="http://schemas.microsoft.com/office/2006/metadata/properties" ma:root="true" ma:fieldsID="53955f489c31ee98d70ad389407b76d3" ns3:_="">
    <xsd:import namespace="7446be41-38e5-471b-9ce2-dcd31862198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6be41-38e5-471b-9ce2-dcd3186219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794A53-C378-4E68-AF41-FE6512D466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46be41-38e5-471b-9ce2-dcd3186219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E93A46-534D-4515-89EB-F7C3573F1D59}">
  <ds:schemaRefs>
    <ds:schemaRef ds:uri="http://schemas.openxmlformats.org/package/2006/metadata/core-properties"/>
    <ds:schemaRef ds:uri="http://schemas.microsoft.com/office/2006/documentManagement/types"/>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7446be41-38e5-471b-9ce2-dcd318621980"/>
    <ds:schemaRef ds:uri="http://purl.org/dc/dcmitype/"/>
  </ds:schemaRefs>
</ds:datastoreItem>
</file>

<file path=customXml/itemProps3.xml><?xml version="1.0" encoding="utf-8"?>
<ds:datastoreItem xmlns:ds="http://schemas.openxmlformats.org/officeDocument/2006/customXml" ds:itemID="{9D0030B9-ED10-468D-941F-FFF1D5750A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9180</TotalTime>
  <Words>1961</Words>
  <Application>Microsoft Office PowerPoint</Application>
  <PresentationFormat>ワイド画面</PresentationFormat>
  <Paragraphs>285</Paragraphs>
  <Slides>34</Slides>
  <Notes>12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34</vt:i4>
      </vt:variant>
    </vt:vector>
  </HeadingPairs>
  <TitlesOfParts>
    <vt:vector size="38" baseType="lpstr">
      <vt:lpstr>游ゴシック</vt:lpstr>
      <vt:lpstr>游ゴシック Light</vt:lpstr>
      <vt:lpstr>Arial</vt:lpstr>
      <vt:lpstr>Office テーマ</vt:lpstr>
      <vt:lpstr>Git＆GitHub 勉強会</vt:lpstr>
      <vt:lpstr>Git導入</vt:lpstr>
      <vt:lpstr>目的</vt:lpstr>
      <vt:lpstr>この勉強会で得られるもの</vt:lpstr>
      <vt:lpstr>学習範囲</vt:lpstr>
      <vt:lpstr>注意</vt:lpstr>
      <vt:lpstr>Git, GitHubの 概要</vt:lpstr>
      <vt:lpstr>Gitとは</vt:lpstr>
      <vt:lpstr>EX:分散型と集中型の違い</vt:lpstr>
      <vt:lpstr>GitHubとは</vt:lpstr>
      <vt:lpstr>EX:GitHubとBitbacketとGitLabの違い</vt:lpstr>
      <vt:lpstr>Git チュートリアル</vt:lpstr>
      <vt:lpstr>環境</vt:lpstr>
      <vt:lpstr>演習1：Git導入</vt:lpstr>
      <vt:lpstr>EX:Gitを便利に使おう</vt:lpstr>
      <vt:lpstr>Gitのワークフロー</vt:lpstr>
      <vt:lpstr>コミット</vt:lpstr>
      <vt:lpstr>ステージングエリア(インデックス)</vt:lpstr>
      <vt:lpstr>演習２：Git導入</vt:lpstr>
      <vt:lpstr>コミット</vt:lpstr>
      <vt:lpstr>演習3：コミット</vt:lpstr>
      <vt:lpstr>取り消し系</vt:lpstr>
      <vt:lpstr>演習4：取り消し</vt:lpstr>
      <vt:lpstr>演習4：git rm</vt:lpstr>
      <vt:lpstr>EX:2個前とか、特定のコミットに戻りたいんだが？</vt:lpstr>
      <vt:lpstr>EX:間違ってgit reset --hardしちゃったんだがｗ</vt:lpstr>
      <vt:lpstr>EX:その他のgitコマンド①</vt:lpstr>
      <vt:lpstr>GitHub チュートリアル</vt:lpstr>
      <vt:lpstr>GitHubにアクセス！</vt:lpstr>
      <vt:lpstr>Git導入</vt:lpstr>
      <vt:lpstr>Git導入</vt:lpstr>
      <vt:lpstr>Git導入</vt:lpstr>
      <vt:lpstr>Git導入</vt:lpstr>
      <vt:lpstr>GitHub チュートリアル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Git勉強会</dc:title>
  <dc:creator>中村 拓斗</dc:creator>
  <cp:lastModifiedBy>中村 拓斗</cp:lastModifiedBy>
  <cp:revision>59</cp:revision>
  <dcterms:created xsi:type="dcterms:W3CDTF">2021-06-17T12:13:59Z</dcterms:created>
  <dcterms:modified xsi:type="dcterms:W3CDTF">2021-07-13T02:15:43Z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0x0101009E95514147BB554E9B06CF8CC971C2C3</vt:lpwstr>
  </property>
</Properties>
</file>