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2"/>
  </p:notesMasterIdLst>
  <p:sldIdLst>
    <p:sldId id="256" r:id="rId5"/>
    <p:sldId id="276" r:id="rId6"/>
    <p:sldId id="272" r:id="rId7"/>
    <p:sldId id="263" r:id="rId8"/>
    <p:sldId id="264" r:id="rId9"/>
    <p:sldId id="266" r:id="rId10"/>
    <p:sldId id="267" r:id="rId11"/>
    <p:sldId id="258" r:id="rId12"/>
    <p:sldId id="265" r:id="rId13"/>
    <p:sldId id="260" r:id="rId14"/>
    <p:sldId id="270" r:id="rId15"/>
    <p:sldId id="268" r:id="rId16"/>
    <p:sldId id="259" r:id="rId17"/>
    <p:sldId id="271" r:id="rId18"/>
    <p:sldId id="281" r:id="rId19"/>
    <p:sldId id="278" r:id="rId20"/>
    <p:sldId id="284" r:id="rId21"/>
    <p:sldId id="275" r:id="rId22"/>
    <p:sldId id="273" r:id="rId23"/>
    <p:sldId id="282" r:id="rId24"/>
    <p:sldId id="274" r:id="rId25"/>
    <p:sldId id="283" r:id="rId26"/>
    <p:sldId id="279" r:id="rId27"/>
    <p:sldId id="285" r:id="rId28"/>
    <p:sldId id="287" r:id="rId29"/>
    <p:sldId id="296" r:id="rId30"/>
    <p:sldId id="295" r:id="rId31"/>
    <p:sldId id="299" r:id="rId32"/>
    <p:sldId id="309" r:id="rId33"/>
    <p:sldId id="300" r:id="rId34"/>
    <p:sldId id="335" r:id="rId35"/>
    <p:sldId id="304" r:id="rId36"/>
    <p:sldId id="302" r:id="rId37"/>
    <p:sldId id="303" r:id="rId38"/>
    <p:sldId id="307" r:id="rId39"/>
    <p:sldId id="306" r:id="rId40"/>
    <p:sldId id="308" r:id="rId41"/>
    <p:sldId id="298" r:id="rId42"/>
    <p:sldId id="315" r:id="rId43"/>
    <p:sldId id="288" r:id="rId44"/>
    <p:sldId id="305" r:id="rId45"/>
    <p:sldId id="314" r:id="rId46"/>
    <p:sldId id="316" r:id="rId47"/>
    <p:sldId id="319" r:id="rId48"/>
    <p:sldId id="320" r:id="rId49"/>
    <p:sldId id="318" r:id="rId50"/>
    <p:sldId id="330" r:id="rId51"/>
    <p:sldId id="332" r:id="rId52"/>
    <p:sldId id="329" r:id="rId53"/>
    <p:sldId id="321" r:id="rId54"/>
    <p:sldId id="323" r:id="rId55"/>
    <p:sldId id="292" r:id="rId56"/>
    <p:sldId id="297" r:id="rId57"/>
    <p:sldId id="294" r:id="rId58"/>
    <p:sldId id="310" r:id="rId59"/>
    <p:sldId id="311" r:id="rId60"/>
    <p:sldId id="336" r:id="rId61"/>
    <p:sldId id="324" r:id="rId62"/>
    <p:sldId id="312" r:id="rId63"/>
    <p:sldId id="325" r:id="rId64"/>
    <p:sldId id="331" r:id="rId65"/>
    <p:sldId id="334" r:id="rId66"/>
    <p:sldId id="333" r:id="rId67"/>
    <p:sldId id="327" r:id="rId68"/>
    <p:sldId id="328" r:id="rId69"/>
    <p:sldId id="326" r:id="rId70"/>
    <p:sldId id="313" r:id="rId7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D8A08A8-6750-4A3A-A1DB-7BB17EC157D0}">
          <p14:sldIdLst>
            <p14:sldId id="256"/>
            <p14:sldId id="276"/>
            <p14:sldId id="272"/>
            <p14:sldId id="263"/>
            <p14:sldId id="264"/>
            <p14:sldId id="266"/>
            <p14:sldId id="267"/>
            <p14:sldId id="258"/>
            <p14:sldId id="265"/>
            <p14:sldId id="260"/>
            <p14:sldId id="270"/>
          </p14:sldIdLst>
        </p14:section>
        <p14:section name="Git" id="{A696AC67-F59C-41D3-B39F-24130605B327}">
          <p14:sldIdLst>
            <p14:sldId id="268"/>
            <p14:sldId id="259"/>
            <p14:sldId id="271"/>
            <p14:sldId id="281"/>
            <p14:sldId id="278"/>
            <p14:sldId id="284"/>
            <p14:sldId id="275"/>
            <p14:sldId id="273"/>
            <p14:sldId id="282"/>
            <p14:sldId id="274"/>
            <p14:sldId id="283"/>
            <p14:sldId id="279"/>
            <p14:sldId id="285"/>
            <p14:sldId id="287"/>
            <p14:sldId id="296"/>
            <p14:sldId id="295"/>
            <p14:sldId id="299"/>
            <p14:sldId id="309"/>
          </p14:sldIdLst>
        </p14:section>
        <p14:section name="Git Branch編" id="{D626C8CC-4223-4DA2-A462-6789E56720BC}">
          <p14:sldIdLst>
            <p14:sldId id="300"/>
            <p14:sldId id="335"/>
            <p14:sldId id="304"/>
            <p14:sldId id="302"/>
            <p14:sldId id="303"/>
            <p14:sldId id="307"/>
            <p14:sldId id="306"/>
            <p14:sldId id="308"/>
            <p14:sldId id="298"/>
            <p14:sldId id="315"/>
            <p14:sldId id="288"/>
            <p14:sldId id="305"/>
            <p14:sldId id="314"/>
            <p14:sldId id="316"/>
            <p14:sldId id="319"/>
            <p14:sldId id="320"/>
            <p14:sldId id="318"/>
            <p14:sldId id="330"/>
            <p14:sldId id="332"/>
            <p14:sldId id="329"/>
            <p14:sldId id="321"/>
          </p14:sldIdLst>
        </p14:section>
        <p14:section name="GitHub" id="{BE6261EA-DC45-4C2D-83D2-E3D1C2580284}">
          <p14:sldIdLst>
            <p14:sldId id="323"/>
            <p14:sldId id="292"/>
            <p14:sldId id="297"/>
            <p14:sldId id="294"/>
            <p14:sldId id="310"/>
            <p14:sldId id="311"/>
            <p14:sldId id="336"/>
            <p14:sldId id="324"/>
            <p14:sldId id="312"/>
            <p14:sldId id="325"/>
            <p14:sldId id="331"/>
            <p14:sldId id="334"/>
            <p14:sldId id="333"/>
            <p14:sldId id="327"/>
            <p14:sldId id="328"/>
            <p14:sldId id="326"/>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7646B7-8111-4EE5-8C73-587FF087179C}" v="2886" dt="2021-07-29T13:55:09.01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9412" autoAdjust="0"/>
  </p:normalViewPr>
  <p:slideViewPr>
    <p:cSldViewPr snapToGrid="0">
      <p:cViewPr varScale="1">
        <p:scale>
          <a:sx n="102" d="100"/>
          <a:sy n="102" d="100"/>
        </p:scale>
        <p:origin x="924"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8A1E3-F0F4-4BC9-BA46-AAAC472D7DC5}" type="datetimeFigureOut">
              <a:rPr kumimoji="1" lang="ja-JP" altLang="en-US" smtClean="0"/>
              <a:t>2021/7/29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200DC-C348-4F68-AD22-F6049892B52B}" type="slidenum">
              <a:rPr kumimoji="1" lang="ja-JP" altLang="en-US" smtClean="0"/>
              <a:t>‹#›</a:t>
            </a:fld>
            <a:endParaRPr kumimoji="1" lang="ja-JP" altLang="en-US"/>
          </a:p>
        </p:txBody>
      </p:sp>
    </p:spTree>
    <p:extLst>
      <p:ext uri="{BB962C8B-B14F-4D97-AF65-F5344CB8AC3E}">
        <p14:creationId xmlns:p14="http://schemas.microsoft.com/office/powerpoint/2010/main" val="247210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a:t>
            </a:fld>
            <a:endParaRPr kumimoji="1" lang="ja-JP" altLang="en-US"/>
          </a:p>
        </p:txBody>
      </p:sp>
    </p:spTree>
    <p:extLst>
      <p:ext uri="{BB962C8B-B14F-4D97-AF65-F5344CB8AC3E}">
        <p14:creationId xmlns:p14="http://schemas.microsoft.com/office/powerpoint/2010/main" val="240072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a:solidFill>
                  <a:schemeClr val="tx1"/>
                </a:solidFill>
              </a:rPr>
              <a:t>git commit -m "first commit"</a:t>
            </a:r>
          </a:p>
          <a:p>
            <a:pPr marL="0" indent="0">
              <a:buNone/>
            </a:pPr>
            <a:r>
              <a:rPr lang="en-US" altLang="ja-JP">
                <a:solidFill>
                  <a:schemeClr val="tx1"/>
                </a:solidFill>
              </a:rPr>
              <a:t>git log</a:t>
            </a:r>
          </a:p>
          <a:p>
            <a:pPr marL="0" indent="0">
              <a:buNone/>
            </a:pPr>
            <a:r>
              <a:rPr lang="en-US" altLang="ja-JP">
                <a:solidFill>
                  <a:schemeClr val="tx1"/>
                </a:solidFill>
              </a:rPr>
              <a:t>git status</a:t>
            </a:r>
          </a:p>
          <a:p>
            <a:pPr marL="0" indent="0">
              <a:buNone/>
            </a:pPr>
            <a:r>
              <a:rPr lang="en-US" altLang="ja-JP">
                <a:solidFill>
                  <a:schemeClr val="tx1"/>
                </a:solidFill>
              </a:rPr>
              <a:t>echo 'test1' &gt;&gt; test1.txt</a:t>
            </a:r>
          </a:p>
          <a:p>
            <a:pPr marL="0" indent="0">
              <a:buNone/>
            </a:pPr>
            <a:r>
              <a:rPr lang="en-US" altLang="ja-JP">
                <a:solidFill>
                  <a:schemeClr val="tx1"/>
                </a:solidFill>
              </a:rPr>
              <a:t>cat test1.txt</a:t>
            </a:r>
          </a:p>
          <a:p>
            <a:pPr marL="0" indent="0">
              <a:buNone/>
            </a:pPr>
            <a:r>
              <a:rPr lang="en-US" altLang="ja-JP">
                <a:solidFill>
                  <a:schemeClr val="tx1"/>
                </a:solidFill>
              </a:rPr>
              <a:t>git status</a:t>
            </a:r>
          </a:p>
          <a:p>
            <a:pPr marL="0" indent="0">
              <a:buNone/>
            </a:pPr>
            <a:r>
              <a:rPr lang="en-US" altLang="ja-JP">
                <a:solidFill>
                  <a:schemeClr val="tx1"/>
                </a:solidFill>
              </a:rPr>
              <a:t>git add test1.txt</a:t>
            </a:r>
          </a:p>
          <a:p>
            <a:pPr marL="0" indent="0">
              <a:buNone/>
            </a:pPr>
            <a:r>
              <a:rPr lang="en-US" altLang="ja-JP">
                <a:solidFill>
                  <a:schemeClr val="tx1"/>
                </a:solidFill>
              </a:rPr>
              <a:t>git status</a:t>
            </a:r>
          </a:p>
          <a:p>
            <a:pPr marL="0" indent="0">
              <a:buNone/>
            </a:pPr>
            <a:r>
              <a:rPr lang="en-US" altLang="ja-JP">
                <a:solidFill>
                  <a:schemeClr val="tx1"/>
                </a:solidFill>
              </a:rPr>
              <a:t>git commit -m "second commit"</a:t>
            </a:r>
          </a:p>
          <a:p>
            <a:pPr marL="0" indent="0">
              <a:buNone/>
            </a:pPr>
            <a:r>
              <a:rPr lang="en-US" altLang="ja-JP">
                <a:solidFill>
                  <a:schemeClr val="tx1"/>
                </a:solidFill>
              </a:rPr>
              <a:t>git log</a:t>
            </a:r>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21</a:t>
            </a:fld>
            <a:endParaRPr kumimoji="1" lang="ja-JP" altLang="en-US"/>
          </a:p>
        </p:txBody>
      </p:sp>
    </p:spTree>
    <p:extLst>
      <p:ext uri="{BB962C8B-B14F-4D97-AF65-F5344CB8AC3E}">
        <p14:creationId xmlns:p14="http://schemas.microsoft.com/office/powerpoint/2010/main" val="285315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a:t>
            </a:r>
          </a:p>
          <a:p>
            <a:r>
              <a:rPr kumimoji="1" lang="ja-JP" altLang="en-US"/>
              <a:t>一度もコミットされていないリポジトリの場合できませんので、</a:t>
            </a:r>
            <a:r>
              <a:rPr kumimoji="1" lang="en-US" altLang="ja-JP"/>
              <a:t>git rm –cached –r .</a:t>
            </a:r>
          </a:p>
          <a:p>
            <a:r>
              <a:rPr kumimoji="1" lang="en-US" altLang="ja-JP"/>
              <a:t>https://qiita.com/yukure/items/89562e5eb1d03995dc5b</a:t>
            </a:r>
          </a:p>
          <a:p>
            <a:r>
              <a:rPr kumimoji="1" lang="en-US" altLang="ja-JP"/>
              <a:t>※2</a:t>
            </a:r>
          </a:p>
          <a:p>
            <a:r>
              <a:rPr kumimoji="1" lang="en-US" altLang="ja-JP"/>
              <a:t>checkout</a:t>
            </a:r>
            <a:r>
              <a:rPr kumimoji="1" lang="ja-JP" altLang="en-US"/>
              <a:t>による取り消しも使われる。特定のファイルのみ取り出したいときなど</a:t>
            </a:r>
            <a:endParaRPr kumimoji="1" lang="en-US" altLang="ja-JP"/>
          </a:p>
          <a:p>
            <a:r>
              <a:rPr kumimoji="1" lang="en-US" altLang="ja-JP"/>
              <a:t>https://dev.classmethod.jp/articles/git-reset-and-git-checkout/</a:t>
            </a:r>
          </a:p>
          <a:p>
            <a:endParaRPr kumimoji="1" lang="en-US" altLang="ja-JP"/>
          </a:p>
          <a:p>
            <a:endParaRPr kumimoji="1" lang="en-US" altLang="ja-JP"/>
          </a:p>
          <a:p>
            <a:r>
              <a:rPr kumimoji="1" lang="en-US" altLang="ja-JP"/>
              <a:t>reset</a:t>
            </a:r>
            <a:r>
              <a:rPr kumimoji="1" lang="ja-JP" altLang="en-US"/>
              <a:t>系参考：</a:t>
            </a:r>
            <a:endParaRPr kumimoji="1" lang="en-US" altLang="ja-JP"/>
          </a:p>
          <a:p>
            <a:r>
              <a:rPr kumimoji="1" lang="en-US" altLang="ja-JP"/>
              <a:t>https://www.r-staffing.co.jp/engineer/entry/20191129_1</a:t>
            </a:r>
          </a:p>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22</a:t>
            </a:fld>
            <a:endParaRPr kumimoji="1" lang="ja-JP" altLang="en-US"/>
          </a:p>
        </p:txBody>
      </p:sp>
    </p:spTree>
    <p:extLst>
      <p:ext uri="{BB962C8B-B14F-4D97-AF65-F5344CB8AC3E}">
        <p14:creationId xmlns:p14="http://schemas.microsoft.com/office/powerpoint/2010/main" val="261033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a:t>
            </a:r>
          </a:p>
          <a:p>
            <a:r>
              <a:rPr kumimoji="1" lang="ja-JP" altLang="en-US"/>
              <a:t>コミットされていない状態に戻ることは基本的にできないと思ってください。</a:t>
            </a:r>
            <a:endParaRPr kumimoji="1" lang="en-US" altLang="ja-JP"/>
          </a:p>
          <a:p>
            <a:r>
              <a:rPr kumimoji="1" lang="ja-JP" altLang="en-US"/>
              <a:t>だから、前の演習で</a:t>
            </a:r>
            <a:r>
              <a:rPr kumimoji="1" lang="en-US" altLang="ja-JP"/>
              <a:t>2</a:t>
            </a:r>
            <a:r>
              <a:rPr kumimoji="1" lang="ja-JP" altLang="en-US"/>
              <a:t>回コミットしたんですね。</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23</a:t>
            </a:fld>
            <a:endParaRPr kumimoji="1" lang="ja-JP" altLang="en-US"/>
          </a:p>
        </p:txBody>
      </p:sp>
    </p:spTree>
    <p:extLst>
      <p:ext uri="{BB962C8B-B14F-4D97-AF65-F5344CB8AC3E}">
        <p14:creationId xmlns:p14="http://schemas.microsoft.com/office/powerpoint/2010/main" val="344635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こん</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24</a:t>
            </a:fld>
            <a:endParaRPr kumimoji="1" lang="ja-JP" altLang="en-US"/>
          </a:p>
        </p:txBody>
      </p:sp>
    </p:spTree>
    <p:extLst>
      <p:ext uri="{BB962C8B-B14F-4D97-AF65-F5344CB8AC3E}">
        <p14:creationId xmlns:p14="http://schemas.microsoft.com/office/powerpoint/2010/main" val="64019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err="1"/>
              <a:t>reflog</a:t>
            </a:r>
            <a:r>
              <a:rPr kumimoji="1" lang="ja-JP" altLang="en-US"/>
              <a:t>に頼るな</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25</a:t>
            </a:fld>
            <a:endParaRPr kumimoji="1" lang="ja-JP" altLang="en-US"/>
          </a:p>
        </p:txBody>
      </p:sp>
    </p:spTree>
    <p:extLst>
      <p:ext uri="{BB962C8B-B14F-4D97-AF65-F5344CB8AC3E}">
        <p14:creationId xmlns:p14="http://schemas.microsoft.com/office/powerpoint/2010/main" val="3656196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checkout</a:t>
            </a:r>
            <a:r>
              <a:rPr kumimoji="1" lang="ja-JP" altLang="en-US"/>
              <a:t>使ってもいいけどな</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26</a:t>
            </a:fld>
            <a:endParaRPr kumimoji="1" lang="ja-JP" altLang="en-US"/>
          </a:p>
        </p:txBody>
      </p:sp>
    </p:spTree>
    <p:extLst>
      <p:ext uri="{BB962C8B-B14F-4D97-AF65-F5344CB8AC3E}">
        <p14:creationId xmlns:p14="http://schemas.microsoft.com/office/powerpoint/2010/main" val="163431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ここからは難易度が上がると思います</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32</a:t>
            </a:fld>
            <a:endParaRPr kumimoji="1" lang="ja-JP" altLang="en-US"/>
          </a:p>
        </p:txBody>
      </p:sp>
    </p:spTree>
    <p:extLst>
      <p:ext uri="{BB962C8B-B14F-4D97-AF65-F5344CB8AC3E}">
        <p14:creationId xmlns:p14="http://schemas.microsoft.com/office/powerpoint/2010/main" val="1702982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演習でやりたかったが、泣く泣く断念</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34</a:t>
            </a:fld>
            <a:endParaRPr kumimoji="1" lang="ja-JP" altLang="en-US"/>
          </a:p>
        </p:txBody>
      </p:sp>
    </p:spTree>
    <p:extLst>
      <p:ext uri="{BB962C8B-B14F-4D97-AF65-F5344CB8AC3E}">
        <p14:creationId xmlns:p14="http://schemas.microsoft.com/office/powerpoint/2010/main" val="876133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git switch</a:t>
            </a:r>
            <a:r>
              <a:rPr kumimoji="1" lang="ja-JP" altLang="en-US"/>
              <a:t>は新しいコマンドなのでアプデしてないと入ってないよ。俺も入ってなかった</a:t>
            </a:r>
            <a:endParaRPr kumimoji="1" lang="en-US" altLang="ja-JP"/>
          </a:p>
          <a:p>
            <a:r>
              <a:rPr kumimoji="1" lang="en-US" altLang="ja-JP" sz="1200" b="0" i="0" kern="1200">
                <a:solidFill>
                  <a:schemeClr val="tx1"/>
                </a:solidFill>
                <a:effectLst/>
                <a:latin typeface="+mn-lt"/>
                <a:ea typeface="+mn-ea"/>
                <a:cs typeface="+mn-cs"/>
              </a:rPr>
              <a:t>git update-git-for-windows</a:t>
            </a:r>
          </a:p>
          <a:p>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削除などもできるよ</a:t>
            </a:r>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35</a:t>
            </a:fld>
            <a:endParaRPr kumimoji="1" lang="ja-JP" altLang="en-US"/>
          </a:p>
        </p:txBody>
      </p:sp>
    </p:spTree>
    <p:extLst>
      <p:ext uri="{BB962C8B-B14F-4D97-AF65-F5344CB8AC3E}">
        <p14:creationId xmlns:p14="http://schemas.microsoft.com/office/powerpoint/2010/main" val="373407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ここらへんからコンフリクトの予感・・・</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40</a:t>
            </a:fld>
            <a:endParaRPr kumimoji="1" lang="ja-JP" altLang="en-US"/>
          </a:p>
        </p:txBody>
      </p:sp>
    </p:spTree>
    <p:extLst>
      <p:ext uri="{BB962C8B-B14F-4D97-AF65-F5344CB8AC3E}">
        <p14:creationId xmlns:p14="http://schemas.microsoft.com/office/powerpoint/2010/main" val="72459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8</a:t>
            </a:fld>
            <a:endParaRPr kumimoji="1" lang="ja-JP" altLang="en-US"/>
          </a:p>
        </p:txBody>
      </p:sp>
    </p:spTree>
    <p:extLst>
      <p:ext uri="{BB962C8B-B14F-4D97-AF65-F5344CB8AC3E}">
        <p14:creationId xmlns:p14="http://schemas.microsoft.com/office/powerpoint/2010/main" val="1118764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41</a:t>
            </a:fld>
            <a:endParaRPr kumimoji="1" lang="ja-JP" altLang="en-US"/>
          </a:p>
        </p:txBody>
      </p:sp>
    </p:spTree>
    <p:extLst>
      <p:ext uri="{BB962C8B-B14F-4D97-AF65-F5344CB8AC3E}">
        <p14:creationId xmlns:p14="http://schemas.microsoft.com/office/powerpoint/2010/main" val="55628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その他のコンフリクト解消方法として、</a:t>
            </a:r>
            <a:endParaRPr kumimoji="1" lang="en-US" altLang="ja-JP"/>
          </a:p>
          <a:p>
            <a:pPr marL="228600" indent="-228600">
              <a:buAutoNum type="arabicPeriod"/>
            </a:pPr>
            <a:r>
              <a:rPr kumimoji="1" lang="ja-JP" altLang="en-US"/>
              <a:t>マージを取りやめる</a:t>
            </a:r>
            <a:endParaRPr kumimoji="1" lang="en-US" altLang="ja-JP"/>
          </a:p>
          <a:p>
            <a:pPr marL="228600" indent="-228600">
              <a:buAutoNum type="arabicPeriod"/>
            </a:pPr>
            <a:r>
              <a:rPr kumimoji="1" lang="en-US" altLang="ja-JP"/>
              <a:t>master</a:t>
            </a:r>
            <a:r>
              <a:rPr kumimoji="1" lang="ja-JP" altLang="en-US"/>
              <a:t>を優先するように指定する</a:t>
            </a:r>
            <a:endParaRPr kumimoji="1" lang="en-US" altLang="ja-JP"/>
          </a:p>
          <a:p>
            <a:pPr marL="228600" indent="-228600">
              <a:buAutoNum type="arabicPeriod"/>
            </a:pPr>
            <a:r>
              <a:rPr kumimoji="1" lang="en-US" altLang="ja-JP"/>
              <a:t>dev1</a:t>
            </a:r>
            <a:r>
              <a:rPr kumimoji="1" lang="ja-JP" altLang="en-US"/>
              <a:t>を優先するように指定する</a:t>
            </a:r>
            <a:endParaRPr kumimoji="1" lang="en-US" altLang="ja-JP"/>
          </a:p>
          <a:p>
            <a:pPr marL="0" indent="0">
              <a:buNone/>
            </a:pPr>
            <a:r>
              <a:rPr kumimoji="1" lang="ja-JP" altLang="en-US"/>
              <a:t>など？</a:t>
            </a:r>
            <a:endParaRPr kumimoji="1" lang="en-US" altLang="ja-JP"/>
          </a:p>
          <a:p>
            <a:pPr marL="0" indent="0">
              <a:buNone/>
            </a:pPr>
            <a:r>
              <a:rPr kumimoji="1" lang="ja-JP" altLang="en-US"/>
              <a:t>普通は手動で直すと思う</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46</a:t>
            </a:fld>
            <a:endParaRPr kumimoji="1" lang="ja-JP" altLang="en-US"/>
          </a:p>
        </p:txBody>
      </p:sp>
    </p:spTree>
    <p:extLst>
      <p:ext uri="{BB962C8B-B14F-4D97-AF65-F5344CB8AC3E}">
        <p14:creationId xmlns:p14="http://schemas.microsoft.com/office/powerpoint/2010/main" val="4117599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49</a:t>
            </a:fld>
            <a:endParaRPr kumimoji="1" lang="ja-JP" altLang="en-US"/>
          </a:p>
        </p:txBody>
      </p:sp>
    </p:spTree>
    <p:extLst>
      <p:ext uri="{BB962C8B-B14F-4D97-AF65-F5344CB8AC3E}">
        <p14:creationId xmlns:p14="http://schemas.microsoft.com/office/powerpoint/2010/main" val="4292847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50</a:t>
            </a:fld>
            <a:endParaRPr kumimoji="1" lang="ja-JP" altLang="en-US"/>
          </a:p>
        </p:txBody>
      </p:sp>
    </p:spTree>
    <p:extLst>
      <p:ext uri="{BB962C8B-B14F-4D97-AF65-F5344CB8AC3E}">
        <p14:creationId xmlns:p14="http://schemas.microsoft.com/office/powerpoint/2010/main" val="61013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52</a:t>
            </a:fld>
            <a:endParaRPr kumimoji="1" lang="ja-JP" altLang="en-US"/>
          </a:p>
        </p:txBody>
      </p:sp>
    </p:spTree>
    <p:extLst>
      <p:ext uri="{BB962C8B-B14F-4D97-AF65-F5344CB8AC3E}">
        <p14:creationId xmlns:p14="http://schemas.microsoft.com/office/powerpoint/2010/main" val="227863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err="1"/>
              <a:t>github</a:t>
            </a:r>
            <a:r>
              <a:rPr kumimoji="1" lang="ja-JP" altLang="en-US"/>
              <a:t>上でファイル編集しろ</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54</a:t>
            </a:fld>
            <a:endParaRPr kumimoji="1" lang="ja-JP" altLang="en-US"/>
          </a:p>
        </p:txBody>
      </p:sp>
    </p:spTree>
    <p:extLst>
      <p:ext uri="{BB962C8B-B14F-4D97-AF65-F5344CB8AC3E}">
        <p14:creationId xmlns:p14="http://schemas.microsoft.com/office/powerpoint/2010/main" val="3697744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github</a:t>
            </a:r>
            <a:r>
              <a:rPr kumimoji="1" lang="ja-JP" altLang="en-US" dirty="0"/>
              <a:t>上でファイル編集しろ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55</a:t>
            </a:fld>
            <a:endParaRPr kumimoji="1" lang="ja-JP" altLang="en-US"/>
          </a:p>
        </p:txBody>
      </p:sp>
    </p:spTree>
    <p:extLst>
      <p:ext uri="{BB962C8B-B14F-4D97-AF65-F5344CB8AC3E}">
        <p14:creationId xmlns:p14="http://schemas.microsoft.com/office/powerpoint/2010/main" val="1185080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git remote origin show</a:t>
            </a:r>
            <a:r>
              <a:rPr kumimoji="1" lang="ja-JP" altLang="en-US"/>
              <a:t>してみよう</a:t>
            </a:r>
          </a:p>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56</a:t>
            </a:fld>
            <a:endParaRPr kumimoji="1" lang="ja-JP" altLang="en-US"/>
          </a:p>
        </p:txBody>
      </p:sp>
    </p:spTree>
    <p:extLst>
      <p:ext uri="{BB962C8B-B14F-4D97-AF65-F5344CB8AC3E}">
        <p14:creationId xmlns:p14="http://schemas.microsoft.com/office/powerpoint/2010/main" val="3182571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60</a:t>
            </a:fld>
            <a:endParaRPr kumimoji="1" lang="ja-JP" altLang="en-US"/>
          </a:p>
        </p:txBody>
      </p:sp>
    </p:spTree>
    <p:extLst>
      <p:ext uri="{BB962C8B-B14F-4D97-AF65-F5344CB8AC3E}">
        <p14:creationId xmlns:p14="http://schemas.microsoft.com/office/powerpoint/2010/main" val="346354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11</a:t>
            </a:fld>
            <a:endParaRPr kumimoji="1" lang="ja-JP" altLang="en-US"/>
          </a:p>
        </p:txBody>
      </p:sp>
    </p:spTree>
    <p:extLst>
      <p:ext uri="{BB962C8B-B14F-4D97-AF65-F5344CB8AC3E}">
        <p14:creationId xmlns:p14="http://schemas.microsoft.com/office/powerpoint/2010/main" val="168816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https://prog-8.com/docs/git-env-win</a:t>
            </a:r>
          </a:p>
          <a:p>
            <a:r>
              <a:rPr kumimoji="1" lang="en-US" altLang="ja-JP"/>
              <a:t>https://prog-8.com/docs/git-env</a:t>
            </a:r>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13</a:t>
            </a:fld>
            <a:endParaRPr kumimoji="1" lang="ja-JP" altLang="en-US"/>
          </a:p>
        </p:txBody>
      </p:sp>
    </p:spTree>
    <p:extLst>
      <p:ext uri="{BB962C8B-B14F-4D97-AF65-F5344CB8AC3E}">
        <p14:creationId xmlns:p14="http://schemas.microsoft.com/office/powerpoint/2010/main" val="392417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err="1">
                <a:solidFill>
                  <a:schemeClr val="tx1"/>
                </a:solidFill>
              </a:rPr>
              <a:t>mkdir</a:t>
            </a:r>
            <a:r>
              <a:rPr lang="en-US" altLang="ja-JP">
                <a:solidFill>
                  <a:schemeClr val="tx1"/>
                </a:solidFill>
              </a:rPr>
              <a:t> test-git</a:t>
            </a:r>
          </a:p>
          <a:p>
            <a:pPr marL="0" indent="0">
              <a:buNone/>
            </a:pPr>
            <a:r>
              <a:rPr lang="en-US" altLang="ja-JP">
                <a:solidFill>
                  <a:schemeClr val="tx1"/>
                </a:solidFill>
              </a:rPr>
              <a:t>cd test-git</a:t>
            </a:r>
          </a:p>
          <a:p>
            <a:pPr marL="0" indent="0">
              <a:buNone/>
            </a:pPr>
            <a:r>
              <a:rPr lang="en-US" altLang="ja-JP" err="1">
                <a:solidFill>
                  <a:schemeClr val="tx1"/>
                </a:solidFill>
              </a:rPr>
              <a:t>mkdir</a:t>
            </a:r>
            <a:r>
              <a:rPr lang="en-US" altLang="ja-JP">
                <a:solidFill>
                  <a:schemeClr val="tx1"/>
                </a:solidFill>
              </a:rPr>
              <a:t> test-local</a:t>
            </a:r>
          </a:p>
          <a:p>
            <a:pPr marL="0" indent="0">
              <a:buNone/>
            </a:pPr>
            <a:r>
              <a:rPr lang="en-US" altLang="ja-JP">
                <a:solidFill>
                  <a:schemeClr val="tx1"/>
                </a:solidFill>
              </a:rPr>
              <a:t>cd test-local</a:t>
            </a:r>
          </a:p>
          <a:p>
            <a:pPr marL="0" indent="0">
              <a:buNone/>
            </a:pPr>
            <a:r>
              <a:rPr lang="en-US" altLang="ja-JP">
                <a:solidFill>
                  <a:schemeClr val="tx1"/>
                </a:solidFill>
              </a:rPr>
              <a:t>git </a:t>
            </a:r>
            <a:r>
              <a:rPr lang="en-US" altLang="ja-JP" err="1">
                <a:solidFill>
                  <a:schemeClr val="tx1"/>
                </a:solidFill>
              </a:rPr>
              <a:t>init</a:t>
            </a:r>
            <a:endParaRPr lang="en-US" altLang="ja-JP">
              <a:solidFill>
                <a:schemeClr val="tx1"/>
              </a:solidFill>
            </a:endParaRPr>
          </a:p>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14</a:t>
            </a:fld>
            <a:endParaRPr kumimoji="1" lang="ja-JP" altLang="en-US"/>
          </a:p>
        </p:txBody>
      </p:sp>
    </p:spTree>
    <p:extLst>
      <p:ext uri="{BB962C8B-B14F-4D97-AF65-F5344CB8AC3E}">
        <p14:creationId xmlns:p14="http://schemas.microsoft.com/office/powerpoint/2010/main" val="192661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15</a:t>
            </a:fld>
            <a:endParaRPr kumimoji="1" lang="ja-JP" altLang="en-US"/>
          </a:p>
        </p:txBody>
      </p:sp>
    </p:spTree>
    <p:extLst>
      <p:ext uri="{BB962C8B-B14F-4D97-AF65-F5344CB8AC3E}">
        <p14:creationId xmlns:p14="http://schemas.microsoft.com/office/powerpoint/2010/main" val="177716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18</a:t>
            </a:fld>
            <a:endParaRPr kumimoji="1" lang="ja-JP" altLang="en-US"/>
          </a:p>
        </p:txBody>
      </p:sp>
    </p:spTree>
    <p:extLst>
      <p:ext uri="{BB962C8B-B14F-4D97-AF65-F5344CB8AC3E}">
        <p14:creationId xmlns:p14="http://schemas.microsoft.com/office/powerpoint/2010/main" val="1654048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a:solidFill>
                  <a:schemeClr val="tx1"/>
                </a:solidFill>
              </a:rPr>
              <a:t>echo 'test1' &gt;&gt; test1.txt</a:t>
            </a:r>
          </a:p>
          <a:p>
            <a:pPr marL="0" indent="0">
              <a:buNone/>
            </a:pPr>
            <a:r>
              <a:rPr lang="en-US" altLang="ja-JP">
                <a:solidFill>
                  <a:schemeClr val="tx1"/>
                </a:solidFill>
              </a:rPr>
              <a:t>git status</a:t>
            </a:r>
          </a:p>
          <a:p>
            <a:pPr marL="0" indent="0">
              <a:buNone/>
            </a:pPr>
            <a:r>
              <a:rPr lang="en-US" altLang="ja-JP">
                <a:solidFill>
                  <a:schemeClr val="tx1"/>
                </a:solidFill>
              </a:rPr>
              <a:t>git add test1.txt</a:t>
            </a:r>
          </a:p>
          <a:p>
            <a:pPr marL="0" indent="0">
              <a:buNone/>
            </a:pPr>
            <a:r>
              <a:rPr lang="en-US" altLang="ja-JP">
                <a:solidFill>
                  <a:schemeClr val="tx1"/>
                </a:solidFill>
              </a:rPr>
              <a:t>git status</a:t>
            </a:r>
          </a:p>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19</a:t>
            </a:fld>
            <a:endParaRPr kumimoji="1" lang="ja-JP" altLang="en-US"/>
          </a:p>
        </p:txBody>
      </p:sp>
    </p:spTree>
    <p:extLst>
      <p:ext uri="{BB962C8B-B14F-4D97-AF65-F5344CB8AC3E}">
        <p14:creationId xmlns:p14="http://schemas.microsoft.com/office/powerpoint/2010/main" val="35826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a:t>
            </a:r>
          </a:p>
          <a:p>
            <a:r>
              <a:rPr kumimoji="1" lang="ja-JP" altLang="en-US"/>
              <a:t>一度もコミットされていないリポジトリの場合、</a:t>
            </a:r>
            <a:r>
              <a:rPr kumimoji="1" lang="en-US" altLang="ja-JP"/>
              <a:t>git rm –cached –r .</a:t>
            </a:r>
          </a:p>
          <a:p>
            <a:r>
              <a:rPr kumimoji="1" lang="en-US" altLang="ja-JP"/>
              <a:t>https://qiita.com/yukure/items/89562e5eb1d03995dc5b</a:t>
            </a:r>
          </a:p>
          <a:p>
            <a:endParaRPr kumimoji="1" lang="ja-JP" altLang="en-US"/>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20</a:t>
            </a:fld>
            <a:endParaRPr kumimoji="1" lang="ja-JP" altLang="en-US"/>
          </a:p>
        </p:txBody>
      </p:sp>
    </p:spTree>
    <p:extLst>
      <p:ext uri="{BB962C8B-B14F-4D97-AF65-F5344CB8AC3E}">
        <p14:creationId xmlns:p14="http://schemas.microsoft.com/office/powerpoint/2010/main" val="230106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74A62-594D-4E57-9A05-AF9B87EF0D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F2F8E7-6F65-44C2-95B6-B208FCAD6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AE43DA-4EAB-422F-AC72-B783A3B421C8}"/>
              </a:ext>
            </a:extLst>
          </p:cNvPr>
          <p:cNvSpPr>
            <a:spLocks noGrp="1"/>
          </p:cNvSpPr>
          <p:nvPr>
            <p:ph type="dt" sz="half" idx="10"/>
          </p:nvPr>
        </p:nvSpPr>
        <p:spPr/>
        <p:txBody>
          <a:bodyPr/>
          <a:lstStyle/>
          <a:p>
            <a:fld id="{6AF4A1BC-3FDA-417E-9753-DCDE0BB2D60C}" type="datetime1">
              <a:rPr kumimoji="1" lang="ja-JP" altLang="en-US" smtClean="0"/>
              <a:t>2021/7/29</a:t>
            </a:fld>
            <a:endParaRPr kumimoji="1" lang="ja-JP" altLang="en-US"/>
          </a:p>
        </p:txBody>
      </p:sp>
      <p:sp>
        <p:nvSpPr>
          <p:cNvPr id="5" name="フッター プレースホルダー 4">
            <a:extLst>
              <a:ext uri="{FF2B5EF4-FFF2-40B4-BE49-F238E27FC236}">
                <a16:creationId xmlns:a16="http://schemas.microsoft.com/office/drawing/2014/main" id="{2B3FF34C-89FA-428C-B2E7-9D81ADC029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D3DC62-64EE-4418-89AB-BDCEB7FE67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61197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909BA-64F5-43E0-B136-01486FA15E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A88718-DB05-4D55-B78C-D23517C3E7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D0103-32AD-4339-8851-02E8CBAF52CA}"/>
              </a:ext>
            </a:extLst>
          </p:cNvPr>
          <p:cNvSpPr>
            <a:spLocks noGrp="1"/>
          </p:cNvSpPr>
          <p:nvPr>
            <p:ph type="dt" sz="half" idx="10"/>
          </p:nvPr>
        </p:nvSpPr>
        <p:spPr/>
        <p:txBody>
          <a:bodyPr/>
          <a:lstStyle/>
          <a:p>
            <a:fld id="{35006B21-E3F1-4442-B489-A732D20C2825}" type="datetime1">
              <a:rPr kumimoji="1" lang="ja-JP" altLang="en-US" smtClean="0"/>
              <a:t>2021/7/29</a:t>
            </a:fld>
            <a:endParaRPr kumimoji="1" lang="ja-JP" altLang="en-US"/>
          </a:p>
        </p:txBody>
      </p:sp>
      <p:sp>
        <p:nvSpPr>
          <p:cNvPr id="5" name="フッター プレースホルダー 4">
            <a:extLst>
              <a:ext uri="{FF2B5EF4-FFF2-40B4-BE49-F238E27FC236}">
                <a16:creationId xmlns:a16="http://schemas.microsoft.com/office/drawing/2014/main" id="{82870EAB-5E2B-4A61-94B6-E67AE877F4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CB9545-B9C8-405A-A3CE-847A428F6124}"/>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81118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AAA530-4732-428A-A93F-0A961D6134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BADA58-9996-4E76-B038-933197DB71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3FAC45-BA4C-4983-85AC-BF7545A38D47}"/>
              </a:ext>
            </a:extLst>
          </p:cNvPr>
          <p:cNvSpPr>
            <a:spLocks noGrp="1"/>
          </p:cNvSpPr>
          <p:nvPr>
            <p:ph type="dt" sz="half" idx="10"/>
          </p:nvPr>
        </p:nvSpPr>
        <p:spPr/>
        <p:txBody>
          <a:bodyPr/>
          <a:lstStyle/>
          <a:p>
            <a:fld id="{CDAA393F-2488-42B3-99F9-23D2E9A66E6C}" type="datetime1">
              <a:rPr kumimoji="1" lang="ja-JP" altLang="en-US" smtClean="0"/>
              <a:t>2021/7/29</a:t>
            </a:fld>
            <a:endParaRPr kumimoji="1" lang="ja-JP" altLang="en-US"/>
          </a:p>
        </p:txBody>
      </p:sp>
      <p:sp>
        <p:nvSpPr>
          <p:cNvPr id="5" name="フッター プレースホルダー 4">
            <a:extLst>
              <a:ext uri="{FF2B5EF4-FFF2-40B4-BE49-F238E27FC236}">
                <a16:creationId xmlns:a16="http://schemas.microsoft.com/office/drawing/2014/main" id="{E40E3249-2BE7-44EE-A884-1DCD9F88D6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EF8B26-4379-4F9E-9306-3D999325814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17383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EC32E-FFF3-4CE4-B05F-DB122B9A7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D1DE5A-1083-4F36-93EB-8CCD9DB105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BF74A-1E2A-4C54-BE03-A191689EB8B8}"/>
              </a:ext>
            </a:extLst>
          </p:cNvPr>
          <p:cNvSpPr>
            <a:spLocks noGrp="1"/>
          </p:cNvSpPr>
          <p:nvPr>
            <p:ph type="dt" sz="half" idx="10"/>
          </p:nvPr>
        </p:nvSpPr>
        <p:spPr/>
        <p:txBody>
          <a:bodyPr/>
          <a:lstStyle/>
          <a:p>
            <a:fld id="{7CC4D505-E345-40B3-9542-7C2BE9FBD0D0}" type="datetime1">
              <a:rPr kumimoji="1" lang="ja-JP" altLang="en-US" smtClean="0"/>
              <a:t>2021/7/29</a:t>
            </a:fld>
            <a:endParaRPr kumimoji="1" lang="ja-JP" altLang="en-US"/>
          </a:p>
        </p:txBody>
      </p:sp>
      <p:sp>
        <p:nvSpPr>
          <p:cNvPr id="5" name="フッター プレースホルダー 4">
            <a:extLst>
              <a:ext uri="{FF2B5EF4-FFF2-40B4-BE49-F238E27FC236}">
                <a16:creationId xmlns:a16="http://schemas.microsoft.com/office/drawing/2014/main" id="{036B6B32-154A-4F77-B6F4-3AB2A7922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B94747-1968-4FD4-BD0E-52C601AFBF7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854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D5FE1-D007-482B-B36D-D7F429A802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2DFC35-2B10-4FE6-A053-B6843BAA0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9C5DE18-693C-438B-B29F-28214A10A161}"/>
              </a:ext>
            </a:extLst>
          </p:cNvPr>
          <p:cNvSpPr>
            <a:spLocks noGrp="1"/>
          </p:cNvSpPr>
          <p:nvPr>
            <p:ph type="dt" sz="half" idx="10"/>
          </p:nvPr>
        </p:nvSpPr>
        <p:spPr/>
        <p:txBody>
          <a:bodyPr/>
          <a:lstStyle/>
          <a:p>
            <a:fld id="{EB56BA36-77D5-4D5B-B33A-A459CC6D4D4A}" type="datetime1">
              <a:rPr kumimoji="1" lang="ja-JP" altLang="en-US" smtClean="0"/>
              <a:t>2021/7/29</a:t>
            </a:fld>
            <a:endParaRPr kumimoji="1" lang="ja-JP" altLang="en-US"/>
          </a:p>
        </p:txBody>
      </p:sp>
      <p:sp>
        <p:nvSpPr>
          <p:cNvPr id="5" name="フッター プレースホルダー 4">
            <a:extLst>
              <a:ext uri="{FF2B5EF4-FFF2-40B4-BE49-F238E27FC236}">
                <a16:creationId xmlns:a16="http://schemas.microsoft.com/office/drawing/2014/main" id="{3370CF00-5BE7-4381-9EC4-32B2652FF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E2C4C3-D2D3-4B43-8A88-53FB3A5D9B7B}"/>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8894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B9BA8-FC14-4DA8-B40C-5B86D543B4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3E5965-A3FF-463A-97F5-796A83DBD48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3EBEBB-6400-4349-9C00-F5372FB098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81F622-37FE-4F99-88EF-389A7FE51B82}"/>
              </a:ext>
            </a:extLst>
          </p:cNvPr>
          <p:cNvSpPr>
            <a:spLocks noGrp="1"/>
          </p:cNvSpPr>
          <p:nvPr>
            <p:ph type="dt" sz="half" idx="10"/>
          </p:nvPr>
        </p:nvSpPr>
        <p:spPr/>
        <p:txBody>
          <a:bodyPr/>
          <a:lstStyle/>
          <a:p>
            <a:fld id="{6C7BE987-EAC4-4ED6-8180-AE2D7293BC24}" type="datetime1">
              <a:rPr kumimoji="1" lang="ja-JP" altLang="en-US" smtClean="0"/>
              <a:t>2021/7/29</a:t>
            </a:fld>
            <a:endParaRPr kumimoji="1" lang="ja-JP" altLang="en-US"/>
          </a:p>
        </p:txBody>
      </p:sp>
      <p:sp>
        <p:nvSpPr>
          <p:cNvPr id="6" name="フッター プレースホルダー 5">
            <a:extLst>
              <a:ext uri="{FF2B5EF4-FFF2-40B4-BE49-F238E27FC236}">
                <a16:creationId xmlns:a16="http://schemas.microsoft.com/office/drawing/2014/main" id="{BCD87E8A-9AFB-4941-9709-E99BFAA27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AD5F7D-0B13-435D-BA3D-DE1C482D45B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0774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584CF-569F-4036-9653-D20499D3E9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7A0E4C-2E6B-4AD6-B44F-5B41AFCD72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71333E-45E5-442D-8716-35DAB6E489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43636E7-2FF4-401C-8475-1C68EBB6B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C06165-F1AD-4F12-B069-FFF594D701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CF19A6-DE5C-462A-AC1D-986EB9F66E2F}"/>
              </a:ext>
            </a:extLst>
          </p:cNvPr>
          <p:cNvSpPr>
            <a:spLocks noGrp="1"/>
          </p:cNvSpPr>
          <p:nvPr>
            <p:ph type="dt" sz="half" idx="10"/>
          </p:nvPr>
        </p:nvSpPr>
        <p:spPr/>
        <p:txBody>
          <a:bodyPr/>
          <a:lstStyle/>
          <a:p>
            <a:fld id="{A352C999-C823-4C08-8E6B-35B4F68A7C9A}" type="datetime1">
              <a:rPr kumimoji="1" lang="ja-JP" altLang="en-US" smtClean="0"/>
              <a:t>2021/7/29</a:t>
            </a:fld>
            <a:endParaRPr kumimoji="1" lang="ja-JP" altLang="en-US"/>
          </a:p>
        </p:txBody>
      </p:sp>
      <p:sp>
        <p:nvSpPr>
          <p:cNvPr id="8" name="フッター プレースホルダー 7">
            <a:extLst>
              <a:ext uri="{FF2B5EF4-FFF2-40B4-BE49-F238E27FC236}">
                <a16:creationId xmlns:a16="http://schemas.microsoft.com/office/drawing/2014/main" id="{C423CE2F-6CD9-46D2-A4CE-732CA137DFB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297A7-B969-4BAB-8902-5EDE1F812C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8288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BF1A-E511-47A8-9037-62224538FF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B265E-68AD-476B-92A2-9E2685090AF8}"/>
              </a:ext>
            </a:extLst>
          </p:cNvPr>
          <p:cNvSpPr>
            <a:spLocks noGrp="1"/>
          </p:cNvSpPr>
          <p:nvPr>
            <p:ph type="dt" sz="half" idx="10"/>
          </p:nvPr>
        </p:nvSpPr>
        <p:spPr/>
        <p:txBody>
          <a:bodyPr/>
          <a:lstStyle/>
          <a:p>
            <a:fld id="{F7994567-8125-47A7-9C4C-0F24ED743004}" type="datetime1">
              <a:rPr kumimoji="1" lang="ja-JP" altLang="en-US" smtClean="0"/>
              <a:t>2021/7/29</a:t>
            </a:fld>
            <a:endParaRPr kumimoji="1" lang="ja-JP" altLang="en-US"/>
          </a:p>
        </p:txBody>
      </p:sp>
      <p:sp>
        <p:nvSpPr>
          <p:cNvPr id="4" name="フッター プレースホルダー 3">
            <a:extLst>
              <a:ext uri="{FF2B5EF4-FFF2-40B4-BE49-F238E27FC236}">
                <a16:creationId xmlns:a16="http://schemas.microsoft.com/office/drawing/2014/main" id="{44E89D23-13A6-4A32-B7CC-DFA293B1FB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716A04-D0CA-4812-AD81-95769A39F7C0}"/>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79059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866956-A52D-49CE-A762-0F7054BA6211}"/>
              </a:ext>
            </a:extLst>
          </p:cNvPr>
          <p:cNvSpPr>
            <a:spLocks noGrp="1"/>
          </p:cNvSpPr>
          <p:nvPr>
            <p:ph type="dt" sz="half" idx="10"/>
          </p:nvPr>
        </p:nvSpPr>
        <p:spPr/>
        <p:txBody>
          <a:bodyPr/>
          <a:lstStyle/>
          <a:p>
            <a:fld id="{318DED94-D262-4C0B-845E-B65DB77B1087}" type="datetime1">
              <a:rPr kumimoji="1" lang="ja-JP" altLang="en-US" smtClean="0"/>
              <a:t>2021/7/29</a:t>
            </a:fld>
            <a:endParaRPr kumimoji="1" lang="ja-JP" altLang="en-US"/>
          </a:p>
        </p:txBody>
      </p:sp>
      <p:sp>
        <p:nvSpPr>
          <p:cNvPr id="3" name="フッター プレースホルダー 2">
            <a:extLst>
              <a:ext uri="{FF2B5EF4-FFF2-40B4-BE49-F238E27FC236}">
                <a16:creationId xmlns:a16="http://schemas.microsoft.com/office/drawing/2014/main" id="{C12F4491-2AF7-4B4F-B6A9-EC41469A430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C6119B-B1A0-43D4-B036-75A88B8A2DDF}"/>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3537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3A88C-2711-483F-9B15-86D04C5EFF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6AF74D-8052-48E3-B635-69EB64DA0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C9EB4B-4DF7-40B2-93D3-E765BF355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990149-6D15-4B20-A478-57F9A8CE472E}"/>
              </a:ext>
            </a:extLst>
          </p:cNvPr>
          <p:cNvSpPr>
            <a:spLocks noGrp="1"/>
          </p:cNvSpPr>
          <p:nvPr>
            <p:ph type="dt" sz="half" idx="10"/>
          </p:nvPr>
        </p:nvSpPr>
        <p:spPr/>
        <p:txBody>
          <a:bodyPr/>
          <a:lstStyle/>
          <a:p>
            <a:fld id="{B6B9D4A3-401E-49D4-8811-C34F4A6F8A08}" type="datetime1">
              <a:rPr kumimoji="1" lang="ja-JP" altLang="en-US" smtClean="0"/>
              <a:t>2021/7/29</a:t>
            </a:fld>
            <a:endParaRPr kumimoji="1" lang="ja-JP" altLang="en-US"/>
          </a:p>
        </p:txBody>
      </p:sp>
      <p:sp>
        <p:nvSpPr>
          <p:cNvPr id="6" name="フッター プレースホルダー 5">
            <a:extLst>
              <a:ext uri="{FF2B5EF4-FFF2-40B4-BE49-F238E27FC236}">
                <a16:creationId xmlns:a16="http://schemas.microsoft.com/office/drawing/2014/main" id="{0FF069A8-8681-4263-8697-C0421ECB74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6F8D44-3D4B-4CDB-943C-695409C1D147}"/>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07318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9060-C5DA-4E69-B5E8-8E8EACC431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B271FCD-55D7-4B69-BFD8-238268440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90F170-081E-4DDD-B705-CEECD385D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58DE61-484A-4CA0-BF62-1614B7D2397F}"/>
              </a:ext>
            </a:extLst>
          </p:cNvPr>
          <p:cNvSpPr>
            <a:spLocks noGrp="1"/>
          </p:cNvSpPr>
          <p:nvPr>
            <p:ph type="dt" sz="half" idx="10"/>
          </p:nvPr>
        </p:nvSpPr>
        <p:spPr/>
        <p:txBody>
          <a:bodyPr/>
          <a:lstStyle/>
          <a:p>
            <a:fld id="{C2962576-7862-49EB-9144-453806DDCF44}" type="datetime1">
              <a:rPr kumimoji="1" lang="ja-JP" altLang="en-US" smtClean="0"/>
              <a:t>2021/7/29</a:t>
            </a:fld>
            <a:endParaRPr kumimoji="1" lang="ja-JP" altLang="en-US"/>
          </a:p>
        </p:txBody>
      </p:sp>
      <p:sp>
        <p:nvSpPr>
          <p:cNvPr id="6" name="フッター プレースホルダー 5">
            <a:extLst>
              <a:ext uri="{FF2B5EF4-FFF2-40B4-BE49-F238E27FC236}">
                <a16:creationId xmlns:a16="http://schemas.microsoft.com/office/drawing/2014/main" id="{80B745D3-BE9E-47B1-8EEC-1257343C09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B50984-194C-4A9D-99A8-B952B712A38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409447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7B1C29-402A-4083-B20E-2199FB08A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FF8B4A-C715-4586-BF65-0A3A89556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9B0A7D-D855-4E58-9326-5B9DF6A9B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C5E83-8A63-410F-AB52-2BB73515D64D}" type="datetime1">
              <a:rPr kumimoji="1" lang="ja-JP" altLang="en-US" smtClean="0"/>
              <a:t>2021/7/29</a:t>
            </a:fld>
            <a:endParaRPr kumimoji="1" lang="ja-JP" altLang="en-US"/>
          </a:p>
        </p:txBody>
      </p:sp>
      <p:sp>
        <p:nvSpPr>
          <p:cNvPr id="5" name="フッター プレースホルダー 4">
            <a:extLst>
              <a:ext uri="{FF2B5EF4-FFF2-40B4-BE49-F238E27FC236}">
                <a16:creationId xmlns:a16="http://schemas.microsoft.com/office/drawing/2014/main" id="{C8189AFF-72E2-4F91-9E00-CFE49C73E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3008FC-25D5-44FC-B8B6-7B64B08D2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6588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varmil/items/9b0aeafa85975474e9b6" TargetMode="External"/><Relationship Id="rId7" Type="http://schemas.openxmlformats.org/officeDocument/2006/relationships/hyperlink" Target="https://qiita.com/peccul/items/90dd469e2f72babbc10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qiita.com/mom0tomo/items/b593c0e98c1eea70a114" TargetMode="External"/><Relationship Id="rId5" Type="http://schemas.openxmlformats.org/officeDocument/2006/relationships/hyperlink" Target="https://qiita.com/mikan3rd/items/d41a8ca26523f950ea9d" TargetMode="External"/><Relationship Id="rId4" Type="http://schemas.openxmlformats.org/officeDocument/2006/relationships/hyperlink" Target="https://qiita.com/Zuishin/items/e752d140efa0209fed58"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qiita.com/yaotti/items/e37c707938847aee671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staffing.co.jp/engineer/entry/20190621_1" TargetMode="External"/><Relationship Id="rId2" Type="http://schemas.openxmlformats.org/officeDocument/2006/relationships/hyperlink" Target="https://backlog.com/ja/git-tutorial/" TargetMode="External"/><Relationship Id="rId1" Type="http://schemas.openxmlformats.org/officeDocument/2006/relationships/slideLayout" Target="../slideLayouts/slideLayout2.xml"/><Relationship Id="rId6" Type="http://schemas.openxmlformats.org/officeDocument/2006/relationships/hyperlink" Target="http://try.github.com/" TargetMode="External"/><Relationship Id="rId5" Type="http://schemas.openxmlformats.org/officeDocument/2006/relationships/hyperlink" Target="https://dotinstall.com/lessons/basic_git" TargetMode="External"/><Relationship Id="rId4" Type="http://schemas.openxmlformats.org/officeDocument/2006/relationships/hyperlink" Target="https://prog-8.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r-staffing.co.jp/engineer/entry/20201225_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21.png"/><Relationship Id="rId4" Type="http://schemas.openxmlformats.org/officeDocument/2006/relationships/slide" Target="slide18.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www.itmedia.co.jp/news/articles/2102/01/news140.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Aring8510/git-edu/"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C0EA6-DA98-43FF-9C5F-03C1C5358B5B}"/>
              </a:ext>
            </a:extLst>
          </p:cNvPr>
          <p:cNvSpPr>
            <a:spLocks noGrp="1"/>
          </p:cNvSpPr>
          <p:nvPr>
            <p:ph type="ctrTitle"/>
          </p:nvPr>
        </p:nvSpPr>
        <p:spPr>
          <a:xfrm>
            <a:off x="6194716" y="739978"/>
            <a:ext cx="5334930" cy="3004145"/>
          </a:xfrm>
        </p:spPr>
        <p:txBody>
          <a:bodyPr>
            <a:normAutofit/>
          </a:bodyPr>
          <a:lstStyle/>
          <a:p>
            <a:r>
              <a:rPr kumimoji="1" lang="en-US" altLang="ja-JP"/>
              <a:t>Git</a:t>
            </a:r>
            <a:r>
              <a:rPr kumimoji="1" lang="ja-JP" altLang="en-US"/>
              <a:t>＆</a:t>
            </a:r>
            <a:r>
              <a:rPr kumimoji="1" lang="en-US" altLang="ja-JP"/>
              <a:t>GitHub</a:t>
            </a:r>
            <a:br>
              <a:rPr kumimoji="1" lang="en-US" altLang="ja-JP"/>
            </a:br>
            <a:r>
              <a:rPr kumimoji="1" lang="ja-JP" altLang="en-US"/>
              <a:t>勉強会</a:t>
            </a:r>
          </a:p>
        </p:txBody>
      </p:sp>
      <p:sp>
        <p:nvSpPr>
          <p:cNvPr id="3" name="字幕 2">
            <a:extLst>
              <a:ext uri="{FF2B5EF4-FFF2-40B4-BE49-F238E27FC236}">
                <a16:creationId xmlns:a16="http://schemas.microsoft.com/office/drawing/2014/main" id="{BB900792-4C22-4AFA-A5D9-6C4A639F1CB1}"/>
              </a:ext>
            </a:extLst>
          </p:cNvPr>
          <p:cNvSpPr>
            <a:spLocks noGrp="1"/>
          </p:cNvSpPr>
          <p:nvPr>
            <p:ph type="subTitle" idx="1"/>
          </p:nvPr>
        </p:nvSpPr>
        <p:spPr>
          <a:xfrm>
            <a:off x="6194715" y="3836197"/>
            <a:ext cx="5334931" cy="2189214"/>
          </a:xfrm>
        </p:spPr>
        <p:txBody>
          <a:bodyPr>
            <a:normAutofit/>
          </a:bodyPr>
          <a:lstStyle/>
          <a:p>
            <a:r>
              <a:rPr lang="ja-JP" altLang="en-US"/>
              <a:t>発表者：</a:t>
            </a:r>
            <a:r>
              <a:rPr lang="en-US" altLang="ja-JP"/>
              <a:t>††Aring8510††</a:t>
            </a:r>
            <a:endParaRPr kumimoji="1" lang="ja-JP" altLang="en-US"/>
          </a:p>
        </p:txBody>
      </p:sp>
      <p:pic>
        <p:nvPicPr>
          <p:cNvPr id="5" name="図 4">
            <a:extLst>
              <a:ext uri="{FF2B5EF4-FFF2-40B4-BE49-F238E27FC236}">
                <a16:creationId xmlns:a16="http://schemas.microsoft.com/office/drawing/2014/main" id="{90FAABC5-575E-4206-A9ED-6C82F927C203}"/>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1685671" y="1346619"/>
            <a:ext cx="3584185" cy="3584185"/>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 name="スライド番号プレースホルダー 3">
            <a:extLst>
              <a:ext uri="{FF2B5EF4-FFF2-40B4-BE49-F238E27FC236}">
                <a16:creationId xmlns:a16="http://schemas.microsoft.com/office/drawing/2014/main" id="{E819BFDF-5261-41F3-85CD-78E76D48B672}"/>
              </a:ext>
            </a:extLst>
          </p:cNvPr>
          <p:cNvSpPr>
            <a:spLocks noGrp="1"/>
          </p:cNvSpPr>
          <p:nvPr>
            <p:ph type="sldNum" sz="quarter" idx="12"/>
          </p:nvPr>
        </p:nvSpPr>
        <p:spPr/>
        <p:txBody>
          <a:bodyPr/>
          <a:lstStyle/>
          <a:p>
            <a:fld id="{349E52AD-C2C8-444B-9452-5416C7AF987B}" type="slidenum">
              <a:rPr kumimoji="1" lang="ja-JP" altLang="en-US" smtClean="0"/>
              <a:t>1</a:t>
            </a:fld>
            <a:endParaRPr kumimoji="1" lang="ja-JP" altLang="en-US"/>
          </a:p>
        </p:txBody>
      </p:sp>
    </p:spTree>
    <p:extLst>
      <p:ext uri="{BB962C8B-B14F-4D97-AF65-F5344CB8AC3E}">
        <p14:creationId xmlns:p14="http://schemas.microsoft.com/office/powerpoint/2010/main" val="35855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836927" cy="1322888"/>
          </a:xfrm>
        </p:spPr>
        <p:txBody>
          <a:bodyPr>
            <a:normAutofit/>
          </a:bodyPr>
          <a:lstStyle/>
          <a:p>
            <a:r>
              <a:rPr kumimoji="1" lang="en-US" altLang="ja-JP"/>
              <a:t>GitHub</a:t>
            </a:r>
            <a:r>
              <a:rPr kumimoji="1" lang="ja-JP" altLang="en-US"/>
              <a:t>とは</a:t>
            </a:r>
          </a:p>
        </p:txBody>
      </p:sp>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70880"/>
          </a:xfrm>
        </p:spPr>
        <p:txBody>
          <a:bodyPr>
            <a:normAutofit/>
          </a:bodyPr>
          <a:lstStyle/>
          <a:p>
            <a:r>
              <a:rPr lang="en-US" altLang="ja-JP" sz="2000"/>
              <a:t>GitHub</a:t>
            </a:r>
            <a:r>
              <a:rPr lang="ja-JP" altLang="en-US" sz="2000"/>
              <a:t>（ギットハブ）は、ソフトウェア開発のプラットフォームであり、ソースコードを</a:t>
            </a:r>
            <a:r>
              <a:rPr lang="ja-JP" altLang="en-US" sz="2000" b="1"/>
              <a:t>ホスティング</a:t>
            </a:r>
            <a:r>
              <a:rPr lang="ja-JP" altLang="en-US" sz="2000"/>
              <a:t>する。コードのバージョン管理システムには</a:t>
            </a:r>
            <a:r>
              <a:rPr lang="en-US" altLang="ja-JP" sz="2000"/>
              <a:t>Git</a:t>
            </a:r>
            <a:r>
              <a:rPr lang="ja-JP" altLang="en-US" sz="2000"/>
              <a:t>を使用する</a:t>
            </a:r>
            <a:r>
              <a:rPr lang="en-US" altLang="ja-JP" sz="2000"/>
              <a:t>(Wikipedia</a:t>
            </a:r>
            <a:r>
              <a:rPr lang="ja-JP" altLang="en-US" sz="2000"/>
              <a:t>より</a:t>
            </a:r>
            <a:r>
              <a:rPr lang="en-US" altLang="ja-JP" sz="2000"/>
              <a:t>)</a:t>
            </a:r>
          </a:p>
          <a:p>
            <a:r>
              <a:rPr kumimoji="1" lang="ja-JP" altLang="en-US" sz="2000"/>
              <a:t>簡潔に言えば、</a:t>
            </a:r>
            <a:r>
              <a:rPr kumimoji="1" lang="en-US" altLang="ja-JP" sz="2000"/>
              <a:t>Git</a:t>
            </a:r>
            <a:r>
              <a:rPr kumimoji="1" lang="ja-JP" altLang="en-US" sz="2000"/>
              <a:t>を便利に＆みんなで使える</a:t>
            </a:r>
            <a:r>
              <a:rPr lang="ja-JP" altLang="en-US" sz="2000"/>
              <a:t>インターネット上の</a:t>
            </a:r>
            <a:r>
              <a:rPr kumimoji="1" lang="ja-JP" altLang="en-US" sz="2000"/>
              <a:t>サービス</a:t>
            </a:r>
            <a:endParaRPr kumimoji="1" lang="en-US" altLang="ja-JP" sz="2000"/>
          </a:p>
          <a:p>
            <a:r>
              <a:rPr lang="ja-JP" altLang="en-US" sz="2000"/>
              <a:t>類似サービスには、</a:t>
            </a:r>
            <a:r>
              <a:rPr lang="en-US" altLang="ja-JP" sz="2000"/>
              <a:t>Bitbucket</a:t>
            </a:r>
            <a:r>
              <a:rPr lang="ja-JP" altLang="en-US" sz="2000"/>
              <a:t>や</a:t>
            </a:r>
            <a:r>
              <a:rPr lang="en-US" altLang="ja-JP" sz="2000"/>
              <a:t>GitLab</a:t>
            </a:r>
            <a:r>
              <a:rPr lang="ja-JP" altLang="en-US" sz="2000"/>
              <a:t>など</a:t>
            </a:r>
            <a:endParaRPr kumimoji="1" lang="ja-JP" altLang="en-US" sz="2000"/>
          </a:p>
        </p:txBody>
      </p:sp>
      <p:pic>
        <p:nvPicPr>
          <p:cNvPr id="7" name="図 6" descr="ロゴ, 会社名&#10;&#10;自動的に生成された説明">
            <a:extLst>
              <a:ext uri="{FF2B5EF4-FFF2-40B4-BE49-F238E27FC236}">
                <a16:creationId xmlns:a16="http://schemas.microsoft.com/office/drawing/2014/main" id="{CE2FD5CD-1869-4BE4-B0D3-9F87AB0E8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907" y="826780"/>
            <a:ext cx="2073852" cy="1527685"/>
          </a:xfrm>
          <a:prstGeom prst="rect">
            <a:avLst/>
          </a:prstGeom>
        </p:spPr>
      </p:pic>
      <p:pic>
        <p:nvPicPr>
          <p:cNvPr id="5" name="図 4" descr="ロゴ, 会社名&#10;&#10;自動的に生成された説明">
            <a:extLst>
              <a:ext uri="{FF2B5EF4-FFF2-40B4-BE49-F238E27FC236}">
                <a16:creationId xmlns:a16="http://schemas.microsoft.com/office/drawing/2014/main" id="{FB8629ED-F85D-4E68-986F-350AFAD7A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104" y="2802153"/>
            <a:ext cx="2417461" cy="1263318"/>
          </a:xfrm>
          <a:prstGeom prst="rect">
            <a:avLst/>
          </a:prstGeom>
        </p:spPr>
      </p:pic>
      <p:pic>
        <p:nvPicPr>
          <p:cNvPr id="9" name="図 8" descr="ロゴ, 会社名&#10;&#10;自動的に生成された説明">
            <a:extLst>
              <a:ext uri="{FF2B5EF4-FFF2-40B4-BE49-F238E27FC236}">
                <a16:creationId xmlns:a16="http://schemas.microsoft.com/office/drawing/2014/main" id="{8FE7D8EC-E495-41BF-A5E9-36A4417FA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03" y="4513160"/>
            <a:ext cx="2417461" cy="761500"/>
          </a:xfrm>
          <a:prstGeom prst="rect">
            <a:avLst/>
          </a:prstGeom>
        </p:spPr>
      </p:pic>
      <p:sp>
        <p:nvSpPr>
          <p:cNvPr id="4" name="スライド番号プレースホルダー 3">
            <a:extLst>
              <a:ext uri="{FF2B5EF4-FFF2-40B4-BE49-F238E27FC236}">
                <a16:creationId xmlns:a16="http://schemas.microsoft.com/office/drawing/2014/main" id="{E071EFDA-D857-444E-9863-5405F8C74716}"/>
              </a:ext>
            </a:extLst>
          </p:cNvPr>
          <p:cNvSpPr>
            <a:spLocks noGrp="1"/>
          </p:cNvSpPr>
          <p:nvPr>
            <p:ph type="sldNum" sz="quarter" idx="12"/>
          </p:nvPr>
        </p:nvSpPr>
        <p:spPr/>
        <p:txBody>
          <a:bodyPr/>
          <a:lstStyle/>
          <a:p>
            <a:fld id="{349E52AD-C2C8-444B-9452-5416C7AF987B}" type="slidenum">
              <a:rPr kumimoji="1" lang="ja-JP" altLang="en-US" smtClean="0"/>
              <a:t>10</a:t>
            </a:fld>
            <a:endParaRPr kumimoji="1" lang="ja-JP" altLang="en-US"/>
          </a:p>
        </p:txBody>
      </p:sp>
    </p:spTree>
    <p:extLst>
      <p:ext uri="{BB962C8B-B14F-4D97-AF65-F5344CB8AC3E}">
        <p14:creationId xmlns:p14="http://schemas.microsoft.com/office/powerpoint/2010/main" val="379569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1FD1D-9E1D-4521-82CF-248F034FABD7}"/>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err="1"/>
              <a:t>EX:GitHub</a:t>
            </a:r>
            <a:r>
              <a:rPr lang="ja-JP" altLang="en-US"/>
              <a:t>と</a:t>
            </a:r>
            <a:r>
              <a:rPr lang="en-US" altLang="ja-JP" err="1"/>
              <a:t>Bitbacket</a:t>
            </a:r>
            <a:r>
              <a:rPr lang="ja-JP" altLang="en-US"/>
              <a:t>と</a:t>
            </a:r>
            <a:r>
              <a:rPr lang="en-US" altLang="ja-JP"/>
              <a:t>GitLab</a:t>
            </a:r>
            <a:r>
              <a:rPr lang="ja-JP" altLang="en-US"/>
              <a:t>の違い</a:t>
            </a:r>
            <a:endParaRPr kumimoji="1" lang="ja-JP" altLang="en-US"/>
          </a:p>
        </p:txBody>
      </p:sp>
      <p:sp>
        <p:nvSpPr>
          <p:cNvPr id="3" name="コンテンツ プレースホルダー 2">
            <a:extLst>
              <a:ext uri="{FF2B5EF4-FFF2-40B4-BE49-F238E27FC236}">
                <a16:creationId xmlns:a16="http://schemas.microsoft.com/office/drawing/2014/main" id="{48B0DD85-6E8C-4DFE-BFB2-CD4F73FBA890}"/>
              </a:ext>
            </a:extLst>
          </p:cNvPr>
          <p:cNvSpPr>
            <a:spLocks noGrp="1"/>
          </p:cNvSpPr>
          <p:nvPr>
            <p:ph idx="1"/>
          </p:nvPr>
        </p:nvSpPr>
        <p:spPr/>
        <p:txBody>
          <a:bodyPr/>
          <a:lstStyle/>
          <a:p>
            <a:r>
              <a:rPr lang="ja-JP" altLang="en-US"/>
              <a:t>みなさんがやりたいことは上</a:t>
            </a:r>
            <a:r>
              <a:rPr lang="en-US" altLang="ja-JP"/>
              <a:t>3</a:t>
            </a:r>
            <a:r>
              <a:rPr lang="ja-JP" altLang="en-US"/>
              <a:t>つのどのサービスでも、できると思います</a:t>
            </a:r>
            <a:endParaRPr lang="en-US" altLang="ja-JP"/>
          </a:p>
          <a:p>
            <a:r>
              <a:rPr kumimoji="1" lang="en-US" altLang="ja-JP"/>
              <a:t>GitHub</a:t>
            </a:r>
            <a:r>
              <a:rPr kumimoji="1" lang="ja-JP" altLang="en-US"/>
              <a:t>が最もよく使われていて、ポピュラー</a:t>
            </a:r>
            <a:endParaRPr kumimoji="1" lang="en-US" altLang="ja-JP"/>
          </a:p>
          <a:p>
            <a:r>
              <a:rPr kumimoji="1" lang="en-US" altLang="ja-JP"/>
              <a:t>GitLab</a:t>
            </a:r>
            <a:r>
              <a:rPr kumimoji="1" lang="ja-JP" altLang="en-US"/>
              <a:t>はそのサービス自体が</a:t>
            </a:r>
            <a:r>
              <a:rPr kumimoji="1" lang="en-US" altLang="ja-JP"/>
              <a:t>OSS</a:t>
            </a:r>
            <a:r>
              <a:rPr kumimoji="1" lang="ja-JP" altLang="en-US"/>
              <a:t>で作られている＆多機能。</a:t>
            </a:r>
            <a:endParaRPr kumimoji="1" lang="en-US" altLang="ja-JP"/>
          </a:p>
          <a:p>
            <a:r>
              <a:rPr lang="en-US" altLang="ja-JP" err="1"/>
              <a:t>Bitbacket</a:t>
            </a:r>
            <a:r>
              <a:rPr lang="ja-JP" altLang="en-US"/>
              <a:t>は、しらん</a:t>
            </a:r>
            <a:r>
              <a:rPr lang="en-US" altLang="ja-JP"/>
              <a:t>(</a:t>
            </a:r>
            <a:r>
              <a:rPr lang="ja-JP" altLang="en-US"/>
              <a:t>有識者募集</a:t>
            </a:r>
            <a:r>
              <a:rPr lang="en-US" altLang="ja-JP"/>
              <a:t>)</a:t>
            </a:r>
            <a:r>
              <a:rPr lang="ja-JP" altLang="en-US"/>
              <a:t>。</a:t>
            </a:r>
            <a:endParaRPr lang="en-US" altLang="ja-JP"/>
          </a:p>
          <a:p>
            <a:r>
              <a:rPr lang="en-US" altLang="ja-JP">
                <a:solidFill>
                  <a:schemeClr val="bg2">
                    <a:lumMod val="90000"/>
                  </a:schemeClr>
                </a:solidFill>
              </a:rPr>
              <a:t>MS</a:t>
            </a:r>
            <a:r>
              <a:rPr lang="ja-JP" altLang="en-US">
                <a:solidFill>
                  <a:schemeClr val="bg2">
                    <a:lumMod val="90000"/>
                  </a:schemeClr>
                </a:solidFill>
              </a:rPr>
              <a:t>に買収されてからの</a:t>
            </a:r>
            <a:r>
              <a:rPr kumimoji="1" lang="en-US" altLang="ja-JP">
                <a:solidFill>
                  <a:schemeClr val="bg2">
                    <a:lumMod val="90000"/>
                  </a:schemeClr>
                </a:solidFill>
              </a:rPr>
              <a:t>GitHub</a:t>
            </a:r>
            <a:r>
              <a:rPr kumimoji="1" lang="ja-JP" altLang="en-US">
                <a:solidFill>
                  <a:schemeClr val="bg2">
                    <a:lumMod val="90000"/>
                  </a:schemeClr>
                </a:solidFill>
              </a:rPr>
              <a:t>は、プライベートリポジトリが無料で使えるようになったり、</a:t>
            </a:r>
            <a:r>
              <a:rPr kumimoji="1" lang="en-US" altLang="ja-JP">
                <a:solidFill>
                  <a:schemeClr val="bg2">
                    <a:lumMod val="90000"/>
                  </a:schemeClr>
                </a:solidFill>
              </a:rPr>
              <a:t>CI</a:t>
            </a:r>
            <a:r>
              <a:rPr kumimoji="1" lang="ja-JP" altLang="en-US">
                <a:solidFill>
                  <a:schemeClr val="bg2">
                    <a:lumMod val="90000"/>
                  </a:schemeClr>
                </a:solidFill>
              </a:rPr>
              <a:t>が使えるようになったり、結構便利になったよな</a:t>
            </a:r>
            <a:endParaRPr kumimoji="1" lang="en-US" altLang="ja-JP">
              <a:solidFill>
                <a:schemeClr val="bg2">
                  <a:lumMod val="90000"/>
                </a:schemeClr>
              </a:solidFill>
            </a:endParaRPr>
          </a:p>
          <a:p>
            <a:endParaRPr kumimoji="1" lang="ja-JP" altLang="en-US"/>
          </a:p>
        </p:txBody>
      </p:sp>
      <p:sp>
        <p:nvSpPr>
          <p:cNvPr id="4" name="スライド番号プレースホルダー 3">
            <a:extLst>
              <a:ext uri="{FF2B5EF4-FFF2-40B4-BE49-F238E27FC236}">
                <a16:creationId xmlns:a16="http://schemas.microsoft.com/office/drawing/2014/main" id="{80F44751-A763-421D-AC8D-EBCAB4552DBD}"/>
              </a:ext>
            </a:extLst>
          </p:cNvPr>
          <p:cNvSpPr>
            <a:spLocks noGrp="1"/>
          </p:cNvSpPr>
          <p:nvPr>
            <p:ph type="sldNum" sz="quarter" idx="12"/>
          </p:nvPr>
        </p:nvSpPr>
        <p:spPr/>
        <p:txBody>
          <a:bodyPr/>
          <a:lstStyle/>
          <a:p>
            <a:fld id="{349E52AD-C2C8-444B-9452-5416C7AF987B}" type="slidenum">
              <a:rPr kumimoji="1" lang="ja-JP" altLang="en-US" smtClean="0"/>
              <a:t>11</a:t>
            </a:fld>
            <a:endParaRPr kumimoji="1" lang="ja-JP" altLang="en-US"/>
          </a:p>
        </p:txBody>
      </p:sp>
    </p:spTree>
    <p:extLst>
      <p:ext uri="{BB962C8B-B14F-4D97-AF65-F5344CB8AC3E}">
        <p14:creationId xmlns:p14="http://schemas.microsoft.com/office/powerpoint/2010/main" val="40377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kumimoji="1" lang="en-US" altLang="ja-JP" sz="4400" kern="1200">
                <a:solidFill>
                  <a:schemeClr val="tx1">
                    <a:lumMod val="85000"/>
                    <a:lumOff val="15000"/>
                  </a:schemeClr>
                </a:solidFill>
                <a:latin typeface="+mj-lt"/>
                <a:ea typeface="+mj-ea"/>
                <a:cs typeface="+mj-cs"/>
              </a:rPr>
              <a:t>Git</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3729160" y="5163670"/>
            <a:ext cx="7320504" cy="1087718"/>
          </a:xfrm>
        </p:spPr>
        <p:txBody>
          <a:bodyPr vert="horz" lIns="91440" tIns="45720" rIns="91440" bIns="45720" rtlCol="0" anchor="ctr">
            <a:normAutofit/>
          </a:bodyPr>
          <a:lstStyle/>
          <a:p>
            <a:pPr algn="r"/>
            <a:r>
              <a:rPr lang="ja-JP" altLang="en-US" sz="1800" kern="1200">
                <a:solidFill>
                  <a:schemeClr val="tx1">
                    <a:lumMod val="85000"/>
                    <a:lumOff val="15000"/>
                  </a:schemeClr>
                </a:solidFill>
                <a:latin typeface="+mn-lt"/>
                <a:ea typeface="+mn-ea"/>
                <a:cs typeface="+mn-cs"/>
              </a:rPr>
              <a:t>第二章</a:t>
            </a:r>
          </a:p>
        </p:txBody>
      </p:sp>
      <p:sp>
        <p:nvSpPr>
          <p:cNvPr id="3" name="スライド番号プレースホルダー 2">
            <a:extLst>
              <a:ext uri="{FF2B5EF4-FFF2-40B4-BE49-F238E27FC236}">
                <a16:creationId xmlns:a16="http://schemas.microsoft.com/office/drawing/2014/main" id="{DB3437EE-A88D-4FAC-AFE1-4354CB74E0D9}"/>
              </a:ext>
            </a:extLst>
          </p:cNvPr>
          <p:cNvSpPr>
            <a:spLocks noGrp="1"/>
          </p:cNvSpPr>
          <p:nvPr>
            <p:ph type="sldNum" sz="quarter" idx="12"/>
          </p:nvPr>
        </p:nvSpPr>
        <p:spPr/>
        <p:txBody>
          <a:bodyPr/>
          <a:lstStyle/>
          <a:p>
            <a:fld id="{349E52AD-C2C8-444B-9452-5416C7AF987B}" type="slidenum">
              <a:rPr kumimoji="1" lang="ja-JP" altLang="en-US" smtClean="0"/>
              <a:t>12</a:t>
            </a:fld>
            <a:endParaRPr kumimoji="1" lang="ja-JP" altLang="en-US"/>
          </a:p>
        </p:txBody>
      </p:sp>
    </p:spTree>
    <p:extLst>
      <p:ext uri="{BB962C8B-B14F-4D97-AF65-F5344CB8AC3E}">
        <p14:creationId xmlns:p14="http://schemas.microsoft.com/office/powerpoint/2010/main" val="1185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735BF1A-E1D3-4F5D-93C3-EE6F6E270DBB}"/>
              </a:ext>
            </a:extLst>
          </p:cNvPr>
          <p:cNvSpPr>
            <a:spLocks noGrp="1"/>
          </p:cNvSpPr>
          <p:nvPr>
            <p:ph type="title"/>
          </p:nvPr>
        </p:nvSpPr>
        <p:spPr>
          <a:xfrm>
            <a:off x="838200" y="365125"/>
            <a:ext cx="10515600" cy="1325563"/>
          </a:xfrm>
        </p:spPr>
        <p:txBody>
          <a:bodyPr>
            <a:normAutofit/>
          </a:bodyPr>
          <a:lstStyle/>
          <a:p>
            <a:r>
              <a:rPr kumimoji="1" lang="ja-JP" altLang="en-US"/>
              <a:t>環境</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A556004E-F187-4618-ACB7-6DF9A3BB10D2}"/>
              </a:ext>
            </a:extLst>
          </p:cNvPr>
          <p:cNvSpPr>
            <a:spLocks noGrp="1"/>
          </p:cNvSpPr>
          <p:nvPr>
            <p:ph idx="1"/>
          </p:nvPr>
        </p:nvSpPr>
        <p:spPr>
          <a:xfrm>
            <a:off x="838200" y="1825625"/>
            <a:ext cx="10515600" cy="4351338"/>
          </a:xfrm>
        </p:spPr>
        <p:txBody>
          <a:bodyPr>
            <a:normAutofit/>
          </a:bodyPr>
          <a:lstStyle/>
          <a:p>
            <a:r>
              <a:rPr kumimoji="1" lang="ja-JP" altLang="en-US"/>
              <a:t>事前にコマンドライン上で</a:t>
            </a:r>
            <a:r>
              <a:rPr kumimoji="1" lang="en-US" altLang="ja-JP"/>
              <a:t>Git</a:t>
            </a:r>
            <a:r>
              <a:rPr kumimoji="1" lang="ja-JP" altLang="en-US"/>
              <a:t>が使える環境を用意します</a:t>
            </a:r>
            <a:endParaRPr kumimoji="1" lang="en-US" altLang="ja-JP"/>
          </a:p>
          <a:p>
            <a:pPr lvl="1"/>
            <a:r>
              <a:rPr lang="ja-JP" altLang="en-US"/>
              <a:t>確認するには、</a:t>
            </a:r>
            <a:r>
              <a:rPr lang="en-US" altLang="ja-JP"/>
              <a:t>CLI</a:t>
            </a:r>
            <a:r>
              <a:rPr lang="ja-JP" altLang="en-US"/>
              <a:t>で、「</a:t>
            </a:r>
            <a:r>
              <a:rPr lang="en-US" altLang="ja-JP"/>
              <a:t>git --version</a:t>
            </a:r>
            <a:r>
              <a:rPr lang="ja-JP" altLang="en-US"/>
              <a:t>」を入力</a:t>
            </a:r>
            <a:endParaRPr lang="en-US" altLang="ja-JP"/>
          </a:p>
          <a:p>
            <a:pPr lvl="1"/>
            <a:r>
              <a:rPr lang="en-US" altLang="ja-JP"/>
              <a:t>git config --global user.name "John Doe“</a:t>
            </a:r>
          </a:p>
          <a:p>
            <a:pPr lvl="1"/>
            <a:r>
              <a:rPr lang="en-US" altLang="ja-JP"/>
              <a:t>git config --global </a:t>
            </a:r>
            <a:r>
              <a:rPr lang="en-US" altLang="ja-JP" err="1"/>
              <a:t>user.email</a:t>
            </a:r>
            <a:r>
              <a:rPr lang="en-US" altLang="ja-JP"/>
              <a:t> johndoe@example.com</a:t>
            </a:r>
          </a:p>
          <a:p>
            <a:pPr lvl="1"/>
            <a:endParaRPr lang="en-US" altLang="ja-JP"/>
          </a:p>
          <a:p>
            <a:r>
              <a:rPr kumimoji="1" lang="en-US" altLang="ja-JP"/>
              <a:t>GitHub</a:t>
            </a:r>
            <a:r>
              <a:rPr kumimoji="1" lang="ja-JP" altLang="en-US"/>
              <a:t>のアカウント</a:t>
            </a:r>
            <a:r>
              <a:rPr lang="ja-JP" altLang="en-US"/>
              <a:t>を作ります</a:t>
            </a:r>
            <a:endParaRPr lang="en-US" altLang="ja-JP"/>
          </a:p>
          <a:p>
            <a:pPr lvl="1"/>
            <a:r>
              <a:rPr kumimoji="1" lang="ja-JP" altLang="en-US"/>
              <a:t>用途みたいなのを聞かれるかもなので適当に</a:t>
            </a:r>
            <a:r>
              <a:rPr lang="ja-JP" altLang="en-US"/>
              <a:t>「</a:t>
            </a:r>
            <a:r>
              <a:rPr kumimoji="1" lang="en-US" altLang="ja-JP"/>
              <a:t>for study</a:t>
            </a:r>
            <a:r>
              <a:rPr kumimoji="1" lang="ja-JP" altLang="en-US"/>
              <a:t>」とでも。</a:t>
            </a:r>
            <a:endParaRPr kumimoji="1" lang="en-US" altLang="ja-JP"/>
          </a:p>
        </p:txBody>
      </p:sp>
      <p:sp>
        <p:nvSpPr>
          <p:cNvPr id="4" name="スライド番号プレースホルダー 3">
            <a:extLst>
              <a:ext uri="{FF2B5EF4-FFF2-40B4-BE49-F238E27FC236}">
                <a16:creationId xmlns:a16="http://schemas.microsoft.com/office/drawing/2014/main" id="{18640580-0D1C-4C88-ACC3-D1B867EB98A6}"/>
              </a:ext>
            </a:extLst>
          </p:cNvPr>
          <p:cNvSpPr>
            <a:spLocks noGrp="1"/>
          </p:cNvSpPr>
          <p:nvPr>
            <p:ph type="sldNum" sz="quarter" idx="12"/>
          </p:nvPr>
        </p:nvSpPr>
        <p:spPr/>
        <p:txBody>
          <a:bodyPr/>
          <a:lstStyle/>
          <a:p>
            <a:fld id="{349E52AD-C2C8-444B-9452-5416C7AF987B}" type="slidenum">
              <a:rPr kumimoji="1" lang="ja-JP" altLang="en-US" smtClean="0"/>
              <a:t>13</a:t>
            </a:fld>
            <a:endParaRPr kumimoji="1" lang="ja-JP" altLang="en-US"/>
          </a:p>
        </p:txBody>
      </p:sp>
    </p:spTree>
    <p:extLst>
      <p:ext uri="{BB962C8B-B14F-4D97-AF65-F5344CB8AC3E}">
        <p14:creationId xmlns:p14="http://schemas.microsoft.com/office/powerpoint/2010/main" val="214565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kumimoji="1" lang="ja-JP" altLang="en-US" sz="4000" kern="1200">
                <a:latin typeface="+mj-lt"/>
                <a:ea typeface="+mj-ea"/>
                <a:cs typeface="+mj-cs"/>
              </a:rPr>
              <a:t>演習</a:t>
            </a:r>
            <a:r>
              <a:rPr kumimoji="1" lang="en-US" altLang="ja-JP" sz="4000" kern="1200">
                <a:latin typeface="+mj-lt"/>
                <a:ea typeface="+mj-ea"/>
                <a:cs typeface="+mj-cs"/>
              </a:rPr>
              <a:t>1</a:t>
            </a:r>
            <a:r>
              <a:rPr kumimoji="1" lang="ja-JP" altLang="en-US" sz="4000" kern="1200">
                <a:latin typeface="+mj-lt"/>
                <a:ea typeface="+mj-ea"/>
                <a:cs typeface="+mj-cs"/>
              </a:rPr>
              <a:t>：</a:t>
            </a:r>
            <a:r>
              <a:rPr kumimoji="1" lang="en-US" altLang="ja-JP" sz="4000" kern="1200">
                <a:latin typeface="+mj-lt"/>
                <a:ea typeface="+mj-ea"/>
                <a:cs typeface="+mj-cs"/>
              </a:rPr>
              <a:t>Git</a:t>
            </a:r>
            <a:r>
              <a:rPr lang="ja-JP" altLang="en-US" sz="4000" kern="1200">
                <a:latin typeface="+mj-lt"/>
                <a:ea typeface="+mj-ea"/>
                <a:cs typeface="+mj-cs"/>
              </a:rPr>
              <a:t>導入</a:t>
            </a:r>
            <a:endParaRPr kumimoji="1" lang="en-US" altLang="ja-JP" sz="4000" kern="1200">
              <a:latin typeface="+mj-lt"/>
              <a:ea typeface="+mj-ea"/>
              <a:cs typeface="+mj-cs"/>
            </a:endParaRP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6190909" y="552906"/>
            <a:ext cx="5159825" cy="1674905"/>
          </a:xfrm>
        </p:spPr>
        <p:txBody>
          <a:bodyPr vert="horz" lIns="91440" tIns="45720" rIns="91440" bIns="45720" rtlCol="0" anchor="ctr">
            <a:normAutofit/>
          </a:bodyPr>
          <a:lstStyle/>
          <a:p>
            <a:pPr marL="0" indent="0">
              <a:buNone/>
            </a:pPr>
            <a:r>
              <a:rPr lang="ja-JP" altLang="en-US" sz="2000" kern="1200">
                <a:latin typeface="+mn-lt"/>
                <a:ea typeface="+mn-ea"/>
                <a:cs typeface="+mn-cs"/>
              </a:rPr>
              <a:t>・既存のディレクトリを</a:t>
            </a:r>
            <a:r>
              <a:rPr lang="en-US" altLang="ja-JP" sz="2000" kern="1200">
                <a:latin typeface="+mn-lt"/>
                <a:ea typeface="+mn-ea"/>
                <a:cs typeface="+mn-cs"/>
              </a:rPr>
              <a:t>git</a:t>
            </a:r>
            <a:r>
              <a:rPr lang="ja-JP" altLang="en-US" sz="2000" kern="1200">
                <a:latin typeface="+mn-lt"/>
                <a:ea typeface="+mn-ea"/>
                <a:cs typeface="+mn-cs"/>
              </a:rPr>
              <a:t>で管理する</a:t>
            </a:r>
            <a:r>
              <a:rPr lang="en-US" altLang="ja-JP" sz="2000" kern="1200">
                <a:latin typeface="+mn-lt"/>
                <a:ea typeface="+mn-ea"/>
                <a:cs typeface="+mn-cs"/>
              </a:rPr>
              <a:t>(</a:t>
            </a:r>
            <a:r>
              <a:rPr lang="ja-JP" altLang="en-US" sz="2000" kern="1200">
                <a:latin typeface="+mn-lt"/>
                <a:ea typeface="+mn-ea"/>
                <a:cs typeface="+mn-cs"/>
              </a:rPr>
              <a:t>ローカルリポジトリ</a:t>
            </a:r>
            <a:r>
              <a:rPr lang="en-US" altLang="ja-JP" sz="2000" kern="1200">
                <a:latin typeface="+mn-lt"/>
                <a:ea typeface="+mn-ea"/>
                <a:cs typeface="+mn-cs"/>
              </a:rPr>
              <a:t>)</a:t>
            </a:r>
            <a:r>
              <a:rPr lang="ja-JP" altLang="en-US" sz="2000" kern="1200">
                <a:latin typeface="+mn-lt"/>
                <a:ea typeface="+mn-ea"/>
                <a:cs typeface="+mn-cs"/>
              </a:rPr>
              <a:t>。</a:t>
            </a:r>
            <a:endParaRPr lang="en-US" altLang="ja-JP" sz="2000" kern="1200">
              <a:latin typeface="+mn-lt"/>
              <a:ea typeface="+mn-ea"/>
              <a:cs typeface="+mn-cs"/>
            </a:endParaRPr>
          </a:p>
          <a:p>
            <a:pPr marL="0" indent="0">
              <a:buNone/>
            </a:pPr>
            <a:r>
              <a:rPr lang="ja-JP" altLang="en-US" sz="2000" kern="1200">
                <a:latin typeface="+mn-lt"/>
                <a:ea typeface="+mn-ea"/>
                <a:cs typeface="+mn-cs"/>
              </a:rPr>
              <a:t>・</a:t>
            </a:r>
            <a:r>
              <a:rPr lang="en-US" altLang="ja-JP" sz="2000" kern="1200">
                <a:latin typeface="+mn-lt"/>
                <a:ea typeface="+mn-ea"/>
                <a:cs typeface="+mn-cs"/>
              </a:rPr>
              <a:t>git </a:t>
            </a:r>
            <a:r>
              <a:rPr lang="en-US" altLang="ja-JP" sz="2000" kern="1200" err="1">
                <a:latin typeface="+mn-lt"/>
                <a:ea typeface="+mn-ea"/>
                <a:cs typeface="+mn-cs"/>
              </a:rPr>
              <a:t>init</a:t>
            </a:r>
            <a:r>
              <a:rPr lang="ja-JP" altLang="en-US" sz="2000" kern="1200">
                <a:latin typeface="+mn-lt"/>
                <a:ea typeface="+mn-ea"/>
                <a:cs typeface="+mn-cs"/>
              </a:rPr>
              <a:t>：そのディレクトリをローカルリポジトリとして</a:t>
            </a:r>
            <a:r>
              <a:rPr lang="en-US" altLang="ja-JP" sz="2000"/>
              <a:t>Git</a:t>
            </a:r>
            <a:r>
              <a:rPr lang="ja-JP" altLang="en-US" sz="2000"/>
              <a:t>で管理する</a:t>
            </a:r>
            <a:endParaRPr lang="en-US" altLang="ja-JP" sz="2000" kern="1200">
              <a:latin typeface="+mn-lt"/>
              <a:ea typeface="+mn-ea"/>
              <a:cs typeface="+mn-cs"/>
            </a:endParaRP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1283560"/>
              </p:ext>
            </p:extLst>
          </p:nvPr>
        </p:nvGraphicFramePr>
        <p:xfrm>
          <a:off x="835166" y="2773956"/>
          <a:ext cx="10515570" cy="3161782"/>
        </p:xfrm>
        <a:graphic>
          <a:graphicData uri="http://schemas.openxmlformats.org/drawingml/2006/table">
            <a:tbl>
              <a:tblPr firstRow="1" bandRow="1">
                <a:solidFill>
                  <a:schemeClr val="bg1">
                    <a:lumMod val="95000"/>
                  </a:schemeClr>
                </a:solidFill>
                <a:tableStyleId>{5C22544A-7EE6-4342-B048-85BDC9FD1C3A}</a:tableStyleId>
              </a:tblPr>
              <a:tblGrid>
                <a:gridCol w="5497696">
                  <a:extLst>
                    <a:ext uri="{9D8B030D-6E8A-4147-A177-3AD203B41FA5}">
                      <a16:colId xmlns:a16="http://schemas.microsoft.com/office/drawing/2014/main" val="1532502494"/>
                    </a:ext>
                  </a:extLst>
                </a:gridCol>
                <a:gridCol w="5017874">
                  <a:extLst>
                    <a:ext uri="{9D8B030D-6E8A-4147-A177-3AD203B41FA5}">
                      <a16:colId xmlns:a16="http://schemas.microsoft.com/office/drawing/2014/main" val="1423431629"/>
                    </a:ext>
                  </a:extLst>
                </a:gridCol>
              </a:tblGrid>
              <a:tr h="3161782">
                <a:tc>
                  <a:txBody>
                    <a:bodyPr/>
                    <a:lstStyle/>
                    <a:p>
                      <a:pPr marL="0" indent="0">
                        <a:buNone/>
                      </a:pPr>
                      <a:r>
                        <a:rPr lang="en-US" altLang="ja-JP" sz="3100" b="1" cap="none" spc="0" err="1">
                          <a:solidFill>
                            <a:schemeClr val="tx1"/>
                          </a:solidFill>
                        </a:rPr>
                        <a:t>mkdir</a:t>
                      </a:r>
                      <a:r>
                        <a:rPr lang="en-US" altLang="ja-JP" sz="3100" b="1" cap="none" spc="0">
                          <a:solidFill>
                            <a:schemeClr val="tx1"/>
                          </a:solidFill>
                        </a:rPr>
                        <a:t> test-git</a:t>
                      </a:r>
                    </a:p>
                    <a:p>
                      <a:pPr marL="0" indent="0">
                        <a:buNone/>
                      </a:pPr>
                      <a:r>
                        <a:rPr lang="en-US" altLang="ja-JP" sz="3100" b="1" cap="none" spc="0">
                          <a:solidFill>
                            <a:schemeClr val="tx1"/>
                          </a:solidFill>
                        </a:rPr>
                        <a:t>cd test-git</a:t>
                      </a:r>
                    </a:p>
                    <a:p>
                      <a:pPr marL="0" indent="0">
                        <a:buNone/>
                      </a:pPr>
                      <a:r>
                        <a:rPr lang="en-US" altLang="ja-JP" sz="3100" b="1" cap="none" spc="0" err="1">
                          <a:solidFill>
                            <a:schemeClr val="tx1"/>
                          </a:solidFill>
                        </a:rPr>
                        <a:t>mkdir</a:t>
                      </a:r>
                      <a:r>
                        <a:rPr lang="en-US" altLang="ja-JP" sz="3100" b="1" cap="none" spc="0">
                          <a:solidFill>
                            <a:schemeClr val="tx1"/>
                          </a:solidFill>
                        </a:rPr>
                        <a:t> test-local</a:t>
                      </a:r>
                    </a:p>
                    <a:p>
                      <a:pPr marL="0" indent="0">
                        <a:buNone/>
                      </a:pPr>
                      <a:r>
                        <a:rPr lang="en-US" altLang="ja-JP" sz="3100" b="1" cap="none" spc="0">
                          <a:solidFill>
                            <a:schemeClr val="tx1"/>
                          </a:solidFill>
                        </a:rPr>
                        <a:t>cd test-local</a:t>
                      </a:r>
                    </a:p>
                    <a:p>
                      <a:pPr marL="0" indent="0">
                        <a:buNone/>
                      </a:pPr>
                      <a:r>
                        <a:rPr lang="en-US" altLang="ja-JP" sz="3100" b="1" cap="none" spc="0">
                          <a:solidFill>
                            <a:schemeClr val="tx1"/>
                          </a:solidFill>
                        </a:rPr>
                        <a:t>git </a:t>
                      </a:r>
                      <a:r>
                        <a:rPr lang="en-US" altLang="ja-JP" sz="3100" b="1" cap="none" spc="0" err="1">
                          <a:solidFill>
                            <a:schemeClr val="tx1"/>
                          </a:solidFill>
                        </a:rPr>
                        <a:t>init</a:t>
                      </a:r>
                      <a:endParaRPr lang="en-US" altLang="ja-JP" sz="3100" b="1" cap="none" spc="0">
                        <a:solidFill>
                          <a:schemeClr val="tx1"/>
                        </a:solidFill>
                      </a:endParaRPr>
                    </a:p>
                    <a:p>
                      <a:pPr marL="0" indent="0">
                        <a:buNone/>
                      </a:pPr>
                      <a:endParaRPr lang="en-US" altLang="ja-JP" sz="3100" b="1" cap="none" spc="0">
                        <a:solidFill>
                          <a:schemeClr val="tx1"/>
                        </a:solidFill>
                      </a:endParaRPr>
                    </a:p>
                  </a:txBody>
                  <a:tcPr marL="123916" marR="398267" marT="35405" marB="26553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indent="0">
                        <a:buNone/>
                      </a:pPr>
                      <a:r>
                        <a:rPr lang="ja-JP" altLang="en-US" sz="3100" b="1" cap="none" spc="0">
                          <a:solidFill>
                            <a:schemeClr val="tx1"/>
                          </a:solidFill>
                        </a:rPr>
                        <a:t>対象ディレクトリ作成</a:t>
                      </a:r>
                      <a:endParaRPr lang="en-US" altLang="ja-JP" sz="3100" b="1" cap="none" spc="0">
                        <a:solidFill>
                          <a:schemeClr val="tx1"/>
                        </a:solidFill>
                      </a:endParaRPr>
                    </a:p>
                    <a:p>
                      <a:pPr marL="0" indent="0">
                        <a:buNone/>
                      </a:pPr>
                      <a:r>
                        <a:rPr lang="ja-JP" altLang="en-US" sz="3100" b="1" cap="none" spc="0">
                          <a:solidFill>
                            <a:schemeClr val="tx1"/>
                          </a:solidFill>
                        </a:rPr>
                        <a:t>対象ディレクトリに移動</a:t>
                      </a:r>
                      <a:endParaRPr lang="en-US" altLang="ja-JP" sz="3100" b="1" cap="none" spc="0">
                        <a:solidFill>
                          <a:schemeClr val="tx1"/>
                        </a:solidFill>
                      </a:endParaRPr>
                    </a:p>
                    <a:p>
                      <a:pPr marL="0" indent="0">
                        <a:buNone/>
                      </a:pPr>
                      <a:endParaRPr lang="en-US" altLang="ja-JP" sz="3100" b="1" cap="none" spc="0">
                        <a:solidFill>
                          <a:schemeClr val="tx1"/>
                        </a:solidFill>
                      </a:endParaRPr>
                    </a:p>
                    <a:p>
                      <a:pPr marL="0" indent="0">
                        <a:buNone/>
                      </a:pPr>
                      <a:endParaRPr lang="en-US" altLang="ja-JP" sz="3100" b="1" cap="none" spc="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100" b="1" cap="none" spc="0">
                          <a:solidFill>
                            <a:schemeClr val="tx1"/>
                          </a:solidFill>
                        </a:rPr>
                        <a:t>カレントディレクトリに</a:t>
                      </a:r>
                      <a:r>
                        <a:rPr lang="en-US" altLang="ja-JP" sz="3100" b="1" cap="none" spc="0">
                          <a:solidFill>
                            <a:schemeClr val="tx1"/>
                          </a:solidFill>
                        </a:rPr>
                        <a:t>git</a:t>
                      </a:r>
                      <a:r>
                        <a:rPr lang="ja-JP" altLang="en-US" sz="3100" b="1" cap="none" spc="0">
                          <a:solidFill>
                            <a:schemeClr val="tx1"/>
                          </a:solidFill>
                        </a:rPr>
                        <a:t>を導入</a:t>
                      </a:r>
                      <a:endParaRPr lang="en-US" altLang="ja-JP" sz="3100" b="1" cap="none" spc="0">
                        <a:solidFill>
                          <a:schemeClr val="tx1"/>
                        </a:solidFill>
                      </a:endParaRPr>
                    </a:p>
                  </a:txBody>
                  <a:tcPr marL="123916" marR="398267" marT="35405" marB="265534"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BA8B34D9-EA60-4F84-81D6-258647AF8C47}"/>
              </a:ext>
            </a:extLst>
          </p:cNvPr>
          <p:cNvSpPr>
            <a:spLocks noGrp="1"/>
          </p:cNvSpPr>
          <p:nvPr>
            <p:ph type="sldNum" sz="quarter" idx="12"/>
          </p:nvPr>
        </p:nvSpPr>
        <p:spPr/>
        <p:txBody>
          <a:bodyPr/>
          <a:lstStyle/>
          <a:p>
            <a:fld id="{349E52AD-C2C8-444B-9452-5416C7AF987B}" type="slidenum">
              <a:rPr kumimoji="1" lang="ja-JP" altLang="en-US" smtClean="0"/>
              <a:t>14</a:t>
            </a:fld>
            <a:endParaRPr kumimoji="1" lang="ja-JP" altLang="en-US"/>
          </a:p>
        </p:txBody>
      </p:sp>
    </p:spTree>
    <p:extLst>
      <p:ext uri="{BB962C8B-B14F-4D97-AF65-F5344CB8AC3E}">
        <p14:creationId xmlns:p14="http://schemas.microsoft.com/office/powerpoint/2010/main" val="280129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35F6D-A2C8-4E55-8F87-C70549E8ED18}"/>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err="1"/>
              <a:t>EX:Git</a:t>
            </a:r>
            <a:r>
              <a:rPr kumimoji="1" lang="ja-JP" altLang="en-US"/>
              <a:t>を</a:t>
            </a:r>
            <a:r>
              <a:rPr lang="ja-JP" altLang="en-US"/>
              <a:t>便利に使おう</a:t>
            </a:r>
            <a:endParaRPr kumimoji="1" lang="ja-JP" altLang="en-US"/>
          </a:p>
        </p:txBody>
      </p:sp>
      <p:sp>
        <p:nvSpPr>
          <p:cNvPr id="3" name="コンテンツ プレースホルダー 2">
            <a:extLst>
              <a:ext uri="{FF2B5EF4-FFF2-40B4-BE49-F238E27FC236}">
                <a16:creationId xmlns:a16="http://schemas.microsoft.com/office/drawing/2014/main" id="{EC66F4AA-E257-46E0-9E6A-DEA62812F782}"/>
              </a:ext>
            </a:extLst>
          </p:cNvPr>
          <p:cNvSpPr>
            <a:spLocks noGrp="1"/>
          </p:cNvSpPr>
          <p:nvPr>
            <p:ph idx="1"/>
          </p:nvPr>
        </p:nvSpPr>
        <p:spPr/>
        <p:txBody>
          <a:bodyPr>
            <a:normAutofit lnSpcReduction="10000"/>
          </a:bodyPr>
          <a:lstStyle/>
          <a:p>
            <a:r>
              <a:rPr kumimoji="1" lang="ja-JP" altLang="en-US"/>
              <a:t>プロンプトに</a:t>
            </a:r>
            <a:r>
              <a:rPr kumimoji="1" lang="en-US" altLang="ja-JP"/>
              <a:t>branch</a:t>
            </a:r>
            <a:r>
              <a:rPr kumimoji="1" lang="ja-JP" altLang="en-US"/>
              <a:t>名やステージング情報などを表示する</a:t>
            </a:r>
            <a:endParaRPr kumimoji="1" lang="en-US" altLang="ja-JP"/>
          </a:p>
          <a:p>
            <a:pPr lvl="1"/>
            <a:r>
              <a:rPr lang="en-US" altLang="ja-JP"/>
              <a:t>Bash</a:t>
            </a:r>
            <a:endParaRPr kumimoji="1" lang="en-US" altLang="ja-JP"/>
          </a:p>
          <a:p>
            <a:pPr marL="457200" lvl="1" indent="0">
              <a:buNone/>
            </a:pPr>
            <a:r>
              <a:rPr lang="en-US" altLang="ja-JP">
                <a:hlinkClick r:id="rId3"/>
              </a:rPr>
              <a:t>https://qiita.com/varmil/items/9b0aeafa85975474e9b6</a:t>
            </a:r>
            <a:endParaRPr lang="en-US" altLang="ja-JP"/>
          </a:p>
          <a:p>
            <a:pPr lvl="1"/>
            <a:r>
              <a:rPr lang="en-US" altLang="ja-JP" err="1"/>
              <a:t>Powershell</a:t>
            </a:r>
            <a:endParaRPr lang="en-US" altLang="ja-JP"/>
          </a:p>
          <a:p>
            <a:pPr marL="457200" lvl="1" indent="0">
              <a:buNone/>
            </a:pPr>
            <a:r>
              <a:rPr lang="en-US" altLang="ja-JP">
                <a:hlinkClick r:id="rId4"/>
              </a:rPr>
              <a:t>https://qiita.com/Zuishin/items/e752d140efa0209fed58</a:t>
            </a:r>
            <a:endParaRPr lang="en-US" altLang="ja-JP"/>
          </a:p>
          <a:p>
            <a:pPr lvl="1"/>
            <a:r>
              <a:rPr lang="en-US" altLang="ja-JP" err="1"/>
              <a:t>Zsh</a:t>
            </a:r>
            <a:endParaRPr lang="en-US" altLang="ja-JP"/>
          </a:p>
          <a:p>
            <a:pPr marL="457200" lvl="1" indent="0">
              <a:buNone/>
            </a:pPr>
            <a:r>
              <a:rPr lang="en-US" altLang="ja-JP">
                <a:hlinkClick r:id="rId5"/>
              </a:rPr>
              <a:t>https://qiita.com/mikan3rd/items/d41a8ca26523f950ea9d</a:t>
            </a:r>
            <a:endParaRPr lang="en-US" altLang="ja-JP"/>
          </a:p>
          <a:p>
            <a:pPr lvl="1"/>
            <a:r>
              <a:rPr lang="en-US" altLang="ja-JP"/>
              <a:t>fish</a:t>
            </a:r>
          </a:p>
          <a:p>
            <a:pPr marL="457200" lvl="1" indent="0">
              <a:buNone/>
            </a:pPr>
            <a:r>
              <a:rPr lang="en-US" altLang="ja-JP">
                <a:hlinkClick r:id="rId6"/>
              </a:rPr>
              <a:t>https://qiita.com/mom0tomo/items/b593c0e98c1eea70a114</a:t>
            </a:r>
            <a:endParaRPr lang="en-US" altLang="ja-JP"/>
          </a:p>
          <a:p>
            <a:r>
              <a:rPr kumimoji="1" lang="en-US" altLang="ja-JP"/>
              <a:t>git</a:t>
            </a:r>
            <a:r>
              <a:rPr kumimoji="1" lang="ja-JP" altLang="en-US"/>
              <a:t>コマンドのエイリアス</a:t>
            </a:r>
            <a:endParaRPr kumimoji="1" lang="en-US" altLang="ja-JP"/>
          </a:p>
          <a:p>
            <a:pPr lvl="1"/>
            <a:r>
              <a:rPr lang="en-US" altLang="ja-JP">
                <a:hlinkClick r:id="rId7"/>
              </a:rPr>
              <a:t>https://qiita.com/peccul/items/90dd469e2f72babbc106</a:t>
            </a:r>
            <a:endParaRPr lang="en-US" altLang="ja-JP"/>
          </a:p>
          <a:p>
            <a:pPr lvl="1"/>
            <a:endParaRPr kumimoji="1" lang="en-US" altLang="ja-JP"/>
          </a:p>
        </p:txBody>
      </p:sp>
      <p:sp>
        <p:nvSpPr>
          <p:cNvPr id="4" name="スライド番号プレースホルダー 3">
            <a:extLst>
              <a:ext uri="{FF2B5EF4-FFF2-40B4-BE49-F238E27FC236}">
                <a16:creationId xmlns:a16="http://schemas.microsoft.com/office/drawing/2014/main" id="{292E68E3-2AC5-4154-A744-350084C6EA4F}"/>
              </a:ext>
            </a:extLst>
          </p:cNvPr>
          <p:cNvSpPr>
            <a:spLocks noGrp="1"/>
          </p:cNvSpPr>
          <p:nvPr>
            <p:ph type="sldNum" sz="quarter" idx="12"/>
          </p:nvPr>
        </p:nvSpPr>
        <p:spPr/>
        <p:txBody>
          <a:bodyPr/>
          <a:lstStyle/>
          <a:p>
            <a:fld id="{349E52AD-C2C8-444B-9452-5416C7AF987B}" type="slidenum">
              <a:rPr kumimoji="1" lang="ja-JP" altLang="en-US" smtClean="0"/>
              <a:t>15</a:t>
            </a:fld>
            <a:endParaRPr kumimoji="1" lang="ja-JP" altLang="en-US"/>
          </a:p>
        </p:txBody>
      </p:sp>
    </p:spTree>
    <p:extLst>
      <p:ext uri="{BB962C8B-B14F-4D97-AF65-F5344CB8AC3E}">
        <p14:creationId xmlns:p14="http://schemas.microsoft.com/office/powerpoint/2010/main" val="111634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29B82-400E-475F-837B-0A2612C456FD}"/>
              </a:ext>
            </a:extLst>
          </p:cNvPr>
          <p:cNvSpPr>
            <a:spLocks noGrp="1"/>
          </p:cNvSpPr>
          <p:nvPr>
            <p:ph type="title"/>
          </p:nvPr>
        </p:nvSpPr>
        <p:spPr>
          <a:xfrm>
            <a:off x="1137034" y="609597"/>
            <a:ext cx="9392421" cy="1330841"/>
          </a:xfrm>
        </p:spPr>
        <p:txBody>
          <a:bodyPr>
            <a:normAutofit/>
          </a:bodyPr>
          <a:lstStyle/>
          <a:p>
            <a:r>
              <a:rPr kumimoji="1" lang="en-US" altLang="ja-JP"/>
              <a:t>Git</a:t>
            </a:r>
            <a:r>
              <a:rPr kumimoji="1" lang="ja-JP" altLang="en-US"/>
              <a:t>のワークフロー</a:t>
            </a:r>
          </a:p>
        </p:txBody>
      </p:sp>
      <p:sp>
        <p:nvSpPr>
          <p:cNvPr id="3" name="コンテンツ プレースホルダー 2">
            <a:extLst>
              <a:ext uri="{FF2B5EF4-FFF2-40B4-BE49-F238E27FC236}">
                <a16:creationId xmlns:a16="http://schemas.microsoft.com/office/drawing/2014/main" id="{0FCA4C9B-9682-45DE-A772-6EEA32CAAED7}"/>
              </a:ext>
            </a:extLst>
          </p:cNvPr>
          <p:cNvSpPr>
            <a:spLocks noGrp="1"/>
          </p:cNvSpPr>
          <p:nvPr>
            <p:ph idx="1"/>
          </p:nvPr>
        </p:nvSpPr>
        <p:spPr>
          <a:xfrm>
            <a:off x="1137034" y="2198362"/>
            <a:ext cx="4958966" cy="3917773"/>
          </a:xfrm>
        </p:spPr>
        <p:txBody>
          <a:bodyPr>
            <a:normAutofit/>
          </a:bodyPr>
          <a:lstStyle/>
          <a:p>
            <a:r>
              <a:rPr kumimoji="1" lang="ja-JP" altLang="en-US" sz="2000" b="1"/>
              <a:t>作業フォルダ</a:t>
            </a:r>
            <a:r>
              <a:rPr kumimoji="1" lang="en-US" altLang="ja-JP" sz="2000"/>
              <a:t>(</a:t>
            </a:r>
            <a:r>
              <a:rPr kumimoji="1" lang="ja-JP" altLang="en-US" sz="2000"/>
              <a:t>ワークツリー</a:t>
            </a:r>
            <a:r>
              <a:rPr kumimoji="1" lang="en-US" altLang="ja-JP" sz="2000"/>
              <a:t>)</a:t>
            </a:r>
            <a:r>
              <a:rPr kumimoji="1" lang="ja-JP" altLang="en-US" sz="2000"/>
              <a:t>：変更したファイルが格納されている場所</a:t>
            </a:r>
            <a:endParaRPr kumimoji="1" lang="en-US" altLang="ja-JP" sz="2000"/>
          </a:p>
          <a:p>
            <a:r>
              <a:rPr lang="ja-JP" altLang="en-US" sz="2000" b="1"/>
              <a:t>ステージングエリア</a:t>
            </a:r>
            <a:r>
              <a:rPr lang="en-US" altLang="ja-JP" sz="2000"/>
              <a:t>(</a:t>
            </a:r>
            <a:r>
              <a:rPr lang="ja-JP" altLang="en-US" sz="2000"/>
              <a:t>インデックス</a:t>
            </a:r>
            <a:r>
              <a:rPr lang="en-US" altLang="ja-JP" sz="2000"/>
              <a:t>)</a:t>
            </a:r>
            <a:r>
              <a:rPr lang="ja-JP" altLang="en-US" sz="2000"/>
              <a:t>：変更したファイルのうち、履歴を追いたいファイルをステージングエリアに移動させる</a:t>
            </a:r>
            <a:endParaRPr lang="en-US" altLang="ja-JP" sz="2000"/>
          </a:p>
          <a:p>
            <a:r>
              <a:rPr kumimoji="1" lang="ja-JP" altLang="en-US" sz="2000" b="1"/>
              <a:t>ローカルリポジトリ</a:t>
            </a:r>
            <a:r>
              <a:rPr kumimoji="1" lang="ja-JP" altLang="en-US" sz="2000"/>
              <a:t>：変更を確定したファイルをリポジトリに登録する。</a:t>
            </a:r>
          </a:p>
        </p:txBody>
      </p:sp>
      <p:pic>
        <p:nvPicPr>
          <p:cNvPr id="4" name="図 3" descr="ダイアグラム&#10;&#10;自動的に生成された説明">
            <a:extLst>
              <a:ext uri="{FF2B5EF4-FFF2-40B4-BE49-F238E27FC236}">
                <a16:creationId xmlns:a16="http://schemas.microsoft.com/office/drawing/2014/main" id="{32BC2693-51A7-4F1E-965C-22963F6E1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090206"/>
            <a:ext cx="4788505" cy="1945330"/>
          </a:xfrm>
          <a:prstGeom prst="rect">
            <a:avLst/>
          </a:prstGeom>
        </p:spPr>
      </p:pic>
      <p:sp>
        <p:nvSpPr>
          <p:cNvPr id="5" name="スライド番号プレースホルダー 4">
            <a:extLst>
              <a:ext uri="{FF2B5EF4-FFF2-40B4-BE49-F238E27FC236}">
                <a16:creationId xmlns:a16="http://schemas.microsoft.com/office/drawing/2014/main" id="{7CDD9E24-4FFC-4F22-9C1B-DABA75C4E1C8}"/>
              </a:ext>
            </a:extLst>
          </p:cNvPr>
          <p:cNvSpPr>
            <a:spLocks noGrp="1"/>
          </p:cNvSpPr>
          <p:nvPr>
            <p:ph type="sldNum" sz="quarter" idx="12"/>
          </p:nvPr>
        </p:nvSpPr>
        <p:spPr/>
        <p:txBody>
          <a:bodyPr/>
          <a:lstStyle/>
          <a:p>
            <a:fld id="{349E52AD-C2C8-444B-9452-5416C7AF987B}" type="slidenum">
              <a:rPr kumimoji="1" lang="ja-JP" altLang="en-US" smtClean="0"/>
              <a:t>16</a:t>
            </a:fld>
            <a:endParaRPr kumimoji="1" lang="ja-JP" altLang="en-US"/>
          </a:p>
        </p:txBody>
      </p:sp>
    </p:spTree>
    <p:extLst>
      <p:ext uri="{BB962C8B-B14F-4D97-AF65-F5344CB8AC3E}">
        <p14:creationId xmlns:p14="http://schemas.microsoft.com/office/powerpoint/2010/main" val="360694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F480B6-0DDC-47FE-9396-2DF4E0E5586C}"/>
              </a:ext>
            </a:extLst>
          </p:cNvPr>
          <p:cNvSpPr>
            <a:spLocks noGrp="1"/>
          </p:cNvSpPr>
          <p:nvPr>
            <p:ph type="title"/>
          </p:nvPr>
        </p:nvSpPr>
        <p:spPr>
          <a:xfrm>
            <a:off x="1137034" y="609597"/>
            <a:ext cx="9392421" cy="1330841"/>
          </a:xfrm>
        </p:spPr>
        <p:txBody>
          <a:bodyPr>
            <a:normAutofit/>
          </a:bodyPr>
          <a:lstStyle/>
          <a:p>
            <a:r>
              <a:rPr kumimoji="1" lang="ja-JP" altLang="en-US"/>
              <a:t>コミット</a:t>
            </a:r>
          </a:p>
        </p:txBody>
      </p:sp>
      <p:sp>
        <p:nvSpPr>
          <p:cNvPr id="3" name="コンテンツ プレースホルダー 2">
            <a:extLst>
              <a:ext uri="{FF2B5EF4-FFF2-40B4-BE49-F238E27FC236}">
                <a16:creationId xmlns:a16="http://schemas.microsoft.com/office/drawing/2014/main" id="{0DFF5E3D-8B5F-42FE-8530-12C966C62925}"/>
              </a:ext>
            </a:extLst>
          </p:cNvPr>
          <p:cNvSpPr>
            <a:spLocks noGrp="1"/>
          </p:cNvSpPr>
          <p:nvPr>
            <p:ph idx="1"/>
          </p:nvPr>
        </p:nvSpPr>
        <p:spPr>
          <a:xfrm>
            <a:off x="1137034" y="2198362"/>
            <a:ext cx="4958966" cy="3917773"/>
          </a:xfrm>
        </p:spPr>
        <p:txBody>
          <a:bodyPr>
            <a:normAutofit/>
          </a:bodyPr>
          <a:lstStyle/>
          <a:p>
            <a:r>
              <a:rPr kumimoji="1" lang="ja-JP" altLang="en-US" sz="2000"/>
              <a:t>ゲームでいうところのセーブデータを「コミット」という。</a:t>
            </a:r>
            <a:endParaRPr kumimoji="1" lang="en-US" altLang="ja-JP" sz="2000"/>
          </a:p>
          <a:p>
            <a:r>
              <a:rPr lang="ja-JP" altLang="en-US" sz="2000"/>
              <a:t>好きな場所に戻れるし、何が、誰によって、いつ変わったのかもわかる。</a:t>
            </a:r>
            <a:endParaRPr kumimoji="1" lang="ja-JP" altLang="en-US" sz="2000"/>
          </a:p>
        </p:txBody>
      </p:sp>
      <p:pic>
        <p:nvPicPr>
          <p:cNvPr id="4" name="図 3" descr="タイムライン&#10;&#10;自動的に生成された説明">
            <a:extLst>
              <a:ext uri="{FF2B5EF4-FFF2-40B4-BE49-F238E27FC236}">
                <a16:creationId xmlns:a16="http://schemas.microsoft.com/office/drawing/2014/main" id="{D8DDCA3D-4FA4-4E1E-9CA7-0DEC88FB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318390"/>
            <a:ext cx="4788505" cy="1488962"/>
          </a:xfrm>
          <a:prstGeom prst="rect">
            <a:avLst/>
          </a:prstGeom>
        </p:spPr>
      </p:pic>
      <p:sp>
        <p:nvSpPr>
          <p:cNvPr id="5" name="スライド番号プレースホルダー 4">
            <a:extLst>
              <a:ext uri="{FF2B5EF4-FFF2-40B4-BE49-F238E27FC236}">
                <a16:creationId xmlns:a16="http://schemas.microsoft.com/office/drawing/2014/main" id="{C339941D-485A-4F01-A08B-28B3AEB21CA6}"/>
              </a:ext>
            </a:extLst>
          </p:cNvPr>
          <p:cNvSpPr>
            <a:spLocks noGrp="1"/>
          </p:cNvSpPr>
          <p:nvPr>
            <p:ph type="sldNum" sz="quarter" idx="12"/>
          </p:nvPr>
        </p:nvSpPr>
        <p:spPr/>
        <p:txBody>
          <a:bodyPr/>
          <a:lstStyle/>
          <a:p>
            <a:fld id="{349E52AD-C2C8-444B-9452-5416C7AF987B}" type="slidenum">
              <a:rPr kumimoji="1" lang="ja-JP" altLang="en-US" smtClean="0"/>
              <a:t>17</a:t>
            </a:fld>
            <a:endParaRPr kumimoji="1" lang="ja-JP" altLang="en-US"/>
          </a:p>
        </p:txBody>
      </p:sp>
    </p:spTree>
    <p:extLst>
      <p:ext uri="{BB962C8B-B14F-4D97-AF65-F5344CB8AC3E}">
        <p14:creationId xmlns:p14="http://schemas.microsoft.com/office/powerpoint/2010/main" val="125342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a:t>ステージングエリア</a:t>
            </a:r>
            <a:r>
              <a:rPr kumimoji="1" lang="en-US" altLang="ja-JP"/>
              <a:t>(</a:t>
            </a:r>
            <a:r>
              <a:rPr kumimoji="1" lang="ja-JP" altLang="en-US"/>
              <a:t>インデックス</a:t>
            </a:r>
            <a:r>
              <a:rPr kumimoji="1" lang="en-US" altLang="ja-JP"/>
              <a:t>)</a:t>
            </a:r>
            <a:endParaRPr kumimoji="1" lang="ja-JP" altLang="en-US"/>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b="1"/>
              <a:t>git add </a:t>
            </a:r>
            <a:r>
              <a:rPr lang="en-US" altLang="ja-JP"/>
              <a:t>[</a:t>
            </a:r>
            <a:r>
              <a:rPr lang="ja-JP" altLang="en-US"/>
              <a:t>ファイル名</a:t>
            </a:r>
            <a:r>
              <a:rPr lang="en-US" altLang="ja-JP"/>
              <a:t>]</a:t>
            </a:r>
            <a:r>
              <a:rPr lang="ja-JP" altLang="en-US"/>
              <a:t>：ステージングエリアにファイルを追加</a:t>
            </a:r>
            <a:endParaRPr lang="en-US" altLang="ja-JP"/>
          </a:p>
          <a:p>
            <a:r>
              <a:rPr lang="en-US" altLang="ja-JP" b="1"/>
              <a:t>git add .</a:t>
            </a:r>
            <a:r>
              <a:rPr lang="ja-JP" altLang="en-US"/>
              <a:t>：カレントディレクトリ以下の変更したファイルを全て</a:t>
            </a:r>
            <a:r>
              <a:rPr lang="en-US" altLang="ja-JP"/>
              <a:t>add</a:t>
            </a:r>
            <a:r>
              <a:rPr lang="ja-JP" altLang="en-US"/>
              <a:t>する</a:t>
            </a:r>
            <a:endParaRPr lang="en-US" altLang="ja-JP"/>
          </a:p>
          <a:p>
            <a:r>
              <a:rPr lang="en-US" altLang="ja-JP" b="1"/>
              <a:t>git status</a:t>
            </a:r>
            <a:r>
              <a:rPr lang="ja-JP" altLang="en-US"/>
              <a:t>：ステージング情報を表示する</a:t>
            </a:r>
            <a:endParaRPr lang="en-US" altLang="ja-JP"/>
          </a:p>
          <a:p>
            <a:endParaRPr kumimoji="1" lang="ja-JP" altLang="en-US"/>
          </a:p>
        </p:txBody>
      </p:sp>
      <p:sp>
        <p:nvSpPr>
          <p:cNvPr id="6" name="正方形/長方形 5">
            <a:extLst>
              <a:ext uri="{FF2B5EF4-FFF2-40B4-BE49-F238E27FC236}">
                <a16:creationId xmlns:a16="http://schemas.microsoft.com/office/drawing/2014/main" id="{96061CB7-1EBF-4E79-AE27-28E2067C8CE4}"/>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作業フォルダ</a:t>
            </a:r>
          </a:p>
        </p:txBody>
      </p:sp>
      <p:sp>
        <p:nvSpPr>
          <p:cNvPr id="7" name="正方形/長方形 6">
            <a:extLst>
              <a:ext uri="{FF2B5EF4-FFF2-40B4-BE49-F238E27FC236}">
                <a16:creationId xmlns:a16="http://schemas.microsoft.com/office/drawing/2014/main" id="{D9BD1B06-D39E-41DB-BA90-B12A4AE682B1}"/>
              </a:ext>
            </a:extLst>
          </p:cNvPr>
          <p:cNvSpPr/>
          <p:nvPr/>
        </p:nvSpPr>
        <p:spPr>
          <a:xfrm>
            <a:off x="5024743" y="4223463"/>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ステージングエリア</a:t>
            </a:r>
          </a:p>
        </p:txBody>
      </p:sp>
      <p:sp>
        <p:nvSpPr>
          <p:cNvPr id="8" name="矢印: 右 7">
            <a:extLst>
              <a:ext uri="{FF2B5EF4-FFF2-40B4-BE49-F238E27FC236}">
                <a16:creationId xmlns:a16="http://schemas.microsoft.com/office/drawing/2014/main" id="{531057C0-9B26-4A78-B3A6-3C173024A8E9}"/>
              </a:ext>
            </a:extLst>
          </p:cNvPr>
          <p:cNvSpPr/>
          <p:nvPr/>
        </p:nvSpPr>
        <p:spPr>
          <a:xfrm>
            <a:off x="3065930" y="4347404"/>
            <a:ext cx="1958814" cy="96165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add</a:t>
            </a:r>
            <a:endParaRPr kumimoji="1" lang="ja-JP" altLang="en-US"/>
          </a:p>
        </p:txBody>
      </p:sp>
      <p:sp>
        <p:nvSpPr>
          <p:cNvPr id="10" name="正方形/長方形 9">
            <a:extLst>
              <a:ext uri="{FF2B5EF4-FFF2-40B4-BE49-F238E27FC236}">
                <a16:creationId xmlns:a16="http://schemas.microsoft.com/office/drawing/2014/main" id="{A2BAFD12-70AC-490C-8A49-EE701DAC1C32}"/>
              </a:ext>
            </a:extLst>
          </p:cNvPr>
          <p:cNvSpPr/>
          <p:nvPr/>
        </p:nvSpPr>
        <p:spPr>
          <a:xfrm>
            <a:off x="8615108"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a:t>ローカル</a:t>
            </a:r>
            <a:br>
              <a:rPr lang="en-US" altLang="ja-JP"/>
            </a:br>
            <a:r>
              <a:rPr lang="ja-JP" altLang="en-US"/>
              <a:t>リポジトリ</a:t>
            </a:r>
            <a:endParaRPr kumimoji="1" lang="ja-JP" altLang="en-US"/>
          </a:p>
        </p:txBody>
      </p:sp>
      <p:sp>
        <p:nvSpPr>
          <p:cNvPr id="9" name="スライド番号プレースホルダー 8">
            <a:extLst>
              <a:ext uri="{FF2B5EF4-FFF2-40B4-BE49-F238E27FC236}">
                <a16:creationId xmlns:a16="http://schemas.microsoft.com/office/drawing/2014/main" id="{775C9E47-970B-4170-AF9C-ADEE874B83A8}"/>
              </a:ext>
            </a:extLst>
          </p:cNvPr>
          <p:cNvSpPr>
            <a:spLocks noGrp="1"/>
          </p:cNvSpPr>
          <p:nvPr>
            <p:ph type="sldNum" sz="quarter" idx="12"/>
          </p:nvPr>
        </p:nvSpPr>
        <p:spPr/>
        <p:txBody>
          <a:bodyPr/>
          <a:lstStyle/>
          <a:p>
            <a:fld id="{349E52AD-C2C8-444B-9452-5416C7AF987B}" type="slidenum">
              <a:rPr kumimoji="1" lang="ja-JP" altLang="en-US" smtClean="0"/>
              <a:t>18</a:t>
            </a:fld>
            <a:endParaRPr kumimoji="1" lang="ja-JP" altLang="en-US"/>
          </a:p>
        </p:txBody>
      </p:sp>
    </p:spTree>
    <p:extLst>
      <p:ext uri="{BB962C8B-B14F-4D97-AF65-F5344CB8AC3E}">
        <p14:creationId xmlns:p14="http://schemas.microsoft.com/office/powerpoint/2010/main" val="298536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a:t>演習</a:t>
            </a:r>
            <a:r>
              <a:rPr lang="ja-JP" altLang="en-US"/>
              <a:t>２</a:t>
            </a:r>
            <a:r>
              <a:rPr kumimoji="1" lang="ja-JP" altLang="en-US"/>
              <a:t>：</a:t>
            </a:r>
            <a:r>
              <a:rPr kumimoji="1" lang="en-US" altLang="ja-JP"/>
              <a:t>Git</a:t>
            </a:r>
            <a:r>
              <a:rPr lang="ja-JP" altLang="en-US"/>
              <a:t>導入</a:t>
            </a:r>
            <a:endParaRPr kumimoji="1" lang="ja-JP" altLang="en-US"/>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4770247"/>
          </a:xfrm>
        </p:spPr>
        <p:txBody>
          <a:bodyPr/>
          <a:lstStyle/>
          <a:p>
            <a:pPr marL="0" indent="0">
              <a:buNone/>
            </a:pPr>
            <a:r>
              <a:rPr lang="ja-JP" altLang="en-US"/>
              <a:t>・</a:t>
            </a:r>
            <a:r>
              <a:rPr lang="en-US" altLang="ja-JP"/>
              <a:t>add</a:t>
            </a:r>
            <a:r>
              <a:rPr lang="ja-JP" altLang="en-US"/>
              <a:t>の練習をします</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4032410235"/>
              </p:ext>
            </p:extLst>
          </p:nvPr>
        </p:nvGraphicFramePr>
        <p:xfrm>
          <a:off x="846034" y="3429000"/>
          <a:ext cx="10285262" cy="3166872"/>
        </p:xfrm>
        <a:graphic>
          <a:graphicData uri="http://schemas.openxmlformats.org/drawingml/2006/table">
            <a:tbl>
              <a:tblPr firstRow="1" bandRow="1">
                <a:tableStyleId>{5C22544A-7EE6-4342-B048-85BDC9FD1C3A}</a:tableStyleId>
              </a:tblPr>
              <a:tblGrid>
                <a:gridCol w="5152430">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sz="2400">
                          <a:solidFill>
                            <a:schemeClr val="tx1"/>
                          </a:solidFill>
                        </a:rPr>
                        <a:t>echo 'test1' &gt;&gt; test1.txt</a:t>
                      </a:r>
                    </a:p>
                    <a:p>
                      <a:pPr marL="0" indent="0">
                        <a:buNone/>
                      </a:pPr>
                      <a:r>
                        <a:rPr lang="en-US" altLang="ja-JP" sz="2400">
                          <a:solidFill>
                            <a:schemeClr val="tx1"/>
                          </a:solidFill>
                        </a:rPr>
                        <a:t>git status</a:t>
                      </a:r>
                    </a:p>
                    <a:p>
                      <a:pPr marL="0" indent="0">
                        <a:buNone/>
                      </a:pPr>
                      <a:r>
                        <a:rPr lang="en-US" altLang="ja-JP" sz="2400">
                          <a:solidFill>
                            <a:schemeClr val="tx1"/>
                          </a:solidFill>
                        </a:rPr>
                        <a:t>git add test1.txt</a:t>
                      </a:r>
                    </a:p>
                    <a:p>
                      <a:pPr marL="0" indent="0">
                        <a:buNone/>
                      </a:pPr>
                      <a:r>
                        <a:rPr lang="en-US" altLang="ja-JP" sz="2400">
                          <a:solidFill>
                            <a:schemeClr val="tx1"/>
                          </a:solidFill>
                        </a:rPr>
                        <a:t>git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sz="2400">
                          <a:solidFill>
                            <a:schemeClr val="tx1"/>
                          </a:solidFill>
                        </a:rPr>
                        <a:t>test1.txt</a:t>
                      </a:r>
                      <a:r>
                        <a:rPr lang="ja-JP" altLang="en-US" sz="2400">
                          <a:solidFill>
                            <a:schemeClr val="tx1"/>
                          </a:solidFill>
                        </a:rPr>
                        <a:t>ファイルを生成</a:t>
                      </a:r>
                      <a:endParaRPr lang="en-US" altLang="ja-JP" sz="2400">
                        <a:solidFill>
                          <a:schemeClr val="tx1"/>
                        </a:solidFill>
                      </a:endParaRPr>
                    </a:p>
                    <a:p>
                      <a:pPr marL="0" indent="0">
                        <a:buNone/>
                      </a:pPr>
                      <a:r>
                        <a:rPr lang="ja-JP" altLang="en-US" sz="2400">
                          <a:solidFill>
                            <a:schemeClr val="tx1"/>
                          </a:solidFill>
                        </a:rPr>
                        <a:t>ステージングエリア情報を表示</a:t>
                      </a:r>
                      <a:endParaRPr lang="en-US" altLang="ja-JP" sz="2400">
                        <a:solidFill>
                          <a:schemeClr val="tx1"/>
                        </a:solidFill>
                      </a:endParaRPr>
                    </a:p>
                    <a:p>
                      <a:pPr marL="0" indent="0">
                        <a:buNone/>
                      </a:pPr>
                      <a:r>
                        <a:rPr lang="en-US" altLang="ja-JP" sz="2400">
                          <a:solidFill>
                            <a:schemeClr val="tx1"/>
                          </a:solidFill>
                        </a:rPr>
                        <a:t>git</a:t>
                      </a:r>
                      <a:r>
                        <a:rPr lang="ja-JP" altLang="en-US" sz="2400">
                          <a:solidFill>
                            <a:schemeClr val="tx1"/>
                          </a:solidFill>
                        </a:rPr>
                        <a:t>で管理するファイルを追加</a:t>
                      </a:r>
                      <a:endParaRPr lang="en-US" altLang="ja-JP" sz="240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a:solidFill>
                            <a:schemeClr val="tx1"/>
                          </a:solidFill>
                        </a:rPr>
                        <a:t>ステージングエリア情報を表示</a:t>
                      </a:r>
                      <a:endParaRPr lang="en-US" altLang="ja-JP" sz="2400">
                        <a:solidFill>
                          <a:schemeClr val="tx1"/>
                        </a:solidFill>
                      </a:endParaRPr>
                    </a:p>
                    <a:p>
                      <a:pPr marL="0" indent="0">
                        <a:buNone/>
                      </a:pPr>
                      <a:endParaRPr lang="en-US" altLang="ja-JP"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6178DFB0-BF1C-477A-A871-67A61761B6AB}"/>
              </a:ext>
            </a:extLst>
          </p:cNvPr>
          <p:cNvSpPr>
            <a:spLocks noGrp="1"/>
          </p:cNvSpPr>
          <p:nvPr>
            <p:ph type="sldNum" sz="quarter" idx="12"/>
          </p:nvPr>
        </p:nvSpPr>
        <p:spPr/>
        <p:txBody>
          <a:bodyPr/>
          <a:lstStyle/>
          <a:p>
            <a:fld id="{349E52AD-C2C8-444B-9452-5416C7AF987B}" type="slidenum">
              <a:rPr kumimoji="1" lang="ja-JP" altLang="en-US" smtClean="0"/>
              <a:t>19</a:t>
            </a:fld>
            <a:endParaRPr kumimoji="1" lang="ja-JP" altLang="en-US"/>
          </a:p>
        </p:txBody>
      </p:sp>
    </p:spTree>
    <p:extLst>
      <p:ext uri="{BB962C8B-B14F-4D97-AF65-F5344CB8AC3E}">
        <p14:creationId xmlns:p14="http://schemas.microsoft.com/office/powerpoint/2010/main" val="21252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3EEAF-6976-4B6B-965B-FDE981692700}"/>
              </a:ext>
            </a:extLst>
          </p:cNvPr>
          <p:cNvSpPr>
            <a:spLocks noGrp="1"/>
          </p:cNvSpPr>
          <p:nvPr>
            <p:ph type="title"/>
          </p:nvPr>
        </p:nvSpPr>
        <p:spPr/>
        <p:txBody>
          <a:bodyPr/>
          <a:lstStyle/>
          <a:p>
            <a:r>
              <a:rPr kumimoji="1" lang="ja-JP" altLang="en-US"/>
              <a:t>注意</a:t>
            </a:r>
          </a:p>
        </p:txBody>
      </p:sp>
      <p:sp>
        <p:nvSpPr>
          <p:cNvPr id="3" name="コンテンツ プレースホルダー 2">
            <a:extLst>
              <a:ext uri="{FF2B5EF4-FFF2-40B4-BE49-F238E27FC236}">
                <a16:creationId xmlns:a16="http://schemas.microsoft.com/office/drawing/2014/main" id="{1B3F0900-B0C9-4EB7-A350-78891E5E3163}"/>
              </a:ext>
            </a:extLst>
          </p:cNvPr>
          <p:cNvSpPr>
            <a:spLocks noGrp="1"/>
          </p:cNvSpPr>
          <p:nvPr>
            <p:ph idx="1"/>
          </p:nvPr>
        </p:nvSpPr>
        <p:spPr/>
        <p:txBody>
          <a:bodyPr/>
          <a:lstStyle/>
          <a:p>
            <a:r>
              <a:rPr kumimoji="1" lang="ja-JP" altLang="en-US"/>
              <a:t>画像などは、著作権ガバガバ</a:t>
            </a:r>
            <a:endParaRPr kumimoji="1" lang="en-US" altLang="ja-JP"/>
          </a:p>
          <a:p>
            <a:pPr lvl="1"/>
            <a:r>
              <a:rPr kumimoji="1" lang="ja-JP" altLang="en-US"/>
              <a:t>二次配布厳禁</a:t>
            </a:r>
            <a:endParaRPr kumimoji="1" lang="en-US" altLang="ja-JP"/>
          </a:p>
          <a:p>
            <a:r>
              <a:rPr kumimoji="1" lang="ja-JP" altLang="en-US"/>
              <a:t>記載されているコマンドで損害など出ても、保証しません</a:t>
            </a:r>
            <a:endParaRPr kumimoji="1" lang="en-US" altLang="ja-JP"/>
          </a:p>
          <a:p>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B8C4F467-33B1-4F44-BB93-97DF01872D99}"/>
              </a:ext>
            </a:extLst>
          </p:cNvPr>
          <p:cNvSpPr>
            <a:spLocks noGrp="1"/>
          </p:cNvSpPr>
          <p:nvPr>
            <p:ph type="sldNum" sz="quarter" idx="12"/>
          </p:nvPr>
        </p:nvSpPr>
        <p:spPr/>
        <p:txBody>
          <a:bodyPr/>
          <a:lstStyle/>
          <a:p>
            <a:fld id="{349E52AD-C2C8-444B-9452-5416C7AF987B}" type="slidenum">
              <a:rPr kumimoji="1" lang="ja-JP" altLang="en-US" smtClean="0"/>
              <a:t>2</a:t>
            </a:fld>
            <a:endParaRPr kumimoji="1" lang="ja-JP" altLang="en-US"/>
          </a:p>
        </p:txBody>
      </p:sp>
    </p:spTree>
    <p:extLst>
      <p:ext uri="{BB962C8B-B14F-4D97-AF65-F5344CB8AC3E}">
        <p14:creationId xmlns:p14="http://schemas.microsoft.com/office/powerpoint/2010/main" val="230058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a:t>コミット</a:t>
            </a:r>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a:t>git </a:t>
            </a:r>
            <a:r>
              <a:rPr lang="en-US" altLang="ja-JP" b="1"/>
              <a:t>commit</a:t>
            </a:r>
            <a:r>
              <a:rPr lang="ja-JP" altLang="en-US"/>
              <a:t>：ステージングエリアにあるファイルをコミット</a:t>
            </a:r>
            <a:endParaRPr lang="en-US" altLang="ja-JP"/>
          </a:p>
          <a:p>
            <a:r>
              <a:rPr lang="en-US" altLang="ja-JP"/>
              <a:t>git </a:t>
            </a:r>
            <a:r>
              <a:rPr lang="en-US" altLang="ja-JP" b="1"/>
              <a:t>log</a:t>
            </a:r>
            <a:r>
              <a:rPr lang="ja-JP" altLang="en-US"/>
              <a:t>：コミットのログを確認</a:t>
            </a:r>
            <a:endParaRPr lang="en-US" altLang="ja-JP"/>
          </a:p>
          <a:p>
            <a:endParaRPr lang="en-US" altLang="ja-JP"/>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add</a:t>
            </a:r>
            <a:endParaRPr kumimoji="1" lang="ja-JP" altLang="en-US"/>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a:t>ローカル</a:t>
            </a:r>
            <a:br>
              <a:rPr lang="en-US" altLang="ja-JP"/>
            </a:br>
            <a:r>
              <a:rPr lang="ja-JP" altLang="en-US"/>
              <a:t>リポジトリ</a:t>
            </a:r>
            <a:endParaRPr kumimoji="1" lang="ja-JP" altLang="en-US"/>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commit</a:t>
            </a:r>
            <a:endParaRPr kumimoji="1" lang="ja-JP" altLang="en-US"/>
          </a:p>
        </p:txBody>
      </p:sp>
      <p:sp>
        <p:nvSpPr>
          <p:cNvPr id="4" name="スライド番号プレースホルダー 3">
            <a:extLst>
              <a:ext uri="{FF2B5EF4-FFF2-40B4-BE49-F238E27FC236}">
                <a16:creationId xmlns:a16="http://schemas.microsoft.com/office/drawing/2014/main" id="{9FD16C10-1B2A-4605-BDD5-944D29AC92A5}"/>
              </a:ext>
            </a:extLst>
          </p:cNvPr>
          <p:cNvSpPr>
            <a:spLocks noGrp="1"/>
          </p:cNvSpPr>
          <p:nvPr>
            <p:ph type="sldNum" sz="quarter" idx="12"/>
          </p:nvPr>
        </p:nvSpPr>
        <p:spPr/>
        <p:txBody>
          <a:bodyPr/>
          <a:lstStyle/>
          <a:p>
            <a:fld id="{349E52AD-C2C8-444B-9452-5416C7AF987B}" type="slidenum">
              <a:rPr kumimoji="1" lang="ja-JP" altLang="en-US" smtClean="0"/>
              <a:t>20</a:t>
            </a:fld>
            <a:endParaRPr kumimoji="1" lang="ja-JP" altLang="en-US"/>
          </a:p>
        </p:txBody>
      </p:sp>
    </p:spTree>
    <p:extLst>
      <p:ext uri="{BB962C8B-B14F-4D97-AF65-F5344CB8AC3E}">
        <p14:creationId xmlns:p14="http://schemas.microsoft.com/office/powerpoint/2010/main" val="233984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a:t>演習</a:t>
            </a:r>
            <a:r>
              <a:rPr lang="en-US" altLang="ja-JP"/>
              <a:t>3</a:t>
            </a:r>
            <a:r>
              <a:rPr kumimoji="1" lang="ja-JP" altLang="en-US"/>
              <a:t>：</a:t>
            </a:r>
            <a:r>
              <a:rPr lang="ja-JP" altLang="en-US"/>
              <a:t>コミット</a:t>
            </a:r>
            <a:endParaRPr kumimoji="1" lang="ja-JP" altLang="en-US"/>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166957"/>
          </a:xfrm>
        </p:spPr>
        <p:txBody>
          <a:bodyPr>
            <a:normAutofit/>
          </a:bodyPr>
          <a:lstStyle/>
          <a:p>
            <a:pPr marL="0" indent="0">
              <a:buNone/>
            </a:pPr>
            <a:r>
              <a:rPr lang="ja-JP" altLang="en-US"/>
              <a:t>コミットの練習をします</a:t>
            </a:r>
            <a:endParaRPr lang="en-US" altLang="ja-JP"/>
          </a:p>
          <a:p>
            <a:pPr marL="0" indent="0">
              <a:buNone/>
            </a:pPr>
            <a:r>
              <a:rPr lang="ja-JP" altLang="en-US"/>
              <a:t>・</a:t>
            </a:r>
            <a:r>
              <a:rPr lang="en-US" altLang="ja-JP"/>
              <a:t>git </a:t>
            </a:r>
            <a:r>
              <a:rPr lang="en-US" altLang="ja-JP" b="1"/>
              <a:t>commit</a:t>
            </a:r>
            <a:r>
              <a:rPr lang="en-US" altLang="ja-JP"/>
              <a:t> -m “</a:t>
            </a:r>
            <a:r>
              <a:rPr lang="ja-JP" altLang="en-US"/>
              <a:t>メッセージ</a:t>
            </a:r>
            <a:r>
              <a:rPr lang="en-US" altLang="ja-JP"/>
              <a:t>”</a:t>
            </a:r>
            <a:r>
              <a:rPr lang="ja-JP" altLang="en-US"/>
              <a:t>：メッセージ付きのコミット</a:t>
            </a:r>
            <a:endParaRPr lang="en-US" altLang="ja-JP"/>
          </a:p>
          <a:p>
            <a:pPr marL="0" indent="0">
              <a:buNone/>
            </a:pPr>
            <a:endParaRPr lang="en-US" altLang="ja-JP"/>
          </a:p>
          <a:p>
            <a:pPr marL="0" indent="0">
              <a:buNone/>
            </a:pPr>
            <a:endParaRPr lang="en-US" altLang="ja-JP"/>
          </a:p>
          <a:p>
            <a:pPr marL="0" indent="0">
              <a:buNone/>
            </a:pP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000432150"/>
              </p:ext>
            </p:extLst>
          </p:nvPr>
        </p:nvGraphicFramePr>
        <p:xfrm>
          <a:off x="838200" y="3429000"/>
          <a:ext cx="10762674" cy="3166872"/>
        </p:xfrm>
        <a:graphic>
          <a:graphicData uri="http://schemas.openxmlformats.org/drawingml/2006/table">
            <a:tbl>
              <a:tblPr firstRow="1" bandRow="1">
                <a:tableStyleId>{5C22544A-7EE6-4342-B048-85BDC9FD1C3A}</a:tableStyleId>
              </a:tblPr>
              <a:tblGrid>
                <a:gridCol w="4196787">
                  <a:extLst>
                    <a:ext uri="{9D8B030D-6E8A-4147-A177-3AD203B41FA5}">
                      <a16:colId xmlns:a16="http://schemas.microsoft.com/office/drawing/2014/main" val="1532502494"/>
                    </a:ext>
                  </a:extLst>
                </a:gridCol>
                <a:gridCol w="6565887">
                  <a:extLst>
                    <a:ext uri="{9D8B030D-6E8A-4147-A177-3AD203B41FA5}">
                      <a16:colId xmlns:a16="http://schemas.microsoft.com/office/drawing/2014/main" val="1423431629"/>
                    </a:ext>
                  </a:extLst>
                </a:gridCol>
              </a:tblGrid>
              <a:tr h="3166872">
                <a:tc>
                  <a:txBody>
                    <a:bodyPr/>
                    <a:lstStyle/>
                    <a:p>
                      <a:pPr marL="0" indent="0">
                        <a:buNone/>
                      </a:pPr>
                      <a:r>
                        <a:rPr lang="en-US" altLang="ja-JP" sz="1800">
                          <a:solidFill>
                            <a:schemeClr val="tx1"/>
                          </a:solidFill>
                        </a:rPr>
                        <a:t>git commit -m "first commit"</a:t>
                      </a:r>
                    </a:p>
                    <a:p>
                      <a:pPr marL="0" indent="0">
                        <a:buNone/>
                      </a:pPr>
                      <a:r>
                        <a:rPr lang="en-US" altLang="ja-JP" sz="1800">
                          <a:solidFill>
                            <a:schemeClr val="tx1"/>
                          </a:solidFill>
                        </a:rPr>
                        <a:t>git log</a:t>
                      </a:r>
                    </a:p>
                    <a:p>
                      <a:pPr marL="0" indent="0">
                        <a:buNone/>
                      </a:pPr>
                      <a:r>
                        <a:rPr lang="en-US" altLang="ja-JP" sz="1800">
                          <a:solidFill>
                            <a:schemeClr val="tx1"/>
                          </a:solidFill>
                        </a:rPr>
                        <a:t>git status</a:t>
                      </a:r>
                    </a:p>
                    <a:p>
                      <a:pPr marL="0" indent="0">
                        <a:buNone/>
                      </a:pPr>
                      <a:endParaRPr lang="en-US" altLang="ja-JP" sz="1800">
                        <a:solidFill>
                          <a:schemeClr val="tx1"/>
                        </a:solidFill>
                      </a:endParaRPr>
                    </a:p>
                    <a:p>
                      <a:pPr marL="0" indent="0">
                        <a:buNone/>
                      </a:pPr>
                      <a:r>
                        <a:rPr lang="en-US" altLang="ja-JP" sz="1800">
                          <a:solidFill>
                            <a:schemeClr val="tx1"/>
                          </a:solidFill>
                        </a:rPr>
                        <a:t>echo 'test1' &gt;&gt; test1.txt</a:t>
                      </a:r>
                    </a:p>
                    <a:p>
                      <a:pPr marL="0" indent="0">
                        <a:buNone/>
                      </a:pPr>
                      <a:r>
                        <a:rPr lang="en-US" altLang="ja-JP" sz="1800">
                          <a:solidFill>
                            <a:schemeClr val="tx1"/>
                          </a:solidFill>
                        </a:rPr>
                        <a:t>cat test1.txt</a:t>
                      </a:r>
                    </a:p>
                    <a:p>
                      <a:pPr marL="0" indent="0">
                        <a:buNone/>
                      </a:pPr>
                      <a:r>
                        <a:rPr lang="en-US" altLang="ja-JP" sz="1800">
                          <a:solidFill>
                            <a:schemeClr val="tx1"/>
                          </a:solidFill>
                        </a:rPr>
                        <a:t>git status</a:t>
                      </a:r>
                    </a:p>
                    <a:p>
                      <a:pPr marL="0" indent="0">
                        <a:buNone/>
                      </a:pPr>
                      <a:r>
                        <a:rPr lang="en-US" altLang="ja-JP" sz="1800">
                          <a:solidFill>
                            <a:schemeClr val="tx1"/>
                          </a:solidFill>
                        </a:rPr>
                        <a:t>git add test1.txt</a:t>
                      </a:r>
                    </a:p>
                    <a:p>
                      <a:pPr marL="0" indent="0">
                        <a:buNone/>
                      </a:pPr>
                      <a:r>
                        <a:rPr lang="en-US" altLang="ja-JP" sz="1800">
                          <a:solidFill>
                            <a:schemeClr val="tx1"/>
                          </a:solidFill>
                        </a:rPr>
                        <a:t>git status</a:t>
                      </a:r>
                    </a:p>
                    <a:p>
                      <a:pPr marL="0" indent="0">
                        <a:buNone/>
                      </a:pPr>
                      <a:r>
                        <a:rPr lang="en-US" altLang="ja-JP" sz="1800">
                          <a:solidFill>
                            <a:schemeClr val="tx1"/>
                          </a:solidFill>
                        </a:rPr>
                        <a:t>git commit -m "second commit"</a:t>
                      </a:r>
                    </a:p>
                    <a:p>
                      <a:pPr marL="0" indent="0">
                        <a:buNone/>
                      </a:pPr>
                      <a:r>
                        <a:rPr lang="en-US" altLang="ja-JP" sz="180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sz="1800">
                          <a:solidFill>
                            <a:schemeClr val="tx1"/>
                          </a:solidFill>
                        </a:rPr>
                        <a:t>現在ステージングエリアにあるファイルをコミットする</a:t>
                      </a:r>
                      <a:endParaRPr lang="en-US" altLang="ja-JP" sz="1800">
                        <a:solidFill>
                          <a:schemeClr val="tx1"/>
                        </a:solidFill>
                      </a:endParaRPr>
                    </a:p>
                    <a:p>
                      <a:pPr marL="0" indent="0">
                        <a:buNone/>
                      </a:pPr>
                      <a:r>
                        <a:rPr lang="ja-JP" altLang="en-US" sz="1800">
                          <a:solidFill>
                            <a:schemeClr val="tx1"/>
                          </a:solidFill>
                        </a:rPr>
                        <a:t>ログを確認</a:t>
                      </a:r>
                      <a:endParaRPr lang="en-US" altLang="ja-JP" sz="1800">
                        <a:solidFill>
                          <a:schemeClr val="tx1"/>
                        </a:solidFill>
                      </a:endParaRPr>
                    </a:p>
                    <a:p>
                      <a:pPr marL="0" indent="0">
                        <a:buNone/>
                      </a:pPr>
                      <a:r>
                        <a:rPr lang="ja-JP" altLang="en-US" sz="1800">
                          <a:solidFill>
                            <a:schemeClr val="tx1"/>
                          </a:solidFill>
                        </a:rPr>
                        <a:t>何もステージングエリアにない</a:t>
                      </a:r>
                      <a:r>
                        <a:rPr lang="en-US" altLang="ja-JP" sz="1800">
                          <a:solidFill>
                            <a:schemeClr val="tx1"/>
                          </a:solidFill>
                        </a:rPr>
                        <a:t>(</a:t>
                      </a:r>
                      <a:r>
                        <a:rPr lang="ja-JP" altLang="en-US" sz="1800">
                          <a:solidFill>
                            <a:schemeClr val="tx1"/>
                          </a:solidFill>
                        </a:rPr>
                        <a:t>コミットされた</a:t>
                      </a:r>
                      <a:r>
                        <a:rPr lang="en-US" altLang="ja-JP" sz="1800">
                          <a:solidFill>
                            <a:schemeClr val="tx1"/>
                          </a:solidFill>
                        </a:rPr>
                        <a:t>)</a:t>
                      </a:r>
                      <a:r>
                        <a:rPr lang="ja-JP" altLang="en-US" sz="1800">
                          <a:solidFill>
                            <a:schemeClr val="tx1"/>
                          </a:solidFill>
                        </a:rPr>
                        <a:t>ことを確認</a:t>
                      </a:r>
                      <a:endParaRPr lang="en-US" altLang="ja-JP" sz="1800">
                        <a:solidFill>
                          <a:schemeClr val="tx1"/>
                        </a:solidFill>
                      </a:endParaRPr>
                    </a:p>
                    <a:p>
                      <a:pPr marL="0" indent="0">
                        <a:buNone/>
                      </a:pPr>
                      <a:r>
                        <a:rPr lang="en-US" altLang="ja-JP" sz="1800">
                          <a:solidFill>
                            <a:schemeClr val="tx1"/>
                          </a:solidFill>
                        </a:rPr>
                        <a:t>(</a:t>
                      </a:r>
                      <a:r>
                        <a:rPr lang="ja-JP" altLang="en-US" sz="1800">
                          <a:solidFill>
                            <a:schemeClr val="tx1"/>
                          </a:solidFill>
                        </a:rPr>
                        <a:t>進行上、以下同じことをします</a:t>
                      </a:r>
                      <a:r>
                        <a:rPr lang="en-US" altLang="ja-JP" sz="1800">
                          <a:solidFill>
                            <a:schemeClr val="tx1"/>
                          </a:solidFill>
                        </a:rPr>
                        <a:t>)</a:t>
                      </a:r>
                    </a:p>
                    <a:p>
                      <a:pPr marL="0" indent="0">
                        <a:buNone/>
                      </a:pPr>
                      <a:r>
                        <a:rPr lang="en-US" altLang="ja-JP" sz="1800">
                          <a:solidFill>
                            <a:schemeClr val="tx1"/>
                          </a:solidFill>
                        </a:rPr>
                        <a:t>test1.txt</a:t>
                      </a:r>
                      <a:r>
                        <a:rPr lang="ja-JP" altLang="en-US" sz="1800">
                          <a:solidFill>
                            <a:schemeClr val="tx1"/>
                          </a:solidFill>
                        </a:rPr>
                        <a:t>に追記</a:t>
                      </a:r>
                      <a:endParaRPr lang="en-US" altLang="ja-JP" sz="1800">
                        <a:solidFill>
                          <a:schemeClr val="tx1"/>
                        </a:solidFill>
                      </a:endParaRPr>
                    </a:p>
                    <a:p>
                      <a:pPr marL="0" indent="0">
                        <a:buNone/>
                      </a:pPr>
                      <a:r>
                        <a:rPr lang="en-US" altLang="ja-JP" sz="1800">
                          <a:solidFill>
                            <a:schemeClr val="tx1"/>
                          </a:solidFill>
                        </a:rPr>
                        <a:t>test1.txt</a:t>
                      </a:r>
                      <a:r>
                        <a:rPr lang="ja-JP" altLang="en-US" sz="1800">
                          <a:solidFill>
                            <a:schemeClr val="tx1"/>
                          </a:solidFill>
                        </a:rPr>
                        <a:t>の内容を確認</a:t>
                      </a:r>
                      <a:endParaRPr lang="en-US" altLang="ja-JP" sz="1800">
                        <a:solidFill>
                          <a:schemeClr val="tx1"/>
                        </a:solidFill>
                      </a:endParaRPr>
                    </a:p>
                    <a:p>
                      <a:pPr marL="0" indent="0">
                        <a:buNone/>
                      </a:pPr>
                      <a:r>
                        <a:rPr lang="ja-JP" altLang="en-US" sz="1800">
                          <a:solidFill>
                            <a:schemeClr val="tx1"/>
                          </a:solidFill>
                        </a:rPr>
                        <a:t>ステージングエリアにないことを確認</a:t>
                      </a:r>
                      <a:endParaRPr lang="en-US" altLang="ja-JP" sz="1800">
                        <a:solidFill>
                          <a:schemeClr val="tx1"/>
                        </a:solidFill>
                      </a:endParaRPr>
                    </a:p>
                    <a:p>
                      <a:pPr marL="0" indent="0">
                        <a:buNone/>
                      </a:pPr>
                      <a:r>
                        <a:rPr lang="en-US" altLang="ja-JP" sz="1800">
                          <a:solidFill>
                            <a:schemeClr val="tx1"/>
                          </a:solidFill>
                        </a:rPr>
                        <a:t>test1.txt</a:t>
                      </a:r>
                      <a:r>
                        <a:rPr lang="ja-JP" altLang="en-US" sz="1800">
                          <a:solidFill>
                            <a:schemeClr val="tx1"/>
                          </a:solidFill>
                        </a:rPr>
                        <a:t>を</a:t>
                      </a:r>
                      <a:r>
                        <a:rPr lang="en-US" altLang="ja-JP" sz="1800">
                          <a:solidFill>
                            <a:schemeClr val="tx1"/>
                          </a:solidFill>
                        </a:rPr>
                        <a:t>add</a:t>
                      </a:r>
                    </a:p>
                    <a:p>
                      <a:pPr marL="0" indent="0">
                        <a:buNone/>
                      </a:pPr>
                      <a:r>
                        <a:rPr lang="ja-JP" altLang="en-US" sz="1800">
                          <a:solidFill>
                            <a:schemeClr val="tx1"/>
                          </a:solidFill>
                        </a:rPr>
                        <a:t>ステージングエリアにあることを確認</a:t>
                      </a:r>
                      <a:endParaRPr lang="en-US" altLang="ja-JP" sz="1800">
                        <a:solidFill>
                          <a:schemeClr val="tx1"/>
                        </a:solidFill>
                      </a:endParaRPr>
                    </a:p>
                    <a:p>
                      <a:pPr marL="0" indent="0">
                        <a:buNone/>
                      </a:pPr>
                      <a:r>
                        <a:rPr lang="ja-JP" altLang="en-US" sz="1800">
                          <a:solidFill>
                            <a:schemeClr val="tx1"/>
                          </a:solidFill>
                        </a:rPr>
                        <a:t>コミット</a:t>
                      </a:r>
                      <a:endParaRPr lang="en-US" altLang="ja-JP" sz="1800">
                        <a:solidFill>
                          <a:schemeClr val="tx1"/>
                        </a:solidFill>
                      </a:endParaRPr>
                    </a:p>
                    <a:p>
                      <a:pPr marL="0" indent="0">
                        <a:buNone/>
                      </a:pPr>
                      <a:r>
                        <a:rPr lang="ja-JP" altLang="en-US" sz="1800">
                          <a:solidFill>
                            <a:schemeClr val="tx1"/>
                          </a:solidFill>
                        </a:rPr>
                        <a:t>コミットログが追加されたことを確認</a:t>
                      </a:r>
                      <a:endParaRPr lang="en-US" altLang="ja-JP"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F8AA3288-F7CA-4B06-ADCB-C36D075FB43F}"/>
              </a:ext>
            </a:extLst>
          </p:cNvPr>
          <p:cNvSpPr>
            <a:spLocks noGrp="1"/>
          </p:cNvSpPr>
          <p:nvPr>
            <p:ph type="sldNum" sz="quarter" idx="12"/>
          </p:nvPr>
        </p:nvSpPr>
        <p:spPr/>
        <p:txBody>
          <a:bodyPr/>
          <a:lstStyle/>
          <a:p>
            <a:fld id="{349E52AD-C2C8-444B-9452-5416C7AF987B}" type="slidenum">
              <a:rPr kumimoji="1" lang="ja-JP" altLang="en-US" smtClean="0"/>
              <a:t>21</a:t>
            </a:fld>
            <a:endParaRPr kumimoji="1" lang="ja-JP" altLang="en-US"/>
          </a:p>
        </p:txBody>
      </p:sp>
    </p:spTree>
    <p:extLst>
      <p:ext uri="{BB962C8B-B14F-4D97-AF65-F5344CB8AC3E}">
        <p14:creationId xmlns:p14="http://schemas.microsoft.com/office/powerpoint/2010/main" val="163316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lstStyle/>
          <a:p>
            <a:r>
              <a:rPr lang="en-US" altLang="ja-JP" b="1"/>
              <a:t>reset</a:t>
            </a:r>
            <a:r>
              <a:rPr lang="en-US" altLang="ja-JP"/>
              <a:t> ※</a:t>
            </a:r>
            <a:r>
              <a:rPr lang="ja-JP" altLang="en-US"/>
              <a:t>２に</a:t>
            </a:r>
            <a:r>
              <a:rPr kumimoji="1" lang="ja-JP" altLang="en-US"/>
              <a:t>よる取り消し系</a:t>
            </a:r>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a:xfrm>
            <a:off x="838200" y="1825625"/>
            <a:ext cx="10515600" cy="2314578"/>
          </a:xfrm>
        </p:spPr>
        <p:txBody>
          <a:bodyPr>
            <a:normAutofit fontScale="92500" lnSpcReduction="20000"/>
          </a:bodyPr>
          <a:lstStyle/>
          <a:p>
            <a:r>
              <a:rPr lang="en-US" altLang="ja-JP" sz="2400"/>
              <a:t>git reset </a:t>
            </a:r>
            <a:r>
              <a:rPr lang="en-US" altLang="ja-JP" sz="2400" b="1"/>
              <a:t>(--mixed) </a:t>
            </a:r>
            <a:r>
              <a:rPr lang="en-US" altLang="ja-JP" sz="2400"/>
              <a:t>HEAD [</a:t>
            </a:r>
            <a:r>
              <a:rPr lang="ja-JP" altLang="ja-JP" sz="2400"/>
              <a:t>ファイル名</a:t>
            </a:r>
            <a:r>
              <a:rPr lang="en-US" altLang="ja-JP" sz="2400"/>
              <a:t>]</a:t>
            </a:r>
            <a:r>
              <a:rPr lang="ja-JP" altLang="ja-JP" sz="2400"/>
              <a:t>：ステージングエリアからファイルを戻す</a:t>
            </a:r>
            <a:r>
              <a:rPr lang="en-US" altLang="ja-JP" sz="2400"/>
              <a:t>(</a:t>
            </a:r>
            <a:r>
              <a:rPr lang="ja-JP" altLang="en-US" sz="2400"/>
              <a:t>ファイル名省略で全てのファイル</a:t>
            </a:r>
            <a:r>
              <a:rPr lang="en-US" altLang="ja-JP" sz="2400"/>
              <a:t>)※1</a:t>
            </a:r>
          </a:p>
          <a:p>
            <a:r>
              <a:rPr lang="en-US" altLang="ja-JP" sz="2400"/>
              <a:t>git reset </a:t>
            </a:r>
            <a:r>
              <a:rPr lang="en-US" altLang="ja-JP" sz="2400" b="1"/>
              <a:t>--soft </a:t>
            </a:r>
            <a:r>
              <a:rPr lang="en-US" altLang="ja-JP" sz="2400"/>
              <a:t>HEAD^</a:t>
            </a:r>
            <a:r>
              <a:rPr lang="ja-JP" altLang="en-US" sz="2400"/>
              <a:t>：直前のコミットのみ取り消す</a:t>
            </a:r>
            <a:r>
              <a:rPr lang="en-US" altLang="ja-JP" sz="2400"/>
              <a:t>(</a:t>
            </a:r>
            <a:r>
              <a:rPr lang="ja-JP" altLang="en-US" sz="2400"/>
              <a:t>ステージングはされてる</a:t>
            </a:r>
            <a:r>
              <a:rPr lang="en-US" altLang="ja-JP" sz="2400"/>
              <a:t>)</a:t>
            </a:r>
            <a:r>
              <a:rPr lang="ja-JP" altLang="en-US" sz="2400"/>
              <a:t>。</a:t>
            </a:r>
            <a:endParaRPr lang="en-US" altLang="ja-JP" sz="2400"/>
          </a:p>
          <a:p>
            <a:r>
              <a:rPr lang="en-US" altLang="ja-JP" sz="2400"/>
              <a:t>git reset </a:t>
            </a:r>
            <a:r>
              <a:rPr lang="en-US" altLang="ja-JP" sz="2400" b="1"/>
              <a:t>(--mixed) </a:t>
            </a:r>
            <a:r>
              <a:rPr lang="en-US" altLang="ja-JP" sz="2400"/>
              <a:t>HEAD^</a:t>
            </a:r>
            <a:r>
              <a:rPr lang="ja-JP" altLang="en-US" sz="2400"/>
              <a:t>：直前のコミットと</a:t>
            </a:r>
            <a:r>
              <a:rPr lang="en-US" altLang="ja-JP" sz="2400"/>
              <a:t>add(</a:t>
            </a:r>
            <a:r>
              <a:rPr lang="ja-JP" altLang="en-US" sz="2400"/>
              <a:t>ステージング</a:t>
            </a:r>
            <a:r>
              <a:rPr lang="en-US" altLang="ja-JP" sz="2400"/>
              <a:t>)</a:t>
            </a:r>
            <a:r>
              <a:rPr lang="ja-JP" altLang="en-US" sz="2400"/>
              <a:t>を取り消す。</a:t>
            </a:r>
            <a:endParaRPr lang="en-US" altLang="ja-JP" sz="2400"/>
          </a:p>
          <a:p>
            <a:r>
              <a:rPr lang="en-US" altLang="ja-JP" sz="2400"/>
              <a:t>git reset </a:t>
            </a:r>
            <a:r>
              <a:rPr lang="en-US" altLang="ja-JP" sz="2400" b="1"/>
              <a:t>--hard </a:t>
            </a:r>
            <a:r>
              <a:rPr lang="en-US" altLang="ja-JP" sz="2400"/>
              <a:t>HEAD^</a:t>
            </a:r>
            <a:r>
              <a:rPr lang="ja-JP" altLang="en-US" sz="2400"/>
              <a:t>：直前のコミットと</a:t>
            </a:r>
            <a:r>
              <a:rPr lang="en-US" altLang="ja-JP" sz="2400"/>
              <a:t>add(</a:t>
            </a:r>
            <a:r>
              <a:rPr lang="ja-JP" altLang="en-US" sz="2400"/>
              <a:t>ステージング</a:t>
            </a:r>
            <a:r>
              <a:rPr lang="en-US" altLang="ja-JP" sz="2400"/>
              <a:t>)</a:t>
            </a:r>
            <a:r>
              <a:rPr lang="ja-JP" altLang="en-US" sz="2400"/>
              <a:t>を取り消し、作業ディレクトリも元に戻す。</a:t>
            </a:r>
            <a:endParaRPr lang="en-US" altLang="ja-JP" sz="2400"/>
          </a:p>
          <a:p>
            <a:r>
              <a:rPr lang="en-US" altLang="ja-JP" sz="2400" b="1"/>
              <a:t>HEAD</a:t>
            </a:r>
            <a:r>
              <a:rPr lang="ja-JP" altLang="en-US" sz="2400"/>
              <a:t>はいまのコミットという意味。ちなみに、</a:t>
            </a:r>
            <a:r>
              <a:rPr lang="en-US" altLang="ja-JP" sz="2400" b="1"/>
              <a:t>HEAD^</a:t>
            </a:r>
            <a:r>
              <a:rPr lang="ja-JP" altLang="en-US" sz="2400"/>
              <a:t>は一つ前のコミット。</a:t>
            </a:r>
            <a:endParaRPr lang="en-US" altLang="ja-JP" sz="2400"/>
          </a:p>
          <a:p>
            <a:endParaRPr lang="en-US" altLang="ja-JP" sz="2400"/>
          </a:p>
          <a:p>
            <a:endParaRPr lang="ja-JP" altLang="ja-JP" sz="2400"/>
          </a:p>
          <a:p>
            <a:endParaRPr lang="en-US" altLang="ja-JP" sz="240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4"/>
            <a:ext cx="1631551"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a:t>git add</a:t>
            </a:r>
            <a:endParaRPr kumimoji="1" lang="ja-JP" altLang="en-US"/>
          </a:p>
        </p:txBody>
      </p:sp>
      <p:sp>
        <p:nvSpPr>
          <p:cNvPr id="15" name="矢印: 右 14">
            <a:extLst>
              <a:ext uri="{FF2B5EF4-FFF2-40B4-BE49-F238E27FC236}">
                <a16:creationId xmlns:a16="http://schemas.microsoft.com/office/drawing/2014/main" id="{9EA0E680-E288-416B-84A2-111D0CDEEFF4}"/>
              </a:ext>
            </a:extLst>
          </p:cNvPr>
          <p:cNvSpPr/>
          <p:nvPr/>
        </p:nvSpPr>
        <p:spPr>
          <a:xfrm flipH="1">
            <a:off x="3065927" y="4868894"/>
            <a:ext cx="1958815"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git reset</a:t>
            </a:r>
            <a:r>
              <a:rPr lang="ja-JP" altLang="en-US"/>
              <a:t> </a:t>
            </a:r>
            <a:r>
              <a:rPr lang="en-US" altLang="ja-JP"/>
              <a:t>HEAD</a:t>
            </a:r>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4"/>
            <a:ext cx="1631550"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ローカル</a:t>
            </a:r>
            <a:br>
              <a:rPr lang="en-US" altLang="ja-JP"/>
            </a:br>
            <a:r>
              <a:rPr lang="ja-JP" altLang="en-US"/>
              <a:t>リポジトリ</a:t>
            </a:r>
            <a:endParaRPr kumimoji="1" lang="ja-JP" altLang="en-US"/>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a:t>git commit</a:t>
            </a:r>
            <a:endParaRPr kumimoji="1" lang="ja-JP" altLang="en-US"/>
          </a:p>
        </p:txBody>
      </p:sp>
      <p:sp>
        <p:nvSpPr>
          <p:cNvPr id="18" name="矢印: 右 17">
            <a:extLst>
              <a:ext uri="{FF2B5EF4-FFF2-40B4-BE49-F238E27FC236}">
                <a16:creationId xmlns:a16="http://schemas.microsoft.com/office/drawing/2014/main" id="{191A7623-9C8B-46C2-94C8-215997122ED8}"/>
              </a:ext>
            </a:extLst>
          </p:cNvPr>
          <p:cNvSpPr/>
          <p:nvPr/>
        </p:nvSpPr>
        <p:spPr>
          <a:xfrm flipH="1">
            <a:off x="3065926" y="5715047"/>
            <a:ext cx="6475785"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git reset (--mixed) HEAD^</a:t>
            </a:r>
          </a:p>
        </p:txBody>
      </p:sp>
      <p:sp>
        <p:nvSpPr>
          <p:cNvPr id="19" name="矢印: 右 18">
            <a:extLst>
              <a:ext uri="{FF2B5EF4-FFF2-40B4-BE49-F238E27FC236}">
                <a16:creationId xmlns:a16="http://schemas.microsoft.com/office/drawing/2014/main" id="{E8FD62DE-92E2-41DC-A546-7B4996A24006}"/>
              </a:ext>
            </a:extLst>
          </p:cNvPr>
          <p:cNvSpPr/>
          <p:nvPr/>
        </p:nvSpPr>
        <p:spPr>
          <a:xfrm flipH="1">
            <a:off x="6656290" y="4834879"/>
            <a:ext cx="2885422"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git reset --soft HEAD^</a:t>
            </a:r>
          </a:p>
        </p:txBody>
      </p:sp>
      <p:sp>
        <p:nvSpPr>
          <p:cNvPr id="20" name="矢印: 右 19">
            <a:extLst>
              <a:ext uri="{FF2B5EF4-FFF2-40B4-BE49-F238E27FC236}">
                <a16:creationId xmlns:a16="http://schemas.microsoft.com/office/drawing/2014/main" id="{72056514-0796-479B-AC3F-CC258628E73B}"/>
              </a:ext>
            </a:extLst>
          </p:cNvPr>
          <p:cNvSpPr/>
          <p:nvPr/>
        </p:nvSpPr>
        <p:spPr>
          <a:xfrm flipH="1">
            <a:off x="0" y="6251767"/>
            <a:ext cx="9541710"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git reset --hard HEAD^</a:t>
            </a:r>
          </a:p>
        </p:txBody>
      </p:sp>
      <p:sp>
        <p:nvSpPr>
          <p:cNvPr id="6" name="吹き出し: 円形 5">
            <a:extLst>
              <a:ext uri="{FF2B5EF4-FFF2-40B4-BE49-F238E27FC236}">
                <a16:creationId xmlns:a16="http://schemas.microsoft.com/office/drawing/2014/main" id="{6488DABE-6B65-4412-AEF8-6DBAC2D35B01}"/>
              </a:ext>
            </a:extLst>
          </p:cNvPr>
          <p:cNvSpPr/>
          <p:nvPr/>
        </p:nvSpPr>
        <p:spPr>
          <a:xfrm>
            <a:off x="10757623" y="3514240"/>
            <a:ext cx="1434378" cy="913976"/>
          </a:xfrm>
          <a:prstGeom prst="wedgeEllipseCallout">
            <a:avLst>
              <a:gd name="adj1" fmla="val -61710"/>
              <a:gd name="adj2" fmla="val -53683"/>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a:solidFill>
                  <a:schemeClr val="tx1"/>
                </a:solidFill>
              </a:rPr>
              <a:t>hard</a:t>
            </a:r>
            <a:r>
              <a:rPr lang="ja-JP" altLang="en-US" b="1">
                <a:solidFill>
                  <a:schemeClr val="tx1"/>
                </a:solidFill>
              </a:rPr>
              <a:t>は慎重に</a:t>
            </a:r>
            <a:r>
              <a:rPr lang="en-US" altLang="ja-JP" b="1">
                <a:solidFill>
                  <a:schemeClr val="tx1"/>
                </a:solidFill>
              </a:rPr>
              <a:t>!</a:t>
            </a:r>
            <a:endParaRPr kumimoji="1" lang="ja-JP" altLang="en-US" b="1">
              <a:solidFill>
                <a:schemeClr val="tx1"/>
              </a:solidFill>
            </a:endParaRPr>
          </a:p>
        </p:txBody>
      </p:sp>
      <p:sp>
        <p:nvSpPr>
          <p:cNvPr id="21" name="矢印: 右 20">
            <a:extLst>
              <a:ext uri="{FF2B5EF4-FFF2-40B4-BE49-F238E27FC236}">
                <a16:creationId xmlns:a16="http://schemas.microsoft.com/office/drawing/2014/main" id="{2BE72EDF-2EBC-441D-9122-C5298DEB223E}"/>
              </a:ext>
            </a:extLst>
          </p:cNvPr>
          <p:cNvSpPr/>
          <p:nvPr/>
        </p:nvSpPr>
        <p:spPr>
          <a:xfrm flipH="1">
            <a:off x="11169941" y="6251767"/>
            <a:ext cx="1022058"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ja-JP"/>
          </a:p>
        </p:txBody>
      </p:sp>
      <p:sp>
        <p:nvSpPr>
          <p:cNvPr id="4" name="スライド番号プレースホルダー 3">
            <a:extLst>
              <a:ext uri="{FF2B5EF4-FFF2-40B4-BE49-F238E27FC236}">
                <a16:creationId xmlns:a16="http://schemas.microsoft.com/office/drawing/2014/main" id="{6D3042B1-740C-4E2F-B08A-F64D21DE5A42}"/>
              </a:ext>
            </a:extLst>
          </p:cNvPr>
          <p:cNvSpPr>
            <a:spLocks noGrp="1"/>
          </p:cNvSpPr>
          <p:nvPr>
            <p:ph type="sldNum" sz="quarter" idx="12"/>
          </p:nvPr>
        </p:nvSpPr>
        <p:spPr/>
        <p:txBody>
          <a:bodyPr/>
          <a:lstStyle/>
          <a:p>
            <a:fld id="{349E52AD-C2C8-444B-9452-5416C7AF987B}" type="slidenum">
              <a:rPr kumimoji="1" lang="ja-JP" altLang="en-US" smtClean="0"/>
              <a:t>22</a:t>
            </a:fld>
            <a:endParaRPr kumimoji="1" lang="ja-JP" altLang="en-US"/>
          </a:p>
        </p:txBody>
      </p:sp>
    </p:spTree>
    <p:extLst>
      <p:ext uri="{BB962C8B-B14F-4D97-AF65-F5344CB8AC3E}">
        <p14:creationId xmlns:p14="http://schemas.microsoft.com/office/powerpoint/2010/main" val="381520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a:t>演習</a:t>
            </a:r>
            <a:r>
              <a:rPr lang="en-US" altLang="ja-JP"/>
              <a:t>4</a:t>
            </a:r>
            <a:r>
              <a:rPr kumimoji="1" lang="ja-JP" altLang="en-US"/>
              <a:t>：取り消し</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normAutofit fontScale="85000" lnSpcReduction="20000"/>
          </a:bodyPr>
          <a:lstStyle/>
          <a:p>
            <a:pPr marL="0" indent="0">
              <a:buNone/>
            </a:pPr>
            <a:r>
              <a:rPr lang="ja-JP" altLang="en-US"/>
              <a:t>・</a:t>
            </a:r>
            <a:r>
              <a:rPr lang="en-US" altLang="ja-JP"/>
              <a:t>add</a:t>
            </a:r>
            <a:r>
              <a:rPr lang="ja-JP" altLang="en-US"/>
              <a:t>の取り消しの練習をします</a:t>
            </a:r>
            <a:endParaRPr lang="en-US" altLang="ja-JP"/>
          </a:p>
          <a:p>
            <a:pPr marL="0" indent="0">
              <a:buNone/>
            </a:pPr>
            <a:r>
              <a:rPr lang="ja-JP" altLang="en-US"/>
              <a:t>・コミットの取り消しの練習をします</a:t>
            </a:r>
            <a:r>
              <a:rPr lang="en-US" altLang="ja-JP"/>
              <a:t>※1</a:t>
            </a: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70500255"/>
              </p:ext>
            </p:extLst>
          </p:nvPr>
        </p:nvGraphicFramePr>
        <p:xfrm>
          <a:off x="838200" y="2651760"/>
          <a:ext cx="10293096" cy="4206240"/>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1532502494"/>
                    </a:ext>
                  </a:extLst>
                </a:gridCol>
                <a:gridCol w="6494641">
                  <a:extLst>
                    <a:ext uri="{9D8B030D-6E8A-4147-A177-3AD203B41FA5}">
                      <a16:colId xmlns:a16="http://schemas.microsoft.com/office/drawing/2014/main" val="1423431629"/>
                    </a:ext>
                  </a:extLst>
                </a:gridCol>
              </a:tblGrid>
              <a:tr h="4138360">
                <a:tc>
                  <a:txBody>
                    <a:bodyPr/>
                    <a:lstStyle/>
                    <a:p>
                      <a:pPr marL="0" indent="0">
                        <a:buNone/>
                      </a:pPr>
                      <a:r>
                        <a:rPr lang="en-US" altLang="ja-JP">
                          <a:solidFill>
                            <a:schemeClr val="tx1"/>
                          </a:solidFill>
                        </a:rPr>
                        <a:t>git reset --soft HEAD^</a:t>
                      </a:r>
                    </a:p>
                    <a:p>
                      <a:pPr marL="0" indent="0">
                        <a:buNone/>
                      </a:pPr>
                      <a:r>
                        <a:rPr lang="en-US" altLang="ja-JP">
                          <a:solidFill>
                            <a:schemeClr val="tx1"/>
                          </a:solidFill>
                        </a:rPr>
                        <a:t>git log</a:t>
                      </a:r>
                    </a:p>
                    <a:p>
                      <a:pPr marL="0" indent="0">
                        <a:buNone/>
                      </a:pPr>
                      <a:r>
                        <a:rPr lang="en-US" altLang="ja-JP">
                          <a:solidFill>
                            <a:schemeClr val="tx1"/>
                          </a:solidFill>
                        </a:rPr>
                        <a:t>git status</a:t>
                      </a:r>
                    </a:p>
                    <a:p>
                      <a:pPr marL="0" indent="0">
                        <a:buNone/>
                      </a:pPr>
                      <a:r>
                        <a:rPr lang="en-US" altLang="ja-JP">
                          <a:solidFill>
                            <a:schemeClr val="tx1"/>
                          </a:solidFill>
                        </a:rPr>
                        <a:t>cat test1.txt</a:t>
                      </a:r>
                    </a:p>
                    <a:p>
                      <a:pPr marL="0" indent="0">
                        <a:buNone/>
                      </a:pPr>
                      <a:r>
                        <a:rPr lang="en-US" altLang="ja-JP">
                          <a:solidFill>
                            <a:schemeClr val="tx1"/>
                          </a:solidFill>
                        </a:rPr>
                        <a:t>git commit -m "second commit"</a:t>
                      </a:r>
                    </a:p>
                    <a:p>
                      <a:pPr marL="0" indent="0">
                        <a:buNone/>
                      </a:pPr>
                      <a:r>
                        <a:rPr lang="en-US" altLang="ja-JP">
                          <a:solidFill>
                            <a:schemeClr val="tx1"/>
                          </a:solidFill>
                        </a:rPr>
                        <a:t>git reset --mixed HEAD^</a:t>
                      </a:r>
                    </a:p>
                    <a:p>
                      <a:pPr marL="0" indent="0">
                        <a:buNone/>
                      </a:pPr>
                      <a:r>
                        <a:rPr lang="en-US" altLang="ja-JP">
                          <a:solidFill>
                            <a:schemeClr val="tx1"/>
                          </a:solidFill>
                        </a:rPr>
                        <a:t>git status</a:t>
                      </a:r>
                    </a:p>
                    <a:p>
                      <a:pPr marL="0" indent="0">
                        <a:buNone/>
                      </a:pPr>
                      <a:r>
                        <a:rPr lang="en-US" altLang="ja-JP">
                          <a:solidFill>
                            <a:schemeClr val="tx1"/>
                          </a:solidFill>
                        </a:rPr>
                        <a:t>git add test1.txt</a:t>
                      </a:r>
                    </a:p>
                    <a:p>
                      <a:pPr marL="0" indent="0">
                        <a:buNone/>
                      </a:pPr>
                      <a:r>
                        <a:rPr lang="en-US" altLang="ja-JP">
                          <a:solidFill>
                            <a:schemeClr val="tx1"/>
                          </a:solidFill>
                        </a:rPr>
                        <a:t>git reset HEAD</a:t>
                      </a:r>
                    </a:p>
                    <a:p>
                      <a:pPr marL="0" indent="0">
                        <a:buNone/>
                      </a:pPr>
                      <a:r>
                        <a:rPr lang="en-US" altLang="ja-JP">
                          <a:solidFill>
                            <a:schemeClr val="tx1"/>
                          </a:solidFill>
                        </a:rPr>
                        <a:t>git add test1.txt</a:t>
                      </a:r>
                    </a:p>
                    <a:p>
                      <a:pPr marL="0" indent="0">
                        <a:buNone/>
                      </a:pPr>
                      <a:r>
                        <a:rPr lang="en-US" altLang="ja-JP">
                          <a:solidFill>
                            <a:schemeClr val="tx1"/>
                          </a:solidFill>
                        </a:rPr>
                        <a:t>git commit -m "second commit"</a:t>
                      </a:r>
                    </a:p>
                    <a:p>
                      <a:pPr marL="0" indent="0">
                        <a:buNone/>
                      </a:pPr>
                      <a:r>
                        <a:rPr lang="en-US" altLang="ja-JP">
                          <a:solidFill>
                            <a:schemeClr val="tx1"/>
                          </a:solidFill>
                        </a:rPr>
                        <a:t>git reset --hard HEAD^</a:t>
                      </a:r>
                    </a:p>
                    <a:p>
                      <a:pPr marL="0" indent="0">
                        <a:buNone/>
                      </a:pPr>
                      <a:r>
                        <a:rPr lang="en-US" altLang="ja-JP">
                          <a:solidFill>
                            <a:schemeClr val="tx1"/>
                          </a:solidFill>
                        </a:rPr>
                        <a:t>git log</a:t>
                      </a:r>
                    </a:p>
                    <a:p>
                      <a:pPr marL="0" indent="0">
                        <a:buNone/>
                      </a:pPr>
                      <a:r>
                        <a:rPr lang="en-US" altLang="ja-JP">
                          <a:solidFill>
                            <a:schemeClr val="tx1"/>
                          </a:solidFill>
                        </a:rPr>
                        <a:t>git status</a:t>
                      </a:r>
                    </a:p>
                    <a:p>
                      <a:pPr marL="0" indent="0">
                        <a:buNone/>
                      </a:pPr>
                      <a:r>
                        <a:rPr lang="en-US" altLang="ja-JP">
                          <a:solidFill>
                            <a:schemeClr val="tx1"/>
                          </a:solidFill>
                        </a:rPr>
                        <a:t>cat test1.txt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a:solidFill>
                            <a:schemeClr val="tx1"/>
                          </a:solidFill>
                        </a:rPr>
                        <a:t>コミットの取り消し</a:t>
                      </a:r>
                      <a:r>
                        <a:rPr lang="en-US" altLang="ja-JP">
                          <a:solidFill>
                            <a:schemeClr val="tx1"/>
                          </a:solidFill>
                        </a:rPr>
                        <a:t>(--soft)</a:t>
                      </a:r>
                    </a:p>
                    <a:p>
                      <a:pPr marL="0" indent="0">
                        <a:buNone/>
                      </a:pPr>
                      <a:r>
                        <a:rPr lang="en-US" altLang="ja-JP">
                          <a:solidFill>
                            <a:schemeClr val="tx1"/>
                          </a:solidFill>
                        </a:rPr>
                        <a:t>second commit</a:t>
                      </a:r>
                      <a:r>
                        <a:rPr lang="ja-JP" altLang="en-US">
                          <a:solidFill>
                            <a:schemeClr val="tx1"/>
                          </a:solidFill>
                        </a:rPr>
                        <a:t>が削除されていることを確認</a:t>
                      </a:r>
                      <a:endParaRPr lang="en-US" altLang="ja-JP">
                        <a:solidFill>
                          <a:schemeClr val="tx1"/>
                        </a:solidFill>
                      </a:endParaRPr>
                    </a:p>
                    <a:p>
                      <a:pPr marL="0" indent="0">
                        <a:buNone/>
                      </a:pPr>
                      <a:r>
                        <a:rPr lang="en-US" altLang="ja-JP">
                          <a:solidFill>
                            <a:schemeClr val="tx1"/>
                          </a:solidFill>
                        </a:rPr>
                        <a:t>test1.txt</a:t>
                      </a:r>
                      <a:r>
                        <a:rPr lang="ja-JP" altLang="en-US">
                          <a:solidFill>
                            <a:schemeClr val="tx1"/>
                          </a:solidFill>
                        </a:rPr>
                        <a:t>がステージングエリアにあることを確認</a:t>
                      </a:r>
                      <a:endParaRPr lang="en-US" altLang="ja-JP">
                        <a:solidFill>
                          <a:schemeClr val="tx1"/>
                        </a:solidFill>
                      </a:endParaRPr>
                    </a:p>
                    <a:p>
                      <a:pPr marL="0" indent="0">
                        <a:buNone/>
                      </a:pPr>
                      <a:r>
                        <a:rPr lang="en-US" altLang="ja-JP">
                          <a:solidFill>
                            <a:schemeClr val="tx1"/>
                          </a:solidFill>
                        </a:rPr>
                        <a:t>test1</a:t>
                      </a:r>
                      <a:r>
                        <a:rPr lang="ja-JP" altLang="en-US">
                          <a:solidFill>
                            <a:schemeClr val="tx1"/>
                          </a:solidFill>
                        </a:rPr>
                        <a:t>の中身を確認</a:t>
                      </a:r>
                      <a:endParaRPr lang="en-US" altLang="ja-JP">
                        <a:solidFill>
                          <a:schemeClr val="tx1"/>
                        </a:solidFill>
                      </a:endParaRPr>
                    </a:p>
                    <a:p>
                      <a:pPr marL="0" indent="0">
                        <a:buNone/>
                      </a:pPr>
                      <a:r>
                        <a:rPr lang="ja-JP" altLang="en-US">
                          <a:solidFill>
                            <a:schemeClr val="tx1"/>
                          </a:solidFill>
                        </a:rPr>
                        <a:t>コミット</a:t>
                      </a:r>
                      <a:endParaRPr lang="en-US" altLang="ja-JP">
                        <a:solidFill>
                          <a:schemeClr val="tx1"/>
                        </a:solidFill>
                      </a:endParaRPr>
                    </a:p>
                    <a:p>
                      <a:pPr marL="0" indent="0">
                        <a:buNone/>
                      </a:pPr>
                      <a:r>
                        <a:rPr lang="ja-JP" altLang="en-US">
                          <a:solidFill>
                            <a:schemeClr val="tx1"/>
                          </a:solidFill>
                        </a:rPr>
                        <a:t>コミットの取り消し</a:t>
                      </a:r>
                      <a:r>
                        <a:rPr lang="en-US" altLang="ja-JP">
                          <a:solidFill>
                            <a:schemeClr val="tx1"/>
                          </a:solidFill>
                        </a:rPr>
                        <a:t>(--mixed)</a:t>
                      </a:r>
                    </a:p>
                    <a:p>
                      <a:pPr marL="0" indent="0">
                        <a:buNone/>
                      </a:pPr>
                      <a:r>
                        <a:rPr lang="en-US" altLang="ja-JP">
                          <a:solidFill>
                            <a:schemeClr val="tx1"/>
                          </a:solidFill>
                        </a:rPr>
                        <a:t>test1.txt</a:t>
                      </a:r>
                      <a:r>
                        <a:rPr lang="ja-JP" altLang="en-US">
                          <a:solidFill>
                            <a:schemeClr val="tx1"/>
                          </a:solidFill>
                        </a:rPr>
                        <a:t>がステージングエリアにないことを確認</a:t>
                      </a:r>
                      <a:endParaRPr lang="en-US" altLang="ja-JP">
                        <a:solidFill>
                          <a:schemeClr val="tx1"/>
                        </a:solidFill>
                      </a:endParaRPr>
                    </a:p>
                    <a:p>
                      <a:pPr marL="0" indent="0">
                        <a:buNone/>
                      </a:pPr>
                      <a:r>
                        <a:rPr lang="en-US" altLang="ja-JP">
                          <a:solidFill>
                            <a:schemeClr val="tx1"/>
                          </a:solidFill>
                        </a:rPr>
                        <a:t>test1</a:t>
                      </a:r>
                      <a:r>
                        <a:rPr lang="ja-JP" altLang="en-US">
                          <a:solidFill>
                            <a:schemeClr val="tx1"/>
                          </a:solidFill>
                        </a:rPr>
                        <a:t>をステージングエリアに追加</a:t>
                      </a:r>
                      <a:endParaRPr lang="en-US" altLang="ja-JP">
                        <a:solidFill>
                          <a:schemeClr val="tx1"/>
                        </a:solidFill>
                      </a:endParaRPr>
                    </a:p>
                    <a:p>
                      <a:pPr marL="0" indent="0">
                        <a:buNone/>
                      </a:pPr>
                      <a:r>
                        <a:rPr lang="en-US" altLang="ja-JP">
                          <a:solidFill>
                            <a:schemeClr val="tx1"/>
                          </a:solidFill>
                        </a:rPr>
                        <a:t>test1</a:t>
                      </a:r>
                      <a:r>
                        <a:rPr lang="ja-JP" altLang="en-US">
                          <a:solidFill>
                            <a:schemeClr val="tx1"/>
                          </a:solidFill>
                        </a:rPr>
                        <a:t>をステージングエリアから削除</a:t>
                      </a:r>
                      <a:endParaRPr lang="en-US" altLang="ja-JP">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solidFill>
                            <a:schemeClr val="tx1"/>
                          </a:solidFill>
                        </a:rPr>
                        <a:t>test1</a:t>
                      </a:r>
                      <a:r>
                        <a:rPr lang="ja-JP" altLang="en-US">
                          <a:solidFill>
                            <a:schemeClr val="tx1"/>
                          </a:solidFill>
                        </a:rPr>
                        <a:t>をステージングエリアに追加</a:t>
                      </a:r>
                      <a:endParaRPr lang="en-US" altLang="ja-JP">
                        <a:solidFill>
                          <a:schemeClr val="tx1"/>
                        </a:solidFill>
                      </a:endParaRPr>
                    </a:p>
                    <a:p>
                      <a:pPr marL="0" indent="0">
                        <a:buNone/>
                      </a:pPr>
                      <a:r>
                        <a:rPr lang="ja-JP" altLang="en-US">
                          <a:solidFill>
                            <a:schemeClr val="tx1"/>
                          </a:solidFill>
                        </a:rPr>
                        <a:t>コミット</a:t>
                      </a:r>
                      <a:endParaRPr lang="en-US" altLang="ja-JP">
                        <a:solidFill>
                          <a:schemeClr val="tx1"/>
                        </a:solidFill>
                      </a:endParaRPr>
                    </a:p>
                    <a:p>
                      <a:pPr marL="0" indent="0">
                        <a:buNone/>
                      </a:pPr>
                      <a:r>
                        <a:rPr lang="ja-JP" altLang="en-US">
                          <a:solidFill>
                            <a:schemeClr val="tx1"/>
                          </a:solidFill>
                        </a:rPr>
                        <a:t>コミットの取り消し</a:t>
                      </a:r>
                      <a:r>
                        <a:rPr lang="en-US" altLang="ja-JP">
                          <a:solidFill>
                            <a:schemeClr val="tx1"/>
                          </a:solidFill>
                        </a:rPr>
                        <a:t>(--hard)</a:t>
                      </a:r>
                    </a:p>
                    <a:p>
                      <a:pPr marL="0" indent="0">
                        <a:buNone/>
                      </a:pPr>
                      <a:r>
                        <a:rPr lang="ja-JP" altLang="en-US">
                          <a:solidFill>
                            <a:schemeClr val="tx1"/>
                          </a:solidFill>
                        </a:rPr>
                        <a:t>コミットが取り消されていることを確認</a:t>
                      </a:r>
                      <a:endParaRPr lang="en-US" altLang="ja-JP">
                        <a:solidFill>
                          <a:schemeClr val="tx1"/>
                        </a:solidFill>
                      </a:endParaRPr>
                    </a:p>
                    <a:p>
                      <a:pPr marL="0" indent="0">
                        <a:buNone/>
                      </a:pPr>
                      <a:r>
                        <a:rPr lang="ja-JP" altLang="en-US">
                          <a:solidFill>
                            <a:schemeClr val="tx1"/>
                          </a:solidFill>
                        </a:rPr>
                        <a:t>変更がないことを確認</a:t>
                      </a:r>
                      <a:endParaRPr lang="en-US" altLang="ja-JP">
                        <a:solidFill>
                          <a:schemeClr val="tx1"/>
                        </a:solidFill>
                      </a:endParaRPr>
                    </a:p>
                    <a:p>
                      <a:pPr marL="0" indent="0">
                        <a:buNone/>
                      </a:pPr>
                      <a:r>
                        <a:rPr lang="en-US" altLang="ja-JP">
                          <a:solidFill>
                            <a:schemeClr val="tx1"/>
                          </a:solidFill>
                        </a:rPr>
                        <a:t>test1</a:t>
                      </a:r>
                      <a:r>
                        <a:rPr lang="ja-JP" altLang="en-US">
                          <a:solidFill>
                            <a:schemeClr val="tx1"/>
                          </a:solidFill>
                        </a:rPr>
                        <a:t>の中身が</a:t>
                      </a:r>
                      <a:r>
                        <a:rPr lang="en-US" altLang="ja-JP">
                          <a:solidFill>
                            <a:schemeClr val="tx1"/>
                          </a:solidFill>
                        </a:rPr>
                        <a:t>first commit</a:t>
                      </a:r>
                      <a:r>
                        <a:rPr lang="ja-JP" altLang="en-US">
                          <a:solidFill>
                            <a:schemeClr val="tx1"/>
                          </a:solidFill>
                        </a:rPr>
                        <a:t>の時点に戻っていることを確認</a:t>
                      </a: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C6C8699F-738B-4E54-81E4-C8EEFEEE5A12}"/>
              </a:ext>
            </a:extLst>
          </p:cNvPr>
          <p:cNvSpPr>
            <a:spLocks noGrp="1"/>
          </p:cNvSpPr>
          <p:nvPr>
            <p:ph type="sldNum" sz="quarter" idx="12"/>
          </p:nvPr>
        </p:nvSpPr>
        <p:spPr/>
        <p:txBody>
          <a:bodyPr/>
          <a:lstStyle/>
          <a:p>
            <a:fld id="{349E52AD-C2C8-444B-9452-5416C7AF987B}" type="slidenum">
              <a:rPr kumimoji="1" lang="ja-JP" altLang="en-US" smtClean="0"/>
              <a:t>23</a:t>
            </a:fld>
            <a:endParaRPr kumimoji="1" lang="ja-JP" altLang="en-US"/>
          </a:p>
        </p:txBody>
      </p:sp>
    </p:spTree>
    <p:extLst>
      <p:ext uri="{BB962C8B-B14F-4D97-AF65-F5344CB8AC3E}">
        <p14:creationId xmlns:p14="http://schemas.microsoft.com/office/powerpoint/2010/main" val="2164976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20FF1-01E3-4156-9EAC-8549A82617B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a:t>EX:2</a:t>
            </a:r>
            <a:r>
              <a:rPr lang="ja-JP" altLang="en-US"/>
              <a:t>個前とか、特定のコミットに戻りたいんだが？</a:t>
            </a:r>
            <a:endParaRPr kumimoji="1" lang="ja-JP" altLang="en-US"/>
          </a:p>
        </p:txBody>
      </p:sp>
      <p:sp>
        <p:nvSpPr>
          <p:cNvPr id="3" name="コンテンツ プレースホルダー 2">
            <a:extLst>
              <a:ext uri="{FF2B5EF4-FFF2-40B4-BE49-F238E27FC236}">
                <a16:creationId xmlns:a16="http://schemas.microsoft.com/office/drawing/2014/main" id="{CAE0D6DB-0161-4DE8-AB61-FBDE216ED91C}"/>
              </a:ext>
            </a:extLst>
          </p:cNvPr>
          <p:cNvSpPr>
            <a:spLocks noGrp="1"/>
          </p:cNvSpPr>
          <p:nvPr>
            <p:ph idx="1"/>
          </p:nvPr>
        </p:nvSpPr>
        <p:spPr/>
        <p:txBody>
          <a:bodyPr>
            <a:normAutofit/>
          </a:bodyPr>
          <a:lstStyle/>
          <a:p>
            <a:r>
              <a:rPr lang="ja-JP" altLang="en-US"/>
              <a:t>実は、</a:t>
            </a:r>
            <a:r>
              <a:rPr lang="en-US" altLang="ja-JP"/>
              <a:t>git reset HEAD^</a:t>
            </a:r>
            <a:r>
              <a:rPr lang="ja-JP" altLang="en-US"/>
              <a:t>の「</a:t>
            </a:r>
            <a:r>
              <a:rPr lang="en-US" altLang="ja-JP" b="1"/>
              <a:t>HEAD^</a:t>
            </a:r>
            <a:r>
              <a:rPr lang="ja-JP" altLang="en-US"/>
              <a:t>」は、戻る場所</a:t>
            </a:r>
            <a:r>
              <a:rPr lang="en-US" altLang="ja-JP"/>
              <a:t>(</a:t>
            </a:r>
            <a:r>
              <a:rPr lang="ja-JP" altLang="en-US"/>
              <a:t>コミット</a:t>
            </a:r>
            <a:r>
              <a:rPr lang="en-US" altLang="ja-JP"/>
              <a:t>)</a:t>
            </a:r>
            <a:r>
              <a:rPr lang="ja-JP" altLang="en-US"/>
              <a:t>を指定していました。</a:t>
            </a:r>
            <a:endParaRPr lang="en-US" altLang="ja-JP"/>
          </a:p>
          <a:p>
            <a:r>
              <a:rPr lang="ja-JP" altLang="en-US"/>
              <a:t>今のコミットに戻るには、</a:t>
            </a:r>
            <a:r>
              <a:rPr lang="en-US" altLang="ja-JP" b="1"/>
              <a:t>HEAD</a:t>
            </a:r>
            <a:r>
              <a:rPr lang="ja-JP" altLang="en-US"/>
              <a:t>を指定</a:t>
            </a:r>
            <a:endParaRPr lang="en-US" altLang="ja-JP"/>
          </a:p>
          <a:p>
            <a:r>
              <a:rPr lang="en-US" altLang="ja-JP"/>
              <a:t>2</a:t>
            </a:r>
            <a:r>
              <a:rPr lang="ja-JP" altLang="en-US"/>
              <a:t>個前に戻るには、</a:t>
            </a:r>
            <a:r>
              <a:rPr lang="en-US" altLang="ja-JP" b="1"/>
              <a:t>HEAD^^</a:t>
            </a:r>
            <a:r>
              <a:rPr lang="ja-JP" altLang="en-US"/>
              <a:t>を指定。</a:t>
            </a:r>
            <a:endParaRPr lang="en-US" altLang="ja-JP"/>
          </a:p>
          <a:p>
            <a:r>
              <a:rPr lang="en-US" altLang="ja-JP"/>
              <a:t>N</a:t>
            </a:r>
            <a:r>
              <a:rPr lang="ja-JP" altLang="en-US"/>
              <a:t>個前に戻るには、</a:t>
            </a:r>
            <a:r>
              <a:rPr lang="en-US" altLang="ja-JP" b="1"/>
              <a:t>HEAD~N</a:t>
            </a:r>
            <a:r>
              <a:rPr lang="ja-JP" altLang="en-US"/>
              <a:t>を指定。</a:t>
            </a:r>
            <a:endParaRPr lang="en-US" altLang="ja-JP"/>
          </a:p>
          <a:p>
            <a:r>
              <a:rPr lang="ja-JP" altLang="en-US"/>
              <a:t>特定のコミットに戻るには、</a:t>
            </a:r>
            <a:br>
              <a:rPr lang="en-US" altLang="ja-JP"/>
            </a:br>
            <a:r>
              <a:rPr lang="en-US" altLang="ja-JP"/>
              <a:t>git log</a:t>
            </a:r>
            <a:r>
              <a:rPr lang="ja-JP" altLang="en-US"/>
              <a:t>でコミットの</a:t>
            </a:r>
            <a:r>
              <a:rPr lang="ja-JP" altLang="en-US" b="1"/>
              <a:t>ハッシュ値</a:t>
            </a:r>
            <a:br>
              <a:rPr lang="en-US" altLang="ja-JP" b="1"/>
            </a:br>
            <a:r>
              <a:rPr lang="ja-JP" altLang="en-US"/>
              <a:t>を確認して、そのハッシュ値を</a:t>
            </a:r>
            <a:br>
              <a:rPr lang="en-US" altLang="ja-JP"/>
            </a:br>
            <a:r>
              <a:rPr lang="ja-JP" altLang="en-US"/>
              <a:t>指定する。</a:t>
            </a:r>
            <a:endParaRPr lang="en-US" altLang="ja-JP"/>
          </a:p>
        </p:txBody>
      </p:sp>
      <p:pic>
        <p:nvPicPr>
          <p:cNvPr id="5" name="図 4" descr="テキスト&#10;&#10;自動的に生成された説明">
            <a:extLst>
              <a:ext uri="{FF2B5EF4-FFF2-40B4-BE49-F238E27FC236}">
                <a16:creationId xmlns:a16="http://schemas.microsoft.com/office/drawing/2014/main" id="{99C4191F-A16D-4B5A-B50C-F6B75C207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097" y="4282767"/>
            <a:ext cx="5753903" cy="2210108"/>
          </a:xfrm>
          <a:prstGeom prst="rect">
            <a:avLst/>
          </a:prstGeom>
        </p:spPr>
      </p:pic>
      <p:sp>
        <p:nvSpPr>
          <p:cNvPr id="6" name="正方形/長方形 5">
            <a:extLst>
              <a:ext uri="{FF2B5EF4-FFF2-40B4-BE49-F238E27FC236}">
                <a16:creationId xmlns:a16="http://schemas.microsoft.com/office/drawing/2014/main" id="{CA235463-9783-45E1-80D5-A41112E319BB}"/>
              </a:ext>
            </a:extLst>
          </p:cNvPr>
          <p:cNvSpPr/>
          <p:nvPr/>
        </p:nvSpPr>
        <p:spPr>
          <a:xfrm>
            <a:off x="7041749" y="4511675"/>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91087C0-1E0A-4D60-B6F5-F4FD074E6501}"/>
              </a:ext>
            </a:extLst>
          </p:cNvPr>
          <p:cNvSpPr/>
          <p:nvPr/>
        </p:nvSpPr>
        <p:spPr>
          <a:xfrm>
            <a:off x="7041749" y="5527675"/>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50E2264E-A0FA-4874-987B-1AA408680041}"/>
              </a:ext>
            </a:extLst>
          </p:cNvPr>
          <p:cNvSpPr>
            <a:spLocks noGrp="1"/>
          </p:cNvSpPr>
          <p:nvPr>
            <p:ph type="sldNum" sz="quarter" idx="12"/>
          </p:nvPr>
        </p:nvSpPr>
        <p:spPr/>
        <p:txBody>
          <a:bodyPr/>
          <a:lstStyle/>
          <a:p>
            <a:fld id="{349E52AD-C2C8-444B-9452-5416C7AF987B}" type="slidenum">
              <a:rPr kumimoji="1" lang="ja-JP" altLang="en-US" smtClean="0"/>
              <a:t>24</a:t>
            </a:fld>
            <a:endParaRPr kumimoji="1" lang="ja-JP" altLang="en-US"/>
          </a:p>
        </p:txBody>
      </p:sp>
    </p:spTree>
    <p:extLst>
      <p:ext uri="{BB962C8B-B14F-4D97-AF65-F5344CB8AC3E}">
        <p14:creationId xmlns:p14="http://schemas.microsoft.com/office/powerpoint/2010/main" val="379343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65E95-3DD0-4A7D-A760-8477C3E13CA6}"/>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a:t>EX:</a:t>
            </a:r>
            <a:r>
              <a:rPr kumimoji="1" lang="ja-JP" altLang="en-US"/>
              <a:t>間違って</a:t>
            </a:r>
            <a:r>
              <a:rPr kumimoji="1" lang="en-US" altLang="ja-JP"/>
              <a:t>git reset --hard</a:t>
            </a:r>
            <a:r>
              <a:rPr kumimoji="1" lang="ja-JP" altLang="en-US"/>
              <a:t>しちゃった</a:t>
            </a:r>
            <a:r>
              <a:rPr lang="ja-JP" altLang="en-US"/>
              <a:t>んだがｗ</a:t>
            </a:r>
            <a:endParaRPr kumimoji="1" lang="ja-JP" altLang="en-US"/>
          </a:p>
        </p:txBody>
      </p:sp>
      <p:sp>
        <p:nvSpPr>
          <p:cNvPr id="3" name="コンテンツ プレースホルダー 2">
            <a:extLst>
              <a:ext uri="{FF2B5EF4-FFF2-40B4-BE49-F238E27FC236}">
                <a16:creationId xmlns:a16="http://schemas.microsoft.com/office/drawing/2014/main" id="{34841AE5-AB14-46B4-A2E3-263725DD6700}"/>
              </a:ext>
            </a:extLst>
          </p:cNvPr>
          <p:cNvSpPr>
            <a:spLocks noGrp="1"/>
          </p:cNvSpPr>
          <p:nvPr>
            <p:ph idx="1"/>
          </p:nvPr>
        </p:nvSpPr>
        <p:spPr/>
        <p:txBody>
          <a:bodyPr>
            <a:normAutofit/>
          </a:bodyPr>
          <a:lstStyle/>
          <a:p>
            <a:r>
              <a:rPr kumimoji="1" lang="ja-JP" altLang="en-US"/>
              <a:t>まず、間違えないでください。</a:t>
            </a:r>
            <a:endParaRPr kumimoji="1" lang="en-US" altLang="ja-JP"/>
          </a:p>
          <a:p>
            <a:pPr marL="457200" lvl="1" indent="0">
              <a:buNone/>
            </a:pPr>
            <a:endParaRPr kumimoji="1" lang="en-US" altLang="ja-JP"/>
          </a:p>
          <a:p>
            <a:pPr lvl="1"/>
            <a:r>
              <a:rPr lang="en-US" altLang="ja-JP"/>
              <a:t>git reset --hard</a:t>
            </a:r>
            <a:r>
              <a:rPr lang="ja-JP" altLang="en-US"/>
              <a:t>は慎重に！</a:t>
            </a:r>
            <a:endParaRPr lang="en-US" altLang="ja-JP"/>
          </a:p>
          <a:p>
            <a:pPr marL="0" indent="0">
              <a:buNone/>
            </a:pPr>
            <a:endParaRPr lang="en-US" altLang="ja-JP"/>
          </a:p>
          <a:p>
            <a:r>
              <a:rPr lang="ja-JP" altLang="en-US"/>
              <a:t>もしかしたら、</a:t>
            </a:r>
            <a:r>
              <a:rPr lang="en-US" altLang="ja-JP" b="1"/>
              <a:t>git </a:t>
            </a:r>
            <a:r>
              <a:rPr lang="en-US" altLang="ja-JP" b="1" err="1"/>
              <a:t>reflog</a:t>
            </a:r>
            <a:r>
              <a:rPr lang="ja-JP" altLang="en-US"/>
              <a:t>とすれば消えてしまった記憶を取り戻せる</a:t>
            </a:r>
            <a:r>
              <a:rPr lang="ja-JP" altLang="en-US" b="1"/>
              <a:t>かも</a:t>
            </a:r>
            <a:r>
              <a:rPr lang="ja-JP" altLang="en-US"/>
              <a:t>しれねえ</a:t>
            </a:r>
            <a:r>
              <a:rPr lang="en-US" altLang="ja-JP"/>
              <a:t>……</a:t>
            </a:r>
          </a:p>
          <a:p>
            <a:pPr lvl="1"/>
            <a:r>
              <a:rPr lang="en-US" altLang="ja-JP"/>
              <a:t>Git</a:t>
            </a:r>
            <a:r>
              <a:rPr lang="ja-JP" altLang="en-US"/>
              <a:t>が履歴を消してしまったら、もうおしまいだ！急げ！</a:t>
            </a:r>
            <a:endParaRPr lang="en-US" altLang="ja-JP"/>
          </a:p>
          <a:p>
            <a:pPr marL="0" indent="0">
              <a:buNone/>
            </a:pPr>
            <a:r>
              <a:rPr lang="ja-JP" altLang="en-US"/>
              <a:t>参考</a:t>
            </a:r>
            <a:endParaRPr lang="en-US" altLang="ja-JP"/>
          </a:p>
          <a:p>
            <a:pPr marL="0" indent="0">
              <a:buNone/>
            </a:pPr>
            <a:r>
              <a:rPr lang="en-US" altLang="ja-JP">
                <a:hlinkClick r:id="rId3"/>
              </a:rPr>
              <a:t>https://qiita.com/yaotti/items/e37c707938847aee671b</a:t>
            </a:r>
            <a:endParaRPr lang="en-US" altLang="ja-JP"/>
          </a:p>
          <a:p>
            <a:pPr marL="0" indent="0">
              <a:buNone/>
            </a:pPr>
            <a:endParaRPr lang="en-US" altLang="ja-JP"/>
          </a:p>
          <a:p>
            <a:endParaRPr kumimoji="1" lang="ja-JP" altLang="en-US"/>
          </a:p>
        </p:txBody>
      </p:sp>
      <p:pic>
        <p:nvPicPr>
          <p:cNvPr id="5" name="図 4" descr="挿絵 が含まれている画像&#10;&#10;自動的に生成された説明">
            <a:extLst>
              <a:ext uri="{FF2B5EF4-FFF2-40B4-BE49-F238E27FC236}">
                <a16:creationId xmlns:a16="http://schemas.microsoft.com/office/drawing/2014/main" id="{D5CF8AD4-E396-44DD-9A22-487201513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43" y="2285775"/>
            <a:ext cx="1335313" cy="1335313"/>
          </a:xfrm>
          <a:prstGeom prst="rect">
            <a:avLst/>
          </a:prstGeom>
        </p:spPr>
      </p:pic>
      <p:sp>
        <p:nvSpPr>
          <p:cNvPr id="4" name="スライド番号プレースホルダー 3">
            <a:extLst>
              <a:ext uri="{FF2B5EF4-FFF2-40B4-BE49-F238E27FC236}">
                <a16:creationId xmlns:a16="http://schemas.microsoft.com/office/drawing/2014/main" id="{CC76C08C-D404-4FB6-B0F3-8110D1C5EB86}"/>
              </a:ext>
            </a:extLst>
          </p:cNvPr>
          <p:cNvSpPr>
            <a:spLocks noGrp="1"/>
          </p:cNvSpPr>
          <p:nvPr>
            <p:ph type="sldNum" sz="quarter" idx="12"/>
          </p:nvPr>
        </p:nvSpPr>
        <p:spPr/>
        <p:txBody>
          <a:bodyPr/>
          <a:lstStyle/>
          <a:p>
            <a:fld id="{349E52AD-C2C8-444B-9452-5416C7AF987B}" type="slidenum">
              <a:rPr kumimoji="1" lang="ja-JP" altLang="en-US" smtClean="0"/>
              <a:t>25</a:t>
            </a:fld>
            <a:endParaRPr kumimoji="1" lang="ja-JP" altLang="en-US"/>
          </a:p>
        </p:txBody>
      </p:sp>
    </p:spTree>
    <p:extLst>
      <p:ext uri="{BB962C8B-B14F-4D97-AF65-F5344CB8AC3E}">
        <p14:creationId xmlns:p14="http://schemas.microsoft.com/office/powerpoint/2010/main" val="281364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a:t>演習</a:t>
            </a:r>
            <a:r>
              <a:rPr kumimoji="1" lang="en-US" altLang="ja-JP"/>
              <a:t>5</a:t>
            </a:r>
            <a:r>
              <a:rPr kumimoji="1" lang="ja-JP" altLang="en-US"/>
              <a:t>：</a:t>
            </a:r>
            <a:r>
              <a:rPr kumimoji="1" lang="en-US" altLang="ja-JP"/>
              <a:t>git</a:t>
            </a:r>
            <a:r>
              <a:rPr kumimoji="1" lang="ja-JP" altLang="en-US"/>
              <a:t> </a:t>
            </a:r>
            <a:r>
              <a:rPr lang="en-US" altLang="ja-JP"/>
              <a:t>rm</a:t>
            </a:r>
            <a:endParaRPr kumimoji="1" lang="ja-JP" altLang="en-US"/>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ja-JP" altLang="en-US"/>
              <a:t>・</a:t>
            </a:r>
            <a:r>
              <a:rPr lang="en-US" altLang="ja-JP" b="1"/>
              <a:t>git rm</a:t>
            </a:r>
            <a:r>
              <a:rPr lang="ja-JP" altLang="en-US"/>
              <a:t>で、対象ファイルをリポジトリで管理しないようにする</a:t>
            </a:r>
            <a:endParaRPr lang="en-US" altLang="ja-JP"/>
          </a:p>
          <a:p>
            <a:pPr marL="0" indent="0">
              <a:buNone/>
            </a:pPr>
            <a:r>
              <a:rPr lang="ja-JP" altLang="en-US"/>
              <a:t>・</a:t>
            </a:r>
            <a:r>
              <a:rPr lang="en-US" altLang="ja-JP" b="1"/>
              <a:t>git rm --cached</a:t>
            </a:r>
            <a:r>
              <a:rPr lang="ja-JP" altLang="en-US"/>
              <a:t>で作業ディレクトリに残したまま管理対象から削除</a:t>
            </a:r>
            <a:endParaRPr lang="en-US" altLang="ja-JP"/>
          </a:p>
          <a:p>
            <a:pPr marL="0" indent="0">
              <a:buNone/>
            </a:pPr>
            <a:r>
              <a:rPr lang="ja-JP" altLang="en-US"/>
              <a:t>・</a:t>
            </a:r>
            <a:r>
              <a:rPr lang="en-US" altLang="ja-JP"/>
              <a:t>git rm</a:t>
            </a:r>
            <a:r>
              <a:rPr lang="ja-JP" altLang="en-US"/>
              <a:t>は、管理対象から外しつつ、元のファイルも消す。</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101537989"/>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a:solidFill>
                            <a:schemeClr val="tx1"/>
                          </a:solidFill>
                        </a:rPr>
                        <a:t>git rm test1.txt</a:t>
                      </a:r>
                    </a:p>
                    <a:p>
                      <a:pPr marL="0" indent="0">
                        <a:buNone/>
                      </a:pPr>
                      <a:r>
                        <a:rPr lang="en-US" altLang="ja-JP">
                          <a:solidFill>
                            <a:schemeClr val="tx1"/>
                          </a:solidFill>
                        </a:rPr>
                        <a:t>git status</a:t>
                      </a:r>
                    </a:p>
                    <a:p>
                      <a:pPr marL="0" indent="0">
                        <a:buNone/>
                      </a:pPr>
                      <a:r>
                        <a:rPr lang="en-US" altLang="ja-JP">
                          <a:solidFill>
                            <a:schemeClr val="tx1"/>
                          </a:solidFill>
                        </a:rPr>
                        <a:t>ls</a:t>
                      </a:r>
                    </a:p>
                    <a:p>
                      <a:pPr marL="0" indent="0">
                        <a:buNone/>
                      </a:pPr>
                      <a:r>
                        <a:rPr lang="en-US" altLang="ja-JP">
                          <a:solidFill>
                            <a:schemeClr val="tx1"/>
                          </a:solidFill>
                        </a:rPr>
                        <a:t>git reset --hard HEAD</a:t>
                      </a:r>
                      <a:r>
                        <a:rPr lang="ja-JP" altLang="en-US">
                          <a:solidFill>
                            <a:schemeClr val="tx1"/>
                          </a:solidFill>
                        </a:rPr>
                        <a:t>などなどなどなどなど</a:t>
                      </a:r>
                      <a:endParaRPr lang="en-US" altLang="ja-JP">
                        <a:solidFill>
                          <a:schemeClr val="tx1"/>
                        </a:solidFill>
                      </a:endParaRPr>
                    </a:p>
                    <a:p>
                      <a:pPr marL="0" indent="0">
                        <a:buNone/>
                      </a:pPr>
                      <a:r>
                        <a:rPr lang="en-US" altLang="ja-JP">
                          <a:solidFill>
                            <a:schemeClr val="tx1"/>
                          </a:solidFill>
                        </a:rPr>
                        <a:t>git rm --cached test1.txt</a:t>
                      </a:r>
                      <a:r>
                        <a:rPr lang="ja-JP" altLang="en-US">
                          <a:solidFill>
                            <a:schemeClr val="tx1"/>
                          </a:solidFill>
                        </a:rPr>
                        <a:t> </a:t>
                      </a:r>
                      <a:endParaRPr lang="en-US" altLang="ja-JP">
                        <a:solidFill>
                          <a:schemeClr val="tx1"/>
                        </a:solidFill>
                        <a:highlight>
                          <a:srgbClr val="000000"/>
                        </a:highlight>
                      </a:endParaRPr>
                    </a:p>
                    <a:p>
                      <a:pPr marL="0" indent="0">
                        <a:buNone/>
                      </a:pPr>
                      <a:r>
                        <a:rPr lang="en-US" altLang="ja-JP">
                          <a:solidFill>
                            <a:schemeClr val="tx1"/>
                          </a:solidFill>
                        </a:rPr>
                        <a:t>git status</a:t>
                      </a:r>
                    </a:p>
                    <a:p>
                      <a:pPr marL="0" indent="0">
                        <a:buNone/>
                      </a:pPr>
                      <a:r>
                        <a:rPr lang="en-US" altLang="ja-JP">
                          <a:solidFill>
                            <a:schemeClr val="tx1"/>
                          </a:solidFill>
                        </a:rPr>
                        <a:t>ls</a:t>
                      </a:r>
                    </a:p>
                    <a:p>
                      <a:pPr marL="0" indent="0">
                        <a:buNone/>
                      </a:pPr>
                      <a:r>
                        <a:rPr lang="en-US" altLang="ja-JP">
                          <a:solidFill>
                            <a:schemeClr val="tx1"/>
                          </a:solidFill>
                        </a:rPr>
                        <a:t>git reset --mixed</a:t>
                      </a:r>
                      <a:r>
                        <a:rPr lang="ja-JP" altLang="en-US">
                          <a:solidFill>
                            <a:schemeClr val="tx1"/>
                          </a:solidFill>
                        </a:rPr>
                        <a:t>か</a:t>
                      </a:r>
                      <a:r>
                        <a:rPr lang="en-US" altLang="ja-JP">
                          <a:solidFill>
                            <a:schemeClr val="tx1"/>
                          </a:solidFill>
                        </a:rPr>
                        <a:t>hard HEAD</a:t>
                      </a:r>
                      <a:r>
                        <a:rPr lang="ja-JP" altLang="en-US">
                          <a:solidFill>
                            <a:schemeClr val="tx1"/>
                          </a:solidFill>
                        </a:rPr>
                        <a:t>などなどなど</a:t>
                      </a: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a:solidFill>
                            <a:schemeClr val="tx1"/>
                          </a:solidFill>
                        </a:rPr>
                        <a:t>管理対象から</a:t>
                      </a:r>
                      <a:r>
                        <a:rPr lang="en-US" altLang="ja-JP">
                          <a:solidFill>
                            <a:schemeClr val="tx1"/>
                          </a:solidFill>
                        </a:rPr>
                        <a:t>test1.txt</a:t>
                      </a:r>
                      <a:r>
                        <a:rPr lang="ja-JP" altLang="en-US">
                          <a:solidFill>
                            <a:schemeClr val="tx1"/>
                          </a:solidFill>
                        </a:rPr>
                        <a:t>を除外</a:t>
                      </a:r>
                      <a:endParaRPr lang="en-US" altLang="ja-JP">
                        <a:solidFill>
                          <a:schemeClr val="tx1"/>
                        </a:solidFill>
                      </a:endParaRPr>
                    </a:p>
                    <a:p>
                      <a:pPr marL="0" indent="0">
                        <a:buNone/>
                      </a:pPr>
                      <a:r>
                        <a:rPr lang="en-US" altLang="ja-JP">
                          <a:solidFill>
                            <a:schemeClr val="tx1"/>
                          </a:solidFill>
                        </a:rPr>
                        <a:t>delete</a:t>
                      </a:r>
                      <a:r>
                        <a:rPr lang="ja-JP" altLang="en-US">
                          <a:solidFill>
                            <a:schemeClr val="tx1"/>
                          </a:solidFill>
                        </a:rPr>
                        <a:t>されていることを確認</a:t>
                      </a:r>
                      <a:endParaRPr lang="en-US" altLang="ja-JP">
                        <a:solidFill>
                          <a:schemeClr val="tx1"/>
                        </a:solidFill>
                      </a:endParaRPr>
                    </a:p>
                    <a:p>
                      <a:pPr marL="0" indent="0">
                        <a:buNone/>
                      </a:pPr>
                      <a:r>
                        <a:rPr lang="ja-JP" altLang="en-US">
                          <a:solidFill>
                            <a:schemeClr val="tx1"/>
                          </a:solidFill>
                        </a:rPr>
                        <a:t>元のファイルが消えていることを確認</a:t>
                      </a:r>
                      <a:endParaRPr lang="en-US" altLang="ja-JP">
                        <a:solidFill>
                          <a:schemeClr val="tx1"/>
                        </a:solidFill>
                      </a:endParaRPr>
                    </a:p>
                    <a:p>
                      <a:pPr marL="0" indent="0">
                        <a:buNone/>
                      </a:pPr>
                      <a:r>
                        <a:rPr lang="en-US" altLang="ja-JP">
                          <a:solidFill>
                            <a:schemeClr val="tx1"/>
                          </a:solidFill>
                        </a:rPr>
                        <a:t>(</a:t>
                      </a:r>
                      <a:r>
                        <a:rPr lang="ja-JP" altLang="en-US">
                          <a:solidFill>
                            <a:schemeClr val="tx1"/>
                          </a:solidFill>
                        </a:rPr>
                        <a:t>発展課題</a:t>
                      </a:r>
                      <a:r>
                        <a:rPr lang="en-US" altLang="ja-JP">
                          <a:solidFill>
                            <a:schemeClr val="tx1"/>
                          </a:solidFill>
                        </a:rPr>
                        <a:t>:1</a:t>
                      </a:r>
                      <a:r>
                        <a:rPr lang="ja-JP" altLang="en-US">
                          <a:solidFill>
                            <a:schemeClr val="tx1"/>
                          </a:solidFill>
                        </a:rPr>
                        <a:t>行目の作業を取り消してください</a:t>
                      </a:r>
                      <a:r>
                        <a:rPr lang="en-US" altLang="ja-JP">
                          <a:solidFill>
                            <a:schemeClr val="tx1"/>
                          </a:solidFill>
                        </a:rPr>
                        <a:t>!)</a:t>
                      </a:r>
                    </a:p>
                    <a:p>
                      <a:pPr marL="0" indent="0">
                        <a:buNone/>
                      </a:pPr>
                      <a:r>
                        <a:rPr lang="ja-JP" altLang="en-US">
                          <a:solidFill>
                            <a:schemeClr val="tx1"/>
                          </a:solidFill>
                        </a:rPr>
                        <a:t>管理対象から</a:t>
                      </a:r>
                      <a:r>
                        <a:rPr lang="en-US" altLang="ja-JP">
                          <a:solidFill>
                            <a:schemeClr val="tx1"/>
                          </a:solidFill>
                        </a:rPr>
                        <a:t>test1.txt</a:t>
                      </a:r>
                      <a:r>
                        <a:rPr lang="ja-JP" altLang="en-US">
                          <a:solidFill>
                            <a:schemeClr val="tx1"/>
                          </a:solidFill>
                        </a:rPr>
                        <a:t>を除外</a:t>
                      </a:r>
                      <a:endParaRPr lang="en-US" altLang="ja-JP">
                        <a:solidFill>
                          <a:schemeClr val="tx1"/>
                        </a:solidFill>
                      </a:endParaRPr>
                    </a:p>
                    <a:p>
                      <a:pPr marL="0" indent="0">
                        <a:buNone/>
                      </a:pPr>
                      <a:r>
                        <a:rPr lang="en-US" altLang="ja-JP">
                          <a:solidFill>
                            <a:schemeClr val="tx1"/>
                          </a:solidFill>
                        </a:rPr>
                        <a:t>delete</a:t>
                      </a:r>
                      <a:r>
                        <a:rPr lang="ja-JP" altLang="en-US">
                          <a:solidFill>
                            <a:schemeClr val="tx1"/>
                          </a:solidFill>
                        </a:rPr>
                        <a:t>されていることを確認</a:t>
                      </a:r>
                      <a:endParaRPr lang="en-US" altLang="ja-JP">
                        <a:solidFill>
                          <a:schemeClr val="tx1"/>
                        </a:solidFill>
                      </a:endParaRPr>
                    </a:p>
                    <a:p>
                      <a:pPr marL="0" indent="0">
                        <a:buNone/>
                      </a:pPr>
                      <a:r>
                        <a:rPr lang="ja-JP" altLang="en-US">
                          <a:solidFill>
                            <a:schemeClr val="tx1"/>
                          </a:solidFill>
                        </a:rPr>
                        <a:t>元のファイルは消えていないことを確認</a:t>
                      </a:r>
                      <a:endParaRPr lang="en-US" altLang="ja-JP">
                        <a:solidFill>
                          <a:schemeClr val="tx1"/>
                        </a:solidFill>
                      </a:endParaRPr>
                    </a:p>
                    <a:p>
                      <a:pPr marL="0" indent="0">
                        <a:buNone/>
                      </a:pPr>
                      <a:r>
                        <a:rPr lang="en-US" altLang="ja-JP">
                          <a:solidFill>
                            <a:schemeClr val="tx1"/>
                          </a:solidFill>
                        </a:rPr>
                        <a:t>(</a:t>
                      </a:r>
                      <a:r>
                        <a:rPr lang="ja-JP" altLang="en-US">
                          <a:solidFill>
                            <a:schemeClr val="tx1"/>
                          </a:solidFill>
                        </a:rPr>
                        <a:t>発展課題</a:t>
                      </a:r>
                      <a:r>
                        <a:rPr lang="en-US" altLang="ja-JP">
                          <a:solidFill>
                            <a:schemeClr val="tx1"/>
                          </a:solidFill>
                        </a:rPr>
                        <a:t>:5</a:t>
                      </a:r>
                      <a:r>
                        <a:rPr lang="ja-JP" altLang="en-US">
                          <a:solidFill>
                            <a:schemeClr val="tx1"/>
                          </a:solidFill>
                        </a:rPr>
                        <a:t>行目の作業を取り消してください</a:t>
                      </a:r>
                      <a:r>
                        <a:rPr lang="en-US" altLang="ja-JP">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01DF8971-EC50-4F1D-8807-60ABA19755A2}"/>
              </a:ext>
            </a:extLst>
          </p:cNvPr>
          <p:cNvSpPr>
            <a:spLocks noGrp="1"/>
          </p:cNvSpPr>
          <p:nvPr>
            <p:ph type="sldNum" sz="quarter" idx="12"/>
          </p:nvPr>
        </p:nvSpPr>
        <p:spPr/>
        <p:txBody>
          <a:bodyPr/>
          <a:lstStyle/>
          <a:p>
            <a:fld id="{349E52AD-C2C8-444B-9452-5416C7AF987B}" type="slidenum">
              <a:rPr kumimoji="1" lang="ja-JP" altLang="en-US" smtClean="0"/>
              <a:t>26</a:t>
            </a:fld>
            <a:endParaRPr kumimoji="1" lang="ja-JP" altLang="en-US"/>
          </a:p>
        </p:txBody>
      </p:sp>
    </p:spTree>
    <p:extLst>
      <p:ext uri="{BB962C8B-B14F-4D97-AF65-F5344CB8AC3E}">
        <p14:creationId xmlns:p14="http://schemas.microsoft.com/office/powerpoint/2010/main" val="326709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3FE90-47A4-494E-AB69-E97705E6EC63}"/>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a:t>EX:</a:t>
            </a:r>
            <a:r>
              <a:rPr lang="ja-JP" altLang="en-US"/>
              <a:t>その他の</a:t>
            </a:r>
            <a:r>
              <a:rPr lang="en-US" altLang="ja-JP"/>
              <a:t>git</a:t>
            </a:r>
            <a:r>
              <a:rPr lang="ja-JP" altLang="en-US"/>
              <a:t>コマンド①</a:t>
            </a:r>
            <a:endParaRPr kumimoji="1" lang="ja-JP" altLang="en-US"/>
          </a:p>
        </p:txBody>
      </p:sp>
      <p:sp>
        <p:nvSpPr>
          <p:cNvPr id="3" name="コンテンツ プレースホルダー 2">
            <a:extLst>
              <a:ext uri="{FF2B5EF4-FFF2-40B4-BE49-F238E27FC236}">
                <a16:creationId xmlns:a16="http://schemas.microsoft.com/office/drawing/2014/main" id="{3D7B6C8A-953B-4D40-AEE7-75060A92A735}"/>
              </a:ext>
            </a:extLst>
          </p:cNvPr>
          <p:cNvSpPr>
            <a:spLocks noGrp="1"/>
          </p:cNvSpPr>
          <p:nvPr>
            <p:ph idx="1"/>
          </p:nvPr>
        </p:nvSpPr>
        <p:spPr>
          <a:xfrm>
            <a:off x="838200" y="1825624"/>
            <a:ext cx="10515600" cy="5032375"/>
          </a:xfrm>
        </p:spPr>
        <p:txBody>
          <a:bodyPr>
            <a:normAutofit fontScale="92500"/>
          </a:bodyPr>
          <a:lstStyle/>
          <a:p>
            <a:r>
              <a:rPr kumimoji="1" lang="en-US" altLang="ja-JP"/>
              <a:t>git  commit </a:t>
            </a:r>
            <a:r>
              <a:rPr kumimoji="1" lang="en-US" altLang="ja-JP" b="1"/>
              <a:t>--amend</a:t>
            </a:r>
            <a:r>
              <a:rPr kumimoji="1" lang="ja-JP" altLang="en-US"/>
              <a:t>：直前のコミットメッセージだけを修正</a:t>
            </a:r>
            <a:endParaRPr kumimoji="1" lang="en-US" altLang="ja-JP"/>
          </a:p>
          <a:p>
            <a:r>
              <a:rPr kumimoji="1" lang="en-US" altLang="ja-JP"/>
              <a:t>git add -</a:t>
            </a:r>
            <a:r>
              <a:rPr kumimoji="1" lang="en-US" altLang="ja-JP" b="1"/>
              <a:t>a</a:t>
            </a:r>
            <a:r>
              <a:rPr kumimoji="1" lang="ja-JP" altLang="en-US"/>
              <a:t>：全てのファイルを</a:t>
            </a:r>
            <a:r>
              <a:rPr kumimoji="1" lang="en-US" altLang="ja-JP"/>
              <a:t>add</a:t>
            </a:r>
          </a:p>
          <a:p>
            <a:r>
              <a:rPr kumimoji="1" lang="en-US" altLang="ja-JP"/>
              <a:t>git add -</a:t>
            </a:r>
            <a:r>
              <a:rPr kumimoji="1" lang="en-US" altLang="ja-JP" b="1"/>
              <a:t>u</a:t>
            </a:r>
            <a:r>
              <a:rPr kumimoji="1" lang="ja-JP" altLang="en-US"/>
              <a:t>：全ての管理対象のファイルを</a:t>
            </a:r>
            <a:r>
              <a:rPr kumimoji="1" lang="en-US" altLang="ja-JP"/>
              <a:t>add</a:t>
            </a:r>
          </a:p>
          <a:p>
            <a:r>
              <a:rPr kumimoji="1" lang="en-US" altLang="ja-JP"/>
              <a:t>git </a:t>
            </a:r>
            <a:r>
              <a:rPr kumimoji="1" lang="en-US" altLang="ja-JP" b="1"/>
              <a:t>diff</a:t>
            </a:r>
            <a:r>
              <a:rPr kumimoji="1" lang="ja-JP" altLang="en-US"/>
              <a:t>：</a:t>
            </a:r>
            <a:r>
              <a:rPr lang="en-US" altLang="ja-JP"/>
              <a:t>git</a:t>
            </a:r>
            <a:r>
              <a:rPr lang="ja-JP" altLang="en-US"/>
              <a:t>に特化した</a:t>
            </a:r>
            <a:r>
              <a:rPr lang="en-US" altLang="ja-JP"/>
              <a:t>diff</a:t>
            </a:r>
            <a:r>
              <a:rPr lang="ja-JP" altLang="en-US"/>
              <a:t>コマンド</a:t>
            </a:r>
            <a:endParaRPr kumimoji="1" lang="en-US" altLang="ja-JP"/>
          </a:p>
          <a:p>
            <a:r>
              <a:rPr kumimoji="1" lang="en-US" altLang="ja-JP"/>
              <a:t>git </a:t>
            </a:r>
            <a:r>
              <a:rPr kumimoji="1" lang="en-US" altLang="ja-JP" b="1"/>
              <a:t>revert</a:t>
            </a:r>
            <a:r>
              <a:rPr kumimoji="1" lang="en-US" altLang="ja-JP"/>
              <a:t> HEAD</a:t>
            </a:r>
            <a:r>
              <a:rPr kumimoji="1" lang="ja-JP" altLang="en-US"/>
              <a:t>：直前のコミットをもとに戻すコミットを作成する</a:t>
            </a:r>
            <a:endParaRPr lang="en-US" altLang="ja-JP"/>
          </a:p>
          <a:p>
            <a:pPr lvl="1"/>
            <a:r>
              <a:rPr kumimoji="1" lang="en-US" altLang="ja-JP"/>
              <a:t>reset</a:t>
            </a:r>
            <a:r>
              <a:rPr kumimoji="1" lang="ja-JP" altLang="en-US"/>
              <a:t>とは違うのは、差分を逆にしたコミットを作成する点</a:t>
            </a:r>
            <a:endParaRPr kumimoji="1" lang="en-US" altLang="ja-JP"/>
          </a:p>
          <a:p>
            <a:r>
              <a:rPr kumimoji="1" lang="en-US" altLang="ja-JP"/>
              <a:t>git </a:t>
            </a:r>
            <a:r>
              <a:rPr kumimoji="1" lang="en-US" altLang="ja-JP" b="1"/>
              <a:t>tag</a:t>
            </a:r>
            <a:r>
              <a:rPr kumimoji="1" lang="ja-JP" altLang="en-US"/>
              <a:t>：コミットにタグを付ける。</a:t>
            </a:r>
            <a:r>
              <a:rPr kumimoji="1" lang="en-US" altLang="ja-JP"/>
              <a:t>tag</a:t>
            </a:r>
            <a:r>
              <a:rPr kumimoji="1" lang="ja-JP" altLang="en-US"/>
              <a:t>は</a:t>
            </a:r>
            <a:r>
              <a:rPr kumimoji="1" lang="en-US" altLang="ja-JP"/>
              <a:t>reset</a:t>
            </a:r>
            <a:r>
              <a:rPr kumimoji="1" lang="ja-JP" altLang="en-US"/>
              <a:t>などで指定可能</a:t>
            </a:r>
            <a:endParaRPr kumimoji="1" lang="en-US" altLang="ja-JP"/>
          </a:p>
          <a:p>
            <a:r>
              <a:rPr lang="en-US" altLang="ja-JP"/>
              <a:t>git </a:t>
            </a:r>
            <a:r>
              <a:rPr lang="en-US" altLang="ja-JP" b="1"/>
              <a:t>grep</a:t>
            </a:r>
            <a:r>
              <a:rPr lang="ja-JP" altLang="en-US"/>
              <a:t>：追跡しているファイルのみ</a:t>
            </a:r>
            <a:r>
              <a:rPr lang="en-US" altLang="ja-JP"/>
              <a:t>(</a:t>
            </a:r>
            <a:r>
              <a:rPr lang="ja-JP" altLang="en-US"/>
              <a:t>過去含む</a:t>
            </a:r>
            <a:r>
              <a:rPr lang="en-US" altLang="ja-JP"/>
              <a:t>)</a:t>
            </a:r>
            <a:r>
              <a:rPr lang="ja-JP" altLang="en-US"/>
              <a:t>を通常の</a:t>
            </a:r>
            <a:r>
              <a:rPr lang="en-US" altLang="ja-JP"/>
              <a:t>grep</a:t>
            </a:r>
            <a:r>
              <a:rPr lang="ja-JP" altLang="en-US"/>
              <a:t>より高速に検索</a:t>
            </a:r>
            <a:endParaRPr kumimoji="1" lang="en-US" altLang="ja-JP"/>
          </a:p>
          <a:p>
            <a:r>
              <a:rPr lang="en-US" altLang="ja-JP"/>
              <a:t>git </a:t>
            </a:r>
            <a:r>
              <a:rPr lang="en-US" altLang="ja-JP" b="1"/>
              <a:t>stash</a:t>
            </a:r>
            <a:r>
              <a:rPr lang="ja-JP" altLang="en-US"/>
              <a:t>：変更を</a:t>
            </a:r>
            <a:r>
              <a:rPr lang="en-US" altLang="ja-JP"/>
              <a:t>stash</a:t>
            </a:r>
            <a:r>
              <a:rPr lang="ja-JP" altLang="en-US"/>
              <a:t>に格納する。取り出すには</a:t>
            </a:r>
            <a:r>
              <a:rPr lang="en-US" altLang="ja-JP"/>
              <a:t>stash </a:t>
            </a:r>
            <a:r>
              <a:rPr lang="en-US" altLang="ja-JP" b="1"/>
              <a:t>pop</a:t>
            </a:r>
            <a:r>
              <a:rPr lang="en-US" altLang="ja-JP"/>
              <a:t>(</a:t>
            </a:r>
            <a:r>
              <a:rPr lang="ja-JP" altLang="en-US"/>
              <a:t>スタッシュから消える</a:t>
            </a:r>
            <a:r>
              <a:rPr lang="en-US" altLang="ja-JP"/>
              <a:t>)</a:t>
            </a:r>
            <a:r>
              <a:rPr lang="ja-JP" altLang="en-US"/>
              <a:t>や</a:t>
            </a:r>
            <a:r>
              <a:rPr lang="en-US" altLang="ja-JP"/>
              <a:t>stash </a:t>
            </a:r>
            <a:r>
              <a:rPr lang="en-US" altLang="ja-JP" b="1"/>
              <a:t>apply</a:t>
            </a:r>
            <a:r>
              <a:rPr lang="en-US" altLang="ja-JP"/>
              <a:t>(</a:t>
            </a:r>
            <a:r>
              <a:rPr lang="ja-JP" altLang="en-US"/>
              <a:t>スタッシュから消えない</a:t>
            </a:r>
            <a:r>
              <a:rPr lang="en-US" altLang="ja-JP"/>
              <a:t>)</a:t>
            </a:r>
          </a:p>
          <a:p>
            <a:endParaRPr kumimoji="1" lang="ja-JP" altLang="en-US"/>
          </a:p>
        </p:txBody>
      </p:sp>
      <p:sp>
        <p:nvSpPr>
          <p:cNvPr id="4" name="スライド番号プレースホルダー 3">
            <a:extLst>
              <a:ext uri="{FF2B5EF4-FFF2-40B4-BE49-F238E27FC236}">
                <a16:creationId xmlns:a16="http://schemas.microsoft.com/office/drawing/2014/main" id="{B885D822-81A3-4475-88FF-26D965FB45E8}"/>
              </a:ext>
            </a:extLst>
          </p:cNvPr>
          <p:cNvSpPr>
            <a:spLocks noGrp="1"/>
          </p:cNvSpPr>
          <p:nvPr>
            <p:ph type="sldNum" sz="quarter" idx="12"/>
          </p:nvPr>
        </p:nvSpPr>
        <p:spPr/>
        <p:txBody>
          <a:bodyPr/>
          <a:lstStyle/>
          <a:p>
            <a:fld id="{349E52AD-C2C8-444B-9452-5416C7AF987B}" type="slidenum">
              <a:rPr kumimoji="1" lang="ja-JP" altLang="en-US" smtClean="0"/>
              <a:t>27</a:t>
            </a:fld>
            <a:endParaRPr kumimoji="1" lang="ja-JP" altLang="en-US"/>
          </a:p>
        </p:txBody>
      </p:sp>
    </p:spTree>
    <p:extLst>
      <p:ext uri="{BB962C8B-B14F-4D97-AF65-F5344CB8AC3E}">
        <p14:creationId xmlns:p14="http://schemas.microsoft.com/office/powerpoint/2010/main" val="187990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8A8BE-3958-4DA2-9ACD-27D58B09E60E}"/>
              </a:ext>
            </a:extLst>
          </p:cNvPr>
          <p:cNvSpPr>
            <a:spLocks noGrp="1"/>
          </p:cNvSpPr>
          <p:nvPr>
            <p:ph type="title"/>
          </p:nvPr>
        </p:nvSpPr>
        <p:spPr/>
        <p:txBody>
          <a:bodyPr/>
          <a:lstStyle/>
          <a:p>
            <a:r>
              <a:rPr lang="ja-JP" altLang="en-US"/>
              <a:t>いかかでしたでしょうか？</a:t>
            </a:r>
            <a:endParaRPr kumimoji="1" lang="ja-JP" altLang="en-US"/>
          </a:p>
        </p:txBody>
      </p:sp>
      <p:pic>
        <p:nvPicPr>
          <p:cNvPr id="5" name="コンテンツ プレースホルダー 4" descr="草, 屋外, フィールド, グリーン が含まれている画像&#10;&#10;自動的に生成された説明">
            <a:extLst>
              <a:ext uri="{FF2B5EF4-FFF2-40B4-BE49-F238E27FC236}">
                <a16:creationId xmlns:a16="http://schemas.microsoft.com/office/drawing/2014/main" id="{0D091B19-52A2-4DC3-8081-475C33D2A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662" y="2212435"/>
            <a:ext cx="7940675" cy="4645565"/>
          </a:xfrm>
        </p:spPr>
      </p:pic>
      <p:sp>
        <p:nvSpPr>
          <p:cNvPr id="8" name="テキスト ボックス 7">
            <a:extLst>
              <a:ext uri="{FF2B5EF4-FFF2-40B4-BE49-F238E27FC236}">
                <a16:creationId xmlns:a16="http://schemas.microsoft.com/office/drawing/2014/main" id="{C62529CE-1D96-48FF-ADD6-F879AA641DFC}"/>
              </a:ext>
            </a:extLst>
          </p:cNvPr>
          <p:cNvSpPr txBox="1"/>
          <p:nvPr/>
        </p:nvSpPr>
        <p:spPr>
          <a:xfrm>
            <a:off x="2222104" y="2880243"/>
            <a:ext cx="2287449" cy="64633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a:t>GitHub</a:t>
            </a:r>
            <a:r>
              <a:rPr kumimoji="1" lang="ja-JP" altLang="en-US"/>
              <a:t>編</a:t>
            </a:r>
            <a:endParaRPr kumimoji="1" lang="en-US" altLang="ja-JP"/>
          </a:p>
          <a:p>
            <a:pPr algn="ctr"/>
            <a:r>
              <a:rPr lang="en-US" altLang="ja-JP"/>
              <a:t>(</a:t>
            </a:r>
            <a:r>
              <a:rPr lang="ja-JP" altLang="en-US"/>
              <a:t>イージーモード</a:t>
            </a:r>
            <a:r>
              <a:rPr lang="en-US" altLang="ja-JP"/>
              <a:t>)</a:t>
            </a:r>
            <a:endParaRPr kumimoji="1" lang="en-US" altLang="ja-JP"/>
          </a:p>
        </p:txBody>
      </p:sp>
      <p:sp>
        <p:nvSpPr>
          <p:cNvPr id="9" name="テキスト ボックス 8">
            <a:extLst>
              <a:ext uri="{FF2B5EF4-FFF2-40B4-BE49-F238E27FC236}">
                <a16:creationId xmlns:a16="http://schemas.microsoft.com/office/drawing/2014/main" id="{A6E02F0C-9D49-46CD-924B-5AFE9877CDB0}"/>
              </a:ext>
            </a:extLst>
          </p:cNvPr>
          <p:cNvSpPr txBox="1"/>
          <p:nvPr/>
        </p:nvSpPr>
        <p:spPr>
          <a:xfrm>
            <a:off x="7375580" y="2880243"/>
            <a:ext cx="2153496"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a:t>Git Branch</a:t>
            </a:r>
            <a:r>
              <a:rPr kumimoji="1" lang="ja-JP" altLang="en-US"/>
              <a:t>編</a:t>
            </a:r>
            <a:endParaRPr kumimoji="1" lang="en-US" altLang="ja-JP"/>
          </a:p>
          <a:p>
            <a:pPr algn="ctr"/>
            <a:r>
              <a:rPr lang="en-US" altLang="ja-JP"/>
              <a:t>(</a:t>
            </a:r>
            <a:r>
              <a:rPr lang="ja-JP" altLang="en-US"/>
              <a:t>ハードモード</a:t>
            </a:r>
            <a:r>
              <a:rPr lang="en-US" altLang="ja-JP"/>
              <a:t>)</a:t>
            </a:r>
            <a:endParaRPr kumimoji="1" lang="en-US" altLang="ja-JP"/>
          </a:p>
        </p:txBody>
      </p:sp>
      <p:sp>
        <p:nvSpPr>
          <p:cNvPr id="3" name="スライド番号プレースホルダー 2">
            <a:extLst>
              <a:ext uri="{FF2B5EF4-FFF2-40B4-BE49-F238E27FC236}">
                <a16:creationId xmlns:a16="http://schemas.microsoft.com/office/drawing/2014/main" id="{8ED226F3-F678-484D-A240-5DE54F336288}"/>
              </a:ext>
            </a:extLst>
          </p:cNvPr>
          <p:cNvSpPr>
            <a:spLocks noGrp="1"/>
          </p:cNvSpPr>
          <p:nvPr>
            <p:ph type="sldNum" sz="quarter" idx="12"/>
          </p:nvPr>
        </p:nvSpPr>
        <p:spPr/>
        <p:txBody>
          <a:bodyPr/>
          <a:lstStyle/>
          <a:p>
            <a:fld id="{349E52AD-C2C8-444B-9452-5416C7AF987B}" type="slidenum">
              <a:rPr kumimoji="1" lang="ja-JP" altLang="en-US" smtClean="0"/>
              <a:t>28</a:t>
            </a:fld>
            <a:endParaRPr kumimoji="1" lang="ja-JP" altLang="en-US"/>
          </a:p>
        </p:txBody>
      </p:sp>
    </p:spTree>
    <p:extLst>
      <p:ext uri="{BB962C8B-B14F-4D97-AF65-F5344CB8AC3E}">
        <p14:creationId xmlns:p14="http://schemas.microsoft.com/office/powerpoint/2010/main" val="79197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70BF4-0F45-4F20-B24C-C762F15ABE40}"/>
              </a:ext>
            </a:extLst>
          </p:cNvPr>
          <p:cNvSpPr>
            <a:spLocks noGrp="1"/>
          </p:cNvSpPr>
          <p:nvPr>
            <p:ph type="title"/>
          </p:nvPr>
        </p:nvSpPr>
        <p:spPr/>
        <p:txBody>
          <a:bodyPr/>
          <a:lstStyle/>
          <a:p>
            <a:r>
              <a:rPr kumimoji="1" lang="ja-JP" altLang="en-US"/>
              <a:t>おまけ</a:t>
            </a:r>
            <a:r>
              <a:rPr kumimoji="1" lang="en-US" altLang="ja-JP"/>
              <a:t>:</a:t>
            </a:r>
            <a:r>
              <a:rPr lang="en-US" altLang="ja-JP"/>
              <a:t>Git</a:t>
            </a:r>
            <a:r>
              <a:rPr lang="ja-JP" altLang="en-US"/>
              <a:t>を学ぶのに役に立つ資料まとめ</a:t>
            </a:r>
            <a:endParaRPr kumimoji="1" lang="ja-JP" altLang="en-US"/>
          </a:p>
        </p:txBody>
      </p:sp>
      <p:sp>
        <p:nvSpPr>
          <p:cNvPr id="3" name="コンテンツ プレースホルダー 2">
            <a:extLst>
              <a:ext uri="{FF2B5EF4-FFF2-40B4-BE49-F238E27FC236}">
                <a16:creationId xmlns:a16="http://schemas.microsoft.com/office/drawing/2014/main" id="{FD024E2F-5A4A-470B-A704-EE7E449814F7}"/>
              </a:ext>
            </a:extLst>
          </p:cNvPr>
          <p:cNvSpPr>
            <a:spLocks noGrp="1"/>
          </p:cNvSpPr>
          <p:nvPr>
            <p:ph idx="1"/>
          </p:nvPr>
        </p:nvSpPr>
        <p:spPr>
          <a:xfrm>
            <a:off x="838200" y="1825624"/>
            <a:ext cx="10515600" cy="5032375"/>
          </a:xfrm>
        </p:spPr>
        <p:txBody>
          <a:bodyPr>
            <a:normAutofit fontScale="92500" lnSpcReduction="10000"/>
          </a:bodyPr>
          <a:lstStyle/>
          <a:p>
            <a:r>
              <a:rPr kumimoji="1" lang="ja-JP" altLang="en-US"/>
              <a:t>サル先生の</a:t>
            </a:r>
            <a:r>
              <a:rPr kumimoji="1" lang="en-US" altLang="ja-JP"/>
              <a:t>Git</a:t>
            </a:r>
            <a:r>
              <a:rPr kumimoji="1" lang="ja-JP" altLang="en-US"/>
              <a:t>入門</a:t>
            </a:r>
            <a:endParaRPr kumimoji="1" lang="en-US" altLang="ja-JP"/>
          </a:p>
          <a:p>
            <a:pPr lvl="1"/>
            <a:r>
              <a:rPr lang="en-US" altLang="ja-JP">
                <a:hlinkClick r:id="rId2"/>
              </a:rPr>
              <a:t>https://backlog.com/ja/git-tutorial/</a:t>
            </a:r>
            <a:endParaRPr lang="en-US" altLang="ja-JP"/>
          </a:p>
          <a:p>
            <a:r>
              <a:rPr kumimoji="1" lang="ja-JP" altLang="en-US"/>
              <a:t>わかばちゃんシリーズ</a:t>
            </a:r>
            <a:r>
              <a:rPr kumimoji="1" lang="en-US" altLang="ja-JP"/>
              <a:t>(</a:t>
            </a:r>
            <a:r>
              <a:rPr kumimoji="1" lang="ja-JP" altLang="en-US"/>
              <a:t>書籍もあるよ</a:t>
            </a:r>
            <a:r>
              <a:rPr kumimoji="1" lang="en-US" altLang="ja-JP"/>
              <a:t>)</a:t>
            </a:r>
          </a:p>
          <a:p>
            <a:pPr lvl="1"/>
            <a:r>
              <a:rPr lang="en-US" altLang="ja-JP">
                <a:hlinkClick r:id="rId3"/>
              </a:rPr>
              <a:t>https://www.r-staffing.co.jp/engineer/entry/20190621_1</a:t>
            </a:r>
            <a:endParaRPr lang="en-US" altLang="ja-JP"/>
          </a:p>
          <a:p>
            <a:r>
              <a:rPr lang="en-US" altLang="ja-JP" err="1"/>
              <a:t>Progate</a:t>
            </a:r>
            <a:r>
              <a:rPr lang="en-US" altLang="ja-JP"/>
              <a:t>(</a:t>
            </a:r>
            <a:r>
              <a:rPr lang="ja-JP" altLang="en-US"/>
              <a:t>実践型教育サービス</a:t>
            </a:r>
            <a:r>
              <a:rPr lang="en-US" altLang="ja-JP"/>
              <a:t>)</a:t>
            </a:r>
          </a:p>
          <a:p>
            <a:pPr lvl="1"/>
            <a:r>
              <a:rPr lang="en-US" altLang="ja-JP">
                <a:hlinkClick r:id="rId4"/>
              </a:rPr>
              <a:t>https://prog-8.com/</a:t>
            </a:r>
            <a:endParaRPr lang="en-US" altLang="ja-JP"/>
          </a:p>
          <a:p>
            <a:pPr lvl="1"/>
            <a:r>
              <a:rPr kumimoji="1" lang="ja-JP" altLang="en-US"/>
              <a:t>会員登録要・課金不要。</a:t>
            </a:r>
            <a:r>
              <a:rPr lang="en-US" altLang="ja-JP"/>
              <a:t> Git</a:t>
            </a:r>
            <a:r>
              <a:rPr lang="ja-JP" altLang="en-US"/>
              <a:t>以外もとてもおすすめ</a:t>
            </a:r>
            <a:endParaRPr kumimoji="1" lang="en-US" altLang="ja-JP"/>
          </a:p>
          <a:p>
            <a:r>
              <a:rPr kumimoji="1" lang="ja-JP" altLang="en-US"/>
              <a:t>ドットインストール</a:t>
            </a:r>
            <a:r>
              <a:rPr kumimoji="1" lang="en-US" altLang="ja-JP"/>
              <a:t>(</a:t>
            </a:r>
            <a:r>
              <a:rPr kumimoji="1" lang="ja-JP" altLang="en-US"/>
              <a:t>動画サービス</a:t>
            </a:r>
            <a:r>
              <a:rPr kumimoji="1" lang="en-US" altLang="ja-JP"/>
              <a:t>)</a:t>
            </a:r>
          </a:p>
          <a:p>
            <a:pPr lvl="1"/>
            <a:r>
              <a:rPr lang="en-US" altLang="ja-JP">
                <a:hlinkClick r:id="rId5"/>
              </a:rPr>
              <a:t>https://dotinstall.com/lessons/basic_git</a:t>
            </a:r>
            <a:endParaRPr lang="en-US" altLang="ja-JP"/>
          </a:p>
          <a:p>
            <a:pPr lvl="1"/>
            <a:r>
              <a:rPr kumimoji="1" lang="ja-JP" altLang="en-US"/>
              <a:t>会員登録不要・課金不要</a:t>
            </a:r>
            <a:endParaRPr kumimoji="1" lang="en-US" altLang="ja-JP"/>
          </a:p>
          <a:p>
            <a:r>
              <a:rPr lang="en-US" altLang="ja-JP"/>
              <a:t>try git</a:t>
            </a:r>
          </a:p>
          <a:p>
            <a:pPr lvl="1"/>
            <a:r>
              <a:rPr lang="en-US" altLang="ja-JP">
                <a:hlinkClick r:id="rId6"/>
              </a:rPr>
              <a:t>http://try.github.com/</a:t>
            </a:r>
            <a:endParaRPr lang="en-US" altLang="ja-JP"/>
          </a:p>
          <a:p>
            <a:pPr lvl="1"/>
            <a:r>
              <a:rPr kumimoji="1" lang="ja-JP" altLang="en-US"/>
              <a:t>アクティブに学べるらしい。よく知らない</a:t>
            </a:r>
          </a:p>
        </p:txBody>
      </p:sp>
      <p:sp>
        <p:nvSpPr>
          <p:cNvPr id="4" name="スライド番号プレースホルダー 3">
            <a:extLst>
              <a:ext uri="{FF2B5EF4-FFF2-40B4-BE49-F238E27FC236}">
                <a16:creationId xmlns:a16="http://schemas.microsoft.com/office/drawing/2014/main" id="{54ABA594-C34C-462E-BECB-2BEF9FFA1E18}"/>
              </a:ext>
            </a:extLst>
          </p:cNvPr>
          <p:cNvSpPr>
            <a:spLocks noGrp="1"/>
          </p:cNvSpPr>
          <p:nvPr>
            <p:ph type="sldNum" sz="quarter" idx="12"/>
          </p:nvPr>
        </p:nvSpPr>
        <p:spPr/>
        <p:txBody>
          <a:bodyPr/>
          <a:lstStyle/>
          <a:p>
            <a:fld id="{349E52AD-C2C8-444B-9452-5416C7AF987B}" type="slidenum">
              <a:rPr kumimoji="1" lang="ja-JP" altLang="en-US" smtClean="0"/>
              <a:t>29</a:t>
            </a:fld>
            <a:endParaRPr kumimoji="1" lang="ja-JP" altLang="en-US"/>
          </a:p>
        </p:txBody>
      </p:sp>
    </p:spTree>
    <p:extLst>
      <p:ext uri="{BB962C8B-B14F-4D97-AF65-F5344CB8AC3E}">
        <p14:creationId xmlns:p14="http://schemas.microsoft.com/office/powerpoint/2010/main" val="428423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a:t>Git</a:t>
            </a:r>
            <a:r>
              <a:rPr lang="ja-JP" altLang="en-US"/>
              <a:t>導入</a:t>
            </a:r>
            <a:endParaRPr kumimoji="1" lang="ja-JP" altLang="en-US"/>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p:txBody>
          <a:bodyPr/>
          <a:lstStyle/>
          <a:p>
            <a:pPr marL="0" indent="0">
              <a:buNone/>
            </a:pPr>
            <a:r>
              <a:rPr lang="ja-JP" altLang="en-US"/>
              <a:t>・以下のコマンドを実行</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966795271"/>
              </p:ext>
            </p:extLst>
          </p:nvPr>
        </p:nvGraphicFramePr>
        <p:xfrm>
          <a:off x="838200" y="34290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32502494"/>
                    </a:ext>
                  </a:extLst>
                </a:gridCol>
              </a:tblGrid>
              <a:tr h="370840">
                <a:tc>
                  <a:txBody>
                    <a:bodyPr/>
                    <a:lstStyle/>
                    <a:p>
                      <a:pPr marL="0" indent="0">
                        <a:buNone/>
                      </a:pPr>
                      <a:r>
                        <a:rPr lang="en-US" altLang="ja-JP">
                          <a:solidFill>
                            <a:schemeClr val="tx1"/>
                          </a:solidFill>
                        </a:rPr>
                        <a:t>git clone https://github.com/Aring8510/git-edu.git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C7658BB1-3D16-41B9-BB94-1BC135126BCB}"/>
              </a:ext>
            </a:extLst>
          </p:cNvPr>
          <p:cNvSpPr>
            <a:spLocks noGrp="1"/>
          </p:cNvSpPr>
          <p:nvPr>
            <p:ph type="sldNum" sz="quarter" idx="12"/>
          </p:nvPr>
        </p:nvSpPr>
        <p:spPr/>
        <p:txBody>
          <a:bodyPr/>
          <a:lstStyle/>
          <a:p>
            <a:fld id="{349E52AD-C2C8-444B-9452-5416C7AF987B}" type="slidenum">
              <a:rPr kumimoji="1" lang="ja-JP" altLang="en-US" smtClean="0"/>
              <a:t>3</a:t>
            </a:fld>
            <a:endParaRPr kumimoji="1" lang="ja-JP" altLang="en-US"/>
          </a:p>
        </p:txBody>
      </p:sp>
    </p:spTree>
    <p:extLst>
      <p:ext uri="{BB962C8B-B14F-4D97-AF65-F5344CB8AC3E}">
        <p14:creationId xmlns:p14="http://schemas.microsoft.com/office/powerpoint/2010/main" val="2953704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kumimoji="1" lang="en-US" altLang="ja-JP" sz="4400" kern="1200">
                <a:solidFill>
                  <a:schemeClr val="tx1">
                    <a:lumMod val="85000"/>
                    <a:lumOff val="15000"/>
                  </a:schemeClr>
                </a:solidFill>
                <a:latin typeface="+mj-lt"/>
                <a:ea typeface="+mj-ea"/>
                <a:cs typeface="+mj-cs"/>
              </a:rPr>
              <a:t>Git Branch</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3729160" y="5163670"/>
            <a:ext cx="7320504" cy="1087718"/>
          </a:xfrm>
        </p:spPr>
        <p:txBody>
          <a:bodyPr vert="horz" lIns="91440" tIns="45720" rIns="91440" bIns="45720" rtlCol="0" anchor="ctr">
            <a:normAutofit/>
          </a:bodyPr>
          <a:lstStyle/>
          <a:p>
            <a:pPr algn="r"/>
            <a:r>
              <a:rPr lang="ja-JP" altLang="en-US" sz="1800" kern="1200">
                <a:solidFill>
                  <a:schemeClr val="tx1">
                    <a:lumMod val="85000"/>
                    <a:lumOff val="15000"/>
                  </a:schemeClr>
                </a:solidFill>
                <a:latin typeface="+mn-lt"/>
                <a:ea typeface="+mn-ea"/>
                <a:cs typeface="+mn-cs"/>
              </a:rPr>
              <a:t>第三章</a:t>
            </a:r>
          </a:p>
        </p:txBody>
      </p:sp>
      <p:sp>
        <p:nvSpPr>
          <p:cNvPr id="3" name="スライド番号プレースホルダー 2">
            <a:extLst>
              <a:ext uri="{FF2B5EF4-FFF2-40B4-BE49-F238E27FC236}">
                <a16:creationId xmlns:a16="http://schemas.microsoft.com/office/drawing/2014/main" id="{5CB48B07-AFA9-41B1-A891-00DBF2142687}"/>
              </a:ext>
            </a:extLst>
          </p:cNvPr>
          <p:cNvSpPr>
            <a:spLocks noGrp="1"/>
          </p:cNvSpPr>
          <p:nvPr>
            <p:ph type="sldNum" sz="quarter" idx="12"/>
          </p:nvPr>
        </p:nvSpPr>
        <p:spPr/>
        <p:txBody>
          <a:bodyPr/>
          <a:lstStyle/>
          <a:p>
            <a:fld id="{349E52AD-C2C8-444B-9452-5416C7AF987B}" type="slidenum">
              <a:rPr kumimoji="1" lang="ja-JP" altLang="en-US" smtClean="0"/>
              <a:t>30</a:t>
            </a:fld>
            <a:endParaRPr kumimoji="1" lang="ja-JP" altLang="en-US"/>
          </a:p>
        </p:txBody>
      </p:sp>
    </p:spTree>
    <p:extLst>
      <p:ext uri="{BB962C8B-B14F-4D97-AF65-F5344CB8AC3E}">
        <p14:creationId xmlns:p14="http://schemas.microsoft.com/office/powerpoint/2010/main" val="381222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a:t>.</a:t>
            </a:r>
            <a:r>
              <a:rPr kumimoji="1" lang="en-US" altLang="ja-JP" err="1"/>
              <a:t>gitignore</a:t>
            </a:r>
            <a:r>
              <a:rPr kumimoji="1" lang="ja-JP" altLang="en-US"/>
              <a:t>ファイル</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normAutofit/>
          </a:bodyPr>
          <a:lstStyle/>
          <a:p>
            <a:r>
              <a:rPr lang="en-US" altLang="ja-JP" err="1"/>
              <a:t>gitignore</a:t>
            </a:r>
            <a:r>
              <a:rPr lang="ja-JP" altLang="en-US"/>
              <a:t>ファイルに記述されたファイルは、</a:t>
            </a:r>
            <a:r>
              <a:rPr lang="en-US" altLang="ja-JP"/>
              <a:t>add</a:t>
            </a:r>
            <a:r>
              <a:rPr lang="ja-JP" altLang="en-US"/>
              <a:t>できない</a:t>
            </a:r>
            <a:r>
              <a:rPr lang="en-US" altLang="ja-JP"/>
              <a:t>(</a:t>
            </a:r>
            <a:r>
              <a:rPr lang="ja-JP" altLang="en-US"/>
              <a:t>追跡されない</a:t>
            </a:r>
            <a:r>
              <a:rPr lang="en-US" altLang="ja-JP"/>
              <a:t>)</a:t>
            </a:r>
          </a:p>
          <a:p>
            <a:pPr lvl="1"/>
            <a:r>
              <a:rPr lang="en-US" altLang="ja-JP"/>
              <a:t>git add .</a:t>
            </a:r>
            <a:r>
              <a:rPr lang="ja-JP" altLang="en-US"/>
              <a:t>や</a:t>
            </a:r>
            <a:r>
              <a:rPr lang="en-US" altLang="ja-JP"/>
              <a:t>git add -a, git add **</a:t>
            </a:r>
            <a:r>
              <a:rPr lang="ja-JP" altLang="en-US"/>
              <a:t>などで追加されないということ</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755019451"/>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3519196">
                  <a:extLst>
                    <a:ext uri="{9D8B030D-6E8A-4147-A177-3AD203B41FA5}">
                      <a16:colId xmlns:a16="http://schemas.microsoft.com/office/drawing/2014/main" val="1532502494"/>
                    </a:ext>
                  </a:extLst>
                </a:gridCol>
                <a:gridCol w="6773900">
                  <a:extLst>
                    <a:ext uri="{9D8B030D-6E8A-4147-A177-3AD203B41FA5}">
                      <a16:colId xmlns:a16="http://schemas.microsoft.com/office/drawing/2014/main" val="1423431629"/>
                    </a:ext>
                  </a:extLst>
                </a:gridCol>
              </a:tblGrid>
              <a:tr h="3166872">
                <a:tc>
                  <a:txBody>
                    <a:bodyPr/>
                    <a:lstStyle/>
                    <a:p>
                      <a:pPr marL="0" indent="0">
                        <a:buNone/>
                      </a:pPr>
                      <a:r>
                        <a:rPr lang="en-US" altLang="ja-JP">
                          <a:solidFill>
                            <a:schemeClr val="tx1"/>
                          </a:solidFill>
                        </a:rPr>
                        <a:t>file-</a:t>
                      </a:r>
                      <a:r>
                        <a:rPr lang="en-US" altLang="ja-JP" err="1">
                          <a:solidFill>
                            <a:schemeClr val="tx1"/>
                          </a:solidFill>
                        </a:rPr>
                        <a:t>a.php</a:t>
                      </a:r>
                      <a:endParaRPr lang="en-US" altLang="ja-JP">
                        <a:solidFill>
                          <a:schemeClr val="tx1"/>
                        </a:solidFill>
                      </a:endParaRPr>
                    </a:p>
                    <a:p>
                      <a:pPr marL="0" indent="0">
                        <a:buNone/>
                      </a:pPr>
                      <a:r>
                        <a:rPr lang="en-US" altLang="ja-JP">
                          <a:solidFill>
                            <a:schemeClr val="tx1"/>
                          </a:solidFill>
                        </a:rPr>
                        <a:t>/file-</a:t>
                      </a:r>
                      <a:r>
                        <a:rPr lang="en-US" altLang="ja-JP" err="1">
                          <a:solidFill>
                            <a:schemeClr val="tx1"/>
                          </a:solidFill>
                        </a:rPr>
                        <a:t>a.php</a:t>
                      </a:r>
                      <a:endParaRPr lang="en-US" altLang="ja-JP">
                        <a:solidFill>
                          <a:schemeClr val="tx1"/>
                        </a:solidFill>
                      </a:endParaRPr>
                    </a:p>
                    <a:p>
                      <a:pPr marL="0" indent="0">
                        <a:buNone/>
                      </a:pPr>
                      <a:r>
                        <a:rPr lang="en-US" altLang="ja-JP">
                          <a:solidFill>
                            <a:schemeClr val="tx1"/>
                          </a:solidFill>
                        </a:rPr>
                        <a:t>*.class</a:t>
                      </a:r>
                    </a:p>
                    <a:p>
                      <a:pPr marL="0" indent="0">
                        <a:buNone/>
                      </a:pPr>
                      <a:r>
                        <a:rPr lang="en-US" altLang="ja-JP">
                          <a:solidFill>
                            <a:schemeClr val="tx1"/>
                          </a:solidFill>
                        </a:rPr>
                        <a:t>!*.java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a:solidFill>
                            <a:schemeClr val="tx1"/>
                          </a:solidFill>
                        </a:rPr>
                        <a:t>あらゆる</a:t>
                      </a:r>
                      <a:r>
                        <a:rPr lang="en-US" altLang="ja-JP">
                          <a:solidFill>
                            <a:schemeClr val="tx1"/>
                          </a:solidFill>
                        </a:rPr>
                        <a:t>file-</a:t>
                      </a:r>
                      <a:r>
                        <a:rPr lang="en-US" altLang="ja-JP" err="1">
                          <a:solidFill>
                            <a:schemeClr val="tx1"/>
                          </a:solidFill>
                        </a:rPr>
                        <a:t>a.php</a:t>
                      </a:r>
                      <a:r>
                        <a:rPr lang="ja-JP" altLang="en-US">
                          <a:solidFill>
                            <a:schemeClr val="tx1"/>
                          </a:solidFill>
                        </a:rPr>
                        <a:t>を追跡しない</a:t>
                      </a:r>
                      <a:endParaRPr lang="en-US" altLang="ja-JP">
                        <a:solidFill>
                          <a:schemeClr val="tx1"/>
                        </a:solidFill>
                      </a:endParaRPr>
                    </a:p>
                    <a:p>
                      <a:pPr marL="0" indent="0">
                        <a:buNone/>
                      </a:pPr>
                      <a:r>
                        <a:rPr lang="en-US" altLang="ja-JP">
                          <a:solidFill>
                            <a:schemeClr val="tx1"/>
                          </a:solidFill>
                        </a:rPr>
                        <a:t>.</a:t>
                      </a:r>
                      <a:r>
                        <a:rPr lang="en-US" altLang="ja-JP" err="1">
                          <a:solidFill>
                            <a:schemeClr val="tx1"/>
                          </a:solidFill>
                        </a:rPr>
                        <a:t>gitignore</a:t>
                      </a:r>
                      <a:r>
                        <a:rPr lang="ja-JP" altLang="en-US">
                          <a:solidFill>
                            <a:schemeClr val="tx1"/>
                          </a:solidFill>
                        </a:rPr>
                        <a:t>ファイルと同じ階層の</a:t>
                      </a:r>
                      <a:r>
                        <a:rPr lang="en-US" altLang="ja-JP">
                          <a:solidFill>
                            <a:schemeClr val="tx1"/>
                          </a:solidFill>
                        </a:rPr>
                        <a:t>file-</a:t>
                      </a:r>
                      <a:r>
                        <a:rPr lang="en-US" altLang="ja-JP" err="1">
                          <a:solidFill>
                            <a:schemeClr val="tx1"/>
                          </a:solidFill>
                        </a:rPr>
                        <a:t>a.php</a:t>
                      </a:r>
                      <a:r>
                        <a:rPr lang="ja-JP" altLang="en-US">
                          <a:solidFill>
                            <a:schemeClr val="tx1"/>
                          </a:solidFill>
                        </a:rPr>
                        <a:t>を追跡しない</a:t>
                      </a:r>
                      <a:endParaRPr lang="en-US" altLang="ja-JP">
                        <a:solidFill>
                          <a:schemeClr val="tx1"/>
                        </a:solidFill>
                      </a:endParaRPr>
                    </a:p>
                    <a:p>
                      <a:pPr marL="0" indent="0">
                        <a:buNone/>
                      </a:pPr>
                      <a:r>
                        <a:rPr lang="en-US" altLang="ja-JP">
                          <a:solidFill>
                            <a:schemeClr val="tx1"/>
                          </a:solidFill>
                        </a:rPr>
                        <a:t>.class</a:t>
                      </a:r>
                      <a:r>
                        <a:rPr lang="ja-JP" altLang="en-US">
                          <a:solidFill>
                            <a:schemeClr val="tx1"/>
                          </a:solidFill>
                        </a:rPr>
                        <a:t>ファイルを追跡しない</a:t>
                      </a:r>
                      <a:endParaRPr lang="en-US" altLang="ja-JP">
                        <a:solidFill>
                          <a:schemeClr val="tx1"/>
                        </a:solidFill>
                      </a:endParaRPr>
                    </a:p>
                    <a:p>
                      <a:pPr marL="0" indent="0">
                        <a:buNone/>
                      </a:pPr>
                      <a:r>
                        <a:rPr lang="en-US" altLang="ja-JP">
                          <a:solidFill>
                            <a:schemeClr val="tx1"/>
                          </a:solidFill>
                        </a:rPr>
                        <a:t>.java</a:t>
                      </a:r>
                      <a:r>
                        <a:rPr lang="ja-JP" altLang="en-US">
                          <a:solidFill>
                            <a:schemeClr val="tx1"/>
                          </a:solidFill>
                        </a:rPr>
                        <a:t>ファイルのみ追跡する</a:t>
                      </a: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DC32C6F9-DBE9-4AC8-83CF-D4911DFAB5D6}"/>
              </a:ext>
            </a:extLst>
          </p:cNvPr>
          <p:cNvSpPr>
            <a:spLocks noGrp="1"/>
          </p:cNvSpPr>
          <p:nvPr>
            <p:ph type="sldNum" sz="quarter" idx="12"/>
          </p:nvPr>
        </p:nvSpPr>
        <p:spPr/>
        <p:txBody>
          <a:bodyPr/>
          <a:lstStyle/>
          <a:p>
            <a:fld id="{349E52AD-C2C8-444B-9452-5416C7AF987B}" type="slidenum">
              <a:rPr kumimoji="1" lang="ja-JP" altLang="en-US" smtClean="0"/>
              <a:t>31</a:t>
            </a:fld>
            <a:endParaRPr kumimoji="1" lang="ja-JP" altLang="en-US"/>
          </a:p>
        </p:txBody>
      </p:sp>
    </p:spTree>
    <p:extLst>
      <p:ext uri="{BB962C8B-B14F-4D97-AF65-F5344CB8AC3E}">
        <p14:creationId xmlns:p14="http://schemas.microsoft.com/office/powerpoint/2010/main" val="25437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A47AD-A5D9-40AB-86D7-0DB5955A66DA}"/>
              </a:ext>
            </a:extLst>
          </p:cNvPr>
          <p:cNvSpPr>
            <a:spLocks noGrp="1"/>
          </p:cNvSpPr>
          <p:nvPr>
            <p:ph type="title"/>
          </p:nvPr>
        </p:nvSpPr>
        <p:spPr/>
        <p:txBody>
          <a:bodyPr/>
          <a:lstStyle/>
          <a:p>
            <a:r>
              <a:rPr kumimoji="1" lang="ja-JP" altLang="en-US"/>
              <a:t>ブランチ</a:t>
            </a:r>
            <a:r>
              <a:rPr kumimoji="1" lang="en-US" altLang="ja-JP"/>
              <a:t>(Branch(</a:t>
            </a:r>
            <a:r>
              <a:rPr kumimoji="1" lang="ja-JP" altLang="en-US"/>
              <a:t>枝</a:t>
            </a:r>
            <a:r>
              <a:rPr kumimoji="1" lang="en-US" altLang="ja-JP"/>
              <a:t>))</a:t>
            </a:r>
            <a:endParaRPr kumimoji="1" lang="ja-JP" altLang="en-US"/>
          </a:p>
        </p:txBody>
      </p:sp>
      <p:sp>
        <p:nvSpPr>
          <p:cNvPr id="3" name="コンテンツ プレースホルダー 2">
            <a:extLst>
              <a:ext uri="{FF2B5EF4-FFF2-40B4-BE49-F238E27FC236}">
                <a16:creationId xmlns:a16="http://schemas.microsoft.com/office/drawing/2014/main" id="{FEB865F8-C522-4E0B-9494-76D7B30B4C5A}"/>
              </a:ext>
            </a:extLst>
          </p:cNvPr>
          <p:cNvSpPr>
            <a:spLocks noGrp="1"/>
          </p:cNvSpPr>
          <p:nvPr>
            <p:ph idx="1"/>
          </p:nvPr>
        </p:nvSpPr>
        <p:spPr/>
        <p:txBody>
          <a:bodyPr/>
          <a:lstStyle/>
          <a:p>
            <a:r>
              <a:rPr lang="en-US" altLang="ja-JP"/>
              <a:t>Git</a:t>
            </a:r>
            <a:r>
              <a:rPr lang="ja-JP" altLang="en-US"/>
              <a:t>猿人の皆さんは、実は </a:t>
            </a:r>
            <a:r>
              <a:rPr lang="en-US" altLang="ja-JP"/>
              <a:t>master(</a:t>
            </a:r>
            <a:r>
              <a:rPr lang="ja-JP" altLang="en-US"/>
              <a:t>もしかしたら</a:t>
            </a:r>
            <a:r>
              <a:rPr lang="en-US" altLang="ja-JP"/>
              <a:t>main)</a:t>
            </a:r>
            <a:r>
              <a:rPr lang="ja-JP" altLang="en-US"/>
              <a:t>ブランチという場所で作業をしていました。</a:t>
            </a:r>
            <a:endParaRPr lang="en-US" altLang="ja-JP"/>
          </a:p>
          <a:p>
            <a:pPr lvl="1"/>
            <a:r>
              <a:rPr lang="ja-JP" altLang="en-US">
                <a:solidFill>
                  <a:schemeClr val="bg2">
                    <a:lumMod val="75000"/>
                  </a:schemeClr>
                </a:solidFill>
              </a:rPr>
              <a:t>最近までは慣例的に</a:t>
            </a:r>
            <a:r>
              <a:rPr lang="en-US" altLang="ja-JP">
                <a:solidFill>
                  <a:schemeClr val="bg2">
                    <a:lumMod val="75000"/>
                  </a:schemeClr>
                </a:solidFill>
              </a:rPr>
              <a:t>master</a:t>
            </a:r>
            <a:r>
              <a:rPr lang="ja-JP" altLang="en-US">
                <a:solidFill>
                  <a:schemeClr val="bg2">
                    <a:lumMod val="75000"/>
                  </a:schemeClr>
                </a:solidFill>
              </a:rPr>
              <a:t>という名前だったが昨今の</a:t>
            </a:r>
            <a:r>
              <a:rPr lang="en-US" altLang="ja-JP">
                <a:solidFill>
                  <a:schemeClr val="bg2">
                    <a:lumMod val="75000"/>
                  </a:schemeClr>
                </a:solidFill>
              </a:rPr>
              <a:t>Black Lives</a:t>
            </a:r>
            <a:r>
              <a:rPr lang="ja-JP" altLang="en-US">
                <a:solidFill>
                  <a:schemeClr val="bg2">
                    <a:lumMod val="75000"/>
                  </a:schemeClr>
                </a:solidFill>
              </a:rPr>
              <a:t> </a:t>
            </a:r>
            <a:r>
              <a:rPr lang="en-US" altLang="ja-JP">
                <a:solidFill>
                  <a:schemeClr val="bg2">
                    <a:lumMod val="75000"/>
                  </a:schemeClr>
                </a:solidFill>
              </a:rPr>
              <a:t>Matter</a:t>
            </a:r>
            <a:r>
              <a:rPr lang="ja-JP" altLang="en-US">
                <a:solidFill>
                  <a:schemeClr val="bg2">
                    <a:lumMod val="75000"/>
                  </a:schemeClr>
                </a:solidFill>
              </a:rPr>
              <a:t>運動によって、</a:t>
            </a:r>
            <a:r>
              <a:rPr lang="en-US" altLang="ja-JP">
                <a:solidFill>
                  <a:schemeClr val="bg2">
                    <a:lumMod val="75000"/>
                  </a:schemeClr>
                </a:solidFill>
              </a:rPr>
              <a:t>master&lt;-&gt;slave</a:t>
            </a:r>
            <a:r>
              <a:rPr lang="ja-JP" altLang="en-US">
                <a:solidFill>
                  <a:schemeClr val="bg2">
                    <a:lumMod val="75000"/>
                  </a:schemeClr>
                </a:solidFill>
              </a:rPr>
              <a:t>という言葉がよくないとされて、</a:t>
            </a:r>
            <a:r>
              <a:rPr lang="en-US" altLang="ja-JP">
                <a:solidFill>
                  <a:schemeClr val="bg2">
                    <a:lumMod val="75000"/>
                  </a:schemeClr>
                </a:solidFill>
              </a:rPr>
              <a:t>main</a:t>
            </a:r>
            <a:r>
              <a:rPr lang="ja-JP" altLang="en-US">
                <a:solidFill>
                  <a:schemeClr val="bg2">
                    <a:lumMod val="75000"/>
                  </a:schemeClr>
                </a:solidFill>
              </a:rPr>
              <a:t>となりつつある。</a:t>
            </a:r>
            <a:endParaRPr lang="en-US" altLang="ja-JP">
              <a:solidFill>
                <a:schemeClr val="bg2">
                  <a:lumMod val="75000"/>
                </a:schemeClr>
              </a:solidFill>
            </a:endParaRPr>
          </a:p>
          <a:p>
            <a:r>
              <a:rPr lang="ja-JP" altLang="en-US"/>
              <a:t>このままだと、少し大きい開発をする際に管理が煩雑になってしまいます。</a:t>
            </a:r>
            <a:endParaRPr lang="en-US" altLang="ja-JP"/>
          </a:p>
          <a:p>
            <a:endParaRPr kumimoji="1" lang="ja-JP" altLang="en-US"/>
          </a:p>
        </p:txBody>
      </p:sp>
      <p:sp>
        <p:nvSpPr>
          <p:cNvPr id="4" name="スライド番号プレースホルダー 3">
            <a:extLst>
              <a:ext uri="{FF2B5EF4-FFF2-40B4-BE49-F238E27FC236}">
                <a16:creationId xmlns:a16="http://schemas.microsoft.com/office/drawing/2014/main" id="{D7F6ED30-39A9-4B78-B08A-9D0CB62D5384}"/>
              </a:ext>
            </a:extLst>
          </p:cNvPr>
          <p:cNvSpPr>
            <a:spLocks noGrp="1"/>
          </p:cNvSpPr>
          <p:nvPr>
            <p:ph type="sldNum" sz="quarter" idx="12"/>
          </p:nvPr>
        </p:nvSpPr>
        <p:spPr/>
        <p:txBody>
          <a:bodyPr/>
          <a:lstStyle/>
          <a:p>
            <a:fld id="{349E52AD-C2C8-444B-9452-5416C7AF987B}" type="slidenum">
              <a:rPr kumimoji="1" lang="ja-JP" altLang="en-US" smtClean="0"/>
              <a:t>32</a:t>
            </a:fld>
            <a:endParaRPr kumimoji="1" lang="ja-JP" altLang="en-US"/>
          </a:p>
        </p:txBody>
      </p:sp>
    </p:spTree>
    <p:extLst>
      <p:ext uri="{BB962C8B-B14F-4D97-AF65-F5344CB8AC3E}">
        <p14:creationId xmlns:p14="http://schemas.microsoft.com/office/powerpoint/2010/main" val="791274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5EB21DA-45C3-4CE9-8C5F-3C4C24B64781}"/>
              </a:ext>
            </a:extLst>
          </p:cNvPr>
          <p:cNvSpPr>
            <a:spLocks noGrp="1"/>
          </p:cNvSpPr>
          <p:nvPr>
            <p:ph type="title"/>
          </p:nvPr>
        </p:nvSpPr>
        <p:spPr>
          <a:xfrm>
            <a:off x="1137034" y="609597"/>
            <a:ext cx="9392421" cy="1330841"/>
          </a:xfrm>
        </p:spPr>
        <p:txBody>
          <a:bodyPr>
            <a:normAutofit/>
          </a:bodyPr>
          <a:lstStyle/>
          <a:p>
            <a:r>
              <a:rPr kumimoji="1" lang="ja-JP" altLang="en-US"/>
              <a:t>ブランチとは</a:t>
            </a:r>
          </a:p>
        </p:txBody>
      </p:sp>
      <p:sp>
        <p:nvSpPr>
          <p:cNvPr id="11" name="Content Placeholder 10">
            <a:extLst>
              <a:ext uri="{FF2B5EF4-FFF2-40B4-BE49-F238E27FC236}">
                <a16:creationId xmlns:a16="http://schemas.microsoft.com/office/drawing/2014/main" id="{D7C892A1-23AF-4262-831D-F3026E65673E}"/>
              </a:ext>
            </a:extLst>
          </p:cNvPr>
          <p:cNvSpPr>
            <a:spLocks noGrp="1"/>
          </p:cNvSpPr>
          <p:nvPr>
            <p:ph idx="1"/>
          </p:nvPr>
        </p:nvSpPr>
        <p:spPr>
          <a:xfrm>
            <a:off x="1137034" y="2198362"/>
            <a:ext cx="4958966" cy="4659638"/>
          </a:xfrm>
        </p:spPr>
        <p:txBody>
          <a:bodyPr>
            <a:normAutofit/>
          </a:bodyPr>
          <a:lstStyle/>
          <a:p>
            <a:r>
              <a:rPr lang="ja-JP" altLang="en-US" sz="2000"/>
              <a:t>機能ごとに作業ディレクトリを切り替えて開発することができる</a:t>
            </a:r>
            <a:endParaRPr lang="en-US" altLang="ja-JP" sz="1600"/>
          </a:p>
          <a:p>
            <a:r>
              <a:rPr lang="ja-JP" altLang="en-US" sz="2000"/>
              <a:t>ブランチを用いた開発のメリット</a:t>
            </a:r>
            <a:endParaRPr lang="en-US" altLang="ja-JP" sz="2000"/>
          </a:p>
          <a:p>
            <a:pPr lvl="1"/>
            <a:r>
              <a:rPr lang="ja-JP" altLang="en-US" sz="1600"/>
              <a:t>常にリリース可能なブランチを準備できる</a:t>
            </a:r>
            <a:endParaRPr lang="en-US" altLang="ja-JP" sz="1600"/>
          </a:p>
          <a:p>
            <a:pPr lvl="1"/>
            <a:r>
              <a:rPr lang="en-US" altLang="ja-JP" sz="1600"/>
              <a:t>1</a:t>
            </a:r>
            <a:r>
              <a:rPr lang="ja-JP" altLang="en-US" sz="1600"/>
              <a:t>つの機能のバグの原因の切り分けが楽</a:t>
            </a:r>
            <a:endParaRPr lang="en-US" altLang="ja-JP" sz="1600"/>
          </a:p>
          <a:p>
            <a:pPr lvl="1"/>
            <a:r>
              <a:rPr lang="ja-JP" altLang="en-US" sz="1600"/>
              <a:t>複数人で開発するとき、結合が楽</a:t>
            </a:r>
            <a:endParaRPr lang="en-US" altLang="ja-JP" sz="1600"/>
          </a:p>
          <a:p>
            <a:r>
              <a:rPr lang="ja-JP" altLang="en-US" sz="2000"/>
              <a:t>大元になるブランチを、統合ブランチと呼ぶ</a:t>
            </a:r>
            <a:endParaRPr lang="en-US" altLang="ja-JP" sz="2000"/>
          </a:p>
          <a:p>
            <a:pPr lvl="1"/>
            <a:r>
              <a:rPr lang="ja-JP" altLang="en-US" sz="1600"/>
              <a:t>一般に、</a:t>
            </a:r>
            <a:r>
              <a:rPr lang="en-US" altLang="ja-JP" sz="1600"/>
              <a:t>master</a:t>
            </a:r>
            <a:r>
              <a:rPr lang="ja-JP" altLang="en-US" sz="1600"/>
              <a:t>ブランチや</a:t>
            </a:r>
            <a:r>
              <a:rPr lang="en-US" altLang="ja-JP" sz="1600"/>
              <a:t>main</a:t>
            </a:r>
            <a:r>
              <a:rPr lang="ja-JP" altLang="en-US" sz="1600"/>
              <a:t>ブランチ</a:t>
            </a:r>
            <a:endParaRPr lang="en-US" altLang="ja-JP" sz="1600"/>
          </a:p>
          <a:p>
            <a:r>
              <a:rPr lang="ja-JP" altLang="en-US" sz="2000"/>
              <a:t>分岐するブランチをトピックブランチと呼ぶ</a:t>
            </a:r>
            <a:endParaRPr lang="en-US" altLang="ja-JP" sz="2000"/>
          </a:p>
          <a:p>
            <a:pPr lvl="1"/>
            <a:r>
              <a:rPr lang="en-US" altLang="ja-JP" sz="1600"/>
              <a:t>develop, hotfix, feature</a:t>
            </a:r>
            <a:r>
              <a:rPr lang="ja-JP" altLang="en-US" sz="1600"/>
              <a:t>など様々</a:t>
            </a:r>
            <a:endParaRPr lang="en-US" altLang="ja-JP" sz="1600"/>
          </a:p>
        </p:txBody>
      </p:sp>
      <p:pic>
        <p:nvPicPr>
          <p:cNvPr id="7" name="コンテンツ プレースホルダー 6" descr="ダイアグラム&#10;&#10;自動的に生成された説明">
            <a:extLst>
              <a:ext uri="{FF2B5EF4-FFF2-40B4-BE49-F238E27FC236}">
                <a16:creationId xmlns:a16="http://schemas.microsoft.com/office/drawing/2014/main" id="{3EF5B722-CE53-4D73-AD71-B5B7957E4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12" y="2184914"/>
            <a:ext cx="4574814" cy="3755915"/>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スライド番号プレースホルダー 2">
            <a:extLst>
              <a:ext uri="{FF2B5EF4-FFF2-40B4-BE49-F238E27FC236}">
                <a16:creationId xmlns:a16="http://schemas.microsoft.com/office/drawing/2014/main" id="{5A26AA5A-9351-489E-80CD-9B8A49DC49BD}"/>
              </a:ext>
            </a:extLst>
          </p:cNvPr>
          <p:cNvSpPr>
            <a:spLocks noGrp="1"/>
          </p:cNvSpPr>
          <p:nvPr>
            <p:ph type="sldNum" sz="quarter" idx="12"/>
          </p:nvPr>
        </p:nvSpPr>
        <p:spPr/>
        <p:txBody>
          <a:bodyPr/>
          <a:lstStyle/>
          <a:p>
            <a:fld id="{349E52AD-C2C8-444B-9452-5416C7AF987B}" type="slidenum">
              <a:rPr kumimoji="1" lang="ja-JP" altLang="en-US" smtClean="0"/>
              <a:t>33</a:t>
            </a:fld>
            <a:endParaRPr kumimoji="1" lang="ja-JP" altLang="en-US"/>
          </a:p>
        </p:txBody>
      </p:sp>
    </p:spTree>
    <p:extLst>
      <p:ext uri="{BB962C8B-B14F-4D97-AF65-F5344CB8AC3E}">
        <p14:creationId xmlns:p14="http://schemas.microsoft.com/office/powerpoint/2010/main" val="839568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3B6E92A-7A4D-4E4D-ABA4-DF8D8901CDE0}"/>
              </a:ext>
            </a:extLst>
          </p:cNvPr>
          <p:cNvSpPr>
            <a:spLocks noGrp="1"/>
          </p:cNvSpPr>
          <p:nvPr>
            <p:ph type="title"/>
          </p:nvPr>
        </p:nvSpPr>
        <p:spPr>
          <a:xfrm>
            <a:off x="1137034" y="609597"/>
            <a:ext cx="9392421" cy="1330841"/>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err="1"/>
              <a:t>EX:Git-Flow</a:t>
            </a:r>
            <a:endParaRPr kumimoji="1" lang="ja-JP" altLang="en-US"/>
          </a:p>
        </p:txBody>
      </p:sp>
      <p:sp>
        <p:nvSpPr>
          <p:cNvPr id="32" name="Content Placeholder 14">
            <a:extLst>
              <a:ext uri="{FF2B5EF4-FFF2-40B4-BE49-F238E27FC236}">
                <a16:creationId xmlns:a16="http://schemas.microsoft.com/office/drawing/2014/main" id="{2F537C8D-E324-4837-B88F-EA0F753CFEF1}"/>
              </a:ext>
            </a:extLst>
          </p:cNvPr>
          <p:cNvSpPr>
            <a:spLocks noGrp="1"/>
          </p:cNvSpPr>
          <p:nvPr>
            <p:ph idx="1"/>
          </p:nvPr>
        </p:nvSpPr>
        <p:spPr>
          <a:xfrm>
            <a:off x="568517" y="2170243"/>
            <a:ext cx="4958966" cy="3917773"/>
          </a:xfrm>
        </p:spPr>
        <p:txBody>
          <a:bodyPr>
            <a:normAutofit/>
          </a:bodyPr>
          <a:lstStyle/>
          <a:p>
            <a:r>
              <a:rPr lang="en-US" altLang="ja-JP" sz="2000"/>
              <a:t>Git-Flow</a:t>
            </a:r>
            <a:r>
              <a:rPr lang="ja-JP" altLang="en-US" sz="2000"/>
              <a:t>とはブランチの運用が明確に定義された開発モデル及びそれを実現するツール名</a:t>
            </a:r>
            <a:endParaRPr lang="en-US" altLang="ja-JP" sz="2000"/>
          </a:p>
          <a:p>
            <a:r>
              <a:rPr lang="en-US" altLang="ja-JP" sz="2000" b="1"/>
              <a:t>master</a:t>
            </a:r>
            <a:r>
              <a:rPr lang="en-US" altLang="ja-JP" sz="2000"/>
              <a:t>:</a:t>
            </a:r>
            <a:r>
              <a:rPr lang="ja-JP" altLang="en-US" sz="2000"/>
              <a:t>リリース用ブランチ</a:t>
            </a:r>
            <a:endParaRPr lang="en-US" altLang="ja-JP" sz="2000"/>
          </a:p>
          <a:p>
            <a:r>
              <a:rPr lang="en-US" altLang="ja-JP" sz="2000" b="1"/>
              <a:t>hotfix</a:t>
            </a:r>
            <a:r>
              <a:rPr lang="en-US" altLang="ja-JP" sz="2000"/>
              <a:t>:</a:t>
            </a:r>
            <a:r>
              <a:rPr lang="ja-JP" altLang="en-US" sz="2000"/>
              <a:t>バグ修正など、緊急用ブランチ</a:t>
            </a:r>
            <a:endParaRPr lang="en-US" altLang="ja-JP" sz="2000"/>
          </a:p>
          <a:p>
            <a:r>
              <a:rPr lang="en-US" altLang="ja-JP" sz="2000" b="1"/>
              <a:t>release</a:t>
            </a:r>
            <a:r>
              <a:rPr lang="en-US" altLang="ja-JP" sz="2000"/>
              <a:t>:</a:t>
            </a:r>
            <a:r>
              <a:rPr lang="ja-JP" altLang="en-US" sz="2000"/>
              <a:t>リリースの準備用</a:t>
            </a:r>
            <a:endParaRPr lang="en-US" altLang="ja-JP" sz="2000"/>
          </a:p>
          <a:p>
            <a:r>
              <a:rPr lang="en-US" altLang="ja-JP" sz="2000" b="1"/>
              <a:t>develop</a:t>
            </a:r>
            <a:r>
              <a:rPr lang="en-US" altLang="ja-JP" sz="2000"/>
              <a:t>:</a:t>
            </a:r>
            <a:r>
              <a:rPr lang="ja-JP" altLang="en-US" sz="2000"/>
              <a:t>開発用ブランチ。</a:t>
            </a:r>
            <a:r>
              <a:rPr lang="en-US" altLang="ja-JP" sz="2000"/>
              <a:t>(</a:t>
            </a:r>
            <a:r>
              <a:rPr lang="ja-JP" altLang="en-US" sz="2000"/>
              <a:t>ただし、</a:t>
            </a:r>
            <a:r>
              <a:rPr lang="en-US" altLang="ja-JP" sz="2000"/>
              <a:t>feature</a:t>
            </a:r>
            <a:r>
              <a:rPr lang="ja-JP" altLang="en-US" sz="2000"/>
              <a:t>からのマージがメイン</a:t>
            </a:r>
            <a:r>
              <a:rPr lang="en-US" altLang="ja-JP" sz="2000"/>
              <a:t>)</a:t>
            </a:r>
          </a:p>
          <a:p>
            <a:r>
              <a:rPr lang="en-US" altLang="ja-JP" sz="2000" b="1"/>
              <a:t>feature</a:t>
            </a:r>
            <a:r>
              <a:rPr lang="en-US" altLang="ja-JP" sz="2000"/>
              <a:t>:</a:t>
            </a:r>
            <a:r>
              <a:rPr lang="ja-JP" altLang="en-US" sz="2000"/>
              <a:t>機能ごとに生やして開発する。</a:t>
            </a:r>
            <a:endParaRPr lang="en-US" altLang="ja-JP" sz="2000"/>
          </a:p>
          <a:p>
            <a:pPr marL="0" indent="0">
              <a:buNone/>
            </a:pPr>
            <a:endParaRPr lang="en-US" altLang="ja-JP" sz="2000">
              <a:solidFill>
                <a:schemeClr val="bg2"/>
              </a:solidFill>
            </a:endParaRPr>
          </a:p>
          <a:p>
            <a:endParaRPr lang="en-US" altLang="ja-JP" sz="2000"/>
          </a:p>
          <a:p>
            <a:endParaRPr lang="en-US" altLang="ja-JP" sz="2000"/>
          </a:p>
        </p:txBody>
      </p:sp>
      <p:pic>
        <p:nvPicPr>
          <p:cNvPr id="11" name="コンテンツ プレースホルダー 10" descr="グラフ, 折れ線グラフ&#10;&#10;自動的に生成された説明">
            <a:extLst>
              <a:ext uri="{FF2B5EF4-FFF2-40B4-BE49-F238E27FC236}">
                <a16:creationId xmlns:a16="http://schemas.microsoft.com/office/drawing/2014/main" id="{34333216-7071-4C50-BC63-93D63735B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4171"/>
            <a:ext cx="6084880" cy="3179350"/>
          </a:xfrm>
          <a:prstGeom prst="rect">
            <a:avLst/>
          </a:prstGeom>
        </p:spPr>
      </p:pic>
      <p:sp>
        <p:nvSpPr>
          <p:cNvPr id="33"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スライド番号プレースホルダー 2">
            <a:extLst>
              <a:ext uri="{FF2B5EF4-FFF2-40B4-BE49-F238E27FC236}">
                <a16:creationId xmlns:a16="http://schemas.microsoft.com/office/drawing/2014/main" id="{72827277-E78C-45AD-9E83-BAD46A7FA3CD}"/>
              </a:ext>
            </a:extLst>
          </p:cNvPr>
          <p:cNvSpPr>
            <a:spLocks noGrp="1"/>
          </p:cNvSpPr>
          <p:nvPr>
            <p:ph type="sldNum" sz="quarter" idx="12"/>
          </p:nvPr>
        </p:nvSpPr>
        <p:spPr/>
        <p:txBody>
          <a:bodyPr/>
          <a:lstStyle/>
          <a:p>
            <a:fld id="{349E52AD-C2C8-444B-9452-5416C7AF987B}" type="slidenum">
              <a:rPr kumimoji="1" lang="ja-JP" altLang="en-US" smtClean="0"/>
              <a:t>34</a:t>
            </a:fld>
            <a:endParaRPr kumimoji="1" lang="ja-JP" altLang="en-US"/>
          </a:p>
        </p:txBody>
      </p:sp>
    </p:spTree>
    <p:extLst>
      <p:ext uri="{BB962C8B-B14F-4D97-AF65-F5344CB8AC3E}">
        <p14:creationId xmlns:p14="http://schemas.microsoft.com/office/powerpoint/2010/main" val="1173397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990CF-77CE-4337-B68D-295FCEC321B2}"/>
              </a:ext>
            </a:extLst>
          </p:cNvPr>
          <p:cNvSpPr>
            <a:spLocks noGrp="1"/>
          </p:cNvSpPr>
          <p:nvPr>
            <p:ph type="title"/>
          </p:nvPr>
        </p:nvSpPr>
        <p:spPr/>
        <p:txBody>
          <a:bodyPr/>
          <a:lstStyle/>
          <a:p>
            <a:r>
              <a:rPr lang="en-US" altLang="ja-JP"/>
              <a:t>git branch, checkout</a:t>
            </a:r>
            <a:endParaRPr kumimoji="1" lang="ja-JP" altLang="en-US"/>
          </a:p>
        </p:txBody>
      </p:sp>
      <p:sp>
        <p:nvSpPr>
          <p:cNvPr id="3" name="コンテンツ プレースホルダー 2">
            <a:extLst>
              <a:ext uri="{FF2B5EF4-FFF2-40B4-BE49-F238E27FC236}">
                <a16:creationId xmlns:a16="http://schemas.microsoft.com/office/drawing/2014/main" id="{9CF04E1E-4188-4F6F-94A8-815CDC3DAE24}"/>
              </a:ext>
            </a:extLst>
          </p:cNvPr>
          <p:cNvSpPr>
            <a:spLocks noGrp="1"/>
          </p:cNvSpPr>
          <p:nvPr>
            <p:ph idx="1"/>
          </p:nvPr>
        </p:nvSpPr>
        <p:spPr>
          <a:xfrm>
            <a:off x="838200" y="1825626"/>
            <a:ext cx="10515600" cy="3025344"/>
          </a:xfrm>
        </p:spPr>
        <p:txBody>
          <a:bodyPr/>
          <a:lstStyle/>
          <a:p>
            <a:r>
              <a:rPr lang="ja-JP" altLang="en-US"/>
              <a:t>ブランチの作成方法</a:t>
            </a:r>
            <a:endParaRPr lang="en-US" altLang="ja-JP"/>
          </a:p>
          <a:p>
            <a:pPr lvl="1"/>
            <a:r>
              <a:rPr lang="en-US" altLang="ja-JP"/>
              <a:t>git  checkout -b &lt;branch</a:t>
            </a:r>
            <a:r>
              <a:rPr lang="ja-JP" altLang="en-US"/>
              <a:t>名</a:t>
            </a:r>
            <a:r>
              <a:rPr lang="en-US" altLang="ja-JP"/>
              <a:t>&gt;</a:t>
            </a:r>
            <a:r>
              <a:rPr lang="ja-JP" altLang="en-US"/>
              <a:t>：作成して、移動</a:t>
            </a:r>
            <a:endParaRPr lang="en-US" altLang="ja-JP"/>
          </a:p>
          <a:p>
            <a:pPr lvl="1"/>
            <a:r>
              <a:rPr kumimoji="1" lang="en-US" altLang="ja-JP"/>
              <a:t>git branch &lt;branch</a:t>
            </a:r>
            <a:r>
              <a:rPr kumimoji="1" lang="ja-JP" altLang="en-US"/>
              <a:t>名</a:t>
            </a:r>
            <a:r>
              <a:rPr kumimoji="1" lang="en-US" altLang="ja-JP"/>
              <a:t>&gt;</a:t>
            </a:r>
            <a:r>
              <a:rPr kumimoji="1" lang="ja-JP" altLang="en-US"/>
              <a:t>：作成するだけ</a:t>
            </a:r>
            <a:endParaRPr kumimoji="1" lang="en-US" altLang="ja-JP"/>
          </a:p>
          <a:p>
            <a:pPr lvl="1"/>
            <a:r>
              <a:rPr kumimoji="1" lang="en-US" altLang="ja-JP"/>
              <a:t>git switch -c &lt;</a:t>
            </a:r>
            <a:r>
              <a:rPr lang="en-US" altLang="ja-JP"/>
              <a:t>branch</a:t>
            </a:r>
            <a:r>
              <a:rPr lang="ja-JP" altLang="en-US"/>
              <a:t>名</a:t>
            </a:r>
            <a:r>
              <a:rPr lang="en-US" altLang="ja-JP"/>
              <a:t>&gt;</a:t>
            </a:r>
            <a:r>
              <a:rPr lang="ja-JP" altLang="en-US"/>
              <a:t>：作成するだけ</a:t>
            </a:r>
            <a:endParaRPr kumimoji="1" lang="en-US" altLang="ja-JP"/>
          </a:p>
          <a:p>
            <a:r>
              <a:rPr kumimoji="1" lang="ja-JP" altLang="en-US"/>
              <a:t>ブランチの切替方法</a:t>
            </a:r>
            <a:endParaRPr kumimoji="1" lang="en-US" altLang="ja-JP"/>
          </a:p>
          <a:p>
            <a:pPr lvl="1"/>
            <a:r>
              <a:rPr kumimoji="1" lang="en-US" altLang="ja-JP"/>
              <a:t>git checkout &lt;branch</a:t>
            </a:r>
            <a:r>
              <a:rPr kumimoji="1" lang="ja-JP" altLang="en-US"/>
              <a:t>名</a:t>
            </a:r>
            <a:r>
              <a:rPr kumimoji="1" lang="en-US" altLang="ja-JP"/>
              <a:t>&gt;</a:t>
            </a:r>
          </a:p>
          <a:p>
            <a:pPr lvl="1"/>
            <a:r>
              <a:rPr lang="en-US" altLang="ja-JP"/>
              <a:t>git switch &lt;branch</a:t>
            </a:r>
            <a:r>
              <a:rPr lang="ja-JP" altLang="en-US"/>
              <a:t>名</a:t>
            </a:r>
            <a:r>
              <a:rPr lang="en-US" altLang="ja-JP"/>
              <a:t>&gt;</a:t>
            </a:r>
          </a:p>
          <a:p>
            <a:pPr lvl="1"/>
            <a:endParaRPr kumimoji="1" lang="ja-JP" altLang="en-US"/>
          </a:p>
        </p:txBody>
      </p:sp>
      <p:grpSp>
        <p:nvGrpSpPr>
          <p:cNvPr id="17" name="グループ化 16">
            <a:extLst>
              <a:ext uri="{FF2B5EF4-FFF2-40B4-BE49-F238E27FC236}">
                <a16:creationId xmlns:a16="http://schemas.microsoft.com/office/drawing/2014/main" id="{BFDF34FA-CA9C-4D24-BBE0-3BA300B26396}"/>
              </a:ext>
            </a:extLst>
          </p:cNvPr>
          <p:cNvGrpSpPr/>
          <p:nvPr/>
        </p:nvGrpSpPr>
        <p:grpSpPr>
          <a:xfrm>
            <a:off x="0" y="5751185"/>
            <a:ext cx="11207211" cy="897585"/>
            <a:chOff x="7749" y="5751185"/>
            <a:chExt cx="11199462" cy="897585"/>
          </a:xfrm>
        </p:grpSpPr>
        <p:cxnSp>
          <p:nvCxnSpPr>
            <p:cNvPr id="5" name="直線矢印コネクタ 4">
              <a:extLst>
                <a:ext uri="{FF2B5EF4-FFF2-40B4-BE49-F238E27FC236}">
                  <a16:creationId xmlns:a16="http://schemas.microsoft.com/office/drawing/2014/main" id="{0ABAB80C-4D06-4011-9360-478D3C699D81}"/>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6B4F48F-66E4-4DF4-A4C5-D773C226A002}"/>
                </a:ext>
              </a:extLst>
            </p:cNvPr>
            <p:cNvCxnSpPr/>
            <p:nvPr/>
          </p:nvCxnSpPr>
          <p:spPr>
            <a:xfrm flipV="1">
              <a:off x="3037668" y="5935851"/>
              <a:ext cx="1053885" cy="464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A1CC68D0-D849-42E2-9835-8D13783752B9}"/>
                </a:ext>
              </a:extLst>
            </p:cNvPr>
            <p:cNvCxnSpPr/>
            <p:nvPr/>
          </p:nvCxnSpPr>
          <p:spPr>
            <a:xfrm>
              <a:off x="4107051" y="5935852"/>
              <a:ext cx="710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2FF5A89-EAE3-4FBD-88E3-BE6B62FE04FD}"/>
                </a:ext>
              </a:extLst>
            </p:cNvPr>
            <p:cNvSpPr txBox="1"/>
            <p:nvPr/>
          </p:nvSpPr>
          <p:spPr>
            <a:xfrm>
              <a:off x="7749" y="6245817"/>
              <a:ext cx="1053885" cy="369332"/>
            </a:xfrm>
            <a:prstGeom prst="rect">
              <a:avLst/>
            </a:prstGeom>
            <a:noFill/>
          </p:spPr>
          <p:txBody>
            <a:bodyPr wrap="square" rtlCol="0">
              <a:spAutoFit/>
            </a:bodyPr>
            <a:lstStyle/>
            <a:p>
              <a:r>
                <a:rPr kumimoji="1" lang="en-US" altLang="ja-JP"/>
                <a:t>master</a:t>
              </a:r>
              <a:endParaRPr kumimoji="1" lang="ja-JP" altLang="en-US"/>
            </a:p>
          </p:txBody>
        </p:sp>
        <p:sp>
          <p:nvSpPr>
            <p:cNvPr id="15" name="テキスト ボックス 14">
              <a:extLst>
                <a:ext uri="{FF2B5EF4-FFF2-40B4-BE49-F238E27FC236}">
                  <a16:creationId xmlns:a16="http://schemas.microsoft.com/office/drawing/2014/main" id="{FF63F3A2-C24A-469B-9A0C-A5D335044940}"/>
                </a:ext>
              </a:extLst>
            </p:cNvPr>
            <p:cNvSpPr txBox="1"/>
            <p:nvPr/>
          </p:nvSpPr>
          <p:spPr>
            <a:xfrm>
              <a:off x="7749" y="5751185"/>
              <a:ext cx="1053885" cy="369332"/>
            </a:xfrm>
            <a:prstGeom prst="rect">
              <a:avLst/>
            </a:prstGeom>
            <a:noFill/>
          </p:spPr>
          <p:txBody>
            <a:bodyPr wrap="square" rtlCol="0">
              <a:spAutoFit/>
            </a:bodyPr>
            <a:lstStyle/>
            <a:p>
              <a:r>
                <a:rPr kumimoji="1" lang="en-US" altLang="ja-JP"/>
                <a:t>dev1</a:t>
              </a:r>
              <a:endParaRPr kumimoji="1" lang="ja-JP" altLang="en-US"/>
            </a:p>
          </p:txBody>
        </p:sp>
        <p:sp>
          <p:nvSpPr>
            <p:cNvPr id="16" name="楕円 15">
              <a:extLst>
                <a:ext uri="{FF2B5EF4-FFF2-40B4-BE49-F238E27FC236}">
                  <a16:creationId xmlns:a16="http://schemas.microsoft.com/office/drawing/2014/main" id="{095F3AED-08A6-41E3-9E8A-EA3219E78857}"/>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4400F0DA-D92F-45CE-A83E-2EDC74190C02}"/>
              </a:ext>
            </a:extLst>
          </p:cNvPr>
          <p:cNvSpPr>
            <a:spLocks noGrp="1"/>
          </p:cNvSpPr>
          <p:nvPr>
            <p:ph type="sldNum" sz="quarter" idx="12"/>
          </p:nvPr>
        </p:nvSpPr>
        <p:spPr/>
        <p:txBody>
          <a:bodyPr/>
          <a:lstStyle/>
          <a:p>
            <a:fld id="{349E52AD-C2C8-444B-9452-5416C7AF987B}" type="slidenum">
              <a:rPr kumimoji="1" lang="ja-JP" altLang="en-US" smtClean="0"/>
              <a:t>35</a:t>
            </a:fld>
            <a:endParaRPr kumimoji="1" lang="ja-JP" altLang="en-US"/>
          </a:p>
        </p:txBody>
      </p:sp>
    </p:spTree>
    <p:extLst>
      <p:ext uri="{BB962C8B-B14F-4D97-AF65-F5344CB8AC3E}">
        <p14:creationId xmlns:p14="http://schemas.microsoft.com/office/powerpoint/2010/main" val="1899706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lang="ja-JP" altLang="en-US"/>
              <a:t>演習</a:t>
            </a:r>
            <a:r>
              <a:rPr lang="en-US" altLang="ja-JP"/>
              <a:t>6</a:t>
            </a:r>
            <a:r>
              <a:rPr lang="ja-JP" altLang="en-US"/>
              <a:t>：</a:t>
            </a:r>
            <a:r>
              <a:rPr lang="en-US" altLang="ja-JP"/>
              <a:t>Branch</a:t>
            </a:r>
            <a:r>
              <a:rPr lang="ja-JP" altLang="en-US"/>
              <a:t>の作成、チェックアウト</a:t>
            </a:r>
            <a:endParaRPr kumimoji="1" lang="ja-JP" altLang="en-US"/>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a:t>・</a:t>
            </a:r>
            <a:r>
              <a:rPr lang="en-US" altLang="ja-JP"/>
              <a:t>branch</a:t>
            </a:r>
            <a:r>
              <a:rPr lang="ja-JP" altLang="en-US"/>
              <a:t>を作成し、移動し、作成されたことを確認します。</a:t>
            </a:r>
            <a:endParaRPr lang="en-US" altLang="ja-JP"/>
          </a:p>
          <a:p>
            <a:pPr marL="0" indent="0">
              <a:buNone/>
            </a:pPr>
            <a:r>
              <a:rPr lang="ja-JP" altLang="en-US"/>
              <a:t>・なお、ブランチを移動すると</a:t>
            </a:r>
            <a:r>
              <a:rPr lang="en-US" altLang="ja-JP" b="1"/>
              <a:t>HEAD</a:t>
            </a:r>
            <a:r>
              <a:rPr lang="ja-JP" altLang="en-US" b="1"/>
              <a:t>がそのブランチを指し</a:t>
            </a:r>
            <a:r>
              <a:rPr lang="ja-JP" altLang="en-US"/>
              <a:t>ます</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1149580129"/>
              </p:ext>
            </p:extLst>
          </p:nvPr>
        </p:nvGraphicFramePr>
        <p:xfrm>
          <a:off x="838200" y="3099661"/>
          <a:ext cx="10293096" cy="3496211"/>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496211">
                <a:tc>
                  <a:txBody>
                    <a:bodyPr/>
                    <a:lstStyle/>
                    <a:p>
                      <a:pPr marL="0" indent="0">
                        <a:buNone/>
                      </a:pPr>
                      <a:r>
                        <a:rPr lang="en-US" altLang="ja-JP">
                          <a:solidFill>
                            <a:schemeClr val="tx1"/>
                          </a:solidFill>
                        </a:rPr>
                        <a:t>git branch</a:t>
                      </a:r>
                    </a:p>
                    <a:p>
                      <a:pPr marL="0" indent="0">
                        <a:buNone/>
                      </a:pPr>
                      <a:r>
                        <a:rPr lang="en-US" altLang="ja-JP">
                          <a:solidFill>
                            <a:schemeClr val="tx1"/>
                          </a:solidFill>
                        </a:rPr>
                        <a:t>git checkout -b dev1</a:t>
                      </a:r>
                    </a:p>
                    <a:p>
                      <a:pPr marL="0" indent="0">
                        <a:buNone/>
                      </a:pPr>
                      <a:r>
                        <a:rPr lang="en-US" altLang="ja-JP">
                          <a:solidFill>
                            <a:schemeClr val="tx1"/>
                          </a:solidFill>
                        </a:rPr>
                        <a:t>git branch</a:t>
                      </a:r>
                    </a:p>
                    <a:p>
                      <a:pPr marL="0" indent="0">
                        <a:buNone/>
                      </a:pPr>
                      <a:r>
                        <a:rPr lang="en-US" altLang="ja-JP">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a:solidFill>
                            <a:schemeClr val="tx1"/>
                          </a:solidFill>
                        </a:rPr>
                        <a:t>ブランチ一覧を確認</a:t>
                      </a:r>
                      <a:endParaRPr lang="en-US" altLang="ja-JP">
                        <a:solidFill>
                          <a:schemeClr val="tx1"/>
                        </a:solidFill>
                      </a:endParaRPr>
                    </a:p>
                    <a:p>
                      <a:pPr marL="0" indent="0">
                        <a:buNone/>
                      </a:pPr>
                      <a:r>
                        <a:rPr lang="en-US" altLang="ja-JP">
                          <a:solidFill>
                            <a:schemeClr val="tx1"/>
                          </a:solidFill>
                        </a:rPr>
                        <a:t>dev1</a:t>
                      </a:r>
                      <a:r>
                        <a:rPr lang="ja-JP" altLang="en-US">
                          <a:solidFill>
                            <a:schemeClr val="tx1"/>
                          </a:solidFill>
                        </a:rPr>
                        <a:t>ブランチを作成</a:t>
                      </a:r>
                      <a:endParaRPr lang="en-US" altLang="ja-JP">
                        <a:solidFill>
                          <a:schemeClr val="tx1"/>
                        </a:solidFill>
                      </a:endParaRPr>
                    </a:p>
                    <a:p>
                      <a:pPr marL="0" indent="0">
                        <a:buNone/>
                      </a:pPr>
                      <a:r>
                        <a:rPr lang="ja-JP" altLang="en-US">
                          <a:solidFill>
                            <a:schemeClr val="tx1"/>
                          </a:solidFill>
                        </a:rPr>
                        <a:t>ブランチが新たにできていることを確認</a:t>
                      </a:r>
                      <a:endParaRPr lang="en-US" altLang="ja-JP">
                        <a:solidFill>
                          <a:schemeClr val="tx1"/>
                        </a:solidFill>
                      </a:endParaRPr>
                    </a:p>
                    <a:p>
                      <a:pPr marL="0" indent="0">
                        <a:buNone/>
                      </a:pPr>
                      <a:r>
                        <a:rPr lang="en-US" altLang="ja-JP">
                          <a:solidFill>
                            <a:schemeClr val="tx1"/>
                          </a:solidFill>
                        </a:rPr>
                        <a:t>HEAD</a:t>
                      </a:r>
                      <a:r>
                        <a:rPr lang="ja-JP" altLang="en-US">
                          <a:solidFill>
                            <a:schemeClr val="tx1"/>
                          </a:solidFill>
                        </a:rPr>
                        <a:t>が</a:t>
                      </a:r>
                      <a:r>
                        <a:rPr lang="en-US" altLang="ja-JP">
                          <a:solidFill>
                            <a:schemeClr val="tx1"/>
                          </a:solidFill>
                        </a:rPr>
                        <a:t>dev1</a:t>
                      </a:r>
                      <a:r>
                        <a:rPr lang="ja-JP" altLang="en-US">
                          <a:solidFill>
                            <a:schemeClr val="tx1"/>
                          </a:solidFill>
                        </a:rPr>
                        <a:t>にあることも確認</a:t>
                      </a:r>
                      <a:endParaRPr lang="en-US" altLang="ja-JP">
                        <a:solidFill>
                          <a:schemeClr val="tx1"/>
                        </a:solidFill>
                      </a:endParaRPr>
                    </a:p>
                    <a:p>
                      <a:pPr marL="0" indent="0">
                        <a:buNone/>
                      </a:pPr>
                      <a:r>
                        <a:rPr lang="en-US" altLang="ja-JP">
                          <a:solidFill>
                            <a:schemeClr val="tx1"/>
                          </a:solidFill>
                        </a:rPr>
                        <a:t>(</a:t>
                      </a:r>
                      <a:r>
                        <a:rPr lang="ja-JP" altLang="en-US">
                          <a:solidFill>
                            <a:schemeClr val="tx1"/>
                          </a:solidFill>
                        </a:rPr>
                        <a:t>他のコマンドも確認してみよう！</a:t>
                      </a:r>
                      <a:r>
                        <a:rPr lang="en-US" altLang="ja-JP">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AB75F084-211F-4CAD-800F-60BDF2144F53}"/>
              </a:ext>
            </a:extLst>
          </p:cNvPr>
          <p:cNvSpPr>
            <a:spLocks noGrp="1"/>
          </p:cNvSpPr>
          <p:nvPr>
            <p:ph type="sldNum" sz="quarter" idx="12"/>
          </p:nvPr>
        </p:nvSpPr>
        <p:spPr/>
        <p:txBody>
          <a:bodyPr/>
          <a:lstStyle/>
          <a:p>
            <a:fld id="{349E52AD-C2C8-444B-9452-5416C7AF987B}" type="slidenum">
              <a:rPr kumimoji="1" lang="ja-JP" altLang="en-US" smtClean="0"/>
              <a:t>36</a:t>
            </a:fld>
            <a:endParaRPr kumimoji="1" lang="ja-JP" altLang="en-US"/>
          </a:p>
        </p:txBody>
      </p:sp>
    </p:spTree>
    <p:extLst>
      <p:ext uri="{BB962C8B-B14F-4D97-AF65-F5344CB8AC3E}">
        <p14:creationId xmlns:p14="http://schemas.microsoft.com/office/powerpoint/2010/main" val="819982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5D3E-EE42-4B5E-8682-D477DEE40CF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err="1"/>
              <a:t>EX:detached</a:t>
            </a:r>
            <a:r>
              <a:rPr kumimoji="1" lang="en-US" altLang="ja-JP"/>
              <a:t> HEAD</a:t>
            </a:r>
            <a:endParaRPr kumimoji="1" lang="ja-JP" altLang="en-US"/>
          </a:p>
        </p:txBody>
      </p:sp>
      <p:sp>
        <p:nvSpPr>
          <p:cNvPr id="3" name="コンテンツ プレースホルダー 2">
            <a:extLst>
              <a:ext uri="{FF2B5EF4-FFF2-40B4-BE49-F238E27FC236}">
                <a16:creationId xmlns:a16="http://schemas.microsoft.com/office/drawing/2014/main" id="{2FFE55E6-B753-44CF-A73B-AC785B1D7DA8}"/>
              </a:ext>
            </a:extLst>
          </p:cNvPr>
          <p:cNvSpPr>
            <a:spLocks noGrp="1"/>
          </p:cNvSpPr>
          <p:nvPr>
            <p:ph idx="1"/>
          </p:nvPr>
        </p:nvSpPr>
        <p:spPr/>
        <p:txBody>
          <a:bodyPr/>
          <a:lstStyle/>
          <a:p>
            <a:r>
              <a:rPr kumimoji="1" lang="en-US" altLang="ja-JP" b="1"/>
              <a:t>detached HEAD</a:t>
            </a:r>
            <a:r>
              <a:rPr kumimoji="1" lang="ja-JP" altLang="en-US"/>
              <a:t>とは、</a:t>
            </a:r>
            <a:r>
              <a:rPr kumimoji="1" lang="en-US" altLang="ja-JP"/>
              <a:t>HEAD</a:t>
            </a:r>
            <a:r>
              <a:rPr kumimoji="1" lang="ja-JP" altLang="en-US"/>
              <a:t>がコミットを直接参照している状態のこと</a:t>
            </a:r>
            <a:endParaRPr kumimoji="1" lang="en-US" altLang="ja-JP"/>
          </a:p>
          <a:p>
            <a:r>
              <a:rPr kumimoji="1" lang="en-US" altLang="ja-JP"/>
              <a:t>HEAD</a:t>
            </a:r>
            <a:r>
              <a:rPr kumimoji="1" lang="ja-JP" altLang="en-US"/>
              <a:t>が</a:t>
            </a:r>
            <a:r>
              <a:rPr kumimoji="1" lang="en-US" altLang="ja-JP"/>
              <a:t>detached HEAD</a:t>
            </a:r>
            <a:r>
              <a:rPr kumimoji="1" lang="ja-JP" altLang="en-US"/>
              <a:t>になったときにコミットするのはやばいということだけ覚えてください。</a:t>
            </a:r>
            <a:endParaRPr kumimoji="1" lang="en-US" altLang="ja-JP"/>
          </a:p>
          <a:p>
            <a:pPr lvl="1"/>
            <a:r>
              <a:rPr lang="ja-JP" altLang="en-US"/>
              <a:t>作業内容消えます。</a:t>
            </a:r>
            <a:endParaRPr kumimoji="1" lang="en-US" altLang="ja-JP"/>
          </a:p>
          <a:p>
            <a:pPr lvl="1"/>
            <a:r>
              <a:rPr lang="ja-JP" altLang="en-US"/>
              <a:t>過去のコミットを見るだけならセーフ</a:t>
            </a:r>
            <a:endParaRPr lang="en-US" altLang="ja-JP"/>
          </a:p>
          <a:p>
            <a:pPr lvl="1"/>
            <a:r>
              <a:rPr kumimoji="1" lang="ja-JP" altLang="en-US"/>
              <a:t>既にコミットしてしまっていたら、ブランチを新たに作れば良いらしい</a:t>
            </a:r>
            <a:endParaRPr kumimoji="1" lang="en-US" altLang="ja-JP"/>
          </a:p>
          <a:p>
            <a:r>
              <a:rPr lang="ja-JP" altLang="en-US"/>
              <a:t>くそわかりやすい参考</a:t>
            </a:r>
            <a:r>
              <a:rPr lang="en-US" altLang="ja-JP"/>
              <a:t>URL</a:t>
            </a:r>
          </a:p>
          <a:p>
            <a:pPr lvl="1"/>
            <a:r>
              <a:rPr lang="en-US" altLang="ja-JP">
                <a:hlinkClick r:id="rId2"/>
              </a:rPr>
              <a:t>https://www.r-staffing.co.jp/engineer/entry/20201225_1</a:t>
            </a:r>
            <a:endParaRPr lang="en-US" altLang="ja-JP"/>
          </a:p>
          <a:p>
            <a:endParaRPr kumimoji="1" lang="ja-JP" altLang="en-US"/>
          </a:p>
        </p:txBody>
      </p:sp>
      <p:sp>
        <p:nvSpPr>
          <p:cNvPr id="4" name="スライド番号プレースホルダー 3">
            <a:extLst>
              <a:ext uri="{FF2B5EF4-FFF2-40B4-BE49-F238E27FC236}">
                <a16:creationId xmlns:a16="http://schemas.microsoft.com/office/drawing/2014/main" id="{726D1E6F-CC05-454D-ABB9-EC3854083CF4}"/>
              </a:ext>
            </a:extLst>
          </p:cNvPr>
          <p:cNvSpPr>
            <a:spLocks noGrp="1"/>
          </p:cNvSpPr>
          <p:nvPr>
            <p:ph type="sldNum" sz="quarter" idx="12"/>
          </p:nvPr>
        </p:nvSpPr>
        <p:spPr/>
        <p:txBody>
          <a:bodyPr/>
          <a:lstStyle/>
          <a:p>
            <a:fld id="{349E52AD-C2C8-444B-9452-5416C7AF987B}" type="slidenum">
              <a:rPr kumimoji="1" lang="ja-JP" altLang="en-US" smtClean="0"/>
              <a:t>37</a:t>
            </a:fld>
            <a:endParaRPr kumimoji="1" lang="ja-JP" altLang="en-US"/>
          </a:p>
        </p:txBody>
      </p:sp>
    </p:spTree>
    <p:extLst>
      <p:ext uri="{BB962C8B-B14F-4D97-AF65-F5344CB8AC3E}">
        <p14:creationId xmlns:p14="http://schemas.microsoft.com/office/powerpoint/2010/main" val="1118231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B9814-E974-428A-AA7C-4645CCA27225}"/>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a:t>EX:</a:t>
            </a:r>
            <a:r>
              <a:rPr lang="ja-JP" altLang="en-US"/>
              <a:t>おまけ</a:t>
            </a:r>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479DE94A-0F01-4109-B5FC-C658E44FF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370" y="2427925"/>
            <a:ext cx="8646086" cy="1610672"/>
          </a:xfrm>
        </p:spPr>
      </p:pic>
      <p:sp>
        <p:nvSpPr>
          <p:cNvPr id="9" name="正方形/長方形 8">
            <a:extLst>
              <a:ext uri="{FF2B5EF4-FFF2-40B4-BE49-F238E27FC236}">
                <a16:creationId xmlns:a16="http://schemas.microsoft.com/office/drawing/2014/main" id="{5D2E1E63-B1D8-4145-9AF1-FA14CC731837}"/>
              </a:ext>
            </a:extLst>
          </p:cNvPr>
          <p:cNvSpPr/>
          <p:nvPr/>
        </p:nvSpPr>
        <p:spPr>
          <a:xfrm>
            <a:off x="7115503" y="2690647"/>
            <a:ext cx="2028497"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A116E69A-5DAD-4695-8D24-ACD91705FC6E}"/>
              </a:ext>
            </a:extLst>
          </p:cNvPr>
          <p:cNvGrpSpPr/>
          <p:nvPr/>
        </p:nvGrpSpPr>
        <p:grpSpPr>
          <a:xfrm>
            <a:off x="2400357" y="4276160"/>
            <a:ext cx="6966112" cy="2570593"/>
            <a:chOff x="2431888" y="4287407"/>
            <a:chExt cx="6966112" cy="2570593"/>
          </a:xfrm>
        </p:grpSpPr>
        <p:pic>
          <p:nvPicPr>
            <p:cNvPr id="7" name="図 6" descr="テキスト&#10;&#10;自動的に生成された説明">
              <a:extLst>
                <a:ext uri="{FF2B5EF4-FFF2-40B4-BE49-F238E27FC236}">
                  <a16:creationId xmlns:a16="http://schemas.microsoft.com/office/drawing/2014/main" id="{14926E21-7D5F-48E2-A7BD-5FDFA56B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88" y="4287407"/>
              <a:ext cx="6966112" cy="2570593"/>
            </a:xfrm>
            <a:prstGeom prst="rect">
              <a:avLst/>
            </a:prstGeom>
          </p:spPr>
        </p:pic>
        <p:sp>
          <p:nvSpPr>
            <p:cNvPr id="23" name="正方形/長方形 22">
              <a:extLst>
                <a:ext uri="{FF2B5EF4-FFF2-40B4-BE49-F238E27FC236}">
                  <a16:creationId xmlns:a16="http://schemas.microsoft.com/office/drawing/2014/main" id="{CECB02E5-94EE-4AB3-9F18-F2B80ABAF76D}"/>
                </a:ext>
              </a:extLst>
            </p:cNvPr>
            <p:cNvSpPr/>
            <p:nvPr/>
          </p:nvSpPr>
          <p:spPr>
            <a:xfrm>
              <a:off x="6658303" y="4758160"/>
              <a:ext cx="1508235"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F201EA7-D732-4137-9426-1E8450344660}"/>
                </a:ext>
              </a:extLst>
            </p:cNvPr>
            <p:cNvSpPr/>
            <p:nvPr/>
          </p:nvSpPr>
          <p:spPr>
            <a:xfrm>
              <a:off x="6621516" y="5808080"/>
              <a:ext cx="903891"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sp>
        <p:nvSpPr>
          <p:cNvPr id="3" name="スライド番号プレースホルダー 2">
            <a:extLst>
              <a:ext uri="{FF2B5EF4-FFF2-40B4-BE49-F238E27FC236}">
                <a16:creationId xmlns:a16="http://schemas.microsoft.com/office/drawing/2014/main" id="{DBB3597D-C78A-49E5-A883-E7015751969C}"/>
              </a:ext>
            </a:extLst>
          </p:cNvPr>
          <p:cNvSpPr>
            <a:spLocks noGrp="1"/>
          </p:cNvSpPr>
          <p:nvPr>
            <p:ph type="sldNum" sz="quarter" idx="12"/>
          </p:nvPr>
        </p:nvSpPr>
        <p:spPr/>
        <p:txBody>
          <a:bodyPr/>
          <a:lstStyle/>
          <a:p>
            <a:fld id="{349E52AD-C2C8-444B-9452-5416C7AF987B}" type="slidenum">
              <a:rPr kumimoji="1" lang="ja-JP" altLang="en-US" smtClean="0"/>
              <a:t>38</a:t>
            </a:fld>
            <a:endParaRPr kumimoji="1" lang="ja-JP" altLang="en-US"/>
          </a:p>
        </p:txBody>
      </p:sp>
    </p:spTree>
    <p:extLst>
      <p:ext uri="{BB962C8B-B14F-4D97-AF65-F5344CB8AC3E}">
        <p14:creationId xmlns:p14="http://schemas.microsoft.com/office/powerpoint/2010/main" val="665430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B3074-F6B3-45AC-9F8D-B1E7CDA1E435}"/>
              </a:ext>
            </a:extLst>
          </p:cNvPr>
          <p:cNvSpPr>
            <a:spLocks noGrp="1"/>
          </p:cNvSpPr>
          <p:nvPr>
            <p:ph type="title"/>
          </p:nvPr>
        </p:nvSpPr>
        <p:spPr/>
        <p:txBody>
          <a:bodyPr/>
          <a:lstStyle/>
          <a:p>
            <a:r>
              <a:rPr lang="en-US" altLang="ja-JP"/>
              <a:t>git merge</a:t>
            </a:r>
            <a:endParaRPr kumimoji="1" lang="ja-JP" altLang="en-US"/>
          </a:p>
        </p:txBody>
      </p:sp>
      <p:sp>
        <p:nvSpPr>
          <p:cNvPr id="3" name="コンテンツ プレースホルダー 2">
            <a:extLst>
              <a:ext uri="{FF2B5EF4-FFF2-40B4-BE49-F238E27FC236}">
                <a16:creationId xmlns:a16="http://schemas.microsoft.com/office/drawing/2014/main" id="{6F6934BA-C503-4A23-B8F7-DF6DFBA4468B}"/>
              </a:ext>
            </a:extLst>
          </p:cNvPr>
          <p:cNvSpPr>
            <a:spLocks noGrp="1"/>
          </p:cNvSpPr>
          <p:nvPr>
            <p:ph idx="1"/>
          </p:nvPr>
        </p:nvSpPr>
        <p:spPr/>
        <p:txBody>
          <a:bodyPr/>
          <a:lstStyle/>
          <a:p>
            <a:r>
              <a:rPr kumimoji="1" lang="en-US" altLang="ja-JP" b="1" dirty="0"/>
              <a:t>git merge</a:t>
            </a:r>
            <a:r>
              <a:rPr kumimoji="1" lang="ja-JP" altLang="en-US" dirty="0"/>
              <a:t>で、ブランチ同士をくっつけることができる</a:t>
            </a:r>
            <a:endParaRPr kumimoji="1" lang="en-US" altLang="ja-JP" dirty="0"/>
          </a:p>
          <a:p>
            <a:pPr lvl="1"/>
            <a:r>
              <a:rPr lang="ja-JP" altLang="en-US" dirty="0"/>
              <a:t>下図では、</a:t>
            </a:r>
            <a:r>
              <a:rPr lang="en-US" altLang="ja-JP" dirty="0"/>
              <a:t>dev1</a:t>
            </a:r>
            <a:r>
              <a:rPr lang="ja-JP" altLang="en-US" dirty="0"/>
              <a:t>での変更を</a:t>
            </a:r>
            <a:r>
              <a:rPr lang="en-US" altLang="ja-JP" dirty="0"/>
              <a:t>master</a:t>
            </a:r>
            <a:r>
              <a:rPr lang="ja-JP" altLang="en-US" dirty="0"/>
              <a:t>にも反映しているイメージ</a:t>
            </a:r>
            <a:endParaRPr kumimoji="1" lang="en-US" altLang="ja-JP" dirty="0"/>
          </a:p>
          <a:p>
            <a:r>
              <a:rPr kumimoji="1" lang="ja-JP" altLang="en-US" dirty="0"/>
              <a:t>両ブランチで同じファイルを編集していたとしても、うまい具合にくっつけてくれ</a:t>
            </a:r>
            <a:r>
              <a:rPr kumimoji="1" lang="en-US" altLang="ja-JP" dirty="0">
                <a:solidFill>
                  <a:schemeClr val="bg2">
                    <a:lumMod val="75000"/>
                  </a:schemeClr>
                </a:solidFill>
              </a:rPr>
              <a:t>(</a:t>
            </a:r>
            <a:r>
              <a:rPr kumimoji="1" lang="ja-JP" altLang="en-US" dirty="0">
                <a:solidFill>
                  <a:schemeClr val="bg2">
                    <a:lumMod val="75000"/>
                  </a:schemeClr>
                </a:solidFill>
              </a:rPr>
              <a:t>たりくれなかったりす</a:t>
            </a:r>
            <a:r>
              <a:rPr kumimoji="1" lang="en-US" altLang="ja-JP" dirty="0">
                <a:solidFill>
                  <a:schemeClr val="bg2">
                    <a:lumMod val="75000"/>
                  </a:schemeClr>
                </a:solidFill>
              </a:rPr>
              <a:t>)</a:t>
            </a:r>
            <a:r>
              <a:rPr kumimoji="1" lang="ja-JP" altLang="en-US" dirty="0"/>
              <a:t>る。</a:t>
            </a:r>
            <a:endParaRPr kumimoji="1" lang="en-US" altLang="ja-JP" dirty="0"/>
          </a:p>
          <a:p>
            <a:pPr lvl="1"/>
            <a:r>
              <a:rPr lang="ja-JP" altLang="en-US" dirty="0"/>
              <a:t>くれなかった場合、それを</a:t>
            </a:r>
            <a:r>
              <a:rPr lang="ja-JP" altLang="en-US" b="1" dirty="0"/>
              <a:t>コンフリクト</a:t>
            </a:r>
            <a:r>
              <a:rPr lang="en-US" altLang="ja-JP" dirty="0"/>
              <a:t>(</a:t>
            </a:r>
            <a:r>
              <a:rPr lang="ja-JP" altLang="en-US" dirty="0"/>
              <a:t>競合</a:t>
            </a:r>
            <a:r>
              <a:rPr lang="en-US" altLang="ja-JP" dirty="0"/>
              <a:t>)</a:t>
            </a:r>
            <a:r>
              <a:rPr lang="ja-JP" altLang="en-US" dirty="0"/>
              <a:t>といい、手動で修正したりする必要がある</a:t>
            </a:r>
            <a:endParaRPr lang="en-US" altLang="ja-JP" dirty="0"/>
          </a:p>
          <a:p>
            <a:r>
              <a:rPr lang="ja-JP" altLang="en-US" dirty="0"/>
              <a:t>追跡対象で且つ変更済みのファイルがコミットされていないとき、マージはできない</a:t>
            </a:r>
            <a:endParaRPr kumimoji="1" lang="ja-JP" altLang="en-US" dirty="0"/>
          </a:p>
        </p:txBody>
      </p:sp>
      <p:grpSp>
        <p:nvGrpSpPr>
          <p:cNvPr id="32" name="グループ化 31">
            <a:extLst>
              <a:ext uri="{FF2B5EF4-FFF2-40B4-BE49-F238E27FC236}">
                <a16:creationId xmlns:a16="http://schemas.microsoft.com/office/drawing/2014/main" id="{E63EB5C4-7AD5-4185-8254-0DFD00258A85}"/>
              </a:ext>
            </a:extLst>
          </p:cNvPr>
          <p:cNvGrpSpPr/>
          <p:nvPr/>
        </p:nvGrpSpPr>
        <p:grpSpPr>
          <a:xfrm>
            <a:off x="496269" y="5413820"/>
            <a:ext cx="11199462" cy="1048432"/>
            <a:chOff x="496269" y="5413820"/>
            <a:chExt cx="11199462" cy="1048432"/>
          </a:xfrm>
        </p:grpSpPr>
        <p:grpSp>
          <p:nvGrpSpPr>
            <p:cNvPr id="4" name="グループ化 3">
              <a:extLst>
                <a:ext uri="{FF2B5EF4-FFF2-40B4-BE49-F238E27FC236}">
                  <a16:creationId xmlns:a16="http://schemas.microsoft.com/office/drawing/2014/main" id="{799266D9-BFE1-4968-8540-8CA3BE0C065B}"/>
                </a:ext>
              </a:extLst>
            </p:cNvPr>
            <p:cNvGrpSpPr/>
            <p:nvPr/>
          </p:nvGrpSpPr>
          <p:grpSpPr>
            <a:xfrm>
              <a:off x="496269" y="5508117"/>
              <a:ext cx="11199462" cy="897585"/>
              <a:chOff x="7749" y="5751185"/>
              <a:chExt cx="11199462" cy="897585"/>
            </a:xfrm>
          </p:grpSpPr>
          <p:cxnSp>
            <p:nvCxnSpPr>
              <p:cNvPr id="5" name="直線矢印コネクタ 4">
                <a:extLst>
                  <a:ext uri="{FF2B5EF4-FFF2-40B4-BE49-F238E27FC236}">
                    <a16:creationId xmlns:a16="http://schemas.microsoft.com/office/drawing/2014/main" id="{2AD7506B-194C-4EFE-8F20-87548B01C943}"/>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99E95A8-324F-4B00-92DE-11D8DA262DB6}"/>
                  </a:ext>
                </a:extLst>
              </p:cNvPr>
              <p:cNvCxnSpPr/>
              <p:nvPr/>
            </p:nvCxnSpPr>
            <p:spPr>
              <a:xfrm flipV="1">
                <a:off x="3037668" y="5935851"/>
                <a:ext cx="1053885" cy="464949"/>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E6F0C2EE-1418-41C2-8758-075C6B720FA4}"/>
                  </a:ext>
                </a:extLst>
              </p:cNvPr>
              <p:cNvCxnSpPr/>
              <p:nvPr/>
            </p:nvCxnSpPr>
            <p:spPr>
              <a:xfrm>
                <a:off x="4107051" y="5935852"/>
                <a:ext cx="7100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B8190989-61F3-47BF-BD8B-675C9BC482E2}"/>
                  </a:ext>
                </a:extLst>
              </p:cNvPr>
              <p:cNvSpPr txBox="1"/>
              <p:nvPr/>
            </p:nvSpPr>
            <p:spPr>
              <a:xfrm>
                <a:off x="7749" y="6245817"/>
                <a:ext cx="1053885" cy="369332"/>
              </a:xfrm>
              <a:prstGeom prst="rect">
                <a:avLst/>
              </a:prstGeom>
              <a:noFill/>
            </p:spPr>
            <p:txBody>
              <a:bodyPr wrap="square" rtlCol="0">
                <a:spAutoFit/>
              </a:bodyPr>
              <a:lstStyle/>
              <a:p>
                <a:r>
                  <a:rPr kumimoji="1" lang="en-US" altLang="ja-JP"/>
                  <a:t>master</a:t>
                </a:r>
                <a:endParaRPr kumimoji="1" lang="ja-JP" altLang="en-US"/>
              </a:p>
            </p:txBody>
          </p:sp>
          <p:sp>
            <p:nvSpPr>
              <p:cNvPr id="9" name="テキスト ボックス 8">
                <a:extLst>
                  <a:ext uri="{FF2B5EF4-FFF2-40B4-BE49-F238E27FC236}">
                    <a16:creationId xmlns:a16="http://schemas.microsoft.com/office/drawing/2014/main" id="{3DBF57BF-C9D9-4886-B9B2-61EC24F28C40}"/>
                  </a:ext>
                </a:extLst>
              </p:cNvPr>
              <p:cNvSpPr txBox="1"/>
              <p:nvPr/>
            </p:nvSpPr>
            <p:spPr>
              <a:xfrm>
                <a:off x="7749" y="5751185"/>
                <a:ext cx="1053885" cy="369332"/>
              </a:xfrm>
              <a:prstGeom prst="rect">
                <a:avLst/>
              </a:prstGeom>
              <a:noFill/>
            </p:spPr>
            <p:txBody>
              <a:bodyPr wrap="square" rtlCol="0">
                <a:spAutoFit/>
              </a:bodyPr>
              <a:lstStyle/>
              <a:p>
                <a:r>
                  <a:rPr kumimoji="1" lang="en-US" altLang="ja-JP"/>
                  <a:t>dev1</a:t>
                </a:r>
                <a:endParaRPr kumimoji="1" lang="ja-JP" altLang="en-US"/>
              </a:p>
            </p:txBody>
          </p:sp>
          <p:sp>
            <p:nvSpPr>
              <p:cNvPr id="10" name="楕円 9">
                <a:extLst>
                  <a:ext uri="{FF2B5EF4-FFF2-40B4-BE49-F238E27FC236}">
                    <a16:creationId xmlns:a16="http://schemas.microsoft.com/office/drawing/2014/main" id="{2C0CFC81-731C-4E78-B487-7E2B7AC7F155}"/>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楕円 17">
              <a:extLst>
                <a:ext uri="{FF2B5EF4-FFF2-40B4-BE49-F238E27FC236}">
                  <a16:creationId xmlns:a16="http://schemas.microsoft.com/office/drawing/2014/main" id="{ED152007-8198-47B3-9A6A-9273F2D1D78D}"/>
                </a:ext>
              </a:extLst>
            </p:cNvPr>
            <p:cNvSpPr/>
            <p:nvPr/>
          </p:nvSpPr>
          <p:spPr>
            <a:xfrm>
              <a:off x="6615384" y="54138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A45D3DD-9D62-4380-B7F0-790593EBAEAD}"/>
                </a:ext>
              </a:extLst>
            </p:cNvPr>
            <p:cNvSpPr/>
            <p:nvPr/>
          </p:nvSpPr>
          <p:spPr>
            <a:xfrm>
              <a:off x="4955627" y="5966311"/>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10C411C-0D32-4714-B67C-9CD11EEFD0B4}"/>
                </a:ext>
              </a:extLst>
            </p:cNvPr>
            <p:cNvSpPr/>
            <p:nvPr/>
          </p:nvSpPr>
          <p:spPr>
            <a:xfrm>
              <a:off x="8040905" y="591015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02770A74-6ED4-41DD-B665-517350DC41EE}"/>
                </a:ext>
              </a:extLst>
            </p:cNvPr>
            <p:cNvCxnSpPr>
              <a:cxnSpLocks/>
              <a:endCxn id="20" idx="2"/>
            </p:cNvCxnSpPr>
            <p:nvPr/>
          </p:nvCxnSpPr>
          <p:spPr>
            <a:xfrm>
              <a:off x="7157825" y="5692783"/>
              <a:ext cx="883080" cy="465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1" name="スライド番号プレースホルダー 10">
            <a:extLst>
              <a:ext uri="{FF2B5EF4-FFF2-40B4-BE49-F238E27FC236}">
                <a16:creationId xmlns:a16="http://schemas.microsoft.com/office/drawing/2014/main" id="{BE10B580-F410-4598-886C-C8C161BBD68C}"/>
              </a:ext>
            </a:extLst>
          </p:cNvPr>
          <p:cNvSpPr>
            <a:spLocks noGrp="1"/>
          </p:cNvSpPr>
          <p:nvPr>
            <p:ph type="sldNum" sz="quarter" idx="12"/>
          </p:nvPr>
        </p:nvSpPr>
        <p:spPr/>
        <p:txBody>
          <a:bodyPr/>
          <a:lstStyle/>
          <a:p>
            <a:fld id="{349E52AD-C2C8-444B-9452-5416C7AF987B}" type="slidenum">
              <a:rPr kumimoji="1" lang="ja-JP" altLang="en-US" smtClean="0"/>
              <a:t>39</a:t>
            </a:fld>
            <a:endParaRPr kumimoji="1" lang="ja-JP" altLang="en-US"/>
          </a:p>
        </p:txBody>
      </p:sp>
    </p:spTree>
    <p:extLst>
      <p:ext uri="{BB962C8B-B14F-4D97-AF65-F5344CB8AC3E}">
        <p14:creationId xmlns:p14="http://schemas.microsoft.com/office/powerpoint/2010/main" val="205982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3490B-35CD-4CA8-B41C-5DE994946792}"/>
              </a:ext>
            </a:extLst>
          </p:cNvPr>
          <p:cNvSpPr>
            <a:spLocks noGrp="1"/>
          </p:cNvSpPr>
          <p:nvPr>
            <p:ph type="title"/>
          </p:nvPr>
        </p:nvSpPr>
        <p:spPr>
          <a:xfrm>
            <a:off x="804672" y="802955"/>
            <a:ext cx="5145024" cy="1454051"/>
          </a:xfrm>
        </p:spPr>
        <p:txBody>
          <a:bodyPr anchor="b">
            <a:normAutofit/>
          </a:bodyPr>
          <a:lstStyle/>
          <a:p>
            <a:r>
              <a:rPr kumimoji="1" lang="ja-JP" altLang="en-US" sz="3600">
                <a:solidFill>
                  <a:schemeClr val="tx2"/>
                </a:solidFill>
              </a:rPr>
              <a:t>目的</a:t>
            </a:r>
          </a:p>
        </p:txBody>
      </p:sp>
      <p:sp>
        <p:nvSpPr>
          <p:cNvPr id="3" name="コンテンツ プレースホルダー 2">
            <a:extLst>
              <a:ext uri="{FF2B5EF4-FFF2-40B4-BE49-F238E27FC236}">
                <a16:creationId xmlns:a16="http://schemas.microsoft.com/office/drawing/2014/main" id="{E2211203-B059-42CB-9023-9BC22E647BBC}"/>
              </a:ext>
            </a:extLst>
          </p:cNvPr>
          <p:cNvSpPr>
            <a:spLocks noGrp="1"/>
          </p:cNvSpPr>
          <p:nvPr>
            <p:ph idx="1"/>
          </p:nvPr>
        </p:nvSpPr>
        <p:spPr>
          <a:xfrm>
            <a:off x="804672" y="2421682"/>
            <a:ext cx="4553909" cy="3639289"/>
          </a:xfrm>
        </p:spPr>
        <p:txBody>
          <a:bodyPr anchor="ctr">
            <a:normAutofit/>
          </a:bodyPr>
          <a:lstStyle/>
          <a:p>
            <a:pPr marL="0" indent="0">
              <a:buNone/>
            </a:pPr>
            <a:r>
              <a:rPr kumimoji="1" lang="en-US" altLang="ja-JP" sz="1800">
                <a:solidFill>
                  <a:schemeClr val="tx2"/>
                </a:solidFill>
              </a:rPr>
              <a:t>Git</a:t>
            </a:r>
            <a:r>
              <a:rPr lang="ja-JP" altLang="en-US" sz="1800">
                <a:solidFill>
                  <a:schemeClr val="tx2"/>
                </a:solidFill>
              </a:rPr>
              <a:t>および</a:t>
            </a:r>
            <a:r>
              <a:rPr kumimoji="1" lang="en-US" altLang="ja-JP" sz="1800">
                <a:solidFill>
                  <a:schemeClr val="tx2"/>
                </a:solidFill>
              </a:rPr>
              <a:t>GitHub</a:t>
            </a:r>
            <a:r>
              <a:rPr kumimoji="1" lang="ja-JP" altLang="en-US" sz="1800">
                <a:solidFill>
                  <a:schemeClr val="tx2"/>
                </a:solidFill>
              </a:rPr>
              <a:t>の概念・使い方を初級レベルまで習得する</a:t>
            </a:r>
            <a:endParaRPr kumimoji="1" lang="en-US" altLang="ja-JP" sz="1800">
              <a:solidFill>
                <a:schemeClr val="tx2"/>
              </a:solidFill>
            </a:endParaRPr>
          </a:p>
          <a:p>
            <a:endParaRPr kumimoji="1" lang="ja-JP" altLang="en-US" sz="1800">
              <a:solidFill>
                <a:schemeClr val="tx2"/>
              </a:solidFill>
            </a:endParaRPr>
          </a:p>
        </p:txBody>
      </p:sp>
      <p:pic>
        <p:nvPicPr>
          <p:cNvPr id="7" name="図 6">
            <a:extLst>
              <a:ext uri="{FF2B5EF4-FFF2-40B4-BE49-F238E27FC236}">
                <a16:creationId xmlns:a16="http://schemas.microsoft.com/office/drawing/2014/main" id="{4271C128-D022-4B71-A2E6-49F3D53A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853" y="578174"/>
            <a:ext cx="2629372" cy="1104336"/>
          </a:xfrm>
          <a:prstGeom prst="rect">
            <a:avLst/>
          </a:prstGeom>
        </p:spPr>
      </p:pic>
      <p:pic>
        <p:nvPicPr>
          <p:cNvPr id="6" name="図 5" descr="ロゴ, 会社名&#10;&#10;自動的に生成された説明">
            <a:extLst>
              <a:ext uri="{FF2B5EF4-FFF2-40B4-BE49-F238E27FC236}">
                <a16:creationId xmlns:a16="http://schemas.microsoft.com/office/drawing/2014/main" id="{F7CB24D4-7E41-4F50-AB6F-3DE10B96A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955" y="4110950"/>
            <a:ext cx="2871905" cy="1500801"/>
          </a:xfrm>
          <a:prstGeom prst="rect">
            <a:avLst/>
          </a:prstGeom>
        </p:spPr>
      </p:pic>
      <p:sp>
        <p:nvSpPr>
          <p:cNvPr id="4" name="スライド番号プレースホルダー 3">
            <a:extLst>
              <a:ext uri="{FF2B5EF4-FFF2-40B4-BE49-F238E27FC236}">
                <a16:creationId xmlns:a16="http://schemas.microsoft.com/office/drawing/2014/main" id="{828C1B1C-3370-4E48-998F-7F7F015B8365}"/>
              </a:ext>
            </a:extLst>
          </p:cNvPr>
          <p:cNvSpPr>
            <a:spLocks noGrp="1"/>
          </p:cNvSpPr>
          <p:nvPr>
            <p:ph type="sldNum" sz="quarter" idx="12"/>
          </p:nvPr>
        </p:nvSpPr>
        <p:spPr/>
        <p:txBody>
          <a:bodyPr/>
          <a:lstStyle/>
          <a:p>
            <a:fld id="{349E52AD-C2C8-444B-9452-5416C7AF987B}" type="slidenum">
              <a:rPr kumimoji="1" lang="ja-JP" altLang="en-US" smtClean="0"/>
              <a:t>4</a:t>
            </a:fld>
            <a:endParaRPr kumimoji="1" lang="ja-JP" altLang="en-US"/>
          </a:p>
        </p:txBody>
      </p:sp>
    </p:spTree>
    <p:extLst>
      <p:ext uri="{BB962C8B-B14F-4D97-AF65-F5344CB8AC3E}">
        <p14:creationId xmlns:p14="http://schemas.microsoft.com/office/powerpoint/2010/main" val="3035458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a:t>演習</a:t>
            </a:r>
            <a:r>
              <a:rPr kumimoji="1" lang="en-US" altLang="ja-JP"/>
              <a:t>7</a:t>
            </a:r>
            <a:r>
              <a:rPr kumimoji="1" lang="ja-JP" altLang="en-US"/>
              <a:t>：マージ</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522951"/>
            <a:ext cx="10515600" cy="1111761"/>
          </a:xfrm>
        </p:spPr>
        <p:txBody>
          <a:bodyPr>
            <a:normAutofit fontScale="77500" lnSpcReduction="20000"/>
          </a:bodyPr>
          <a:lstStyle/>
          <a:p>
            <a:pPr marL="0" indent="0">
              <a:buNone/>
            </a:pPr>
            <a:r>
              <a:rPr lang="ja-JP" altLang="en-US"/>
              <a:t>・</a:t>
            </a:r>
            <a:r>
              <a:rPr lang="en-US" altLang="ja-JP"/>
              <a:t>dev1</a:t>
            </a:r>
            <a:r>
              <a:rPr lang="ja-JP" altLang="en-US"/>
              <a:t>で、ファイル変更、コミット、マージしてみる</a:t>
            </a:r>
            <a:endParaRPr lang="en-US" altLang="ja-JP"/>
          </a:p>
          <a:p>
            <a:pPr marL="0" indent="0">
              <a:buNone/>
            </a:pPr>
            <a:r>
              <a:rPr lang="ja-JP" altLang="en-US"/>
              <a:t>・</a:t>
            </a:r>
            <a:r>
              <a:rPr lang="en-US" altLang="ja-JP"/>
              <a:t>dev1</a:t>
            </a:r>
            <a:r>
              <a:rPr lang="ja-JP" altLang="en-US"/>
              <a:t>上からスタート</a:t>
            </a:r>
            <a:endParaRPr lang="en-US" altLang="ja-JP"/>
          </a:p>
          <a:p>
            <a:pPr marL="0" indent="0">
              <a:buNone/>
            </a:pPr>
            <a:r>
              <a:rPr lang="ja-JP" altLang="en-US"/>
              <a:t>・一応、コンフリクトしないようにね</a:t>
            </a:r>
            <a:r>
              <a:rPr lang="en-US" altLang="ja-JP"/>
              <a:t>(master</a:t>
            </a:r>
            <a:r>
              <a:rPr lang="ja-JP" altLang="en-US"/>
              <a:t>が先行して</a:t>
            </a:r>
            <a:r>
              <a:rPr lang="en-US" altLang="ja-JP"/>
              <a:t>commit</a:t>
            </a:r>
            <a:r>
              <a:rPr lang="ja-JP" altLang="en-US"/>
              <a:t>してると危ない</a:t>
            </a:r>
            <a:r>
              <a:rPr lang="en-US" altLang="ja-JP"/>
              <a:t>)</a:t>
            </a: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886549861"/>
              </p:ext>
            </p:extLst>
          </p:nvPr>
        </p:nvGraphicFramePr>
        <p:xfrm>
          <a:off x="838200" y="2820692"/>
          <a:ext cx="10293096" cy="3775180"/>
        </p:xfrm>
        <a:graphic>
          <a:graphicData uri="http://schemas.openxmlformats.org/drawingml/2006/table">
            <a:tbl>
              <a:tblPr firstRow="1" bandRow="1">
                <a:tableStyleId>{5C22544A-7EE6-4342-B048-85BDC9FD1C3A}</a:tableStyleId>
              </a:tblPr>
              <a:tblGrid>
                <a:gridCol w="4949142">
                  <a:extLst>
                    <a:ext uri="{9D8B030D-6E8A-4147-A177-3AD203B41FA5}">
                      <a16:colId xmlns:a16="http://schemas.microsoft.com/office/drawing/2014/main" val="1532502494"/>
                    </a:ext>
                  </a:extLst>
                </a:gridCol>
                <a:gridCol w="5343954">
                  <a:extLst>
                    <a:ext uri="{9D8B030D-6E8A-4147-A177-3AD203B41FA5}">
                      <a16:colId xmlns:a16="http://schemas.microsoft.com/office/drawing/2014/main" val="1423431629"/>
                    </a:ext>
                  </a:extLst>
                </a:gridCol>
              </a:tblGrid>
              <a:tr h="3775180">
                <a:tc>
                  <a:txBody>
                    <a:bodyPr/>
                    <a:lstStyle/>
                    <a:p>
                      <a:pPr marL="0" indent="0">
                        <a:buNone/>
                      </a:pPr>
                      <a:r>
                        <a:rPr lang="en-US" altLang="ja-JP">
                          <a:solidFill>
                            <a:schemeClr val="tx1"/>
                          </a:solidFill>
                        </a:rPr>
                        <a:t>echo'test2' &gt; test2.txt</a:t>
                      </a:r>
                    </a:p>
                    <a:p>
                      <a:pPr marL="0" indent="0">
                        <a:buNone/>
                      </a:pPr>
                      <a:r>
                        <a:rPr lang="en-US" altLang="ja-JP">
                          <a:solidFill>
                            <a:schemeClr val="tx1"/>
                          </a:solidFill>
                        </a:rPr>
                        <a:t>git status</a:t>
                      </a:r>
                    </a:p>
                    <a:p>
                      <a:pPr marL="0" indent="0">
                        <a:buNone/>
                      </a:pPr>
                      <a:r>
                        <a:rPr lang="en-US" altLang="ja-JP">
                          <a:solidFill>
                            <a:schemeClr val="tx1"/>
                          </a:solidFill>
                        </a:rPr>
                        <a:t>git add .</a:t>
                      </a:r>
                    </a:p>
                    <a:p>
                      <a:pPr marL="0" indent="0">
                        <a:buNone/>
                      </a:pPr>
                      <a:r>
                        <a:rPr lang="en-US" altLang="ja-JP">
                          <a:solidFill>
                            <a:schemeClr val="tx1"/>
                          </a:solidFill>
                        </a:rPr>
                        <a:t>git commit -m "create test2 and append test1 from dev1"</a:t>
                      </a:r>
                    </a:p>
                    <a:p>
                      <a:pPr marL="0" indent="0">
                        <a:buNone/>
                      </a:pPr>
                      <a:r>
                        <a:rPr lang="en-US" altLang="ja-JP">
                          <a:solidFill>
                            <a:schemeClr val="tx1"/>
                          </a:solidFill>
                        </a:rPr>
                        <a:t>git checkout master</a:t>
                      </a:r>
                    </a:p>
                    <a:p>
                      <a:pPr marL="0" indent="0">
                        <a:buNone/>
                      </a:pPr>
                      <a:r>
                        <a:rPr lang="en-US" altLang="ja-JP">
                          <a:solidFill>
                            <a:schemeClr val="tx1"/>
                          </a:solidFill>
                        </a:rPr>
                        <a:t>git status</a:t>
                      </a:r>
                    </a:p>
                    <a:p>
                      <a:pPr marL="0" indent="0">
                        <a:buNone/>
                      </a:pPr>
                      <a:r>
                        <a:rPr lang="en-US" altLang="ja-JP">
                          <a:solidFill>
                            <a:schemeClr val="tx1"/>
                          </a:solidFill>
                        </a:rPr>
                        <a:t>git merge dev1</a:t>
                      </a:r>
                    </a:p>
                    <a:p>
                      <a:pPr marL="0" indent="0">
                        <a:buNone/>
                      </a:pPr>
                      <a:r>
                        <a:rPr lang="en-US" altLang="ja-JP">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a:solidFill>
                            <a:schemeClr val="tx1"/>
                          </a:solidFill>
                        </a:rPr>
                        <a:t>test2.txt</a:t>
                      </a:r>
                      <a:r>
                        <a:rPr lang="ja-JP" altLang="en-US">
                          <a:solidFill>
                            <a:schemeClr val="tx1"/>
                          </a:solidFill>
                        </a:rPr>
                        <a:t>を生成</a:t>
                      </a:r>
                      <a:endParaRPr lang="en-US" altLang="ja-JP">
                        <a:solidFill>
                          <a:schemeClr val="tx1"/>
                        </a:solidFill>
                      </a:endParaRPr>
                    </a:p>
                    <a:p>
                      <a:pPr marL="0" indent="0">
                        <a:buNone/>
                      </a:pPr>
                      <a:r>
                        <a:rPr lang="ja-JP" altLang="en-US">
                          <a:solidFill>
                            <a:schemeClr val="tx1"/>
                          </a:solidFill>
                        </a:rPr>
                        <a:t>確認</a:t>
                      </a:r>
                      <a:endParaRPr lang="en-US" altLang="ja-JP">
                        <a:solidFill>
                          <a:schemeClr val="tx1"/>
                        </a:solidFill>
                      </a:endParaRPr>
                    </a:p>
                    <a:p>
                      <a:pPr marL="0" indent="0">
                        <a:buNone/>
                      </a:pPr>
                      <a:r>
                        <a:rPr lang="en-US" altLang="ja-JP">
                          <a:solidFill>
                            <a:schemeClr val="tx1"/>
                          </a:solidFill>
                        </a:rPr>
                        <a:t>add</a:t>
                      </a:r>
                    </a:p>
                    <a:p>
                      <a:pPr marL="0" indent="0">
                        <a:buNone/>
                      </a:pPr>
                      <a:r>
                        <a:rPr lang="ja-JP" altLang="en-US">
                          <a:solidFill>
                            <a:schemeClr val="tx1"/>
                          </a:solidFill>
                        </a:rPr>
                        <a:t>コミット</a:t>
                      </a:r>
                      <a:endParaRPr lang="en-US" altLang="ja-JP">
                        <a:solidFill>
                          <a:schemeClr val="tx1"/>
                        </a:solidFill>
                      </a:endParaRPr>
                    </a:p>
                    <a:p>
                      <a:pPr marL="0" indent="0">
                        <a:buNone/>
                      </a:pPr>
                      <a:endParaRPr lang="en-US" altLang="ja-JP">
                        <a:solidFill>
                          <a:schemeClr val="tx1"/>
                        </a:solidFill>
                      </a:endParaRPr>
                    </a:p>
                    <a:p>
                      <a:pPr marL="0" indent="0">
                        <a:buNone/>
                      </a:pPr>
                      <a:r>
                        <a:rPr lang="en-US" altLang="ja-JP">
                          <a:solidFill>
                            <a:schemeClr val="tx1"/>
                          </a:solidFill>
                        </a:rPr>
                        <a:t>master</a:t>
                      </a:r>
                      <a:r>
                        <a:rPr lang="ja-JP" altLang="en-US">
                          <a:solidFill>
                            <a:schemeClr val="tx1"/>
                          </a:solidFill>
                        </a:rPr>
                        <a:t>ブランチにチェックアウト</a:t>
                      </a:r>
                      <a:endParaRPr lang="en-US" altLang="ja-JP">
                        <a:solidFill>
                          <a:schemeClr val="tx1"/>
                        </a:solidFill>
                      </a:endParaRPr>
                    </a:p>
                    <a:p>
                      <a:pPr marL="0" indent="0">
                        <a:buNone/>
                      </a:pPr>
                      <a:r>
                        <a:rPr lang="ja-JP" altLang="en-US">
                          <a:solidFill>
                            <a:schemeClr val="tx1"/>
                          </a:solidFill>
                        </a:rPr>
                        <a:t>確認</a:t>
                      </a:r>
                      <a:endParaRPr lang="en-US" altLang="ja-JP">
                        <a:solidFill>
                          <a:schemeClr val="tx1"/>
                        </a:solidFill>
                      </a:endParaRPr>
                    </a:p>
                    <a:p>
                      <a:pPr marL="0" indent="0">
                        <a:buNone/>
                      </a:pPr>
                      <a:r>
                        <a:rPr lang="en-US" altLang="ja-JP">
                          <a:solidFill>
                            <a:schemeClr val="tx1"/>
                          </a:solidFill>
                        </a:rPr>
                        <a:t>dev1</a:t>
                      </a:r>
                      <a:r>
                        <a:rPr lang="ja-JP" altLang="en-US">
                          <a:solidFill>
                            <a:schemeClr val="tx1"/>
                          </a:solidFill>
                        </a:rPr>
                        <a:t>ブランチをマージ</a:t>
                      </a:r>
                      <a:endParaRPr lang="en-US" altLang="ja-JP">
                        <a:solidFill>
                          <a:schemeClr val="tx1"/>
                        </a:solidFill>
                      </a:endParaRPr>
                    </a:p>
                    <a:p>
                      <a:pPr marL="0" indent="0">
                        <a:buNone/>
                      </a:pPr>
                      <a:r>
                        <a:rPr lang="en-US" altLang="ja-JP">
                          <a:solidFill>
                            <a:schemeClr val="tx1"/>
                          </a:solidFill>
                        </a:rPr>
                        <a:t>dev1</a:t>
                      </a:r>
                      <a:r>
                        <a:rPr lang="ja-JP" altLang="en-US">
                          <a:solidFill>
                            <a:schemeClr val="tx1"/>
                          </a:solidFill>
                        </a:rPr>
                        <a:t>のコミットがマージされたことを確認</a:t>
                      </a: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mc:AlternateContent xmlns:mc="http://schemas.openxmlformats.org/markup-compatibility/2006">
        <mc:Choice xmlns:pslz="http://schemas.microsoft.com/office/powerpoint/2016/slidezoom" Requires="pslz">
          <p:graphicFrame>
            <p:nvGraphicFramePr>
              <p:cNvPr id="6" name="スライド ズーム 5">
                <a:extLst>
                  <a:ext uri="{FF2B5EF4-FFF2-40B4-BE49-F238E27FC236}">
                    <a16:creationId xmlns:a16="http://schemas.microsoft.com/office/drawing/2014/main" id="{DCEC3845-EAC8-4F52-B4B5-E491C04E91D2}"/>
                  </a:ext>
                </a:extLst>
              </p:cNvPr>
              <p:cNvGraphicFramePr>
                <a:graphicFrameLocks noChangeAspect="1"/>
              </p:cNvGraphicFramePr>
              <p:nvPr>
                <p:extLst>
                  <p:ext uri="{D42A27DB-BD31-4B8C-83A1-F6EECF244321}">
                    <p14:modId xmlns:p14="http://schemas.microsoft.com/office/powerpoint/2010/main" val="2656732157"/>
                  </p:ext>
                </p:extLst>
              </p:nvPr>
            </p:nvGraphicFramePr>
            <p:xfrm>
              <a:off x="7171450" y="0"/>
              <a:ext cx="2510275" cy="1412030"/>
            </p:xfrm>
            <a:graphic>
              <a:graphicData uri="http://schemas.microsoft.com/office/powerpoint/2016/slidezoom">
                <pslz:sldZm>
                  <pslz:sldZmObj sldId="275" cId="2985369580">
                    <pslz:zmPr id="{8A7E030B-D14F-4D30-82EA-971AC44D1AF7}" returnToParent="0" transitionDur="1000">
                      <p166:blipFill xmlns:p166="http://schemas.microsoft.com/office/powerpoint/2016/6/main">
                        <a:blip r:embed="rId3"/>
                        <a:stretch>
                          <a:fillRect/>
                        </a:stretch>
                      </p166:blipFill>
                      <p166:spPr xmlns:p166="http://schemas.microsoft.com/office/powerpoint/2016/6/main">
                        <a:xfrm>
                          <a:off x="0" y="0"/>
                          <a:ext cx="2510275" cy="1412030"/>
                        </a:xfrm>
                        <a:prstGeom prst="rect">
                          <a:avLst/>
                        </a:prstGeom>
                        <a:ln w="3175">
                          <a:solidFill>
                            <a:prstClr val="ltGray"/>
                          </a:solidFill>
                        </a:ln>
                      </p166:spPr>
                    </pslz:zmPr>
                  </pslz:sldZmObj>
                </pslz:sldZm>
              </a:graphicData>
            </a:graphic>
          </p:graphicFrame>
        </mc:Choice>
        <mc:Fallback>
          <p:pic>
            <p:nvPicPr>
              <p:cNvPr id="6" name="スライド ズーム 5">
                <a:hlinkClick r:id="rId4" action="ppaction://hlinksldjump"/>
                <a:extLst>
                  <a:ext uri="{FF2B5EF4-FFF2-40B4-BE49-F238E27FC236}">
                    <a16:creationId xmlns:a16="http://schemas.microsoft.com/office/drawing/2014/main" id="{DCEC3845-EAC8-4F52-B4B5-E491C04E91D2}"/>
                  </a:ext>
                </a:extLst>
              </p:cNvPr>
              <p:cNvPicPr>
                <a:picLocks noGrp="1" noRot="1" noChangeAspect="1" noMove="1" noResize="1" noEditPoints="1" noAdjustHandles="1" noChangeArrowheads="1" noChangeShapeType="1"/>
              </p:cNvPicPr>
              <p:nvPr/>
            </p:nvPicPr>
            <p:blipFill>
              <a:blip r:embed="rId3"/>
              <a:stretch>
                <a:fillRect/>
              </a:stretch>
            </p:blipFill>
            <p:spPr>
              <a:xfrm>
                <a:off x="7171450" y="0"/>
                <a:ext cx="2510275" cy="141203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スライド ズーム 7">
                <a:extLst>
                  <a:ext uri="{FF2B5EF4-FFF2-40B4-BE49-F238E27FC236}">
                    <a16:creationId xmlns:a16="http://schemas.microsoft.com/office/drawing/2014/main" id="{9963CFD6-9973-4646-8524-749C4936C06D}"/>
                  </a:ext>
                </a:extLst>
              </p:cNvPr>
              <p:cNvGraphicFramePr>
                <a:graphicFrameLocks noChangeAspect="1"/>
              </p:cNvGraphicFramePr>
              <p:nvPr>
                <p:extLst>
                  <p:ext uri="{D42A27DB-BD31-4B8C-83A1-F6EECF244321}">
                    <p14:modId xmlns:p14="http://schemas.microsoft.com/office/powerpoint/2010/main" val="1938025847"/>
                  </p:ext>
                </p:extLst>
              </p:nvPr>
            </p:nvGraphicFramePr>
            <p:xfrm>
              <a:off x="9681725" y="0"/>
              <a:ext cx="2510275" cy="1412030"/>
            </p:xfrm>
            <a:graphic>
              <a:graphicData uri="http://schemas.microsoft.com/office/powerpoint/2016/slidezoom">
                <pslz:sldZm>
                  <pslz:sldZmObj sldId="282" cId="2339840392">
                    <pslz:zmPr id="{7D1064EC-DF53-41D9-A19F-182C4F6AF685}" returnToParent="0" transitionDur="1000">
                      <p166:blipFill xmlns:p166="http://schemas.microsoft.com/office/powerpoint/2016/6/main">
                        <a:blip r:embed="rId5"/>
                        <a:stretch>
                          <a:fillRect/>
                        </a:stretch>
                      </p166:blipFill>
                      <p166:spPr xmlns:p166="http://schemas.microsoft.com/office/powerpoint/2016/6/main">
                        <a:xfrm>
                          <a:off x="0" y="0"/>
                          <a:ext cx="2510275" cy="1412030"/>
                        </a:xfrm>
                        <a:prstGeom prst="rect">
                          <a:avLst/>
                        </a:prstGeom>
                        <a:ln w="3175">
                          <a:solidFill>
                            <a:prstClr val="ltGray"/>
                          </a:solidFill>
                        </a:ln>
                      </p166:spPr>
                    </pslz:zmPr>
                  </pslz:sldZmObj>
                </pslz:sldZm>
              </a:graphicData>
            </a:graphic>
          </p:graphicFrame>
        </mc:Choice>
        <mc:Fallback>
          <p:pic>
            <p:nvPicPr>
              <p:cNvPr id="8" name="スライド ズーム 7">
                <a:hlinkClick r:id="rId6" action="ppaction://hlinksldjump"/>
                <a:extLst>
                  <a:ext uri="{FF2B5EF4-FFF2-40B4-BE49-F238E27FC236}">
                    <a16:creationId xmlns:a16="http://schemas.microsoft.com/office/drawing/2014/main" id="{9963CFD6-9973-4646-8524-749C4936C06D}"/>
                  </a:ext>
                </a:extLst>
              </p:cNvPr>
              <p:cNvPicPr>
                <a:picLocks noGrp="1" noRot="1" noChangeAspect="1" noMove="1" noResize="1" noEditPoints="1" noAdjustHandles="1" noChangeArrowheads="1" noChangeShapeType="1"/>
              </p:cNvPicPr>
              <p:nvPr/>
            </p:nvPicPr>
            <p:blipFill>
              <a:blip r:embed="rId5"/>
              <a:stretch>
                <a:fillRect/>
              </a:stretch>
            </p:blipFill>
            <p:spPr>
              <a:xfrm>
                <a:off x="9681725" y="0"/>
                <a:ext cx="2510275" cy="1412030"/>
              </a:xfrm>
              <a:prstGeom prst="rect">
                <a:avLst/>
              </a:prstGeom>
              <a:ln w="3175">
                <a:solidFill>
                  <a:prstClr val="ltGray"/>
                </a:solidFill>
              </a:ln>
            </p:spPr>
          </p:pic>
        </mc:Fallback>
      </mc:AlternateContent>
      <p:sp>
        <p:nvSpPr>
          <p:cNvPr id="9" name="スライド番号プレースホルダー 8">
            <a:extLst>
              <a:ext uri="{FF2B5EF4-FFF2-40B4-BE49-F238E27FC236}">
                <a16:creationId xmlns:a16="http://schemas.microsoft.com/office/drawing/2014/main" id="{F7EC8ACD-791F-4DCA-886D-1F78A33CE61D}"/>
              </a:ext>
            </a:extLst>
          </p:cNvPr>
          <p:cNvSpPr>
            <a:spLocks noGrp="1"/>
          </p:cNvSpPr>
          <p:nvPr>
            <p:ph type="sldNum" sz="quarter" idx="12"/>
          </p:nvPr>
        </p:nvSpPr>
        <p:spPr/>
        <p:txBody>
          <a:bodyPr/>
          <a:lstStyle/>
          <a:p>
            <a:fld id="{349E52AD-C2C8-444B-9452-5416C7AF987B}" type="slidenum">
              <a:rPr kumimoji="1" lang="ja-JP" altLang="en-US" smtClean="0"/>
              <a:t>40</a:t>
            </a:fld>
            <a:endParaRPr kumimoji="1" lang="ja-JP" altLang="en-US"/>
          </a:p>
        </p:txBody>
      </p:sp>
    </p:spTree>
    <p:extLst>
      <p:ext uri="{BB962C8B-B14F-4D97-AF65-F5344CB8AC3E}">
        <p14:creationId xmlns:p14="http://schemas.microsoft.com/office/powerpoint/2010/main" val="3103451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8FBD5-A2D1-4803-A55A-F96568CB5A76}"/>
              </a:ext>
            </a:extLst>
          </p:cNvPr>
          <p:cNvSpPr>
            <a:spLocks noGrp="1"/>
          </p:cNvSpPr>
          <p:nvPr>
            <p:ph type="title"/>
          </p:nvPr>
        </p:nvSpPr>
        <p:spPr/>
        <p:txBody>
          <a:bodyPr/>
          <a:lstStyle/>
          <a:p>
            <a:r>
              <a:rPr lang="ja-JP" altLang="en-US"/>
              <a:t>コンフリクト</a:t>
            </a:r>
            <a:endParaRPr kumimoji="1" lang="ja-JP" altLang="en-US"/>
          </a:p>
        </p:txBody>
      </p:sp>
      <p:sp>
        <p:nvSpPr>
          <p:cNvPr id="3" name="コンテンツ プレースホルダー 2">
            <a:extLst>
              <a:ext uri="{FF2B5EF4-FFF2-40B4-BE49-F238E27FC236}">
                <a16:creationId xmlns:a16="http://schemas.microsoft.com/office/drawing/2014/main" id="{2B1A801E-4FED-4F07-AE7D-FA77285F8959}"/>
              </a:ext>
            </a:extLst>
          </p:cNvPr>
          <p:cNvSpPr>
            <a:spLocks noGrp="1"/>
          </p:cNvSpPr>
          <p:nvPr>
            <p:ph idx="1"/>
          </p:nvPr>
        </p:nvSpPr>
        <p:spPr/>
        <p:txBody>
          <a:bodyPr/>
          <a:lstStyle/>
          <a:p>
            <a:r>
              <a:rPr kumimoji="1" lang="ja-JP" altLang="en-US"/>
              <a:t>同じ場所を変更してしまったときなどに</a:t>
            </a:r>
            <a:r>
              <a:rPr kumimoji="1" lang="en-US" altLang="ja-JP"/>
              <a:t>merge</a:t>
            </a:r>
            <a:r>
              <a:rPr kumimoji="1" lang="ja-JP" altLang="en-US"/>
              <a:t>してしまうと、</a:t>
            </a:r>
            <a:r>
              <a:rPr kumimoji="1" lang="ja-JP" altLang="en-US" b="1"/>
              <a:t>コンフリクト</a:t>
            </a:r>
            <a:r>
              <a:rPr kumimoji="1" lang="en-US" altLang="ja-JP"/>
              <a:t>(</a:t>
            </a:r>
            <a:r>
              <a:rPr kumimoji="1" lang="ja-JP" altLang="en-US"/>
              <a:t>競合</a:t>
            </a:r>
            <a:r>
              <a:rPr kumimoji="1" lang="en-US" altLang="ja-JP"/>
              <a:t>)</a:t>
            </a:r>
            <a:r>
              <a:rPr kumimoji="1" lang="ja-JP" altLang="en-US"/>
              <a:t>が起きてしまう</a:t>
            </a:r>
            <a:endParaRPr kumimoji="1" lang="en-US" altLang="ja-JP"/>
          </a:p>
          <a:p>
            <a:pPr lvl="1"/>
            <a:r>
              <a:rPr lang="ja-JP" altLang="en-US"/>
              <a:t>コンフリクトしてしまうのは、ある程度しょうがない</a:t>
            </a:r>
            <a:endParaRPr lang="en-US" altLang="ja-JP"/>
          </a:p>
          <a:p>
            <a:pPr lvl="1"/>
            <a:r>
              <a:rPr kumimoji="1" lang="ja-JP" altLang="en-US"/>
              <a:t>同じファイルを変更すること自体は問題ない。基本的には、同じ行を変更するとまずい</a:t>
            </a:r>
          </a:p>
        </p:txBody>
      </p:sp>
      <p:pic>
        <p:nvPicPr>
          <p:cNvPr id="7" name="図 6" descr="コンピューターのスクリーンショット&#10;&#10;自動的に生成された説明">
            <a:extLst>
              <a:ext uri="{FF2B5EF4-FFF2-40B4-BE49-F238E27FC236}">
                <a16:creationId xmlns:a16="http://schemas.microsoft.com/office/drawing/2014/main" id="{6F92F237-6C37-4938-88C9-D2F305CE684E}"/>
              </a:ext>
            </a:extLst>
          </p:cNvPr>
          <p:cNvPicPr>
            <a:picLocks noChangeAspect="1"/>
          </p:cNvPicPr>
          <p:nvPr/>
        </p:nvPicPr>
        <p:blipFill rotWithShape="1">
          <a:blip r:embed="rId3">
            <a:extLst>
              <a:ext uri="{28A0092B-C50C-407E-A947-70E740481C1C}">
                <a14:useLocalDpi xmlns:a14="http://schemas.microsoft.com/office/drawing/2010/main" val="0"/>
              </a:ext>
            </a:extLst>
          </a:blip>
          <a:srcRect b="51226"/>
          <a:stretch/>
        </p:blipFill>
        <p:spPr>
          <a:xfrm>
            <a:off x="0" y="3716296"/>
            <a:ext cx="12192000" cy="1608507"/>
          </a:xfrm>
          <a:prstGeom prst="rect">
            <a:avLst/>
          </a:prstGeom>
        </p:spPr>
      </p:pic>
      <p:sp>
        <p:nvSpPr>
          <p:cNvPr id="4" name="スライド番号プレースホルダー 3">
            <a:extLst>
              <a:ext uri="{FF2B5EF4-FFF2-40B4-BE49-F238E27FC236}">
                <a16:creationId xmlns:a16="http://schemas.microsoft.com/office/drawing/2014/main" id="{D6EB7260-14FB-47B9-BC5E-DB59F852DBF7}"/>
              </a:ext>
            </a:extLst>
          </p:cNvPr>
          <p:cNvSpPr>
            <a:spLocks noGrp="1"/>
          </p:cNvSpPr>
          <p:nvPr>
            <p:ph type="sldNum" sz="quarter" idx="12"/>
          </p:nvPr>
        </p:nvSpPr>
        <p:spPr/>
        <p:txBody>
          <a:bodyPr/>
          <a:lstStyle/>
          <a:p>
            <a:fld id="{349E52AD-C2C8-444B-9452-5416C7AF987B}" type="slidenum">
              <a:rPr kumimoji="1" lang="ja-JP" altLang="en-US" smtClean="0"/>
              <a:t>41</a:t>
            </a:fld>
            <a:endParaRPr kumimoji="1" lang="ja-JP" altLang="en-US"/>
          </a:p>
        </p:txBody>
      </p:sp>
    </p:spTree>
    <p:extLst>
      <p:ext uri="{BB962C8B-B14F-4D97-AF65-F5344CB8AC3E}">
        <p14:creationId xmlns:p14="http://schemas.microsoft.com/office/powerpoint/2010/main" val="2094306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ja-JP" altLang="en-US"/>
              <a:t>演習</a:t>
            </a:r>
            <a:r>
              <a:rPr kumimoji="1" lang="en-US" altLang="ja-JP"/>
              <a:t>8a</a:t>
            </a:r>
            <a:r>
              <a:rPr kumimoji="1" lang="ja-JP" altLang="en-US"/>
              <a:t>：コンフリクトの解消</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987023"/>
          </a:xfrm>
        </p:spPr>
        <p:txBody>
          <a:bodyPr>
            <a:normAutofit lnSpcReduction="10000"/>
          </a:bodyPr>
          <a:lstStyle/>
          <a:p>
            <a:pPr marL="0" indent="0">
              <a:buNone/>
            </a:pPr>
            <a:r>
              <a:rPr lang="ja-JP" altLang="en-US"/>
              <a:t>・わざとコンフリクトさせて、それの解消</a:t>
            </a:r>
            <a:endParaRPr lang="en-US" altLang="ja-JP"/>
          </a:p>
          <a:p>
            <a:pPr marL="0" indent="0">
              <a:buNone/>
            </a:pPr>
            <a:r>
              <a:rPr lang="ja-JP" altLang="en-US"/>
              <a:t>・まずは衝突させてみる</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875419022"/>
              </p:ext>
            </p:extLst>
          </p:nvPr>
        </p:nvGraphicFramePr>
        <p:xfrm>
          <a:off x="838200" y="2893671"/>
          <a:ext cx="10293096" cy="3702201"/>
        </p:xfrm>
        <a:graphic>
          <a:graphicData uri="http://schemas.openxmlformats.org/drawingml/2006/table">
            <a:tbl>
              <a:tblPr firstRow="1" bandRow="1">
                <a:tableStyleId>{5C22544A-7EE6-4342-B048-85BDC9FD1C3A}</a:tableStyleId>
              </a:tblPr>
              <a:tblGrid>
                <a:gridCol w="5759370">
                  <a:extLst>
                    <a:ext uri="{9D8B030D-6E8A-4147-A177-3AD203B41FA5}">
                      <a16:colId xmlns:a16="http://schemas.microsoft.com/office/drawing/2014/main" val="1532502494"/>
                    </a:ext>
                  </a:extLst>
                </a:gridCol>
                <a:gridCol w="4533726">
                  <a:extLst>
                    <a:ext uri="{9D8B030D-6E8A-4147-A177-3AD203B41FA5}">
                      <a16:colId xmlns:a16="http://schemas.microsoft.com/office/drawing/2014/main" val="1423431629"/>
                    </a:ext>
                  </a:extLst>
                </a:gridCol>
              </a:tblGrid>
              <a:tr h="3702201">
                <a:tc>
                  <a:txBody>
                    <a:bodyPr/>
                    <a:lstStyle/>
                    <a:p>
                      <a:pPr marL="0" indent="0">
                        <a:buNone/>
                      </a:pPr>
                      <a:r>
                        <a:rPr lang="en-US" altLang="ja-JP">
                          <a:solidFill>
                            <a:schemeClr val="tx1"/>
                          </a:solidFill>
                        </a:rPr>
                        <a:t>git checkout dev1</a:t>
                      </a:r>
                    </a:p>
                    <a:p>
                      <a:pPr marL="0" indent="0">
                        <a:buNone/>
                      </a:pPr>
                      <a:r>
                        <a:rPr lang="en-US" altLang="ja-JP">
                          <a:solidFill>
                            <a:schemeClr val="tx1"/>
                          </a:solidFill>
                        </a:rPr>
                        <a:t>echo 'test2 from dev1' &gt; test2.txt</a:t>
                      </a:r>
                    </a:p>
                    <a:p>
                      <a:pPr marL="0" indent="0">
                        <a:buNone/>
                      </a:pPr>
                      <a:r>
                        <a:rPr lang="en-US" altLang="ja-JP">
                          <a:solidFill>
                            <a:schemeClr val="tx1"/>
                          </a:solidFill>
                        </a:rPr>
                        <a:t>git add .</a:t>
                      </a:r>
                    </a:p>
                    <a:p>
                      <a:pPr marL="0" indent="0">
                        <a:buNone/>
                      </a:pPr>
                      <a:r>
                        <a:rPr lang="en-US" altLang="ja-JP">
                          <a:solidFill>
                            <a:schemeClr val="tx1"/>
                          </a:solidFill>
                        </a:rPr>
                        <a:t>git commit -m "append msg to test2.txt in dev1"</a:t>
                      </a:r>
                    </a:p>
                    <a:p>
                      <a:pPr marL="0" indent="0">
                        <a:buNone/>
                      </a:pPr>
                      <a:r>
                        <a:rPr lang="en-US" altLang="ja-JP">
                          <a:solidFill>
                            <a:schemeClr val="tx1"/>
                          </a:solidFill>
                        </a:rPr>
                        <a:t>git checkout master</a:t>
                      </a:r>
                    </a:p>
                    <a:p>
                      <a:pPr marL="0" indent="0">
                        <a:buNone/>
                      </a:pPr>
                      <a:r>
                        <a:rPr lang="en-US" altLang="ja-JP">
                          <a:solidFill>
                            <a:schemeClr val="tx1"/>
                          </a:solidFill>
                        </a:rPr>
                        <a:t>echo 'test2 from master' &gt; test2.txt</a:t>
                      </a:r>
                    </a:p>
                    <a:p>
                      <a:pPr marL="0" indent="0">
                        <a:buNone/>
                      </a:pPr>
                      <a:r>
                        <a:rPr lang="en-US" altLang="ja-JP">
                          <a:solidFill>
                            <a:schemeClr val="tx1"/>
                          </a:solidFill>
                        </a:rPr>
                        <a:t>git add .</a:t>
                      </a:r>
                    </a:p>
                    <a:p>
                      <a:pPr marL="0" indent="0">
                        <a:buNone/>
                      </a:pPr>
                      <a:r>
                        <a:rPr lang="en-US" altLang="ja-JP">
                          <a:solidFill>
                            <a:schemeClr val="tx1"/>
                          </a:solidFill>
                        </a:rPr>
                        <a:t>git commit -m "append msg to test2.txt in master"</a:t>
                      </a:r>
                    </a:p>
                    <a:p>
                      <a:pPr marL="0" indent="0">
                        <a:buNone/>
                      </a:pPr>
                      <a:r>
                        <a:rPr lang="en-US" altLang="ja-JP">
                          <a:solidFill>
                            <a:schemeClr val="tx1"/>
                          </a:solidFill>
                        </a:rPr>
                        <a:t>git merge dev1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a:solidFill>
                            <a:schemeClr val="tx1"/>
                          </a:solidFill>
                        </a:rPr>
                        <a:t>HEAD</a:t>
                      </a:r>
                      <a:r>
                        <a:rPr lang="ja-JP" altLang="en-US">
                          <a:solidFill>
                            <a:schemeClr val="tx1"/>
                          </a:solidFill>
                        </a:rPr>
                        <a:t>に</a:t>
                      </a:r>
                      <a:r>
                        <a:rPr lang="en-US" altLang="ja-JP">
                          <a:solidFill>
                            <a:schemeClr val="tx1"/>
                          </a:solidFill>
                        </a:rPr>
                        <a:t>dev1</a:t>
                      </a:r>
                      <a:r>
                        <a:rPr lang="ja-JP" altLang="en-US">
                          <a:solidFill>
                            <a:schemeClr val="tx1"/>
                          </a:solidFill>
                        </a:rPr>
                        <a:t>を指定</a:t>
                      </a:r>
                      <a:endParaRPr lang="en-US" altLang="ja-JP">
                        <a:solidFill>
                          <a:schemeClr val="tx1"/>
                        </a:solidFill>
                      </a:endParaRPr>
                    </a:p>
                    <a:p>
                      <a:pPr marL="0" indent="0">
                        <a:buNone/>
                      </a:pPr>
                      <a:r>
                        <a:rPr lang="en-US" altLang="ja-JP">
                          <a:solidFill>
                            <a:schemeClr val="tx1"/>
                          </a:solidFill>
                        </a:rPr>
                        <a:t>test2.txt</a:t>
                      </a:r>
                      <a:r>
                        <a:rPr lang="ja-JP" altLang="en-US">
                          <a:solidFill>
                            <a:schemeClr val="tx1"/>
                          </a:solidFill>
                        </a:rPr>
                        <a:t>を変更</a:t>
                      </a:r>
                      <a:endParaRPr lang="en-US" altLang="ja-JP">
                        <a:solidFill>
                          <a:schemeClr val="tx1"/>
                        </a:solidFill>
                      </a:endParaRPr>
                    </a:p>
                    <a:p>
                      <a:pPr marL="0" indent="0">
                        <a:buNone/>
                      </a:pPr>
                      <a:r>
                        <a:rPr lang="en-US" altLang="ja-JP">
                          <a:solidFill>
                            <a:schemeClr val="tx1"/>
                          </a:solidFill>
                        </a:rPr>
                        <a:t>git add .</a:t>
                      </a:r>
                      <a:r>
                        <a:rPr lang="ja-JP" altLang="en-US">
                          <a:solidFill>
                            <a:schemeClr val="tx1"/>
                          </a:solidFill>
                        </a:rPr>
                        <a:t>で全部</a:t>
                      </a:r>
                      <a:r>
                        <a:rPr lang="en-US" altLang="ja-JP">
                          <a:solidFill>
                            <a:schemeClr val="tx1"/>
                          </a:solidFill>
                        </a:rPr>
                        <a:t>add</a:t>
                      </a:r>
                    </a:p>
                    <a:p>
                      <a:pPr marL="0" indent="0">
                        <a:buNone/>
                      </a:pPr>
                      <a:r>
                        <a:rPr lang="en-US" altLang="ja-JP">
                          <a:solidFill>
                            <a:schemeClr val="tx1"/>
                          </a:solidFill>
                        </a:rPr>
                        <a:t>dev1</a:t>
                      </a:r>
                      <a:r>
                        <a:rPr lang="ja-JP" altLang="en-US">
                          <a:solidFill>
                            <a:schemeClr val="tx1"/>
                          </a:solidFill>
                        </a:rPr>
                        <a:t>にコミット</a:t>
                      </a:r>
                      <a:endParaRPr lang="en-US" altLang="ja-JP">
                        <a:solidFill>
                          <a:schemeClr val="tx1"/>
                        </a:solidFill>
                      </a:endParaRPr>
                    </a:p>
                    <a:p>
                      <a:pPr marL="0" indent="0">
                        <a:buNone/>
                      </a:pPr>
                      <a:r>
                        <a:rPr lang="en-US" altLang="ja-JP">
                          <a:solidFill>
                            <a:schemeClr val="tx1"/>
                          </a:solidFill>
                        </a:rPr>
                        <a:t>HEAD</a:t>
                      </a:r>
                      <a:r>
                        <a:rPr lang="ja-JP" altLang="en-US">
                          <a:solidFill>
                            <a:schemeClr val="tx1"/>
                          </a:solidFill>
                        </a:rPr>
                        <a:t>に</a:t>
                      </a:r>
                      <a:r>
                        <a:rPr lang="en-US" altLang="ja-JP">
                          <a:solidFill>
                            <a:schemeClr val="tx1"/>
                          </a:solidFill>
                        </a:rPr>
                        <a:t>master</a:t>
                      </a:r>
                      <a:r>
                        <a:rPr lang="ja-JP" altLang="en-US">
                          <a:solidFill>
                            <a:schemeClr val="tx1"/>
                          </a:solidFill>
                        </a:rPr>
                        <a:t>を指定</a:t>
                      </a:r>
                      <a:endParaRPr lang="en-US" altLang="ja-JP">
                        <a:solidFill>
                          <a:schemeClr val="tx1"/>
                        </a:solidFill>
                      </a:endParaRPr>
                    </a:p>
                    <a:p>
                      <a:pPr marL="0" indent="0">
                        <a:buNone/>
                      </a:pPr>
                      <a:r>
                        <a:rPr lang="en-US" altLang="ja-JP">
                          <a:solidFill>
                            <a:schemeClr val="tx1"/>
                          </a:solidFill>
                        </a:rPr>
                        <a:t>test2.txt</a:t>
                      </a:r>
                      <a:r>
                        <a:rPr lang="ja-JP" altLang="en-US">
                          <a:solidFill>
                            <a:schemeClr val="tx1"/>
                          </a:solidFill>
                        </a:rPr>
                        <a:t>を変更</a:t>
                      </a:r>
                      <a:endParaRPr lang="en-US" altLang="ja-JP">
                        <a:solidFill>
                          <a:schemeClr val="tx1"/>
                        </a:solidFill>
                      </a:endParaRPr>
                    </a:p>
                    <a:p>
                      <a:pPr marL="0" indent="0">
                        <a:buNone/>
                      </a:pPr>
                      <a:r>
                        <a:rPr lang="en-US" altLang="ja-JP">
                          <a:solidFill>
                            <a:schemeClr val="tx1"/>
                          </a:solidFill>
                        </a:rPr>
                        <a:t>git add .</a:t>
                      </a:r>
                      <a:r>
                        <a:rPr lang="ja-JP" altLang="en-US">
                          <a:solidFill>
                            <a:schemeClr val="tx1"/>
                          </a:solidFill>
                        </a:rPr>
                        <a:t>で全部</a:t>
                      </a:r>
                      <a:r>
                        <a:rPr lang="en-US" altLang="ja-JP">
                          <a:solidFill>
                            <a:schemeClr val="tx1"/>
                          </a:solidFill>
                        </a:rPr>
                        <a:t>add</a:t>
                      </a:r>
                    </a:p>
                    <a:p>
                      <a:pPr marL="0" indent="0">
                        <a:buNone/>
                      </a:pPr>
                      <a:r>
                        <a:rPr lang="en-US" altLang="ja-JP">
                          <a:solidFill>
                            <a:schemeClr val="tx1"/>
                          </a:solidFill>
                        </a:rPr>
                        <a:t>master</a:t>
                      </a:r>
                      <a:r>
                        <a:rPr lang="ja-JP" altLang="en-US">
                          <a:solidFill>
                            <a:schemeClr val="tx1"/>
                          </a:solidFill>
                        </a:rPr>
                        <a:t>にコミット</a:t>
                      </a:r>
                      <a:endParaRPr lang="en-US" altLang="ja-JP">
                        <a:solidFill>
                          <a:schemeClr val="tx1"/>
                        </a:solidFill>
                      </a:endParaRPr>
                    </a:p>
                    <a:p>
                      <a:pPr marL="0" indent="0">
                        <a:buNone/>
                      </a:pPr>
                      <a:r>
                        <a:rPr lang="en-US" altLang="ja-JP">
                          <a:solidFill>
                            <a:schemeClr val="tx1"/>
                          </a:solidFill>
                        </a:rPr>
                        <a:t>dev1</a:t>
                      </a:r>
                      <a:r>
                        <a:rPr lang="ja-JP" altLang="en-US">
                          <a:solidFill>
                            <a:schemeClr val="tx1"/>
                          </a:solidFill>
                        </a:rPr>
                        <a:t>と</a:t>
                      </a:r>
                      <a:r>
                        <a:rPr lang="en-US" altLang="ja-JP">
                          <a:solidFill>
                            <a:schemeClr val="tx1"/>
                          </a:solidFill>
                        </a:rPr>
                        <a:t>HEAD(</a:t>
                      </a:r>
                      <a:r>
                        <a:rPr lang="ja-JP" altLang="en-US">
                          <a:solidFill>
                            <a:schemeClr val="tx1"/>
                          </a:solidFill>
                        </a:rPr>
                        <a:t>今は</a:t>
                      </a:r>
                      <a:r>
                        <a:rPr lang="en-US" altLang="ja-JP">
                          <a:solidFill>
                            <a:schemeClr val="tx1"/>
                          </a:solidFill>
                        </a:rPr>
                        <a:t>master)</a:t>
                      </a:r>
                      <a:r>
                        <a:rPr lang="ja-JP" altLang="en-US">
                          <a:solidFill>
                            <a:schemeClr val="tx1"/>
                          </a:solidFill>
                        </a:rPr>
                        <a:t>をマージ</a:t>
                      </a:r>
                      <a:endParaRPr lang="en-US" altLang="ja-JP">
                        <a:solidFill>
                          <a:schemeClr val="tx1"/>
                        </a:solidFill>
                      </a:endParaRPr>
                    </a:p>
                    <a:p>
                      <a:pPr marL="0" indent="0">
                        <a:buNone/>
                      </a:pPr>
                      <a:endParaRPr lang="en-US" altLang="ja-JP">
                        <a:solidFill>
                          <a:schemeClr val="tx1"/>
                        </a:solidFill>
                      </a:endParaRPr>
                    </a:p>
                    <a:p>
                      <a:pPr marL="0" indent="0">
                        <a:buNone/>
                      </a:pP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691BB834-696F-44BC-925F-3DAFA0CA65CD}"/>
              </a:ext>
            </a:extLst>
          </p:cNvPr>
          <p:cNvSpPr>
            <a:spLocks noGrp="1"/>
          </p:cNvSpPr>
          <p:nvPr>
            <p:ph type="sldNum" sz="quarter" idx="12"/>
          </p:nvPr>
        </p:nvSpPr>
        <p:spPr/>
        <p:txBody>
          <a:bodyPr/>
          <a:lstStyle/>
          <a:p>
            <a:fld id="{349E52AD-C2C8-444B-9452-5416C7AF987B}" type="slidenum">
              <a:rPr kumimoji="1" lang="ja-JP" altLang="en-US" smtClean="0"/>
              <a:t>42</a:t>
            </a:fld>
            <a:endParaRPr kumimoji="1" lang="ja-JP" altLang="en-US"/>
          </a:p>
        </p:txBody>
      </p:sp>
    </p:spTree>
    <p:extLst>
      <p:ext uri="{BB962C8B-B14F-4D97-AF65-F5344CB8AC3E}">
        <p14:creationId xmlns:p14="http://schemas.microsoft.com/office/powerpoint/2010/main" val="2284318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90441-0842-46CB-92B0-0050FCD66677}"/>
              </a:ext>
            </a:extLst>
          </p:cNvPr>
          <p:cNvSpPr>
            <a:spLocks noGrp="1"/>
          </p:cNvSpPr>
          <p:nvPr>
            <p:ph type="title"/>
          </p:nvPr>
        </p:nvSpPr>
        <p:spPr/>
        <p:txBody>
          <a:bodyPr/>
          <a:lstStyle/>
          <a:p>
            <a:r>
              <a:rPr kumimoji="1" lang="ja-JP" altLang="en-US"/>
              <a:t>私の環境だとこうなりました</a:t>
            </a:r>
          </a:p>
        </p:txBody>
      </p:sp>
      <p:pic>
        <p:nvPicPr>
          <p:cNvPr id="5" name="コンテンツ プレースホルダー 4" descr="テキスト&#10;&#10;自動的に生成された説明">
            <a:extLst>
              <a:ext uri="{FF2B5EF4-FFF2-40B4-BE49-F238E27FC236}">
                <a16:creationId xmlns:a16="http://schemas.microsoft.com/office/drawing/2014/main" id="{0F160383-6638-4BC8-A126-E97FBFEC15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1691" r="41399"/>
          <a:stretch/>
        </p:blipFill>
        <p:spPr>
          <a:xfrm>
            <a:off x="2653416" y="1477924"/>
            <a:ext cx="6516709" cy="5380076"/>
          </a:xfrm>
        </p:spPr>
      </p:pic>
      <p:sp>
        <p:nvSpPr>
          <p:cNvPr id="3" name="スライド番号プレースホルダー 2">
            <a:extLst>
              <a:ext uri="{FF2B5EF4-FFF2-40B4-BE49-F238E27FC236}">
                <a16:creationId xmlns:a16="http://schemas.microsoft.com/office/drawing/2014/main" id="{FDA6446E-09B0-4F8E-A6DA-2352DA39DF29}"/>
              </a:ext>
            </a:extLst>
          </p:cNvPr>
          <p:cNvSpPr>
            <a:spLocks noGrp="1"/>
          </p:cNvSpPr>
          <p:nvPr>
            <p:ph type="sldNum" sz="quarter" idx="12"/>
          </p:nvPr>
        </p:nvSpPr>
        <p:spPr/>
        <p:txBody>
          <a:bodyPr/>
          <a:lstStyle/>
          <a:p>
            <a:fld id="{349E52AD-C2C8-444B-9452-5416C7AF987B}" type="slidenum">
              <a:rPr kumimoji="1" lang="ja-JP" altLang="en-US" smtClean="0"/>
              <a:t>43</a:t>
            </a:fld>
            <a:endParaRPr kumimoji="1" lang="ja-JP" altLang="en-US"/>
          </a:p>
        </p:txBody>
      </p:sp>
    </p:spTree>
    <p:extLst>
      <p:ext uri="{BB962C8B-B14F-4D97-AF65-F5344CB8AC3E}">
        <p14:creationId xmlns:p14="http://schemas.microsoft.com/office/powerpoint/2010/main" val="2573244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1EB9F-D84E-404F-953C-F75E1490C0A0}"/>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B2E874D1-8A17-4C0B-916D-5923466C3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667" y="0"/>
            <a:ext cx="8802666" cy="6859357"/>
          </a:xfrm>
        </p:spPr>
      </p:pic>
      <p:sp>
        <p:nvSpPr>
          <p:cNvPr id="3" name="スライド番号プレースホルダー 2">
            <a:extLst>
              <a:ext uri="{FF2B5EF4-FFF2-40B4-BE49-F238E27FC236}">
                <a16:creationId xmlns:a16="http://schemas.microsoft.com/office/drawing/2014/main" id="{84C302A1-1D02-4148-88C3-ECB4BC9DCD31}"/>
              </a:ext>
            </a:extLst>
          </p:cNvPr>
          <p:cNvSpPr>
            <a:spLocks noGrp="1"/>
          </p:cNvSpPr>
          <p:nvPr>
            <p:ph type="sldNum" sz="quarter" idx="12"/>
          </p:nvPr>
        </p:nvSpPr>
        <p:spPr/>
        <p:txBody>
          <a:bodyPr/>
          <a:lstStyle/>
          <a:p>
            <a:fld id="{349E52AD-C2C8-444B-9452-5416C7AF987B}" type="slidenum">
              <a:rPr kumimoji="1" lang="ja-JP" altLang="en-US" smtClean="0"/>
              <a:t>44</a:t>
            </a:fld>
            <a:endParaRPr kumimoji="1" lang="ja-JP" altLang="en-US"/>
          </a:p>
        </p:txBody>
      </p:sp>
    </p:spTree>
    <p:extLst>
      <p:ext uri="{BB962C8B-B14F-4D97-AF65-F5344CB8AC3E}">
        <p14:creationId xmlns:p14="http://schemas.microsoft.com/office/powerpoint/2010/main" val="2915635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5A5A1-D9BA-44CE-8151-10113DFFFBD6}"/>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3EFE23D9-FF84-41C3-B350-DBD78F2A7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965" y="0"/>
            <a:ext cx="7854070" cy="6858000"/>
          </a:xfrm>
        </p:spPr>
      </p:pic>
      <p:sp>
        <p:nvSpPr>
          <p:cNvPr id="3" name="スライド番号プレースホルダー 2">
            <a:extLst>
              <a:ext uri="{FF2B5EF4-FFF2-40B4-BE49-F238E27FC236}">
                <a16:creationId xmlns:a16="http://schemas.microsoft.com/office/drawing/2014/main" id="{AF3AC601-34E0-4642-9FB2-A3A06E33DD99}"/>
              </a:ext>
            </a:extLst>
          </p:cNvPr>
          <p:cNvSpPr>
            <a:spLocks noGrp="1"/>
          </p:cNvSpPr>
          <p:nvPr>
            <p:ph type="sldNum" sz="quarter" idx="12"/>
          </p:nvPr>
        </p:nvSpPr>
        <p:spPr/>
        <p:txBody>
          <a:bodyPr/>
          <a:lstStyle/>
          <a:p>
            <a:fld id="{349E52AD-C2C8-444B-9452-5416C7AF987B}" type="slidenum">
              <a:rPr kumimoji="1" lang="ja-JP" altLang="en-US" smtClean="0"/>
              <a:t>45</a:t>
            </a:fld>
            <a:endParaRPr kumimoji="1" lang="ja-JP" altLang="en-US"/>
          </a:p>
        </p:txBody>
      </p:sp>
    </p:spTree>
    <p:extLst>
      <p:ext uri="{BB962C8B-B14F-4D97-AF65-F5344CB8AC3E}">
        <p14:creationId xmlns:p14="http://schemas.microsoft.com/office/powerpoint/2010/main" val="2843203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ja-JP" altLang="en-US"/>
              <a:t>演習</a:t>
            </a:r>
            <a:r>
              <a:rPr kumimoji="1" lang="en-US" altLang="ja-JP"/>
              <a:t>8b</a:t>
            </a:r>
            <a:r>
              <a:rPr kumimoji="1" lang="ja-JP" altLang="en-US"/>
              <a:t>：</a:t>
            </a:r>
            <a:r>
              <a:rPr lang="ja-JP" altLang="en-US"/>
              <a:t>コンフリクトの解消</a:t>
            </a:r>
            <a:endParaRPr kumimoji="1" lang="ja-JP" altLang="en-US"/>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845038"/>
          </a:xfrm>
        </p:spPr>
        <p:txBody>
          <a:bodyPr>
            <a:normAutofit lnSpcReduction="10000"/>
          </a:bodyPr>
          <a:lstStyle/>
          <a:p>
            <a:pPr marL="0" indent="0">
              <a:buNone/>
            </a:pPr>
            <a:r>
              <a:rPr lang="ja-JP" altLang="en-US"/>
              <a:t>・コンフリクトを解消して、コミットし直します</a:t>
            </a:r>
            <a:endParaRPr lang="en-US" altLang="ja-JP"/>
          </a:p>
          <a:p>
            <a:pPr marL="0" indent="0">
              <a:buNone/>
            </a:pPr>
            <a:r>
              <a:rPr lang="ja-JP" altLang="en-US"/>
              <a:t>発展問題</a:t>
            </a:r>
            <a:r>
              <a:rPr lang="en-US" altLang="ja-JP"/>
              <a:t>:</a:t>
            </a:r>
            <a:r>
              <a:rPr lang="ja-JP" altLang="en-US"/>
              <a:t>この後も</a:t>
            </a:r>
            <a:r>
              <a:rPr lang="en-US" altLang="ja-JP"/>
              <a:t>dev1</a:t>
            </a:r>
            <a:r>
              <a:rPr lang="ja-JP" altLang="en-US"/>
              <a:t>で開発を続ける場合、</a:t>
            </a:r>
            <a:r>
              <a:rPr lang="en-US" altLang="ja-JP"/>
              <a:t>dev1</a:t>
            </a:r>
            <a:r>
              <a:rPr lang="ja-JP" altLang="en-US"/>
              <a:t>では、まず何をしないといけない</a:t>
            </a:r>
            <a:r>
              <a:rPr lang="en-US" altLang="ja-JP"/>
              <a:t>?</a:t>
            </a:r>
          </a:p>
          <a:p>
            <a:pPr marL="0" indent="0">
              <a:buNone/>
            </a:pPr>
            <a:r>
              <a:rPr lang="ja-JP" altLang="en-US"/>
              <a:t>超発展問題</a:t>
            </a:r>
            <a:r>
              <a:rPr lang="en-US" altLang="ja-JP"/>
              <a:t>:</a:t>
            </a:r>
            <a:r>
              <a:rPr lang="ja-JP" altLang="en-US">
                <a:highlight>
                  <a:srgbClr val="000000"/>
                </a:highlight>
              </a:rPr>
              <a:t>その時、何故コンフリクトは発生しなかった</a:t>
            </a:r>
            <a:r>
              <a:rPr lang="en-US" altLang="ja-JP">
                <a:highlight>
                  <a:srgbClr val="000000"/>
                </a:highlight>
              </a:rPr>
              <a:t>?</a:t>
            </a:r>
          </a:p>
          <a:p>
            <a:pPr marL="0" indent="0">
              <a:buNone/>
            </a:pPr>
            <a:endParaRPr lang="en-US" altLang="ja-JP"/>
          </a:p>
          <a:p>
            <a:pPr marL="0" indent="0">
              <a:buNone/>
            </a:pP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266927433"/>
              </p:ext>
            </p:extLst>
          </p:nvPr>
        </p:nvGraphicFramePr>
        <p:xfrm>
          <a:off x="838200" y="4010296"/>
          <a:ext cx="10293096" cy="2585575"/>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2585575">
                <a:tc>
                  <a:txBody>
                    <a:bodyPr/>
                    <a:lstStyle/>
                    <a:p>
                      <a:pPr marL="0" indent="0">
                        <a:buNone/>
                      </a:pPr>
                      <a:r>
                        <a:rPr lang="en-US" altLang="ja-JP">
                          <a:solidFill>
                            <a:schemeClr val="tx1"/>
                          </a:solidFill>
                        </a:rPr>
                        <a:t>vim test2.txt</a:t>
                      </a:r>
                    </a:p>
                    <a:p>
                      <a:pPr marL="0" indent="0">
                        <a:buNone/>
                      </a:pPr>
                      <a:r>
                        <a:rPr lang="en-US" altLang="ja-JP">
                          <a:solidFill>
                            <a:schemeClr val="tx1"/>
                          </a:solidFill>
                        </a:rPr>
                        <a:t>cat test2.txt</a:t>
                      </a:r>
                    </a:p>
                    <a:p>
                      <a:pPr marL="0" indent="0">
                        <a:buNone/>
                      </a:pPr>
                      <a:r>
                        <a:rPr lang="en-US" altLang="ja-JP">
                          <a:solidFill>
                            <a:schemeClr val="tx1"/>
                          </a:solidFill>
                        </a:rPr>
                        <a:t>git status</a:t>
                      </a:r>
                    </a:p>
                    <a:p>
                      <a:pPr marL="0" indent="0">
                        <a:buNone/>
                      </a:pPr>
                      <a:r>
                        <a:rPr lang="en-US" altLang="ja-JP">
                          <a:solidFill>
                            <a:schemeClr val="tx1"/>
                          </a:solidFill>
                        </a:rPr>
                        <a:t>git add test2.txt</a:t>
                      </a:r>
                    </a:p>
                    <a:p>
                      <a:pPr marL="0" indent="0">
                        <a:buNone/>
                      </a:pPr>
                      <a:r>
                        <a:rPr lang="en-US" altLang="ja-JP">
                          <a:solidFill>
                            <a:schemeClr val="tx1"/>
                          </a:solidFill>
                        </a:rPr>
                        <a:t>git commit -m "fix conflict in test2.txt"</a:t>
                      </a:r>
                    </a:p>
                    <a:p>
                      <a:pPr marL="0" indent="0">
                        <a:buNone/>
                      </a:pPr>
                      <a:r>
                        <a:rPr lang="en-US" altLang="ja-JP">
                          <a:solidFill>
                            <a:schemeClr val="tx1"/>
                          </a:solidFill>
                        </a:rPr>
                        <a:t>git log --all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a:solidFill>
                            <a:schemeClr val="tx1"/>
                          </a:solidFill>
                        </a:rPr>
                        <a:t>test2.txt</a:t>
                      </a:r>
                      <a:r>
                        <a:rPr lang="ja-JP" altLang="en-US">
                          <a:solidFill>
                            <a:schemeClr val="tx1"/>
                          </a:solidFill>
                        </a:rPr>
                        <a:t>のコンフリクトを解消</a:t>
                      </a:r>
                      <a:endParaRPr lang="en-US" altLang="ja-JP">
                        <a:solidFill>
                          <a:schemeClr val="tx1"/>
                        </a:solidFill>
                      </a:endParaRPr>
                    </a:p>
                    <a:p>
                      <a:pPr marL="0" indent="0">
                        <a:buNone/>
                      </a:pPr>
                      <a:r>
                        <a:rPr lang="en-US" altLang="ja-JP">
                          <a:solidFill>
                            <a:schemeClr val="tx1"/>
                          </a:solidFill>
                        </a:rPr>
                        <a:t>test2.txt</a:t>
                      </a:r>
                      <a:r>
                        <a:rPr lang="ja-JP" altLang="en-US">
                          <a:solidFill>
                            <a:schemeClr val="tx1"/>
                          </a:solidFill>
                        </a:rPr>
                        <a:t>を確認</a:t>
                      </a:r>
                      <a:endParaRPr lang="en-US" altLang="ja-JP">
                        <a:solidFill>
                          <a:schemeClr val="tx1"/>
                        </a:solidFill>
                      </a:endParaRPr>
                    </a:p>
                    <a:p>
                      <a:pPr marL="0" indent="0">
                        <a:buNone/>
                      </a:pPr>
                      <a:r>
                        <a:rPr lang="en-US" altLang="ja-JP">
                          <a:solidFill>
                            <a:schemeClr val="tx1"/>
                          </a:solidFill>
                        </a:rPr>
                        <a:t>both modified</a:t>
                      </a:r>
                      <a:r>
                        <a:rPr lang="ja-JP" altLang="en-US">
                          <a:solidFill>
                            <a:schemeClr val="tx1"/>
                          </a:solidFill>
                        </a:rPr>
                        <a:t>となっていることを確認</a:t>
                      </a:r>
                      <a:endParaRPr lang="en-US" altLang="ja-JP">
                        <a:solidFill>
                          <a:schemeClr val="tx1"/>
                        </a:solidFill>
                      </a:endParaRPr>
                    </a:p>
                    <a:p>
                      <a:pPr marL="0" indent="0">
                        <a:buNone/>
                      </a:pPr>
                      <a:r>
                        <a:rPr lang="en-US" altLang="ja-JP">
                          <a:solidFill>
                            <a:schemeClr val="tx1"/>
                          </a:solidFill>
                        </a:rPr>
                        <a:t>test2</a:t>
                      </a:r>
                      <a:r>
                        <a:rPr lang="ja-JP" altLang="en-US">
                          <a:solidFill>
                            <a:schemeClr val="tx1"/>
                          </a:solidFill>
                        </a:rPr>
                        <a:t>を</a:t>
                      </a:r>
                      <a:r>
                        <a:rPr lang="en-US" altLang="ja-JP">
                          <a:solidFill>
                            <a:schemeClr val="tx1"/>
                          </a:solidFill>
                        </a:rPr>
                        <a:t>add</a:t>
                      </a:r>
                    </a:p>
                    <a:p>
                      <a:pPr marL="0" indent="0">
                        <a:buNone/>
                      </a:pPr>
                      <a:r>
                        <a:rPr lang="ja-JP" altLang="en-US">
                          <a:solidFill>
                            <a:schemeClr val="tx1"/>
                          </a:solidFill>
                        </a:rPr>
                        <a:t>コミット</a:t>
                      </a:r>
                      <a:endParaRPr lang="en-US" altLang="ja-JP">
                        <a:solidFill>
                          <a:schemeClr val="tx1"/>
                        </a:solidFill>
                      </a:endParaRPr>
                    </a:p>
                    <a:p>
                      <a:pPr marL="0" indent="0">
                        <a:buNone/>
                      </a:pPr>
                      <a:r>
                        <a:rPr lang="ja-JP" altLang="en-US">
                          <a:solidFill>
                            <a:schemeClr val="tx1"/>
                          </a:solidFill>
                        </a:rPr>
                        <a:t>ログを確認</a:t>
                      </a: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99A6207E-7496-4E95-8BD6-C08D8F99AEDA}"/>
              </a:ext>
            </a:extLst>
          </p:cNvPr>
          <p:cNvSpPr>
            <a:spLocks noGrp="1"/>
          </p:cNvSpPr>
          <p:nvPr>
            <p:ph type="sldNum" sz="quarter" idx="12"/>
          </p:nvPr>
        </p:nvSpPr>
        <p:spPr/>
        <p:txBody>
          <a:bodyPr/>
          <a:lstStyle/>
          <a:p>
            <a:fld id="{349E52AD-C2C8-444B-9452-5416C7AF987B}" type="slidenum">
              <a:rPr kumimoji="1" lang="ja-JP" altLang="en-US" smtClean="0"/>
              <a:t>46</a:t>
            </a:fld>
            <a:endParaRPr kumimoji="1" lang="ja-JP" altLang="en-US"/>
          </a:p>
        </p:txBody>
      </p:sp>
    </p:spTree>
    <p:extLst>
      <p:ext uri="{BB962C8B-B14F-4D97-AF65-F5344CB8AC3E}">
        <p14:creationId xmlns:p14="http://schemas.microsoft.com/office/powerpoint/2010/main" val="3717166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BE975-71D7-4B65-8C41-2C3C396512F9}"/>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err="1"/>
              <a:t>EX:fast-forward</a:t>
            </a:r>
            <a:r>
              <a:rPr kumimoji="1" lang="ja-JP" altLang="en-US"/>
              <a:t>マージ</a:t>
            </a:r>
          </a:p>
        </p:txBody>
      </p:sp>
      <p:sp>
        <p:nvSpPr>
          <p:cNvPr id="3" name="コンテンツ プレースホルダー 2">
            <a:extLst>
              <a:ext uri="{FF2B5EF4-FFF2-40B4-BE49-F238E27FC236}">
                <a16:creationId xmlns:a16="http://schemas.microsoft.com/office/drawing/2014/main" id="{EC4B6BD6-B7E7-4B68-9FF4-A9FCA29560B8}"/>
              </a:ext>
            </a:extLst>
          </p:cNvPr>
          <p:cNvSpPr>
            <a:spLocks noGrp="1"/>
          </p:cNvSpPr>
          <p:nvPr>
            <p:ph idx="1"/>
          </p:nvPr>
        </p:nvSpPr>
        <p:spPr/>
        <p:txBody>
          <a:bodyPr/>
          <a:lstStyle/>
          <a:p>
            <a:r>
              <a:rPr kumimoji="1" lang="en-US" altLang="ja-JP"/>
              <a:t>dev1</a:t>
            </a:r>
            <a:r>
              <a:rPr kumimoji="1" lang="ja-JP" altLang="en-US"/>
              <a:t>を</a:t>
            </a:r>
            <a:r>
              <a:rPr kumimoji="1" lang="en-US" altLang="ja-JP"/>
              <a:t>master</a:t>
            </a:r>
            <a:r>
              <a:rPr kumimoji="1" lang="ja-JP" altLang="en-US"/>
              <a:t>にマージするときに、</a:t>
            </a:r>
            <a:r>
              <a:rPr kumimoji="1" lang="en-US" altLang="ja-JP"/>
              <a:t>dev1</a:t>
            </a:r>
            <a:r>
              <a:rPr kumimoji="1" lang="ja-JP" altLang="en-US"/>
              <a:t>に無いコミットが</a:t>
            </a:r>
            <a:r>
              <a:rPr kumimoji="1" lang="en-US" altLang="ja-JP"/>
              <a:t>master</a:t>
            </a:r>
            <a:r>
              <a:rPr kumimoji="1" lang="ja-JP" altLang="en-US"/>
              <a:t>に作られていないとき、</a:t>
            </a:r>
            <a:r>
              <a:rPr kumimoji="1" lang="en-US" altLang="ja-JP" b="1"/>
              <a:t>fast-forward</a:t>
            </a:r>
            <a:r>
              <a:rPr kumimoji="1" lang="en-US" altLang="ja-JP"/>
              <a:t>(</a:t>
            </a:r>
            <a:r>
              <a:rPr kumimoji="1" lang="ja-JP" altLang="en-US"/>
              <a:t>早送り</a:t>
            </a:r>
            <a:r>
              <a:rPr kumimoji="1" lang="en-US" altLang="ja-JP"/>
              <a:t>)</a:t>
            </a:r>
            <a:r>
              <a:rPr kumimoji="1" lang="ja-JP" altLang="en-US"/>
              <a:t>マージとなる。</a:t>
            </a:r>
            <a:endParaRPr kumimoji="1" lang="en-US" altLang="ja-JP"/>
          </a:p>
          <a:p>
            <a:pPr lvl="1"/>
            <a:r>
              <a:rPr lang="ja-JP" altLang="en-US"/>
              <a:t>枝分かれは無い</a:t>
            </a:r>
            <a:endParaRPr lang="en-US" altLang="ja-JP"/>
          </a:p>
          <a:p>
            <a:r>
              <a:rPr kumimoji="1" lang="ja-JP" altLang="en-US"/>
              <a:t>逆に、</a:t>
            </a:r>
            <a:r>
              <a:rPr lang="en-US" altLang="ja-JP"/>
              <a:t>master</a:t>
            </a:r>
            <a:r>
              <a:rPr lang="ja-JP" altLang="en-US"/>
              <a:t>が</a:t>
            </a:r>
            <a:r>
              <a:rPr lang="en-US" altLang="ja-JP"/>
              <a:t>dev1</a:t>
            </a:r>
            <a:r>
              <a:rPr lang="ja-JP" altLang="en-US"/>
              <a:t>より進んでいるとき、</a:t>
            </a:r>
            <a:r>
              <a:rPr lang="en-US" altLang="ja-JP"/>
              <a:t>non fast-forward</a:t>
            </a:r>
            <a:r>
              <a:rPr lang="ja-JP" altLang="en-US"/>
              <a:t>マージという。</a:t>
            </a:r>
            <a:endParaRPr lang="en-US" altLang="ja-JP"/>
          </a:p>
          <a:p>
            <a:pPr lvl="1"/>
            <a:r>
              <a:rPr kumimoji="1" lang="ja-JP" altLang="en-US"/>
              <a:t>枝分かれする</a:t>
            </a:r>
            <a:endParaRPr kumimoji="1" lang="en-US" altLang="ja-JP"/>
          </a:p>
          <a:p>
            <a:pPr lvl="1"/>
            <a:r>
              <a:rPr kumimoji="1" lang="ja-JP" altLang="en-US"/>
              <a:t>マージコミットも生成される</a:t>
            </a:r>
            <a:r>
              <a:rPr kumimoji="1" lang="en-US" altLang="ja-JP"/>
              <a:t>?</a:t>
            </a:r>
            <a:endParaRPr kumimoji="1" lang="ja-JP" altLang="en-US"/>
          </a:p>
        </p:txBody>
      </p:sp>
      <p:sp>
        <p:nvSpPr>
          <p:cNvPr id="4" name="スライド番号プレースホルダー 3">
            <a:extLst>
              <a:ext uri="{FF2B5EF4-FFF2-40B4-BE49-F238E27FC236}">
                <a16:creationId xmlns:a16="http://schemas.microsoft.com/office/drawing/2014/main" id="{D353F14F-D99A-4A73-BC52-94938B97541F}"/>
              </a:ext>
            </a:extLst>
          </p:cNvPr>
          <p:cNvSpPr>
            <a:spLocks noGrp="1"/>
          </p:cNvSpPr>
          <p:nvPr>
            <p:ph type="sldNum" sz="quarter" idx="12"/>
          </p:nvPr>
        </p:nvSpPr>
        <p:spPr/>
        <p:txBody>
          <a:bodyPr/>
          <a:lstStyle/>
          <a:p>
            <a:fld id="{349E52AD-C2C8-444B-9452-5416C7AF987B}" type="slidenum">
              <a:rPr kumimoji="1" lang="ja-JP" altLang="en-US" smtClean="0"/>
              <a:t>47</a:t>
            </a:fld>
            <a:endParaRPr kumimoji="1" lang="ja-JP" altLang="en-US"/>
          </a:p>
        </p:txBody>
      </p:sp>
    </p:spTree>
    <p:extLst>
      <p:ext uri="{BB962C8B-B14F-4D97-AF65-F5344CB8AC3E}">
        <p14:creationId xmlns:p14="http://schemas.microsoft.com/office/powerpoint/2010/main" val="347673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66E3E-FF6F-4670-96D1-8B033ABF7E9E}"/>
              </a:ext>
            </a:extLst>
          </p:cNvPr>
          <p:cNvSpPr>
            <a:spLocks noGrp="1"/>
          </p:cNvSpPr>
          <p:nvPr>
            <p:ph type="title"/>
          </p:nvPr>
        </p:nvSpPr>
        <p:spPr>
          <a:xfrm>
            <a:off x="838200" y="365126"/>
            <a:ext cx="10515600" cy="621846"/>
          </a:xfrm>
        </p:spPr>
        <p:txBody>
          <a:bodyPr>
            <a:normAutofit fontScale="90000"/>
          </a:bodyPr>
          <a:lstStyle/>
          <a:p>
            <a:endParaRPr kumimoji="1" lang="ja-JP" altLang="en-US"/>
          </a:p>
        </p:txBody>
      </p:sp>
      <p:pic>
        <p:nvPicPr>
          <p:cNvPr id="4" name="コンテンツ プレースホルダー 3">
            <a:extLst>
              <a:ext uri="{FF2B5EF4-FFF2-40B4-BE49-F238E27FC236}">
                <a16:creationId xmlns:a16="http://schemas.microsoft.com/office/drawing/2014/main" id="{ADFB19EC-BDFF-4EC9-861B-48E46914D8E3}"/>
              </a:ext>
            </a:extLst>
          </p:cNvPr>
          <p:cNvPicPr>
            <a:picLocks noGrp="1" noChangeAspect="1"/>
          </p:cNvPicPr>
          <p:nvPr>
            <p:ph idx="1"/>
          </p:nvPr>
        </p:nvPicPr>
        <p:blipFill>
          <a:blip r:embed="rId2"/>
          <a:stretch>
            <a:fillRect/>
          </a:stretch>
        </p:blipFill>
        <p:spPr>
          <a:xfrm>
            <a:off x="2987724" y="0"/>
            <a:ext cx="7233136" cy="6858000"/>
          </a:xfrm>
          <a:prstGeom prst="rect">
            <a:avLst/>
          </a:prstGeom>
        </p:spPr>
      </p:pic>
      <p:sp>
        <p:nvSpPr>
          <p:cNvPr id="5" name="正方形/長方形 4">
            <a:extLst>
              <a:ext uri="{FF2B5EF4-FFF2-40B4-BE49-F238E27FC236}">
                <a16:creationId xmlns:a16="http://schemas.microsoft.com/office/drawing/2014/main" id="{766F4DAD-65C3-43B1-AFEB-31597BE5BCB6}"/>
              </a:ext>
            </a:extLst>
          </p:cNvPr>
          <p:cNvSpPr/>
          <p:nvPr/>
        </p:nvSpPr>
        <p:spPr>
          <a:xfrm>
            <a:off x="2971800" y="4267200"/>
            <a:ext cx="342900" cy="4953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5CC3396-32DD-4F21-9FE6-ECA5E41500FC}"/>
              </a:ext>
            </a:extLst>
          </p:cNvPr>
          <p:cNvSpPr/>
          <p:nvPr/>
        </p:nvSpPr>
        <p:spPr>
          <a:xfrm>
            <a:off x="2987724" y="190500"/>
            <a:ext cx="342900" cy="353513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1C7B2B89-5C49-40EE-80E7-9189DED9C957}"/>
              </a:ext>
            </a:extLst>
          </p:cNvPr>
          <p:cNvSpPr>
            <a:spLocks noGrp="1"/>
          </p:cNvSpPr>
          <p:nvPr>
            <p:ph type="sldNum" sz="quarter" idx="12"/>
          </p:nvPr>
        </p:nvSpPr>
        <p:spPr/>
        <p:txBody>
          <a:bodyPr/>
          <a:lstStyle/>
          <a:p>
            <a:fld id="{349E52AD-C2C8-444B-9452-5416C7AF987B}" type="slidenum">
              <a:rPr kumimoji="1" lang="ja-JP" altLang="en-US" smtClean="0"/>
              <a:t>48</a:t>
            </a:fld>
            <a:endParaRPr kumimoji="1" lang="ja-JP" altLang="en-US"/>
          </a:p>
        </p:txBody>
      </p:sp>
    </p:spTree>
    <p:extLst>
      <p:ext uri="{BB962C8B-B14F-4D97-AF65-F5344CB8AC3E}">
        <p14:creationId xmlns:p14="http://schemas.microsoft.com/office/powerpoint/2010/main" val="2181969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33167-060A-4B1F-BD48-24562FCFCC40}"/>
              </a:ext>
            </a:extLst>
          </p:cNvPr>
          <p:cNvSpPr>
            <a:spLocks noGrp="1"/>
          </p:cNvSpPr>
          <p:nvPr>
            <p:ph type="title"/>
          </p:nvPr>
        </p:nvSpPr>
        <p:spPr>
          <a:xfrm>
            <a:off x="838200" y="365126"/>
            <a:ext cx="10515600" cy="880526"/>
          </a:xfrm>
        </p:spPr>
        <p:style>
          <a:lnRef idx="1">
            <a:schemeClr val="accent2"/>
          </a:lnRef>
          <a:fillRef idx="2">
            <a:schemeClr val="accent2"/>
          </a:fillRef>
          <a:effectRef idx="1">
            <a:schemeClr val="accent2"/>
          </a:effectRef>
          <a:fontRef idx="minor">
            <a:schemeClr val="dk1"/>
          </a:fontRef>
        </p:style>
        <p:txBody>
          <a:bodyPr/>
          <a:lstStyle/>
          <a:p>
            <a:r>
              <a:rPr kumimoji="1" lang="en-US" altLang="ja-JP" err="1"/>
              <a:t>EX:git</a:t>
            </a:r>
            <a:r>
              <a:rPr kumimoji="1" lang="en-US" altLang="ja-JP"/>
              <a:t> rebase, squash</a:t>
            </a:r>
            <a:endParaRPr kumimoji="1" lang="ja-JP" altLang="en-US"/>
          </a:p>
        </p:txBody>
      </p:sp>
      <p:sp>
        <p:nvSpPr>
          <p:cNvPr id="3" name="コンテンツ プレースホルダー 2">
            <a:extLst>
              <a:ext uri="{FF2B5EF4-FFF2-40B4-BE49-F238E27FC236}">
                <a16:creationId xmlns:a16="http://schemas.microsoft.com/office/drawing/2014/main" id="{7F61B56F-3A6F-4BDB-9E4C-1376A73AEE3E}"/>
              </a:ext>
            </a:extLst>
          </p:cNvPr>
          <p:cNvSpPr>
            <a:spLocks noGrp="1"/>
          </p:cNvSpPr>
          <p:nvPr>
            <p:ph idx="1"/>
          </p:nvPr>
        </p:nvSpPr>
        <p:spPr>
          <a:xfrm>
            <a:off x="838200" y="1303297"/>
            <a:ext cx="10515600" cy="4131345"/>
          </a:xfrm>
        </p:spPr>
        <p:txBody>
          <a:bodyPr>
            <a:normAutofit/>
          </a:bodyPr>
          <a:lstStyle/>
          <a:p>
            <a:r>
              <a:rPr kumimoji="1" lang="en-US" altLang="ja-JP" dirty="0"/>
              <a:t>git merge:</a:t>
            </a:r>
            <a:r>
              <a:rPr kumimoji="1" lang="ja-JP" altLang="en-US" dirty="0"/>
              <a:t>枝分かれし、コミットは複数個</a:t>
            </a:r>
            <a:endParaRPr kumimoji="1" lang="en-US" altLang="ja-JP" dirty="0"/>
          </a:p>
          <a:p>
            <a:endParaRPr lang="en-US" altLang="ja-JP" dirty="0"/>
          </a:p>
          <a:p>
            <a:endParaRPr kumimoji="1" lang="en-US" altLang="ja-JP" dirty="0"/>
          </a:p>
          <a:p>
            <a:endParaRPr lang="en-US" altLang="ja-JP" dirty="0"/>
          </a:p>
          <a:p>
            <a:r>
              <a:rPr lang="en-US" altLang="ja-JP" dirty="0"/>
              <a:t>git merge --squash: </a:t>
            </a:r>
            <a:r>
              <a:rPr lang="ja-JP" altLang="en-US" dirty="0"/>
              <a:t>コミットをひとつにする</a:t>
            </a:r>
            <a:r>
              <a:rPr lang="en-US" altLang="ja-JP" dirty="0"/>
              <a:t>(fast-forward)</a:t>
            </a:r>
          </a:p>
          <a:p>
            <a:endParaRPr lang="en-US" altLang="ja-JP" dirty="0"/>
          </a:p>
          <a:p>
            <a:endParaRPr kumimoji="1" lang="en-US" altLang="ja-JP" dirty="0"/>
          </a:p>
          <a:p>
            <a:r>
              <a:rPr lang="en-US" altLang="ja-JP" dirty="0"/>
              <a:t>git rebase:</a:t>
            </a:r>
            <a:r>
              <a:rPr lang="ja-JP" altLang="en-US" dirty="0"/>
              <a:t>枝分かれ場所を先頭に変更する</a:t>
            </a:r>
            <a:r>
              <a:rPr lang="en-US" altLang="ja-JP" dirty="0"/>
              <a:t>(?)</a:t>
            </a:r>
          </a:p>
        </p:txBody>
      </p:sp>
      <p:grpSp>
        <p:nvGrpSpPr>
          <p:cNvPr id="11" name="グループ化 10">
            <a:extLst>
              <a:ext uri="{FF2B5EF4-FFF2-40B4-BE49-F238E27FC236}">
                <a16:creationId xmlns:a16="http://schemas.microsoft.com/office/drawing/2014/main" id="{9D6BB7EA-5981-49E8-B056-D2F5C3172676}"/>
              </a:ext>
            </a:extLst>
          </p:cNvPr>
          <p:cNvGrpSpPr/>
          <p:nvPr/>
        </p:nvGrpSpPr>
        <p:grpSpPr>
          <a:xfrm>
            <a:off x="154338" y="1845731"/>
            <a:ext cx="11199462" cy="992275"/>
            <a:chOff x="496269" y="5413820"/>
            <a:chExt cx="11199462" cy="992275"/>
          </a:xfrm>
        </p:grpSpPr>
        <p:grpSp>
          <p:nvGrpSpPr>
            <p:cNvPr id="12" name="グループ化 11">
              <a:extLst>
                <a:ext uri="{FF2B5EF4-FFF2-40B4-BE49-F238E27FC236}">
                  <a16:creationId xmlns:a16="http://schemas.microsoft.com/office/drawing/2014/main" id="{76EDF454-6CD3-48C3-B475-2F871582A3BE}"/>
                </a:ext>
              </a:extLst>
            </p:cNvPr>
            <p:cNvGrpSpPr/>
            <p:nvPr/>
          </p:nvGrpSpPr>
          <p:grpSpPr>
            <a:xfrm>
              <a:off x="496269" y="5508117"/>
              <a:ext cx="11199462" cy="897585"/>
              <a:chOff x="7749" y="5751185"/>
              <a:chExt cx="11199462" cy="897585"/>
            </a:xfrm>
          </p:grpSpPr>
          <p:cxnSp>
            <p:nvCxnSpPr>
              <p:cNvPr id="17" name="直線矢印コネクタ 16">
                <a:extLst>
                  <a:ext uri="{FF2B5EF4-FFF2-40B4-BE49-F238E27FC236}">
                    <a16:creationId xmlns:a16="http://schemas.microsoft.com/office/drawing/2014/main" id="{A9AB3E0E-6574-4922-AD36-EBE86362998B}"/>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BC7254-39AE-42B2-838A-FF59563382FE}"/>
                  </a:ext>
                </a:extLst>
              </p:cNvPr>
              <p:cNvCxnSpPr>
                <a:cxnSpLocks/>
                <a:stCxn id="22" idx="6"/>
              </p:cNvCxnSpPr>
              <p:nvPr/>
            </p:nvCxnSpPr>
            <p:spPr>
              <a:xfrm flipV="1">
                <a:off x="2038673" y="5935852"/>
                <a:ext cx="2052880" cy="46494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矢印コネクタ 18">
                <a:extLst>
                  <a:ext uri="{FF2B5EF4-FFF2-40B4-BE49-F238E27FC236}">
                    <a16:creationId xmlns:a16="http://schemas.microsoft.com/office/drawing/2014/main" id="{C5CE7733-58B8-4524-97F0-0544ED3E157E}"/>
                  </a:ext>
                </a:extLst>
              </p:cNvPr>
              <p:cNvCxnSpPr/>
              <p:nvPr/>
            </p:nvCxnSpPr>
            <p:spPr>
              <a:xfrm>
                <a:off x="4107051" y="5935852"/>
                <a:ext cx="7100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A13C404D-9EC3-4FD9-B90C-30E2E9CF410B}"/>
                  </a:ext>
                </a:extLst>
              </p:cNvPr>
              <p:cNvSpPr txBox="1"/>
              <p:nvPr/>
            </p:nvSpPr>
            <p:spPr>
              <a:xfrm>
                <a:off x="7749" y="6245817"/>
                <a:ext cx="1053885" cy="369332"/>
              </a:xfrm>
              <a:prstGeom prst="rect">
                <a:avLst/>
              </a:prstGeom>
              <a:noFill/>
            </p:spPr>
            <p:txBody>
              <a:bodyPr wrap="square" rtlCol="0">
                <a:spAutoFit/>
              </a:bodyPr>
              <a:lstStyle/>
              <a:p>
                <a:r>
                  <a:rPr kumimoji="1" lang="en-US" altLang="ja-JP"/>
                  <a:t>master</a:t>
                </a:r>
                <a:endParaRPr kumimoji="1" lang="ja-JP" altLang="en-US"/>
              </a:p>
            </p:txBody>
          </p:sp>
          <p:sp>
            <p:nvSpPr>
              <p:cNvPr id="21" name="テキスト ボックス 20">
                <a:extLst>
                  <a:ext uri="{FF2B5EF4-FFF2-40B4-BE49-F238E27FC236}">
                    <a16:creationId xmlns:a16="http://schemas.microsoft.com/office/drawing/2014/main" id="{78D91A73-B8A3-4D5C-BE8B-3F3AAC8B619B}"/>
                  </a:ext>
                </a:extLst>
              </p:cNvPr>
              <p:cNvSpPr txBox="1"/>
              <p:nvPr/>
            </p:nvSpPr>
            <p:spPr>
              <a:xfrm>
                <a:off x="7749" y="5751185"/>
                <a:ext cx="1053885" cy="369332"/>
              </a:xfrm>
              <a:prstGeom prst="rect">
                <a:avLst/>
              </a:prstGeom>
              <a:noFill/>
            </p:spPr>
            <p:txBody>
              <a:bodyPr wrap="square" rtlCol="0">
                <a:spAutoFit/>
              </a:bodyPr>
              <a:lstStyle/>
              <a:p>
                <a:r>
                  <a:rPr kumimoji="1" lang="en-US" altLang="ja-JP"/>
                  <a:t>dev1</a:t>
                </a:r>
                <a:endParaRPr kumimoji="1" lang="ja-JP" altLang="en-US"/>
              </a:p>
            </p:txBody>
          </p:sp>
          <p:sp>
            <p:nvSpPr>
              <p:cNvPr id="22" name="楕円 21">
                <a:extLst>
                  <a:ext uri="{FF2B5EF4-FFF2-40B4-BE49-F238E27FC236}">
                    <a16:creationId xmlns:a16="http://schemas.microsoft.com/office/drawing/2014/main" id="{0E2C0F93-08F0-4B48-8D90-F3F84D4AF1EF}"/>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1418D608-9F7A-48A1-9D21-24A3ED534721}"/>
                </a:ext>
              </a:extLst>
            </p:cNvPr>
            <p:cNvSpPr/>
            <p:nvPr/>
          </p:nvSpPr>
          <p:spPr>
            <a:xfrm>
              <a:off x="6615384" y="54138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2BD2F3E-F260-46B6-8169-D7B34E6C7157}"/>
                </a:ext>
              </a:extLst>
            </p:cNvPr>
            <p:cNvSpPr/>
            <p:nvPr/>
          </p:nvSpPr>
          <p:spPr>
            <a:xfrm>
              <a:off x="4224312" y="590030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F03B699-B9BF-484F-88D1-AAC34E9C9A9E}"/>
                </a:ext>
              </a:extLst>
            </p:cNvPr>
            <p:cNvSpPr/>
            <p:nvPr/>
          </p:nvSpPr>
          <p:spPr>
            <a:xfrm>
              <a:off x="8040905" y="591015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FD1E5FC-D34E-419C-BD86-8CF140990C90}"/>
                </a:ext>
              </a:extLst>
            </p:cNvPr>
            <p:cNvCxnSpPr>
              <a:cxnSpLocks/>
              <a:endCxn id="15" idx="2"/>
            </p:cNvCxnSpPr>
            <p:nvPr/>
          </p:nvCxnSpPr>
          <p:spPr>
            <a:xfrm>
              <a:off x="7157825" y="5692783"/>
              <a:ext cx="883080" cy="465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23" name="グループ化 22">
            <a:extLst>
              <a:ext uri="{FF2B5EF4-FFF2-40B4-BE49-F238E27FC236}">
                <a16:creationId xmlns:a16="http://schemas.microsoft.com/office/drawing/2014/main" id="{9FE396E7-94FA-4850-A21F-676566C0FD2F}"/>
              </a:ext>
            </a:extLst>
          </p:cNvPr>
          <p:cNvGrpSpPr/>
          <p:nvPr/>
        </p:nvGrpSpPr>
        <p:grpSpPr>
          <a:xfrm>
            <a:off x="0" y="3874046"/>
            <a:ext cx="11199462" cy="897585"/>
            <a:chOff x="7749" y="5751185"/>
            <a:chExt cx="11199462" cy="897585"/>
          </a:xfrm>
        </p:grpSpPr>
        <p:cxnSp>
          <p:nvCxnSpPr>
            <p:cNvPr id="24" name="直線矢印コネクタ 23">
              <a:extLst>
                <a:ext uri="{FF2B5EF4-FFF2-40B4-BE49-F238E27FC236}">
                  <a16:creationId xmlns:a16="http://schemas.microsoft.com/office/drawing/2014/main" id="{C7C83BBD-529C-4DBC-B8BC-82E79AFC8222}"/>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E32616C-8BEC-4536-8C45-38747E724E40}"/>
                </a:ext>
              </a:extLst>
            </p:cNvPr>
            <p:cNvSpPr txBox="1"/>
            <p:nvPr/>
          </p:nvSpPr>
          <p:spPr>
            <a:xfrm>
              <a:off x="7749" y="6245817"/>
              <a:ext cx="1053885" cy="369332"/>
            </a:xfrm>
            <a:prstGeom prst="rect">
              <a:avLst/>
            </a:prstGeom>
            <a:noFill/>
          </p:spPr>
          <p:txBody>
            <a:bodyPr wrap="square" rtlCol="0">
              <a:spAutoFit/>
            </a:bodyPr>
            <a:lstStyle/>
            <a:p>
              <a:r>
                <a:rPr kumimoji="1" lang="en-US" altLang="ja-JP"/>
                <a:t>master</a:t>
              </a:r>
              <a:endParaRPr kumimoji="1" lang="ja-JP" altLang="en-US"/>
            </a:p>
          </p:txBody>
        </p:sp>
        <p:sp>
          <p:nvSpPr>
            <p:cNvPr id="28" name="テキスト ボックス 27">
              <a:extLst>
                <a:ext uri="{FF2B5EF4-FFF2-40B4-BE49-F238E27FC236}">
                  <a16:creationId xmlns:a16="http://schemas.microsoft.com/office/drawing/2014/main" id="{80FF3A0A-BCE9-4A52-B1FA-7439B2840E98}"/>
                </a:ext>
              </a:extLst>
            </p:cNvPr>
            <p:cNvSpPr txBox="1"/>
            <p:nvPr/>
          </p:nvSpPr>
          <p:spPr>
            <a:xfrm>
              <a:off x="7749" y="5751185"/>
              <a:ext cx="1053885" cy="369332"/>
            </a:xfrm>
            <a:prstGeom prst="rect">
              <a:avLst/>
            </a:prstGeom>
            <a:noFill/>
          </p:spPr>
          <p:txBody>
            <a:bodyPr wrap="square" rtlCol="0">
              <a:spAutoFit/>
            </a:bodyPr>
            <a:lstStyle/>
            <a:p>
              <a:r>
                <a:rPr kumimoji="1" lang="en-US" altLang="ja-JP"/>
                <a:t>dev1</a:t>
              </a:r>
              <a:endParaRPr kumimoji="1" lang="ja-JP" altLang="en-US"/>
            </a:p>
          </p:txBody>
        </p:sp>
        <p:sp>
          <p:nvSpPr>
            <p:cNvPr id="29" name="楕円 28">
              <a:extLst>
                <a:ext uri="{FF2B5EF4-FFF2-40B4-BE49-F238E27FC236}">
                  <a16:creationId xmlns:a16="http://schemas.microsoft.com/office/drawing/2014/main" id="{4BB8A912-1A53-44E2-B575-03ADBC8DE005}"/>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矢印コネクタ 29">
            <a:extLst>
              <a:ext uri="{FF2B5EF4-FFF2-40B4-BE49-F238E27FC236}">
                <a16:creationId xmlns:a16="http://schemas.microsoft.com/office/drawing/2014/main" id="{ECF3BBD1-F77E-49B5-B9F4-DE12FD1F19E1}"/>
              </a:ext>
            </a:extLst>
          </p:cNvPr>
          <p:cNvCxnSpPr>
            <a:cxnSpLocks/>
          </p:cNvCxnSpPr>
          <p:nvPr/>
        </p:nvCxnSpPr>
        <p:spPr>
          <a:xfrm>
            <a:off x="977038" y="3972530"/>
            <a:ext cx="102224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楕円 30">
            <a:extLst>
              <a:ext uri="{FF2B5EF4-FFF2-40B4-BE49-F238E27FC236}">
                <a16:creationId xmlns:a16="http://schemas.microsoft.com/office/drawing/2014/main" id="{8BF4DE4B-9077-4D7A-9A2C-676760356383}"/>
              </a:ext>
            </a:extLst>
          </p:cNvPr>
          <p:cNvSpPr/>
          <p:nvPr/>
        </p:nvSpPr>
        <p:spPr>
          <a:xfrm>
            <a:off x="6271554" y="3724558"/>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23C5C9-66CC-4E85-8801-B959965DC70E}"/>
              </a:ext>
            </a:extLst>
          </p:cNvPr>
          <p:cNvSpPr/>
          <p:nvPr/>
        </p:nvSpPr>
        <p:spPr>
          <a:xfrm>
            <a:off x="3887767" y="422049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1F89650-4EF7-4FDF-856C-0AEF9FC78555}"/>
              </a:ext>
            </a:extLst>
          </p:cNvPr>
          <p:cNvSpPr/>
          <p:nvPr/>
        </p:nvSpPr>
        <p:spPr>
          <a:xfrm>
            <a:off x="5475290" y="1822855"/>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D8795B55-D53A-466B-8AB1-29B465ADAE83}"/>
              </a:ext>
            </a:extLst>
          </p:cNvPr>
          <p:cNvSpPr/>
          <p:nvPr/>
        </p:nvSpPr>
        <p:spPr>
          <a:xfrm>
            <a:off x="5451896" y="23532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D064F1D-916D-4892-9040-9190C27BF879}"/>
              </a:ext>
            </a:extLst>
          </p:cNvPr>
          <p:cNvSpPr/>
          <p:nvPr/>
        </p:nvSpPr>
        <p:spPr>
          <a:xfrm>
            <a:off x="6271554" y="2352095"/>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1475E40C-7B42-4BAB-8CF1-079EDD2E8EAB}"/>
              </a:ext>
            </a:extLst>
          </p:cNvPr>
          <p:cNvSpPr/>
          <p:nvPr/>
        </p:nvSpPr>
        <p:spPr>
          <a:xfrm>
            <a:off x="5475290" y="372455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3D72CF90-3F76-44FE-886F-26E7B6DD0B27}"/>
              </a:ext>
            </a:extLst>
          </p:cNvPr>
          <p:cNvSpPr/>
          <p:nvPr/>
        </p:nvSpPr>
        <p:spPr>
          <a:xfrm>
            <a:off x="7698974" y="425365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DCC28B68-0763-4C07-A073-8785423FF9F4}"/>
              </a:ext>
            </a:extLst>
          </p:cNvPr>
          <p:cNvGrpSpPr/>
          <p:nvPr/>
        </p:nvGrpSpPr>
        <p:grpSpPr>
          <a:xfrm>
            <a:off x="-1" y="5562090"/>
            <a:ext cx="11199462" cy="897585"/>
            <a:chOff x="7749" y="5751185"/>
            <a:chExt cx="11199462" cy="897585"/>
          </a:xfrm>
        </p:grpSpPr>
        <p:cxnSp>
          <p:nvCxnSpPr>
            <p:cNvPr id="44" name="直線矢印コネクタ 43">
              <a:extLst>
                <a:ext uri="{FF2B5EF4-FFF2-40B4-BE49-F238E27FC236}">
                  <a16:creationId xmlns:a16="http://schemas.microsoft.com/office/drawing/2014/main" id="{CD82037D-02A4-4864-A304-6DFB7EF29BEC}"/>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96D29CD-F96A-437C-B712-D8C7C722F580}"/>
                </a:ext>
              </a:extLst>
            </p:cNvPr>
            <p:cNvSpPr txBox="1"/>
            <p:nvPr/>
          </p:nvSpPr>
          <p:spPr>
            <a:xfrm>
              <a:off x="7749" y="6245817"/>
              <a:ext cx="1053885" cy="369332"/>
            </a:xfrm>
            <a:prstGeom prst="rect">
              <a:avLst/>
            </a:prstGeom>
            <a:noFill/>
          </p:spPr>
          <p:txBody>
            <a:bodyPr wrap="square" rtlCol="0">
              <a:spAutoFit/>
            </a:bodyPr>
            <a:lstStyle/>
            <a:p>
              <a:r>
                <a:rPr kumimoji="1" lang="en-US" altLang="ja-JP"/>
                <a:t>master</a:t>
              </a:r>
              <a:endParaRPr kumimoji="1" lang="ja-JP" altLang="en-US"/>
            </a:p>
          </p:txBody>
        </p:sp>
        <p:sp>
          <p:nvSpPr>
            <p:cNvPr id="46" name="テキスト ボックス 45">
              <a:extLst>
                <a:ext uri="{FF2B5EF4-FFF2-40B4-BE49-F238E27FC236}">
                  <a16:creationId xmlns:a16="http://schemas.microsoft.com/office/drawing/2014/main" id="{FD9F0E45-8254-494E-BEEA-9B68A331EEE9}"/>
                </a:ext>
              </a:extLst>
            </p:cNvPr>
            <p:cNvSpPr txBox="1"/>
            <p:nvPr/>
          </p:nvSpPr>
          <p:spPr>
            <a:xfrm>
              <a:off x="7749" y="5751185"/>
              <a:ext cx="1053885" cy="369332"/>
            </a:xfrm>
            <a:prstGeom prst="rect">
              <a:avLst/>
            </a:prstGeom>
            <a:noFill/>
          </p:spPr>
          <p:txBody>
            <a:bodyPr wrap="square" rtlCol="0">
              <a:spAutoFit/>
            </a:bodyPr>
            <a:lstStyle/>
            <a:p>
              <a:r>
                <a:rPr kumimoji="1" lang="en-US" altLang="ja-JP"/>
                <a:t>dev1</a:t>
              </a:r>
              <a:endParaRPr kumimoji="1" lang="ja-JP" altLang="en-US"/>
            </a:p>
          </p:txBody>
        </p:sp>
        <p:sp>
          <p:nvSpPr>
            <p:cNvPr id="47" name="楕円 46">
              <a:extLst>
                <a:ext uri="{FF2B5EF4-FFF2-40B4-BE49-F238E27FC236}">
                  <a16:creationId xmlns:a16="http://schemas.microsoft.com/office/drawing/2014/main" id="{2F44F5B7-FCF3-4EB7-A1C1-EB16176E5C4B}"/>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矢印コネクタ 47">
            <a:extLst>
              <a:ext uri="{FF2B5EF4-FFF2-40B4-BE49-F238E27FC236}">
                <a16:creationId xmlns:a16="http://schemas.microsoft.com/office/drawing/2014/main" id="{CE2456A6-10B0-442D-93BE-0BA7B810B114}"/>
              </a:ext>
            </a:extLst>
          </p:cNvPr>
          <p:cNvCxnSpPr>
            <a:cxnSpLocks/>
          </p:cNvCxnSpPr>
          <p:nvPr/>
        </p:nvCxnSpPr>
        <p:spPr>
          <a:xfrm>
            <a:off x="5978839" y="5660572"/>
            <a:ext cx="5220621"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楕円 48">
            <a:extLst>
              <a:ext uri="{FF2B5EF4-FFF2-40B4-BE49-F238E27FC236}">
                <a16:creationId xmlns:a16="http://schemas.microsoft.com/office/drawing/2014/main" id="{BC25DCAF-C407-4D4E-AC84-0B30EB0890DD}"/>
              </a:ext>
            </a:extLst>
          </p:cNvPr>
          <p:cNvSpPr/>
          <p:nvPr/>
        </p:nvSpPr>
        <p:spPr>
          <a:xfrm>
            <a:off x="6271553" y="5412602"/>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2E9E9DF-D0F0-4134-B1CA-41EE61B9EF09}"/>
              </a:ext>
            </a:extLst>
          </p:cNvPr>
          <p:cNvSpPr/>
          <p:nvPr/>
        </p:nvSpPr>
        <p:spPr>
          <a:xfrm>
            <a:off x="3900126" y="5906548"/>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CD88C9F4-7449-454F-8FA5-75256BD4EC16}"/>
              </a:ext>
            </a:extLst>
          </p:cNvPr>
          <p:cNvSpPr/>
          <p:nvPr/>
        </p:nvSpPr>
        <p:spPr>
          <a:xfrm>
            <a:off x="5475289" y="541260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01AE6C2E-E96D-457D-8773-A1925F2A6E09}"/>
              </a:ext>
            </a:extLst>
          </p:cNvPr>
          <p:cNvSpPr/>
          <p:nvPr/>
        </p:nvSpPr>
        <p:spPr>
          <a:xfrm>
            <a:off x="6271553" y="596373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67294D6C-66B8-401A-8BF2-3D48DF941D99}"/>
              </a:ext>
            </a:extLst>
          </p:cNvPr>
          <p:cNvSpPr/>
          <p:nvPr/>
        </p:nvSpPr>
        <p:spPr>
          <a:xfrm>
            <a:off x="5475289" y="5963734"/>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60377A50-AE7A-4EBD-AAFA-44B338ABCD80}"/>
              </a:ext>
            </a:extLst>
          </p:cNvPr>
          <p:cNvCxnSpPr>
            <a:cxnSpLocks/>
            <a:stCxn id="50" idx="6"/>
            <a:endCxn id="51" idx="2"/>
          </p:cNvCxnSpPr>
          <p:nvPr/>
        </p:nvCxnSpPr>
        <p:spPr>
          <a:xfrm flipV="1">
            <a:off x="4427069" y="5660574"/>
            <a:ext cx="1048220" cy="493945"/>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直線コネクタ 60">
            <a:extLst>
              <a:ext uri="{FF2B5EF4-FFF2-40B4-BE49-F238E27FC236}">
                <a16:creationId xmlns:a16="http://schemas.microsoft.com/office/drawing/2014/main" id="{AD0E93FD-8DF3-4C7D-9BBF-8CF9760C3759}"/>
              </a:ext>
            </a:extLst>
          </p:cNvPr>
          <p:cNvCxnSpPr>
            <a:cxnSpLocks/>
            <a:endCxn id="51" idx="2"/>
          </p:cNvCxnSpPr>
          <p:nvPr/>
        </p:nvCxnSpPr>
        <p:spPr>
          <a:xfrm>
            <a:off x="3112545" y="5658579"/>
            <a:ext cx="2362744" cy="1995"/>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64" name="直線コネクタ 63">
            <a:extLst>
              <a:ext uri="{FF2B5EF4-FFF2-40B4-BE49-F238E27FC236}">
                <a16:creationId xmlns:a16="http://schemas.microsoft.com/office/drawing/2014/main" id="{6D0F6CF0-6268-466C-9085-EAD9679FDF34}"/>
              </a:ext>
            </a:extLst>
          </p:cNvPr>
          <p:cNvCxnSpPr>
            <a:cxnSpLocks/>
          </p:cNvCxnSpPr>
          <p:nvPr/>
        </p:nvCxnSpPr>
        <p:spPr>
          <a:xfrm flipV="1">
            <a:off x="2064325" y="5643159"/>
            <a:ext cx="1039537" cy="539954"/>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
        <p:nvSpPr>
          <p:cNvPr id="4" name="スライド番号プレースホルダー 3">
            <a:extLst>
              <a:ext uri="{FF2B5EF4-FFF2-40B4-BE49-F238E27FC236}">
                <a16:creationId xmlns:a16="http://schemas.microsoft.com/office/drawing/2014/main" id="{971ECDF5-9F6F-4C7E-99F3-5B619FB473C1}"/>
              </a:ext>
            </a:extLst>
          </p:cNvPr>
          <p:cNvSpPr>
            <a:spLocks noGrp="1"/>
          </p:cNvSpPr>
          <p:nvPr>
            <p:ph type="sldNum" sz="quarter" idx="12"/>
          </p:nvPr>
        </p:nvSpPr>
        <p:spPr/>
        <p:txBody>
          <a:bodyPr/>
          <a:lstStyle/>
          <a:p>
            <a:fld id="{349E52AD-C2C8-444B-9452-5416C7AF987B}" type="slidenum">
              <a:rPr kumimoji="1" lang="ja-JP" altLang="en-US" smtClean="0"/>
              <a:t>49</a:t>
            </a:fld>
            <a:endParaRPr kumimoji="1" lang="ja-JP" altLang="en-US"/>
          </a:p>
        </p:txBody>
      </p:sp>
      <p:cxnSp>
        <p:nvCxnSpPr>
          <p:cNvPr id="55" name="直線矢印コネクタ 54">
            <a:extLst>
              <a:ext uri="{FF2B5EF4-FFF2-40B4-BE49-F238E27FC236}">
                <a16:creationId xmlns:a16="http://schemas.microsoft.com/office/drawing/2014/main" id="{60884A76-8E13-4213-A5A2-F183B7434DE6}"/>
              </a:ext>
            </a:extLst>
          </p:cNvPr>
          <p:cNvCxnSpPr>
            <a:cxnSpLocks/>
          </p:cNvCxnSpPr>
          <p:nvPr/>
        </p:nvCxnSpPr>
        <p:spPr>
          <a:xfrm>
            <a:off x="6546578" y="4106911"/>
            <a:ext cx="1090119" cy="268571"/>
          </a:xfrm>
          <a:prstGeom prst="straightConnector1">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2219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20755-81E5-452B-A741-615DDBFFB448}"/>
              </a:ext>
            </a:extLst>
          </p:cNvPr>
          <p:cNvSpPr>
            <a:spLocks noGrp="1"/>
          </p:cNvSpPr>
          <p:nvPr>
            <p:ph type="title"/>
          </p:nvPr>
        </p:nvSpPr>
        <p:spPr>
          <a:xfrm>
            <a:off x="6513788" y="365125"/>
            <a:ext cx="4840010" cy="1807305"/>
          </a:xfrm>
        </p:spPr>
        <p:txBody>
          <a:bodyPr>
            <a:normAutofit/>
          </a:bodyPr>
          <a:lstStyle/>
          <a:p>
            <a:r>
              <a:rPr kumimoji="1" lang="ja-JP" altLang="en-US"/>
              <a:t>この勉強会で得られるもの</a:t>
            </a:r>
          </a:p>
        </p:txBody>
      </p:sp>
      <p:sp>
        <p:nvSpPr>
          <p:cNvPr id="3" name="コンテンツ プレースホルダー 2">
            <a:extLst>
              <a:ext uri="{FF2B5EF4-FFF2-40B4-BE49-F238E27FC236}">
                <a16:creationId xmlns:a16="http://schemas.microsoft.com/office/drawing/2014/main" id="{CC09BCA6-D213-47D2-B6D7-2C489C2586DD}"/>
              </a:ext>
            </a:extLst>
          </p:cNvPr>
          <p:cNvSpPr>
            <a:spLocks noGrp="1"/>
          </p:cNvSpPr>
          <p:nvPr>
            <p:ph idx="1"/>
          </p:nvPr>
        </p:nvSpPr>
        <p:spPr>
          <a:xfrm>
            <a:off x="6513788" y="2333297"/>
            <a:ext cx="4840010" cy="3843666"/>
          </a:xfrm>
        </p:spPr>
        <p:txBody>
          <a:bodyPr>
            <a:normAutofit/>
          </a:bodyPr>
          <a:lstStyle/>
          <a:p>
            <a:r>
              <a:rPr lang="ja-JP" altLang="en-US" sz="2000"/>
              <a:t>バージョン管理</a:t>
            </a:r>
            <a:endParaRPr lang="en-US" altLang="ja-JP" sz="2000"/>
          </a:p>
          <a:p>
            <a:r>
              <a:rPr kumimoji="1" lang="ja-JP" altLang="en-US" sz="2000"/>
              <a:t>他人のソースコードとの結合</a:t>
            </a:r>
            <a:endParaRPr kumimoji="1" lang="en-US" altLang="ja-JP" sz="2000"/>
          </a:p>
          <a:p>
            <a:r>
              <a:rPr kumimoji="1" lang="ja-JP" altLang="en-US" sz="2000"/>
              <a:t>リモートへのソースコードのバックアップ</a:t>
            </a:r>
          </a:p>
        </p:txBody>
      </p:sp>
      <p:pic>
        <p:nvPicPr>
          <p:cNvPr id="5" name="Picture 4" descr="コンピューターのマザーボード上にある南京錠">
            <a:extLst>
              <a:ext uri="{FF2B5EF4-FFF2-40B4-BE49-F238E27FC236}">
                <a16:creationId xmlns:a16="http://schemas.microsoft.com/office/drawing/2014/main" id="{BFCAA1F6-455B-40E2-9FDB-CAD4AA6CA5E4}"/>
              </a:ext>
            </a:extLst>
          </p:cNvPr>
          <p:cNvPicPr>
            <a:picLocks noChangeAspect="1"/>
          </p:cNvPicPr>
          <p:nvPr/>
        </p:nvPicPr>
        <p:blipFill rotWithShape="1">
          <a:blip r:embed="rId2"/>
          <a:srcRect l="8556" r="3191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スライド番号プレースホルダー 3">
            <a:extLst>
              <a:ext uri="{FF2B5EF4-FFF2-40B4-BE49-F238E27FC236}">
                <a16:creationId xmlns:a16="http://schemas.microsoft.com/office/drawing/2014/main" id="{986EBF3A-F4E4-4A0E-809A-0D8CF90EC39C}"/>
              </a:ext>
            </a:extLst>
          </p:cNvPr>
          <p:cNvSpPr>
            <a:spLocks noGrp="1"/>
          </p:cNvSpPr>
          <p:nvPr>
            <p:ph type="sldNum" sz="quarter" idx="12"/>
          </p:nvPr>
        </p:nvSpPr>
        <p:spPr/>
        <p:txBody>
          <a:bodyPr/>
          <a:lstStyle/>
          <a:p>
            <a:fld id="{349E52AD-C2C8-444B-9452-5416C7AF987B}" type="slidenum">
              <a:rPr kumimoji="1" lang="ja-JP" altLang="en-US" smtClean="0"/>
              <a:t>5</a:t>
            </a:fld>
            <a:endParaRPr kumimoji="1" lang="ja-JP" altLang="en-US"/>
          </a:p>
        </p:txBody>
      </p:sp>
    </p:spTree>
    <p:extLst>
      <p:ext uri="{BB962C8B-B14F-4D97-AF65-F5344CB8AC3E}">
        <p14:creationId xmlns:p14="http://schemas.microsoft.com/office/powerpoint/2010/main" val="807207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139089-58EC-4036-B784-71339EA05233}"/>
              </a:ext>
            </a:extLst>
          </p:cNvPr>
          <p:cNvSpPr>
            <a:spLocks noGrp="1"/>
          </p:cNvSpPr>
          <p:nvPr>
            <p:ph type="title"/>
          </p:nvPr>
        </p:nvSpPr>
        <p:spPr/>
        <p:txBody>
          <a:bodyPr/>
          <a:lstStyle/>
          <a:p>
            <a:r>
              <a:rPr lang="ja-JP" altLang="en-US"/>
              <a:t>コンフリクトを予防するために</a:t>
            </a:r>
            <a:endParaRPr kumimoji="1" lang="ja-JP" altLang="en-US"/>
          </a:p>
        </p:txBody>
      </p:sp>
      <p:sp>
        <p:nvSpPr>
          <p:cNvPr id="3" name="コンテンツ プレースホルダー 2">
            <a:extLst>
              <a:ext uri="{FF2B5EF4-FFF2-40B4-BE49-F238E27FC236}">
                <a16:creationId xmlns:a16="http://schemas.microsoft.com/office/drawing/2014/main" id="{EB3F0DAC-1AF4-459D-B839-F9CDCBC049E4}"/>
              </a:ext>
            </a:extLst>
          </p:cNvPr>
          <p:cNvSpPr>
            <a:spLocks noGrp="1"/>
          </p:cNvSpPr>
          <p:nvPr>
            <p:ph idx="1"/>
          </p:nvPr>
        </p:nvSpPr>
        <p:spPr>
          <a:xfrm>
            <a:off x="838200" y="1825624"/>
            <a:ext cx="10515600" cy="5032375"/>
          </a:xfrm>
        </p:spPr>
        <p:txBody>
          <a:bodyPr>
            <a:normAutofit/>
          </a:bodyPr>
          <a:lstStyle/>
          <a:p>
            <a:pPr marL="0" indent="0">
              <a:buNone/>
            </a:pPr>
            <a:r>
              <a:rPr kumimoji="1" lang="ja-JP" altLang="en-US"/>
              <a:t>コンフリクトはそこまで恐れることではないが、無いほうがやはり良い。</a:t>
            </a:r>
            <a:endParaRPr kumimoji="1" lang="en-US" altLang="ja-JP"/>
          </a:p>
          <a:p>
            <a:r>
              <a:rPr lang="ja-JP" altLang="en-US" b="1"/>
              <a:t>適度に</a:t>
            </a:r>
            <a:r>
              <a:rPr lang="en-US" altLang="ja-JP" b="1"/>
              <a:t>master</a:t>
            </a:r>
            <a:r>
              <a:rPr lang="ja-JP" altLang="en-US" b="1"/>
              <a:t>などをマージする</a:t>
            </a:r>
            <a:r>
              <a:rPr lang="en-US" altLang="ja-JP"/>
              <a:t>(master</a:t>
            </a:r>
            <a:r>
              <a:rPr lang="ja-JP" altLang="en-US"/>
              <a:t>のコミットを取り込む</a:t>
            </a:r>
            <a:r>
              <a:rPr lang="en-US" altLang="ja-JP"/>
              <a:t>)</a:t>
            </a:r>
            <a:r>
              <a:rPr lang="ja-JP" altLang="en-US"/>
              <a:t>ことで、ブランチごとの差異がない状態で作業をしよう</a:t>
            </a:r>
            <a:endParaRPr lang="en-US" altLang="ja-JP"/>
          </a:p>
          <a:p>
            <a:pPr lvl="1"/>
            <a:r>
              <a:rPr lang="ja-JP" altLang="en-US"/>
              <a:t>参考</a:t>
            </a:r>
            <a:r>
              <a:rPr lang="en-US" altLang="ja-JP"/>
              <a:t>:master</a:t>
            </a:r>
            <a:r>
              <a:rPr lang="ja-JP" altLang="en-US"/>
              <a:t>が</a:t>
            </a:r>
            <a:r>
              <a:rPr lang="en-US" altLang="ja-JP"/>
              <a:t>dev1</a:t>
            </a:r>
            <a:r>
              <a:rPr lang="ja-JP" altLang="en-US"/>
              <a:t>を取り込むのは、本流に機能を追加させるという意味がある。一方</a:t>
            </a:r>
            <a:r>
              <a:rPr lang="en-US" altLang="ja-JP"/>
              <a:t>dev1</a:t>
            </a:r>
            <a:r>
              <a:rPr lang="ja-JP" altLang="en-US"/>
              <a:t>が</a:t>
            </a:r>
            <a:r>
              <a:rPr lang="en-US" altLang="ja-JP"/>
              <a:t>master</a:t>
            </a:r>
            <a:r>
              <a:rPr lang="ja-JP" altLang="en-US"/>
              <a:t>を取り込むのは、できるだけ、本流コードに近い形で作業をしたいというだけ。</a:t>
            </a:r>
            <a:endParaRPr lang="en-US" altLang="ja-JP"/>
          </a:p>
          <a:p>
            <a:pPr lvl="1"/>
            <a:r>
              <a:rPr lang="ja-JP" altLang="en-US"/>
              <a:t>参考</a:t>
            </a:r>
            <a:r>
              <a:rPr lang="en-US" altLang="ja-JP"/>
              <a:t>:</a:t>
            </a:r>
            <a:r>
              <a:rPr lang="ja-JP" altLang="en-US"/>
              <a:t>演習のように、</a:t>
            </a:r>
            <a:r>
              <a:rPr lang="en-US" altLang="ja-JP"/>
              <a:t>master</a:t>
            </a:r>
            <a:r>
              <a:rPr lang="ja-JP" altLang="en-US"/>
              <a:t>でコンフリクトを起こさせるのはそんなに良いことではない。</a:t>
            </a:r>
            <a:r>
              <a:rPr lang="en-US" altLang="ja-JP"/>
              <a:t>dev1</a:t>
            </a:r>
            <a:r>
              <a:rPr lang="ja-JP" altLang="en-US"/>
              <a:t>でコンフリクトを解消させておいたほうが良い。</a:t>
            </a:r>
            <a:r>
              <a:rPr lang="en-US" altLang="ja-JP"/>
              <a:t>dev1</a:t>
            </a:r>
            <a:r>
              <a:rPr lang="ja-JP" altLang="en-US"/>
              <a:t>の開発で発生したコンフリクトは、</a:t>
            </a:r>
            <a:r>
              <a:rPr lang="en-US" altLang="ja-JP"/>
              <a:t>dev1</a:t>
            </a:r>
            <a:r>
              <a:rPr lang="ja-JP" altLang="en-US"/>
              <a:t>に責任がある。</a:t>
            </a:r>
            <a:br>
              <a:rPr lang="en-US" altLang="ja-JP"/>
            </a:br>
            <a:r>
              <a:rPr lang="ja-JP" altLang="en-US"/>
              <a:t>また、</a:t>
            </a:r>
            <a:r>
              <a:rPr lang="en-US" altLang="ja-JP"/>
              <a:t>master</a:t>
            </a:r>
            <a:r>
              <a:rPr lang="ja-JP" altLang="en-US"/>
              <a:t>のログがきれいはほうがいい。</a:t>
            </a:r>
            <a:endParaRPr lang="en-US" altLang="ja-JP"/>
          </a:p>
        </p:txBody>
      </p:sp>
      <p:sp>
        <p:nvSpPr>
          <p:cNvPr id="4" name="スライド番号プレースホルダー 3">
            <a:extLst>
              <a:ext uri="{FF2B5EF4-FFF2-40B4-BE49-F238E27FC236}">
                <a16:creationId xmlns:a16="http://schemas.microsoft.com/office/drawing/2014/main" id="{5F77AFFC-69CF-4FB6-AE88-48D4905817D2}"/>
              </a:ext>
            </a:extLst>
          </p:cNvPr>
          <p:cNvSpPr>
            <a:spLocks noGrp="1"/>
          </p:cNvSpPr>
          <p:nvPr>
            <p:ph type="sldNum" sz="quarter" idx="12"/>
          </p:nvPr>
        </p:nvSpPr>
        <p:spPr/>
        <p:txBody>
          <a:bodyPr/>
          <a:lstStyle/>
          <a:p>
            <a:fld id="{349E52AD-C2C8-444B-9452-5416C7AF987B}" type="slidenum">
              <a:rPr kumimoji="1" lang="ja-JP" altLang="en-US" smtClean="0"/>
              <a:t>50</a:t>
            </a:fld>
            <a:endParaRPr kumimoji="1" lang="ja-JP" altLang="en-US"/>
          </a:p>
        </p:txBody>
      </p:sp>
    </p:spTree>
    <p:extLst>
      <p:ext uri="{BB962C8B-B14F-4D97-AF65-F5344CB8AC3E}">
        <p14:creationId xmlns:p14="http://schemas.microsoft.com/office/powerpoint/2010/main" val="2960265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6A71FB-93A8-4836-AC51-81DB85EDB393}"/>
              </a:ext>
            </a:extLst>
          </p:cNvPr>
          <p:cNvSpPr txBox="1"/>
          <p:nvPr/>
        </p:nvSpPr>
        <p:spPr>
          <a:xfrm>
            <a:off x="5227813" y="3013501"/>
            <a:ext cx="1736373" cy="830997"/>
          </a:xfrm>
          <a:prstGeom prst="rect">
            <a:avLst/>
          </a:prstGeom>
          <a:noFill/>
        </p:spPr>
        <p:txBody>
          <a:bodyPr wrap="none" rtlCol="0">
            <a:spAutoFit/>
          </a:bodyPr>
          <a:lstStyle/>
          <a:p>
            <a:r>
              <a:rPr kumimoji="1" lang="ja-JP" altLang="en-US" sz="4800">
                <a:effectLst>
                  <a:outerShdw blurRad="60007" dist="200025" dir="15000000" sy="30000" kx="-1800000" algn="bl" rotWithShape="0">
                    <a:prstClr val="black">
                      <a:alpha val="32000"/>
                    </a:prstClr>
                  </a:outerShdw>
                </a:effectLst>
              </a:rPr>
              <a:t>休憩</a:t>
            </a:r>
            <a:r>
              <a:rPr kumimoji="1" lang="en-US" altLang="ja-JP" sz="4800">
                <a:effectLst>
                  <a:outerShdw blurRad="60007" dist="200025" dir="15000000" sy="30000" kx="-1800000" algn="bl" rotWithShape="0">
                    <a:prstClr val="black">
                      <a:alpha val="32000"/>
                    </a:prstClr>
                  </a:outerShdw>
                </a:effectLst>
              </a:rPr>
              <a:t>?</a:t>
            </a:r>
            <a:endParaRPr kumimoji="1" lang="ja-JP" altLang="en-US" sz="4800">
              <a:effectLst>
                <a:outerShdw blurRad="60007" dist="200025" dir="15000000" sy="30000" kx="-1800000" algn="bl" rotWithShape="0">
                  <a:prstClr val="black">
                    <a:alpha val="32000"/>
                  </a:prstClr>
                </a:outerShdw>
              </a:effectLst>
            </a:endParaRPr>
          </a:p>
        </p:txBody>
      </p:sp>
      <p:sp>
        <p:nvSpPr>
          <p:cNvPr id="2" name="スライド番号プレースホルダー 1">
            <a:extLst>
              <a:ext uri="{FF2B5EF4-FFF2-40B4-BE49-F238E27FC236}">
                <a16:creationId xmlns:a16="http://schemas.microsoft.com/office/drawing/2014/main" id="{46B6DAA1-7C6A-40C2-BF9C-4C205461A212}"/>
              </a:ext>
            </a:extLst>
          </p:cNvPr>
          <p:cNvSpPr>
            <a:spLocks noGrp="1"/>
          </p:cNvSpPr>
          <p:nvPr>
            <p:ph type="sldNum" sz="quarter" idx="12"/>
          </p:nvPr>
        </p:nvSpPr>
        <p:spPr/>
        <p:txBody>
          <a:bodyPr/>
          <a:lstStyle/>
          <a:p>
            <a:fld id="{349E52AD-C2C8-444B-9452-5416C7AF987B}" type="slidenum">
              <a:rPr kumimoji="1" lang="ja-JP" altLang="en-US" smtClean="0"/>
              <a:t>51</a:t>
            </a:fld>
            <a:endParaRPr kumimoji="1" lang="ja-JP" altLang="en-US"/>
          </a:p>
        </p:txBody>
      </p:sp>
    </p:spTree>
    <p:extLst>
      <p:ext uri="{BB962C8B-B14F-4D97-AF65-F5344CB8AC3E}">
        <p14:creationId xmlns:p14="http://schemas.microsoft.com/office/powerpoint/2010/main" val="4068243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2402114" y="2039254"/>
            <a:ext cx="7387772" cy="2206171"/>
          </a:xfrm>
        </p:spPr>
        <p:txBody>
          <a:bodyPr vert="horz" lIns="91440" tIns="45720" rIns="91440" bIns="45720" rtlCol="0" anchor="ctr">
            <a:normAutofit/>
          </a:bodyPr>
          <a:lstStyle/>
          <a:p>
            <a:pPr algn="ctr"/>
            <a:r>
              <a:rPr kumimoji="1" lang="en-US" altLang="ja-JP" sz="4400" kern="1200">
                <a:solidFill>
                  <a:schemeClr val="tx1">
                    <a:lumMod val="85000"/>
                    <a:lumOff val="15000"/>
                  </a:schemeClr>
                </a:solidFill>
                <a:latin typeface="+mj-lt"/>
                <a:ea typeface="+mj-ea"/>
                <a:cs typeface="+mj-cs"/>
              </a:rPr>
              <a:t>GitHub</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892628" y="5158522"/>
            <a:ext cx="5689601" cy="1087477"/>
          </a:xfrm>
        </p:spPr>
        <p:txBody>
          <a:bodyPr vert="horz" lIns="91440" tIns="45720" rIns="91440" bIns="45720" rtlCol="0" anchor="ctr">
            <a:normAutofit/>
          </a:bodyPr>
          <a:lstStyle/>
          <a:p>
            <a:r>
              <a:rPr lang="ja-JP" altLang="en-US" sz="1800" kern="1200">
                <a:solidFill>
                  <a:schemeClr val="tx1">
                    <a:lumMod val="85000"/>
                    <a:lumOff val="15000"/>
                  </a:schemeClr>
                </a:solidFill>
                <a:latin typeface="+mn-lt"/>
                <a:ea typeface="+mn-ea"/>
                <a:cs typeface="+mn-cs"/>
              </a:rPr>
              <a:t>第</a:t>
            </a:r>
            <a:r>
              <a:rPr lang="ja-JP" altLang="en-US" sz="1800">
                <a:solidFill>
                  <a:schemeClr val="tx1">
                    <a:lumMod val="85000"/>
                    <a:lumOff val="15000"/>
                  </a:schemeClr>
                </a:solidFill>
              </a:rPr>
              <a:t>四</a:t>
            </a:r>
            <a:r>
              <a:rPr lang="ja-JP" altLang="en-US" sz="1800" kern="1200">
                <a:solidFill>
                  <a:schemeClr val="tx1">
                    <a:lumMod val="85000"/>
                    <a:lumOff val="15000"/>
                  </a:schemeClr>
                </a:solidFill>
                <a:latin typeface="+mn-lt"/>
                <a:ea typeface="+mn-ea"/>
                <a:cs typeface="+mn-cs"/>
              </a:rPr>
              <a:t>章</a:t>
            </a:r>
          </a:p>
        </p:txBody>
      </p:sp>
      <p:sp>
        <p:nvSpPr>
          <p:cNvPr id="18" name="Freeform: Shape 17">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スライド番号プレースホルダー 2">
            <a:extLst>
              <a:ext uri="{FF2B5EF4-FFF2-40B4-BE49-F238E27FC236}">
                <a16:creationId xmlns:a16="http://schemas.microsoft.com/office/drawing/2014/main" id="{660047C0-00B5-49F7-8C42-9413DA3DB377}"/>
              </a:ext>
            </a:extLst>
          </p:cNvPr>
          <p:cNvSpPr>
            <a:spLocks noGrp="1"/>
          </p:cNvSpPr>
          <p:nvPr>
            <p:ph type="sldNum" sz="quarter" idx="12"/>
          </p:nvPr>
        </p:nvSpPr>
        <p:spPr/>
        <p:txBody>
          <a:bodyPr/>
          <a:lstStyle/>
          <a:p>
            <a:fld id="{349E52AD-C2C8-444B-9452-5416C7AF987B}" type="slidenum">
              <a:rPr kumimoji="1" lang="ja-JP" altLang="en-US" smtClean="0"/>
              <a:t>52</a:t>
            </a:fld>
            <a:endParaRPr kumimoji="1" lang="ja-JP" altLang="en-US"/>
          </a:p>
        </p:txBody>
      </p:sp>
    </p:spTree>
    <p:extLst>
      <p:ext uri="{BB962C8B-B14F-4D97-AF65-F5344CB8AC3E}">
        <p14:creationId xmlns:p14="http://schemas.microsoft.com/office/powerpoint/2010/main" val="2541596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93D4AB38-F5EE-4A13-A805-48FE807F4512}"/>
              </a:ext>
            </a:extLst>
          </p:cNvPr>
          <p:cNvSpPr>
            <a:spLocks noGrp="1"/>
          </p:cNvSpPr>
          <p:nvPr>
            <p:ph type="title"/>
          </p:nvPr>
        </p:nvSpPr>
        <p:spPr>
          <a:xfrm>
            <a:off x="838200" y="365125"/>
            <a:ext cx="10515600" cy="1325563"/>
          </a:xfrm>
        </p:spPr>
        <p:txBody>
          <a:bodyPr>
            <a:normAutofit/>
          </a:bodyPr>
          <a:lstStyle/>
          <a:p>
            <a:r>
              <a:rPr kumimoji="1" lang="ja-JP" altLang="en-US"/>
              <a:t>セキュリティ上の大事なお話</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B79AFB4A-25ED-423E-820F-DEF98835CAE1}"/>
              </a:ext>
            </a:extLst>
          </p:cNvPr>
          <p:cNvSpPr>
            <a:spLocks noGrp="1"/>
          </p:cNvSpPr>
          <p:nvPr>
            <p:ph idx="1"/>
          </p:nvPr>
        </p:nvSpPr>
        <p:spPr>
          <a:xfrm>
            <a:off x="838200" y="1825625"/>
            <a:ext cx="10515600" cy="4351338"/>
          </a:xfrm>
        </p:spPr>
        <p:txBody>
          <a:bodyPr>
            <a:normAutofit/>
          </a:bodyPr>
          <a:lstStyle/>
          <a:p>
            <a:r>
              <a:rPr lang="en-US" altLang="ja-JP"/>
              <a:t>GitHub</a:t>
            </a:r>
            <a:r>
              <a:rPr lang="ja-JP" altLang="en-US"/>
              <a:t>ソースコード流出事件</a:t>
            </a:r>
            <a:endParaRPr lang="en-US" altLang="ja-JP">
              <a:hlinkClick r:id="rId2"/>
            </a:endParaRPr>
          </a:p>
          <a:p>
            <a:pPr lvl="1"/>
            <a:r>
              <a:rPr lang="en-US" altLang="ja-JP">
                <a:hlinkClick r:id="rId2"/>
              </a:rPr>
              <a:t>https://www.itmedia.co.jp/news/articles/2102/01/news140.html</a:t>
            </a:r>
            <a:endParaRPr lang="en-US" altLang="ja-JP"/>
          </a:p>
          <a:p>
            <a:r>
              <a:rPr lang="ja-JP" altLang="en-US"/>
              <a:t>このようなインシデントを防ぐには</a:t>
            </a:r>
            <a:endParaRPr lang="en-US" altLang="ja-JP"/>
          </a:p>
          <a:p>
            <a:pPr marL="914400" lvl="1" indent="-457200">
              <a:buFont typeface="+mj-lt"/>
              <a:buAutoNum type="arabicPeriod"/>
            </a:pPr>
            <a:r>
              <a:rPr lang="ja-JP" altLang="en-US"/>
              <a:t>リポジトリの設定の、公開</a:t>
            </a:r>
            <a:r>
              <a:rPr lang="en-US" altLang="ja-JP"/>
              <a:t>(</a:t>
            </a:r>
            <a:r>
              <a:rPr lang="en-US" altLang="ja-JP" b="1"/>
              <a:t>Public</a:t>
            </a:r>
            <a:r>
              <a:rPr lang="en-US" altLang="ja-JP"/>
              <a:t>)/</a:t>
            </a:r>
            <a:r>
              <a:rPr lang="ja-JP" altLang="en-US"/>
              <a:t>非公開</a:t>
            </a:r>
            <a:r>
              <a:rPr lang="en-US" altLang="ja-JP"/>
              <a:t>(</a:t>
            </a:r>
            <a:r>
              <a:rPr lang="en-US" altLang="ja-JP" b="1"/>
              <a:t>Private</a:t>
            </a:r>
            <a:r>
              <a:rPr lang="en-US" altLang="ja-JP"/>
              <a:t>)</a:t>
            </a:r>
            <a:r>
              <a:rPr lang="ja-JP" altLang="en-US"/>
              <a:t>を確認</a:t>
            </a:r>
            <a:endParaRPr lang="en-US" altLang="ja-JP"/>
          </a:p>
          <a:p>
            <a:pPr marL="914400" lvl="1" indent="-457200">
              <a:buFont typeface="+mj-lt"/>
              <a:buAutoNum type="arabicPeriod"/>
            </a:pPr>
            <a:r>
              <a:rPr lang="ja-JP" altLang="en-US"/>
              <a:t>公開リポジトリには、個人情報やパスワード、秘密鍵などの機密情報を載せない</a:t>
            </a:r>
            <a:br>
              <a:rPr lang="en-US" altLang="ja-JP"/>
            </a:br>
            <a:r>
              <a:rPr lang="en-US" altLang="ja-JP"/>
              <a:t>(</a:t>
            </a:r>
            <a:r>
              <a:rPr lang="ja-JP" altLang="en-US"/>
              <a:t>非公開であっても、管理者によって公開リポジトリに変更されることもあった気がする</a:t>
            </a:r>
            <a:r>
              <a:rPr lang="en-US" altLang="ja-JP"/>
              <a:t>)</a:t>
            </a:r>
          </a:p>
          <a:p>
            <a:pPr marL="914400" lvl="1" indent="-457200">
              <a:buFont typeface="+mj-lt"/>
              <a:buAutoNum type="arabicPeriod"/>
            </a:pPr>
            <a:r>
              <a:rPr lang="ja-JP" altLang="en-US"/>
              <a:t>リポジトリの</a:t>
            </a:r>
            <a:r>
              <a:rPr lang="en-US" altLang="ja-JP"/>
              <a:t>URL</a:t>
            </a:r>
            <a:r>
              <a:rPr lang="ja-JP" altLang="en-US"/>
              <a:t>などを不用意に</a:t>
            </a:r>
            <a:r>
              <a:rPr lang="en-US" altLang="ja-JP" b="1"/>
              <a:t>SNS</a:t>
            </a:r>
            <a:r>
              <a:rPr lang="ja-JP" altLang="en-US"/>
              <a:t>などに載せない</a:t>
            </a:r>
            <a:endParaRPr lang="en-US" altLang="ja-JP"/>
          </a:p>
          <a:p>
            <a:endParaRPr kumimoji="1" lang="ja-JP" altLang="en-US"/>
          </a:p>
        </p:txBody>
      </p:sp>
      <p:sp>
        <p:nvSpPr>
          <p:cNvPr id="4" name="スライド番号プレースホルダー 3">
            <a:extLst>
              <a:ext uri="{FF2B5EF4-FFF2-40B4-BE49-F238E27FC236}">
                <a16:creationId xmlns:a16="http://schemas.microsoft.com/office/drawing/2014/main" id="{A3F7F745-F77C-46EF-A51C-A2DF88BF7048}"/>
              </a:ext>
            </a:extLst>
          </p:cNvPr>
          <p:cNvSpPr>
            <a:spLocks noGrp="1"/>
          </p:cNvSpPr>
          <p:nvPr>
            <p:ph type="sldNum" sz="quarter" idx="12"/>
          </p:nvPr>
        </p:nvSpPr>
        <p:spPr/>
        <p:txBody>
          <a:bodyPr/>
          <a:lstStyle/>
          <a:p>
            <a:fld id="{349E52AD-C2C8-444B-9452-5416C7AF987B}" type="slidenum">
              <a:rPr kumimoji="1" lang="ja-JP" altLang="en-US" smtClean="0"/>
              <a:t>53</a:t>
            </a:fld>
            <a:endParaRPr kumimoji="1" lang="ja-JP" altLang="en-US"/>
          </a:p>
        </p:txBody>
      </p:sp>
    </p:spTree>
    <p:extLst>
      <p:ext uri="{BB962C8B-B14F-4D97-AF65-F5344CB8AC3E}">
        <p14:creationId xmlns:p14="http://schemas.microsoft.com/office/powerpoint/2010/main" val="1893769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BA6FE-A98E-404E-80CC-A310E7626301}"/>
              </a:ext>
            </a:extLst>
          </p:cNvPr>
          <p:cNvSpPr>
            <a:spLocks noGrp="1"/>
          </p:cNvSpPr>
          <p:nvPr>
            <p:ph type="title"/>
          </p:nvPr>
        </p:nvSpPr>
        <p:spPr/>
        <p:txBody>
          <a:bodyPr/>
          <a:lstStyle/>
          <a:p>
            <a:r>
              <a:rPr kumimoji="1" lang="en-US" altLang="ja-JP"/>
              <a:t>GitHub</a:t>
            </a:r>
            <a:r>
              <a:rPr kumimoji="1" lang="ja-JP" altLang="en-US"/>
              <a:t>に君も</a:t>
            </a:r>
            <a:r>
              <a:rPr lang="ja-JP" altLang="en-US"/>
              <a:t>アクセス！</a:t>
            </a:r>
            <a:endParaRPr kumimoji="1" lang="ja-JP" altLang="en-US"/>
          </a:p>
        </p:txBody>
      </p:sp>
      <p:sp>
        <p:nvSpPr>
          <p:cNvPr id="3" name="コンテンツ プレースホルダー 2">
            <a:extLst>
              <a:ext uri="{FF2B5EF4-FFF2-40B4-BE49-F238E27FC236}">
                <a16:creationId xmlns:a16="http://schemas.microsoft.com/office/drawing/2014/main" id="{85C8C85E-8432-4D6D-A2A2-A5757F86C895}"/>
              </a:ext>
            </a:extLst>
          </p:cNvPr>
          <p:cNvSpPr>
            <a:spLocks noGrp="1"/>
          </p:cNvSpPr>
          <p:nvPr>
            <p:ph idx="1"/>
          </p:nvPr>
        </p:nvSpPr>
        <p:spPr/>
        <p:txBody>
          <a:bodyPr/>
          <a:lstStyle/>
          <a:p>
            <a:r>
              <a:rPr lang="en-US" altLang="ja-JP" dirty="0">
                <a:hlinkClick r:id="rId3"/>
              </a:rPr>
              <a:t>https://github.com/Aring8510/git-edu/</a:t>
            </a:r>
            <a:endParaRPr lang="en-US" altLang="ja-JP" dirty="0"/>
          </a:p>
          <a:p>
            <a:pPr lvl="1"/>
            <a:r>
              <a:rPr lang="ja-JP" altLang="en-US" dirty="0"/>
              <a:t>勉強会用公開リポジトリ</a:t>
            </a:r>
            <a:endParaRPr lang="en-US" altLang="ja-JP" dirty="0"/>
          </a:p>
          <a:p>
            <a:pPr lvl="1"/>
            <a:r>
              <a:rPr kumimoji="1" lang="ja-JP" altLang="en-US" dirty="0"/>
              <a:t>しばらく残します</a:t>
            </a:r>
            <a:endParaRPr kumimoji="1" lang="en-US" altLang="ja-JP" dirty="0"/>
          </a:p>
          <a:p>
            <a:r>
              <a:rPr lang="ja-JP" altLang="en-US" dirty="0"/>
              <a:t>説明することメモ</a:t>
            </a:r>
            <a:endParaRPr lang="en-US" altLang="ja-JP" dirty="0"/>
          </a:p>
          <a:p>
            <a:pPr lvl="1"/>
            <a:r>
              <a:rPr lang="ja-JP" altLang="en-US" dirty="0"/>
              <a:t>いろんなリポジトリが見れる！！</a:t>
            </a:r>
            <a:endParaRPr lang="en-US" altLang="ja-JP" dirty="0"/>
          </a:p>
          <a:p>
            <a:pPr lvl="1"/>
            <a:r>
              <a:rPr lang="en-US" altLang="ja-JP" dirty="0"/>
              <a:t>watch, star</a:t>
            </a:r>
          </a:p>
          <a:p>
            <a:pPr lvl="1"/>
            <a:r>
              <a:rPr kumimoji="1" lang="ja-JP" altLang="en-US" dirty="0"/>
              <a:t>コミットログの見方</a:t>
            </a:r>
            <a:endParaRPr kumimoji="1" lang="en-US" altLang="ja-JP" dirty="0"/>
          </a:p>
          <a:p>
            <a:pPr lvl="1"/>
            <a:r>
              <a:rPr kumimoji="1" lang="en-US" altLang="ja-JP" dirty="0"/>
              <a:t>Issue</a:t>
            </a:r>
          </a:p>
          <a:p>
            <a:pPr lvl="1"/>
            <a:r>
              <a:rPr lang="ja-JP" altLang="en-US" dirty="0"/>
              <a:t>ファイルが編集できる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B5E705C-4CCF-4534-9C0B-59E2143E69BE}"/>
              </a:ext>
            </a:extLst>
          </p:cNvPr>
          <p:cNvSpPr>
            <a:spLocks noGrp="1"/>
          </p:cNvSpPr>
          <p:nvPr>
            <p:ph type="sldNum" sz="quarter" idx="12"/>
          </p:nvPr>
        </p:nvSpPr>
        <p:spPr/>
        <p:txBody>
          <a:bodyPr/>
          <a:lstStyle/>
          <a:p>
            <a:fld id="{349E52AD-C2C8-444B-9452-5416C7AF987B}" type="slidenum">
              <a:rPr kumimoji="1" lang="ja-JP" altLang="en-US" smtClean="0"/>
              <a:t>54</a:t>
            </a:fld>
            <a:endParaRPr kumimoji="1" lang="ja-JP" altLang="en-US"/>
          </a:p>
        </p:txBody>
      </p:sp>
      <p:pic>
        <p:nvPicPr>
          <p:cNvPr id="5" name="図 4" descr="ダイアグラム&#10;&#10;自動的に生成された説明">
            <a:extLst>
              <a:ext uri="{FF2B5EF4-FFF2-40B4-BE49-F238E27FC236}">
                <a16:creationId xmlns:a16="http://schemas.microsoft.com/office/drawing/2014/main" id="{87E7E580-15B5-4B81-B5B6-B776F3A10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867" y="2645494"/>
            <a:ext cx="5180205" cy="4148292"/>
          </a:xfrm>
          <a:prstGeom prst="rect">
            <a:avLst/>
          </a:prstGeom>
        </p:spPr>
      </p:pic>
    </p:spTree>
    <p:extLst>
      <p:ext uri="{BB962C8B-B14F-4D97-AF65-F5344CB8AC3E}">
        <p14:creationId xmlns:p14="http://schemas.microsoft.com/office/powerpoint/2010/main" val="2813513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b="1" dirty="0"/>
              <a:t>pull</a:t>
            </a:r>
            <a:r>
              <a:rPr kumimoji="1" lang="en-US" altLang="ja-JP" dirty="0"/>
              <a:t>, </a:t>
            </a:r>
            <a:r>
              <a:rPr kumimoji="1" lang="en-US" altLang="ja-JP" b="1" dirty="0"/>
              <a:t>push</a:t>
            </a:r>
            <a:endParaRPr kumimoji="1" lang="ja-JP" altLang="en-US" b="1"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3107648"/>
          </a:xfrm>
        </p:spPr>
        <p:txBody>
          <a:bodyPr>
            <a:normAutofit lnSpcReduction="10000"/>
          </a:bodyPr>
          <a:lstStyle/>
          <a:p>
            <a:r>
              <a:rPr lang="ja-JP" altLang="en-US" dirty="0"/>
              <a:t>リモートリポジトリの変更を手元で反映します</a:t>
            </a:r>
            <a:endParaRPr lang="en-US" altLang="ja-JP" dirty="0"/>
          </a:p>
          <a:p>
            <a:r>
              <a:rPr lang="ja-JP" altLang="en-US" dirty="0"/>
              <a:t>最初の一回は当然</a:t>
            </a:r>
            <a:r>
              <a:rPr lang="en-US" altLang="ja-JP" dirty="0"/>
              <a:t>git clone</a:t>
            </a:r>
            <a:r>
              <a:rPr lang="ja-JP" altLang="en-US" dirty="0"/>
              <a:t>コマンド</a:t>
            </a:r>
            <a:endParaRPr lang="en-US" altLang="ja-JP" dirty="0"/>
          </a:p>
          <a:p>
            <a:r>
              <a:rPr lang="en-US" altLang="ja-JP" b="1" dirty="0"/>
              <a:t>pull</a:t>
            </a:r>
            <a:r>
              <a:rPr lang="ja-JP" altLang="en-US" dirty="0"/>
              <a:t>は手元に変更が反映されます。よって、リモートとローカルをマージしていることがわかりますよね</a:t>
            </a:r>
            <a:r>
              <a:rPr lang="en-US" altLang="ja-JP" dirty="0"/>
              <a:t>?</a:t>
            </a:r>
          </a:p>
          <a:p>
            <a:pPr lvl="1"/>
            <a:r>
              <a:rPr lang="ja-JP" altLang="en-US" dirty="0"/>
              <a:t>実際、</a:t>
            </a:r>
            <a:r>
              <a:rPr lang="en-US" altLang="ja-JP" b="1" dirty="0"/>
              <a:t>pull</a:t>
            </a:r>
            <a:r>
              <a:rPr lang="ja-JP" altLang="en-US" dirty="0"/>
              <a:t>は</a:t>
            </a:r>
            <a:r>
              <a:rPr lang="en-US" altLang="ja-JP" b="1" dirty="0"/>
              <a:t>fetch</a:t>
            </a:r>
            <a:r>
              <a:rPr lang="ja-JP" altLang="en-US" dirty="0"/>
              <a:t>というローカルにブランチを持ってくるコマンドと</a:t>
            </a:r>
            <a:r>
              <a:rPr lang="en-US" altLang="ja-JP" b="1" dirty="0"/>
              <a:t>merge</a:t>
            </a:r>
            <a:r>
              <a:rPr lang="ja-JP" altLang="en-US" dirty="0"/>
              <a:t>コマンドを合わせたコマンドです。</a:t>
            </a:r>
            <a:endParaRPr lang="en-US" altLang="ja-JP" dirty="0"/>
          </a:p>
          <a:p>
            <a:pPr lvl="1"/>
            <a:r>
              <a:rPr lang="ja-JP" altLang="en-US" dirty="0"/>
              <a:t>追跡しているファイルが変更されててコミットしてないと</a:t>
            </a:r>
            <a:r>
              <a:rPr lang="en-US" altLang="ja-JP" dirty="0"/>
              <a:t>pull</a:t>
            </a:r>
            <a:r>
              <a:rPr lang="ja-JP" altLang="en-US" dirty="0"/>
              <a:t>できない</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1541710168"/>
              </p:ext>
            </p:extLst>
          </p:nvPr>
        </p:nvGraphicFramePr>
        <p:xfrm>
          <a:off x="838200" y="4933273"/>
          <a:ext cx="10293096" cy="1788202"/>
        </p:xfrm>
        <a:graphic>
          <a:graphicData uri="http://schemas.openxmlformats.org/drawingml/2006/table">
            <a:tbl>
              <a:tblPr firstRow="1" bandRow="1">
                <a:tableStyleId>{5C22544A-7EE6-4342-B048-85BDC9FD1C3A}</a:tableStyleId>
              </a:tblPr>
              <a:tblGrid>
                <a:gridCol w="5458428">
                  <a:extLst>
                    <a:ext uri="{9D8B030D-6E8A-4147-A177-3AD203B41FA5}">
                      <a16:colId xmlns:a16="http://schemas.microsoft.com/office/drawing/2014/main" val="1532502494"/>
                    </a:ext>
                  </a:extLst>
                </a:gridCol>
                <a:gridCol w="4834668">
                  <a:extLst>
                    <a:ext uri="{9D8B030D-6E8A-4147-A177-3AD203B41FA5}">
                      <a16:colId xmlns:a16="http://schemas.microsoft.com/office/drawing/2014/main" val="1423431629"/>
                    </a:ext>
                  </a:extLst>
                </a:gridCol>
              </a:tblGrid>
              <a:tr h="1788202">
                <a:tc>
                  <a:txBody>
                    <a:bodyPr/>
                    <a:lstStyle/>
                    <a:p>
                      <a:pPr marL="0" indent="0">
                        <a:buNone/>
                      </a:pPr>
                      <a:r>
                        <a:rPr lang="en-US" altLang="ja-JP" dirty="0">
                          <a:solidFill>
                            <a:schemeClr val="tx1"/>
                          </a:solidFill>
                        </a:rPr>
                        <a:t>git pull</a:t>
                      </a:r>
                    </a:p>
                    <a:p>
                      <a:pPr marL="0" indent="0">
                        <a:buNone/>
                      </a:pPr>
                      <a:r>
                        <a:rPr lang="en-US" altLang="ja-JP" dirty="0">
                          <a:solidFill>
                            <a:schemeClr val="tx1"/>
                          </a:solidFill>
                        </a:rPr>
                        <a:t>(</a:t>
                      </a:r>
                      <a:r>
                        <a:rPr lang="ja-JP" altLang="en-US" dirty="0">
                          <a:solidFill>
                            <a:schemeClr val="tx1"/>
                          </a:solidFill>
                        </a:rPr>
                        <a:t>あなた固有のファイルを作成</a:t>
                      </a:r>
                      <a:r>
                        <a:rPr lang="en-US" altLang="ja-JP" dirty="0">
                          <a:solidFill>
                            <a:schemeClr val="tx1"/>
                          </a:solidFill>
                        </a:rPr>
                        <a:t>)</a:t>
                      </a:r>
                    </a:p>
                    <a:p>
                      <a:pPr marL="0" indent="0">
                        <a:buNone/>
                      </a:pPr>
                      <a:r>
                        <a:rPr lang="en-US" altLang="ja-JP" dirty="0">
                          <a:solidFill>
                            <a:schemeClr val="tx1"/>
                          </a:solidFill>
                        </a:rPr>
                        <a:t>git add .</a:t>
                      </a:r>
                    </a:p>
                    <a:p>
                      <a:pPr marL="0" indent="0">
                        <a:buNone/>
                      </a:pPr>
                      <a:r>
                        <a:rPr lang="en-US" altLang="ja-JP" dirty="0">
                          <a:solidFill>
                            <a:schemeClr val="tx1"/>
                          </a:solidFill>
                        </a:rPr>
                        <a:t>git commit -m “</a:t>
                      </a:r>
                      <a:r>
                        <a:rPr lang="ja-JP" altLang="en-US" dirty="0">
                          <a:solidFill>
                            <a:schemeClr val="tx1"/>
                          </a:solidFill>
                        </a:rPr>
                        <a:t>なんらかのコミットメッセージ</a:t>
                      </a:r>
                      <a:r>
                        <a:rPr lang="en-US" altLang="ja-JP" dirty="0">
                          <a:solidFill>
                            <a:schemeClr val="tx1"/>
                          </a:solidFill>
                        </a:rPr>
                        <a:t>”</a:t>
                      </a:r>
                    </a:p>
                    <a:p>
                      <a:pPr marL="0" indent="0">
                        <a:buNone/>
                      </a:pPr>
                      <a:r>
                        <a:rPr lang="en-US" altLang="ja-JP" dirty="0">
                          <a:solidFill>
                            <a:schemeClr val="tx1"/>
                          </a:solidFill>
                        </a:rPr>
                        <a:t>git push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ローカルリポジトリにリモートリポジトリを反映</a:t>
                      </a: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pPr marL="0" indent="0">
                        <a:buNone/>
                      </a:pPr>
                      <a:r>
                        <a:rPr lang="ja-JP" altLang="en-US" dirty="0">
                          <a:solidFill>
                            <a:schemeClr val="tx1"/>
                          </a:solidFill>
                        </a:rPr>
                        <a:t>ローカルリポジトリをリモートリポジトリに反映</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873EFF24-4407-4C7F-AD22-8E3AB60C3B47}"/>
              </a:ext>
            </a:extLst>
          </p:cNvPr>
          <p:cNvSpPr>
            <a:spLocks noGrp="1"/>
          </p:cNvSpPr>
          <p:nvPr>
            <p:ph type="sldNum" sz="quarter" idx="12"/>
          </p:nvPr>
        </p:nvSpPr>
        <p:spPr/>
        <p:txBody>
          <a:bodyPr/>
          <a:lstStyle/>
          <a:p>
            <a:fld id="{349E52AD-C2C8-444B-9452-5416C7AF987B}" type="slidenum">
              <a:rPr kumimoji="1" lang="ja-JP" altLang="en-US" smtClean="0"/>
              <a:t>55</a:t>
            </a:fld>
            <a:endParaRPr kumimoji="1" lang="ja-JP" altLang="en-US"/>
          </a:p>
        </p:txBody>
      </p:sp>
      <p:pic>
        <p:nvPicPr>
          <p:cNvPr id="8" name="図 7" descr="ダイアグラム&#10;&#10;自動的に生成された説明">
            <a:extLst>
              <a:ext uri="{FF2B5EF4-FFF2-40B4-BE49-F238E27FC236}">
                <a16:creationId xmlns:a16="http://schemas.microsoft.com/office/drawing/2014/main" id="{C5D3B1B6-8FA4-4A46-A74C-6F697424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536" y="69650"/>
            <a:ext cx="3382464" cy="2708668"/>
          </a:xfrm>
          <a:prstGeom prst="rect">
            <a:avLst/>
          </a:prstGeom>
        </p:spPr>
      </p:pic>
    </p:spTree>
    <p:extLst>
      <p:ext uri="{BB962C8B-B14F-4D97-AF65-F5344CB8AC3E}">
        <p14:creationId xmlns:p14="http://schemas.microsoft.com/office/powerpoint/2010/main" val="3582380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branch</a:t>
            </a:r>
            <a:r>
              <a:rPr kumimoji="1" lang="ja-JP" altLang="en-US" dirty="0"/>
              <a:t>を</a:t>
            </a:r>
            <a:r>
              <a:rPr kumimoji="1" lang="en-US" altLang="ja-JP" b="1" dirty="0"/>
              <a:t>push</a:t>
            </a:r>
            <a:endParaRPr kumimoji="1" lang="ja-JP" altLang="en-US" b="1"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r>
              <a:rPr lang="en-US" altLang="ja-JP" dirty="0"/>
              <a:t>branch</a:t>
            </a:r>
            <a:r>
              <a:rPr lang="ja-JP" altLang="en-US" dirty="0"/>
              <a:t>を</a:t>
            </a:r>
            <a:r>
              <a:rPr lang="en-US" altLang="ja-JP" b="1" dirty="0"/>
              <a:t>push</a:t>
            </a:r>
          </a:p>
          <a:p>
            <a:pPr marL="0" indent="0">
              <a:buNone/>
            </a:pPr>
            <a:r>
              <a:rPr lang="ja-JP" altLang="en-US" dirty="0"/>
              <a:t>・</a:t>
            </a:r>
            <a:r>
              <a:rPr lang="en-US" altLang="ja-JP" b="1" dirty="0"/>
              <a:t>origin</a:t>
            </a:r>
            <a:r>
              <a:rPr lang="en-US" altLang="ja-JP" dirty="0"/>
              <a:t>:</a:t>
            </a:r>
            <a:r>
              <a:rPr lang="ja-JP" altLang="en-US" dirty="0"/>
              <a:t>今いるブランチのこと</a:t>
            </a: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1353841449"/>
              </p:ext>
            </p:extLst>
          </p:nvPr>
        </p:nvGraphicFramePr>
        <p:xfrm>
          <a:off x="838200" y="3286125"/>
          <a:ext cx="10293096" cy="3166872"/>
        </p:xfrm>
        <a:graphic>
          <a:graphicData uri="http://schemas.openxmlformats.org/drawingml/2006/table">
            <a:tbl>
              <a:tblPr firstRow="1" bandRow="1">
                <a:tableStyleId>{5C22544A-7EE6-4342-B048-85BDC9FD1C3A}</a:tableStyleId>
              </a:tblPr>
              <a:tblGrid>
                <a:gridCol w="5446853">
                  <a:extLst>
                    <a:ext uri="{9D8B030D-6E8A-4147-A177-3AD203B41FA5}">
                      <a16:colId xmlns:a16="http://schemas.microsoft.com/office/drawing/2014/main" val="1532502494"/>
                    </a:ext>
                  </a:extLst>
                </a:gridCol>
                <a:gridCol w="4846243">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checkout -b </a:t>
                      </a:r>
                      <a:r>
                        <a:rPr lang="ja-JP" altLang="en-US" dirty="0">
                          <a:solidFill>
                            <a:schemeClr val="tx1"/>
                          </a:solidFill>
                        </a:rPr>
                        <a:t>あなた固有のブランチ名</a:t>
                      </a:r>
                      <a:endParaRPr lang="en-US" altLang="ja-JP" dirty="0">
                        <a:solidFill>
                          <a:schemeClr val="tx1"/>
                        </a:solidFill>
                      </a:endParaRPr>
                    </a:p>
                    <a:p>
                      <a:pPr marL="0" indent="0">
                        <a:buNone/>
                      </a:pPr>
                      <a:r>
                        <a:rPr lang="en-US" altLang="ja-JP" dirty="0">
                          <a:solidFill>
                            <a:schemeClr val="tx1"/>
                          </a:solidFill>
                        </a:rPr>
                        <a:t>git push -u origin </a:t>
                      </a:r>
                      <a:r>
                        <a:rPr lang="ja-JP" altLang="en-US" dirty="0">
                          <a:solidFill>
                            <a:schemeClr val="tx1"/>
                          </a:solidFill>
                        </a:rPr>
                        <a:t>リモートに登録したいブランチ名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p>
                      <a:pPr marL="0" indent="0">
                        <a:buNone/>
                      </a:pPr>
                      <a:r>
                        <a:rPr lang="ja-JP" altLang="en-US" dirty="0">
                          <a:solidFill>
                            <a:schemeClr val="tx1"/>
                          </a:solidFill>
                        </a:rPr>
                        <a:t>リモートにローカルのブランチ</a:t>
                      </a:r>
                      <a:r>
                        <a:rPr lang="en-US" altLang="ja-JP" dirty="0">
                          <a:solidFill>
                            <a:schemeClr val="tx1"/>
                          </a:solidFill>
                        </a:rPr>
                        <a:t>(origin)</a:t>
                      </a:r>
                      <a:r>
                        <a:rPr lang="ja-JP" altLang="en-US" dirty="0">
                          <a:solidFill>
                            <a:schemeClr val="tx1"/>
                          </a:solidFill>
                        </a:rPr>
                        <a:t>を反映</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D436CCEA-4C82-45AB-AD04-E7CB4B142173}"/>
              </a:ext>
            </a:extLst>
          </p:cNvPr>
          <p:cNvSpPr>
            <a:spLocks noGrp="1"/>
          </p:cNvSpPr>
          <p:nvPr>
            <p:ph type="sldNum" sz="quarter" idx="12"/>
          </p:nvPr>
        </p:nvSpPr>
        <p:spPr/>
        <p:txBody>
          <a:bodyPr/>
          <a:lstStyle/>
          <a:p>
            <a:fld id="{349E52AD-C2C8-444B-9452-5416C7AF987B}" type="slidenum">
              <a:rPr kumimoji="1" lang="ja-JP" altLang="en-US" smtClean="0"/>
              <a:t>56</a:t>
            </a:fld>
            <a:endParaRPr kumimoji="1" lang="ja-JP" altLang="en-US"/>
          </a:p>
        </p:txBody>
      </p:sp>
      <mc:AlternateContent xmlns:mc="http://schemas.openxmlformats.org/markup-compatibility/2006">
        <mc:Choice xmlns:pslz="http://schemas.microsoft.com/office/powerpoint/2016/slidezoom" Requires="pslz">
          <p:graphicFrame>
            <p:nvGraphicFramePr>
              <p:cNvPr id="7" name="スライド ズーム 6">
                <a:extLst>
                  <a:ext uri="{FF2B5EF4-FFF2-40B4-BE49-F238E27FC236}">
                    <a16:creationId xmlns:a16="http://schemas.microsoft.com/office/drawing/2014/main" id="{607E4A31-E293-4FC2-B1B8-04FEC414F5F9}"/>
                  </a:ext>
                </a:extLst>
              </p:cNvPr>
              <p:cNvGraphicFramePr>
                <a:graphicFrameLocks noChangeAspect="1"/>
              </p:cNvGraphicFramePr>
              <p:nvPr>
                <p:extLst>
                  <p:ext uri="{D42A27DB-BD31-4B8C-83A1-F6EECF244321}">
                    <p14:modId xmlns:p14="http://schemas.microsoft.com/office/powerpoint/2010/main" val="2227388824"/>
                  </p:ext>
                </p:extLst>
              </p:nvPr>
            </p:nvGraphicFramePr>
            <p:xfrm>
              <a:off x="6406896" y="354807"/>
              <a:ext cx="4724400" cy="2657475"/>
            </p:xfrm>
            <a:graphic>
              <a:graphicData uri="http://schemas.microsoft.com/office/powerpoint/2016/slidezoom">
                <pslz:sldZm>
                  <pslz:sldZmObj sldId="307" cId="1899706667">
                    <pslz:zmPr id="{8C8D499E-C625-43E1-B18C-C508D7A56B97}" returnToParent="0" transitionDur="1000">
                      <p166:blipFill xmlns:p166="http://schemas.microsoft.com/office/powerpoint/2016/6/main">
                        <a:blip r:embed="rId3"/>
                        <a:stretch>
                          <a:fillRect/>
                        </a:stretch>
                      </p166:blipFill>
                      <p166:spPr xmlns:p166="http://schemas.microsoft.com/office/powerpoint/2016/6/main">
                        <a:xfrm>
                          <a:off x="0" y="0"/>
                          <a:ext cx="4724400" cy="2657475"/>
                        </a:xfrm>
                        <a:prstGeom prst="rect">
                          <a:avLst/>
                        </a:prstGeom>
                        <a:ln w="3175">
                          <a:solidFill>
                            <a:prstClr val="ltGray"/>
                          </a:solidFill>
                        </a:ln>
                        <a:effectLst/>
                      </p166:spPr>
                    </pslz:zmPr>
                  </pslz:sldZmObj>
                </pslz:sldZm>
              </a:graphicData>
            </a:graphic>
          </p:graphicFrame>
        </mc:Choice>
        <mc:Fallback>
          <p:pic>
            <p:nvPicPr>
              <p:cNvPr id="7" name="スライド ズーム 6">
                <a:hlinkClick r:id="rId4" action="ppaction://hlinksldjump"/>
                <a:extLst>
                  <a:ext uri="{FF2B5EF4-FFF2-40B4-BE49-F238E27FC236}">
                    <a16:creationId xmlns:a16="http://schemas.microsoft.com/office/drawing/2014/main" id="{607E4A31-E293-4FC2-B1B8-04FEC414F5F9}"/>
                  </a:ext>
                </a:extLst>
              </p:cNvPr>
              <p:cNvPicPr>
                <a:picLocks noGrp="1" noRot="1" noChangeAspect="1" noMove="1" noResize="1" noEditPoints="1" noAdjustHandles="1" noChangeArrowheads="1" noChangeShapeType="1"/>
              </p:cNvPicPr>
              <p:nvPr/>
            </p:nvPicPr>
            <p:blipFill>
              <a:blip r:embed="rId3"/>
              <a:stretch>
                <a:fillRect/>
              </a:stretch>
            </p:blipFill>
            <p:spPr>
              <a:xfrm>
                <a:off x="6406896" y="354807"/>
                <a:ext cx="4724400" cy="2657475"/>
              </a:xfrm>
              <a:prstGeom prst="rect">
                <a:avLst/>
              </a:prstGeom>
              <a:ln w="3175">
                <a:solidFill>
                  <a:prstClr val="ltGray"/>
                </a:solidFill>
              </a:ln>
              <a:effectLst/>
            </p:spPr>
          </p:pic>
        </mc:Fallback>
      </mc:AlternateContent>
    </p:spTree>
    <p:extLst>
      <p:ext uri="{BB962C8B-B14F-4D97-AF65-F5344CB8AC3E}">
        <p14:creationId xmlns:p14="http://schemas.microsoft.com/office/powerpoint/2010/main" val="2889507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F42D8F-1834-4B61-AD4A-D8D209BB3366}"/>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EX:</a:t>
            </a:r>
            <a:r>
              <a:rPr kumimoji="1" lang="ja-JP" altLang="en-US" dirty="0"/>
              <a:t>リモートとローカルの同期</a:t>
            </a:r>
          </a:p>
        </p:txBody>
      </p:sp>
      <p:sp>
        <p:nvSpPr>
          <p:cNvPr id="3" name="コンテンツ プレースホルダー 2">
            <a:extLst>
              <a:ext uri="{FF2B5EF4-FFF2-40B4-BE49-F238E27FC236}">
                <a16:creationId xmlns:a16="http://schemas.microsoft.com/office/drawing/2014/main" id="{7561E648-9612-4257-9882-FB08CC75D398}"/>
              </a:ext>
            </a:extLst>
          </p:cNvPr>
          <p:cNvSpPr>
            <a:spLocks noGrp="1"/>
          </p:cNvSpPr>
          <p:nvPr>
            <p:ph idx="1"/>
          </p:nvPr>
        </p:nvSpPr>
        <p:spPr/>
        <p:txBody>
          <a:bodyPr/>
          <a:lstStyle/>
          <a:p>
            <a:r>
              <a:rPr lang="en-US" altLang="ja-JP" b="1" dirty="0"/>
              <a:t>git remote add origin &lt;URL&gt;</a:t>
            </a:r>
          </a:p>
          <a:p>
            <a:pPr lvl="1"/>
            <a:r>
              <a:rPr lang="ja-JP" altLang="en-US" dirty="0"/>
              <a:t>現在のリポジトリを</a:t>
            </a:r>
            <a:r>
              <a:rPr lang="en-US" altLang="ja-JP" dirty="0"/>
              <a:t>URL</a:t>
            </a:r>
            <a:r>
              <a:rPr lang="ja-JP" altLang="en-US" dirty="0"/>
              <a:t>のリモートリポジトリに登録する</a:t>
            </a:r>
            <a:endParaRPr lang="en-US" altLang="ja-JP" dirty="0"/>
          </a:p>
          <a:p>
            <a:pPr lvl="1"/>
            <a:r>
              <a:rPr lang="ja-JP" altLang="en-US" dirty="0"/>
              <a:t>リモートリポジトリを作るときに打つコマンド</a:t>
            </a:r>
            <a:endParaRPr lang="en-US" altLang="ja-JP" dirty="0"/>
          </a:p>
          <a:p>
            <a:r>
              <a:rPr lang="en-US" altLang="ja-JP" b="1" i="0" dirty="0">
                <a:effectLst/>
                <a:latin typeface="-apple-system"/>
              </a:rPr>
              <a:t>git push --set-upstream origin &lt;</a:t>
            </a:r>
            <a:r>
              <a:rPr lang="en-US" altLang="ja-JP" b="1" i="0" dirty="0" err="1">
                <a:effectLst/>
                <a:latin typeface="-apple-system"/>
              </a:rPr>
              <a:t>remote_branch</a:t>
            </a:r>
            <a:r>
              <a:rPr lang="ja-JP" altLang="en-US" b="1" i="0" dirty="0">
                <a:effectLst/>
                <a:latin typeface="-apple-system"/>
              </a:rPr>
              <a:t>名</a:t>
            </a:r>
            <a:r>
              <a:rPr lang="en-US" altLang="ja-JP" b="1" i="0" dirty="0">
                <a:effectLst/>
                <a:latin typeface="-apple-system"/>
              </a:rPr>
              <a:t>&gt;</a:t>
            </a:r>
          </a:p>
          <a:p>
            <a:pPr lvl="1"/>
            <a:r>
              <a:rPr lang="en-US" altLang="ja-JP" b="1" dirty="0">
                <a:latin typeface="-apple-system"/>
              </a:rPr>
              <a:t>origin</a:t>
            </a:r>
            <a:r>
              <a:rPr lang="ja-JP" altLang="en-US" dirty="0">
                <a:latin typeface="-apple-system"/>
              </a:rPr>
              <a:t>のブランチを</a:t>
            </a:r>
            <a:r>
              <a:rPr lang="ja-JP" altLang="en-US" dirty="0">
                <a:solidFill>
                  <a:srgbClr val="FF0000"/>
                </a:solidFill>
                <a:latin typeface="-apple-system"/>
              </a:rPr>
              <a:t>リモートの</a:t>
            </a:r>
            <a:r>
              <a:rPr lang="en-US" altLang="ja-JP" b="1" dirty="0" err="1">
                <a:latin typeface="-apple-system"/>
              </a:rPr>
              <a:t>remote_branch</a:t>
            </a:r>
            <a:r>
              <a:rPr lang="ja-JP" altLang="en-US" dirty="0">
                <a:latin typeface="-apple-system"/>
              </a:rPr>
              <a:t>と同期させる</a:t>
            </a:r>
            <a:endParaRPr lang="en-US" altLang="ja-JP" dirty="0">
              <a:latin typeface="-apple-system"/>
            </a:endParaRPr>
          </a:p>
          <a:p>
            <a:pPr lvl="1"/>
            <a:r>
              <a:rPr lang="en-US" altLang="ja-JP" b="1" i="0" dirty="0">
                <a:effectLst/>
                <a:latin typeface="-apple-system"/>
              </a:rPr>
              <a:t>upstream</a:t>
            </a:r>
            <a:r>
              <a:rPr lang="ja-JP" altLang="en-US" dirty="0">
                <a:latin typeface="-apple-system"/>
              </a:rPr>
              <a:t>とは同期先という意味で、これからこのブランチは</a:t>
            </a:r>
            <a:r>
              <a:rPr lang="en-US" altLang="ja-JP" dirty="0" err="1">
                <a:latin typeface="-apple-system"/>
              </a:rPr>
              <a:t>remote_branch</a:t>
            </a:r>
            <a:r>
              <a:rPr lang="ja-JP" altLang="en-US" dirty="0">
                <a:latin typeface="-apple-system"/>
              </a:rPr>
              <a:t>と</a:t>
            </a:r>
            <a:r>
              <a:rPr lang="en-US" altLang="ja-JP" dirty="0">
                <a:latin typeface="-apple-system"/>
              </a:rPr>
              <a:t>pull</a:t>
            </a:r>
            <a:r>
              <a:rPr lang="ja-JP" altLang="en-US" dirty="0">
                <a:latin typeface="-apple-system"/>
              </a:rPr>
              <a:t>・</a:t>
            </a:r>
            <a:r>
              <a:rPr lang="en-US" altLang="ja-JP" dirty="0">
                <a:latin typeface="-apple-system"/>
              </a:rPr>
              <a:t>push</a:t>
            </a:r>
            <a:r>
              <a:rPr lang="ja-JP" altLang="en-US" dirty="0">
                <a:latin typeface="-apple-system"/>
              </a:rPr>
              <a:t>をするよ。</a:t>
            </a:r>
            <a:endParaRPr lang="en-US" altLang="ja-JP" i="0" dirty="0">
              <a:effectLst/>
              <a:latin typeface="-apple-system"/>
            </a:endParaRPr>
          </a:p>
          <a:p>
            <a:endParaRPr kumimoji="1" lang="ja-JP" altLang="en-US" dirty="0"/>
          </a:p>
        </p:txBody>
      </p:sp>
      <p:sp>
        <p:nvSpPr>
          <p:cNvPr id="4" name="スライド番号プレースホルダー 3">
            <a:extLst>
              <a:ext uri="{FF2B5EF4-FFF2-40B4-BE49-F238E27FC236}">
                <a16:creationId xmlns:a16="http://schemas.microsoft.com/office/drawing/2014/main" id="{F18A5884-F02D-4FE2-B6F0-6918D658EC33}"/>
              </a:ext>
            </a:extLst>
          </p:cNvPr>
          <p:cNvSpPr>
            <a:spLocks noGrp="1"/>
          </p:cNvSpPr>
          <p:nvPr>
            <p:ph type="sldNum" sz="quarter" idx="12"/>
          </p:nvPr>
        </p:nvSpPr>
        <p:spPr/>
        <p:txBody>
          <a:bodyPr/>
          <a:lstStyle/>
          <a:p>
            <a:fld id="{349E52AD-C2C8-444B-9452-5416C7AF987B}" type="slidenum">
              <a:rPr kumimoji="1" lang="ja-JP" altLang="en-US" smtClean="0"/>
              <a:t>57</a:t>
            </a:fld>
            <a:endParaRPr kumimoji="1" lang="ja-JP" altLang="en-US"/>
          </a:p>
        </p:txBody>
      </p:sp>
    </p:spTree>
    <p:extLst>
      <p:ext uri="{BB962C8B-B14F-4D97-AF65-F5344CB8AC3E}">
        <p14:creationId xmlns:p14="http://schemas.microsoft.com/office/powerpoint/2010/main" val="640118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60804-F4C3-4749-928D-68A29CD20C5D}"/>
              </a:ext>
            </a:extLst>
          </p:cNvPr>
          <p:cNvSpPr>
            <a:spLocks noGrp="1"/>
          </p:cNvSpPr>
          <p:nvPr>
            <p:ph type="title"/>
          </p:nvPr>
        </p:nvSpPr>
        <p:spPr/>
        <p:txBody>
          <a:bodyPr/>
          <a:lstStyle/>
          <a:p>
            <a:r>
              <a:rPr kumimoji="1" lang="ja-JP" altLang="en-US" b="1" dirty="0"/>
              <a:t>プルリクエスト</a:t>
            </a:r>
          </a:p>
        </p:txBody>
      </p:sp>
      <p:sp>
        <p:nvSpPr>
          <p:cNvPr id="3" name="コンテンツ プレースホルダー 2">
            <a:extLst>
              <a:ext uri="{FF2B5EF4-FFF2-40B4-BE49-F238E27FC236}">
                <a16:creationId xmlns:a16="http://schemas.microsoft.com/office/drawing/2014/main" id="{B6187F83-E65A-4D79-A9BE-9871B8C02ED9}"/>
              </a:ext>
            </a:extLst>
          </p:cNvPr>
          <p:cNvSpPr>
            <a:spLocks noGrp="1"/>
          </p:cNvSpPr>
          <p:nvPr>
            <p:ph idx="1"/>
          </p:nvPr>
        </p:nvSpPr>
        <p:spPr/>
        <p:txBody>
          <a:bodyPr/>
          <a:lstStyle/>
          <a:p>
            <a:r>
              <a:rPr kumimoji="1" lang="ja-JP" altLang="en-US"/>
              <a:t>だれでも</a:t>
            </a:r>
            <a:r>
              <a:rPr kumimoji="1" lang="en-US" altLang="ja-JP"/>
              <a:t>master</a:t>
            </a:r>
            <a:r>
              <a:rPr kumimoji="1" lang="ja-JP" altLang="en-US"/>
              <a:t>に</a:t>
            </a:r>
            <a:r>
              <a:rPr kumimoji="1" lang="en-US" altLang="ja-JP"/>
              <a:t>push</a:t>
            </a:r>
            <a:r>
              <a:rPr kumimoji="1" lang="ja-JP" altLang="en-US"/>
              <a:t>できてしまうと、ミスで</a:t>
            </a:r>
            <a:r>
              <a:rPr kumimoji="1" lang="en-US" altLang="ja-JP"/>
              <a:t>master</a:t>
            </a:r>
            <a:r>
              <a:rPr kumimoji="1" lang="ja-JP" altLang="en-US"/>
              <a:t>が壊れてしまう可能性がある。</a:t>
            </a:r>
            <a:endParaRPr kumimoji="1" lang="en-US" altLang="ja-JP"/>
          </a:p>
          <a:p>
            <a:pPr lvl="1"/>
            <a:r>
              <a:rPr lang="en-US" altLang="ja-JP"/>
              <a:t>Git</a:t>
            </a:r>
            <a:r>
              <a:rPr lang="ja-JP" altLang="en-US"/>
              <a:t>なので戻せるとはいえ、責任者のみが触れたほうがいい</a:t>
            </a:r>
            <a:endParaRPr lang="en-US" altLang="ja-JP"/>
          </a:p>
          <a:p>
            <a:r>
              <a:rPr kumimoji="1" lang="ja-JP" altLang="en-US"/>
              <a:t>その場合、他の開発者は自分のブランチから</a:t>
            </a:r>
            <a:r>
              <a:rPr kumimoji="1" lang="ja-JP" altLang="en-US" b="1"/>
              <a:t>プルリクエスト</a:t>
            </a:r>
            <a:r>
              <a:rPr kumimoji="1" lang="ja-JP" altLang="en-US"/>
              <a:t>を送り、レビュー後に責任者が</a:t>
            </a:r>
            <a:r>
              <a:rPr kumimoji="1" lang="en-US" altLang="ja-JP"/>
              <a:t>master</a:t>
            </a:r>
            <a:r>
              <a:rPr kumimoji="1" lang="ja-JP" altLang="en-US"/>
              <a:t>にマージする運用にする。</a:t>
            </a:r>
            <a:endParaRPr kumimoji="1" lang="en-US" altLang="ja-JP"/>
          </a:p>
          <a:p>
            <a:pPr lvl="1"/>
            <a:r>
              <a:rPr kumimoji="1" lang="ja-JP" altLang="en-US"/>
              <a:t>責任者のことを</a:t>
            </a:r>
            <a:r>
              <a:rPr kumimoji="1" lang="en-US" altLang="ja-JP"/>
              <a:t>GitHub</a:t>
            </a:r>
            <a:r>
              <a:rPr kumimoji="1" lang="ja-JP" altLang="en-US"/>
              <a:t>では</a:t>
            </a:r>
            <a:r>
              <a:rPr kumimoji="1" lang="ja-JP" altLang="en-US" b="1"/>
              <a:t>コードオーナー</a:t>
            </a:r>
            <a:r>
              <a:rPr kumimoji="1" lang="ja-JP" altLang="en-US"/>
              <a:t>という</a:t>
            </a:r>
            <a:endParaRPr kumimoji="1" lang="en-US" altLang="ja-JP"/>
          </a:p>
          <a:p>
            <a:pPr lvl="1"/>
            <a:r>
              <a:rPr lang="ja-JP" altLang="en-US"/>
              <a:t>ブランチにコードオーナーのみ書き込み権限を持つように設定すればブランチを保護できる</a:t>
            </a:r>
            <a:endParaRPr kumimoji="1" lang="ja-JP" altLang="en-US"/>
          </a:p>
        </p:txBody>
      </p:sp>
      <p:sp>
        <p:nvSpPr>
          <p:cNvPr id="4" name="スライド番号プレースホルダー 3">
            <a:extLst>
              <a:ext uri="{FF2B5EF4-FFF2-40B4-BE49-F238E27FC236}">
                <a16:creationId xmlns:a16="http://schemas.microsoft.com/office/drawing/2014/main" id="{17034F95-6811-4A31-94DE-4A97F37592E1}"/>
              </a:ext>
            </a:extLst>
          </p:cNvPr>
          <p:cNvSpPr>
            <a:spLocks noGrp="1"/>
          </p:cNvSpPr>
          <p:nvPr>
            <p:ph type="sldNum" sz="quarter" idx="12"/>
          </p:nvPr>
        </p:nvSpPr>
        <p:spPr/>
        <p:txBody>
          <a:bodyPr/>
          <a:lstStyle/>
          <a:p>
            <a:fld id="{349E52AD-C2C8-444B-9452-5416C7AF987B}" type="slidenum">
              <a:rPr kumimoji="1" lang="ja-JP" altLang="en-US" smtClean="0"/>
              <a:t>58</a:t>
            </a:fld>
            <a:endParaRPr kumimoji="1" lang="ja-JP" altLang="en-US"/>
          </a:p>
        </p:txBody>
      </p:sp>
    </p:spTree>
    <p:extLst>
      <p:ext uri="{BB962C8B-B14F-4D97-AF65-F5344CB8AC3E}">
        <p14:creationId xmlns:p14="http://schemas.microsoft.com/office/powerpoint/2010/main" val="1310013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ja-JP" altLang="en-US" b="1" dirty="0"/>
              <a:t>プルリクエスト</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3033758"/>
          </a:xfrm>
        </p:spPr>
        <p:txBody>
          <a:bodyPr>
            <a:normAutofit/>
          </a:bodyPr>
          <a:lstStyle/>
          <a:p>
            <a:pPr marL="0" indent="0">
              <a:buNone/>
            </a:pPr>
            <a:r>
              <a:rPr lang="ja-JP" altLang="en-US"/>
              <a:t>・</a:t>
            </a:r>
            <a:r>
              <a:rPr lang="en-US" altLang="ja-JP"/>
              <a:t>GitHub</a:t>
            </a:r>
            <a:r>
              <a:rPr lang="ja-JP" altLang="en-US"/>
              <a:t>上</a:t>
            </a:r>
            <a:br>
              <a:rPr lang="en-US" altLang="ja-JP"/>
            </a:br>
            <a:r>
              <a:rPr lang="en-US" altLang="ja-JP"/>
              <a:t>(</a:t>
            </a:r>
            <a:r>
              <a:rPr lang="ja-JP" altLang="en-US"/>
              <a:t>ローカルでもいい</a:t>
            </a:r>
            <a:r>
              <a:rPr lang="en-US" altLang="ja-JP"/>
              <a:t>)</a:t>
            </a:r>
          </a:p>
          <a:p>
            <a:pPr marL="0" indent="0">
              <a:buNone/>
            </a:pPr>
            <a:r>
              <a:rPr lang="ja-JP" altLang="en-US"/>
              <a:t>のさきほど建てた</a:t>
            </a:r>
            <a:r>
              <a:rPr lang="ja-JP" altLang="en-US" b="1">
                <a:solidFill>
                  <a:srgbClr val="FF0000"/>
                </a:solidFill>
              </a:rPr>
              <a:t>ブランチ上</a:t>
            </a:r>
            <a:br>
              <a:rPr lang="en-US" altLang="ja-JP"/>
            </a:br>
            <a:r>
              <a:rPr lang="ja-JP" altLang="en-US"/>
              <a:t>でコミットを作成</a:t>
            </a:r>
            <a:endParaRPr lang="en-US" altLang="ja-JP"/>
          </a:p>
          <a:p>
            <a:pPr marL="0" indent="0">
              <a:buNone/>
            </a:pPr>
            <a:r>
              <a:rPr lang="ja-JP" altLang="en-US"/>
              <a:t>・プルリクエストを送る</a:t>
            </a:r>
            <a:endParaRPr lang="en-US" altLang="ja-JP"/>
          </a:p>
        </p:txBody>
      </p:sp>
      <p:pic>
        <p:nvPicPr>
          <p:cNvPr id="5" name="図 4">
            <a:extLst>
              <a:ext uri="{FF2B5EF4-FFF2-40B4-BE49-F238E27FC236}">
                <a16:creationId xmlns:a16="http://schemas.microsoft.com/office/drawing/2014/main" id="{2DB42C60-A2B2-43A6-BBE6-838BEA7AFD3A}"/>
              </a:ext>
            </a:extLst>
          </p:cNvPr>
          <p:cNvPicPr>
            <a:picLocks noChangeAspect="1"/>
          </p:cNvPicPr>
          <p:nvPr/>
        </p:nvPicPr>
        <p:blipFill rotWithShape="1">
          <a:blip r:embed="rId2"/>
          <a:srcRect l="2108" t="21715" r="4635" b="3823"/>
          <a:stretch/>
        </p:blipFill>
        <p:spPr>
          <a:xfrm>
            <a:off x="5752011" y="1493153"/>
            <a:ext cx="6244046" cy="5364847"/>
          </a:xfrm>
          <a:prstGeom prst="rect">
            <a:avLst/>
          </a:prstGeom>
        </p:spPr>
      </p:pic>
      <p:sp>
        <p:nvSpPr>
          <p:cNvPr id="4" name="スライド番号プレースホルダー 3">
            <a:extLst>
              <a:ext uri="{FF2B5EF4-FFF2-40B4-BE49-F238E27FC236}">
                <a16:creationId xmlns:a16="http://schemas.microsoft.com/office/drawing/2014/main" id="{875F3121-A60B-48C2-8B41-0A67DAC59AE9}"/>
              </a:ext>
            </a:extLst>
          </p:cNvPr>
          <p:cNvSpPr>
            <a:spLocks noGrp="1"/>
          </p:cNvSpPr>
          <p:nvPr>
            <p:ph type="sldNum" sz="quarter" idx="12"/>
          </p:nvPr>
        </p:nvSpPr>
        <p:spPr/>
        <p:txBody>
          <a:bodyPr/>
          <a:lstStyle/>
          <a:p>
            <a:fld id="{349E52AD-C2C8-444B-9452-5416C7AF987B}" type="slidenum">
              <a:rPr kumimoji="1" lang="ja-JP" altLang="en-US" smtClean="0"/>
              <a:t>59</a:t>
            </a:fld>
            <a:endParaRPr kumimoji="1" lang="ja-JP" altLang="en-US"/>
          </a:p>
        </p:txBody>
      </p:sp>
    </p:spTree>
    <p:extLst>
      <p:ext uri="{BB962C8B-B14F-4D97-AF65-F5344CB8AC3E}">
        <p14:creationId xmlns:p14="http://schemas.microsoft.com/office/powerpoint/2010/main" val="25538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0CA47-FE92-4FA5-9432-E2FE21DEB2ED}"/>
              </a:ext>
            </a:extLst>
          </p:cNvPr>
          <p:cNvSpPr>
            <a:spLocks noGrp="1"/>
          </p:cNvSpPr>
          <p:nvPr>
            <p:ph type="title"/>
          </p:nvPr>
        </p:nvSpPr>
        <p:spPr/>
        <p:txBody>
          <a:bodyPr/>
          <a:lstStyle/>
          <a:p>
            <a:r>
              <a:rPr kumimoji="1" lang="ja-JP" altLang="en-US"/>
              <a:t>学習範囲</a:t>
            </a:r>
          </a:p>
        </p:txBody>
      </p:sp>
      <p:sp>
        <p:nvSpPr>
          <p:cNvPr id="3" name="コンテンツ プレースホルダー 2">
            <a:extLst>
              <a:ext uri="{FF2B5EF4-FFF2-40B4-BE49-F238E27FC236}">
                <a16:creationId xmlns:a16="http://schemas.microsoft.com/office/drawing/2014/main" id="{2011CE88-907B-45D2-8C38-875D73D36151}"/>
              </a:ext>
            </a:extLst>
          </p:cNvPr>
          <p:cNvSpPr>
            <a:spLocks noGrp="1"/>
          </p:cNvSpPr>
          <p:nvPr>
            <p:ph idx="1"/>
          </p:nvPr>
        </p:nvSpPr>
        <p:spPr/>
        <p:txBody>
          <a:bodyPr/>
          <a:lstStyle/>
          <a:p>
            <a:r>
              <a:rPr kumimoji="1" lang="ja-JP" altLang="en-US"/>
              <a:t>今の皆さんを猿とすると、</a:t>
            </a:r>
            <a:r>
              <a:rPr lang="ja-JP" altLang="en-US"/>
              <a:t>、、</a:t>
            </a:r>
            <a:endParaRPr kumimoji="1" lang="en-US" altLang="ja-JP"/>
          </a:p>
          <a:p>
            <a:r>
              <a:rPr kumimoji="1" lang="en-US" altLang="ja-JP"/>
              <a:t>Git</a:t>
            </a:r>
            <a:r>
              <a:rPr lang="ja-JP" altLang="en-US"/>
              <a:t>猿人になる</a:t>
            </a:r>
            <a:endParaRPr lang="en-US" altLang="ja-JP"/>
          </a:p>
          <a:p>
            <a:pPr lvl="1"/>
            <a:r>
              <a:rPr kumimoji="1" lang="en-US" altLang="ja-JP"/>
              <a:t>git [add, commit</a:t>
            </a:r>
            <a:r>
              <a:rPr lang="en-US" altLang="ja-JP"/>
              <a:t>, reset, status, log]</a:t>
            </a:r>
          </a:p>
          <a:p>
            <a:r>
              <a:rPr lang="en-US" altLang="ja-JP"/>
              <a:t>GitHub</a:t>
            </a:r>
            <a:r>
              <a:rPr lang="ja-JP" altLang="en-US"/>
              <a:t>原人になる</a:t>
            </a:r>
            <a:endParaRPr lang="en-US" altLang="ja-JP"/>
          </a:p>
          <a:p>
            <a:pPr lvl="1"/>
            <a:r>
              <a:rPr lang="en-US" altLang="ja-JP"/>
              <a:t>git[pull, push]</a:t>
            </a:r>
          </a:p>
          <a:p>
            <a:r>
              <a:rPr lang="en-US" altLang="ja-JP">
                <a:solidFill>
                  <a:schemeClr val="bg2"/>
                </a:solidFill>
              </a:rPr>
              <a:t>Git</a:t>
            </a:r>
            <a:r>
              <a:rPr lang="ja-JP" altLang="en-US">
                <a:solidFill>
                  <a:schemeClr val="bg2"/>
                </a:solidFill>
              </a:rPr>
              <a:t>・</a:t>
            </a:r>
            <a:r>
              <a:rPr lang="en-US" altLang="ja-JP">
                <a:solidFill>
                  <a:schemeClr val="bg2"/>
                </a:solidFill>
              </a:rPr>
              <a:t>GitHub</a:t>
            </a:r>
            <a:r>
              <a:rPr lang="ja-JP" altLang="en-US">
                <a:solidFill>
                  <a:schemeClr val="bg2"/>
                </a:solidFill>
              </a:rPr>
              <a:t>新人になる</a:t>
            </a:r>
            <a:endParaRPr lang="en-US" altLang="ja-JP">
              <a:solidFill>
                <a:schemeClr val="bg2"/>
              </a:solidFill>
            </a:endParaRPr>
          </a:p>
          <a:p>
            <a:pPr lvl="1"/>
            <a:r>
              <a:rPr lang="en-US" altLang="ja-JP">
                <a:solidFill>
                  <a:schemeClr val="bg2"/>
                </a:solidFill>
              </a:rPr>
              <a:t>branch</a:t>
            </a:r>
            <a:r>
              <a:rPr lang="ja-JP" altLang="en-US">
                <a:solidFill>
                  <a:schemeClr val="bg2"/>
                </a:solidFill>
              </a:rPr>
              <a:t>・</a:t>
            </a:r>
            <a:r>
              <a:rPr lang="en-US" altLang="ja-JP">
                <a:solidFill>
                  <a:schemeClr val="bg2"/>
                </a:solidFill>
              </a:rPr>
              <a:t>fork</a:t>
            </a:r>
            <a:r>
              <a:rPr lang="ja-JP" altLang="en-US">
                <a:solidFill>
                  <a:schemeClr val="bg2"/>
                </a:solidFill>
              </a:rPr>
              <a:t>・</a:t>
            </a:r>
            <a:r>
              <a:rPr lang="en-US" altLang="ja-JP">
                <a:solidFill>
                  <a:schemeClr val="bg2"/>
                </a:solidFill>
              </a:rPr>
              <a:t>Git Flow</a:t>
            </a:r>
            <a:r>
              <a:rPr lang="ja-JP" altLang="en-US">
                <a:solidFill>
                  <a:schemeClr val="bg2"/>
                </a:solidFill>
              </a:rPr>
              <a:t>・</a:t>
            </a:r>
            <a:r>
              <a:rPr lang="en-US" altLang="ja-JP">
                <a:solidFill>
                  <a:schemeClr val="bg2"/>
                </a:solidFill>
              </a:rPr>
              <a:t>GitHub Flow</a:t>
            </a:r>
            <a:r>
              <a:rPr lang="ja-JP" altLang="en-US">
                <a:solidFill>
                  <a:schemeClr val="bg2"/>
                </a:solidFill>
              </a:rPr>
              <a:t>などなどなどなど</a:t>
            </a:r>
            <a:endParaRPr lang="en-US" altLang="ja-JP">
              <a:solidFill>
                <a:schemeClr val="bg2"/>
              </a:solidFill>
            </a:endParaRPr>
          </a:p>
        </p:txBody>
      </p:sp>
      <p:sp>
        <p:nvSpPr>
          <p:cNvPr id="4" name="スライド番号プレースホルダー 3">
            <a:extLst>
              <a:ext uri="{FF2B5EF4-FFF2-40B4-BE49-F238E27FC236}">
                <a16:creationId xmlns:a16="http://schemas.microsoft.com/office/drawing/2014/main" id="{A9ACF003-8D73-4A41-B2C1-BEC98FB35585}"/>
              </a:ext>
            </a:extLst>
          </p:cNvPr>
          <p:cNvSpPr>
            <a:spLocks noGrp="1"/>
          </p:cNvSpPr>
          <p:nvPr>
            <p:ph type="sldNum" sz="quarter" idx="12"/>
          </p:nvPr>
        </p:nvSpPr>
        <p:spPr/>
        <p:txBody>
          <a:bodyPr/>
          <a:lstStyle/>
          <a:p>
            <a:fld id="{349E52AD-C2C8-444B-9452-5416C7AF987B}" type="slidenum">
              <a:rPr kumimoji="1" lang="ja-JP" altLang="en-US" smtClean="0"/>
              <a:t>6</a:t>
            </a:fld>
            <a:endParaRPr kumimoji="1" lang="ja-JP" altLang="en-US"/>
          </a:p>
        </p:txBody>
      </p:sp>
    </p:spTree>
    <p:extLst>
      <p:ext uri="{BB962C8B-B14F-4D97-AF65-F5344CB8AC3E}">
        <p14:creationId xmlns:p14="http://schemas.microsoft.com/office/powerpoint/2010/main" val="4245820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メール&#10;&#10;自動的に生成された説明">
            <a:extLst>
              <a:ext uri="{FF2B5EF4-FFF2-40B4-BE49-F238E27FC236}">
                <a16:creationId xmlns:a16="http://schemas.microsoft.com/office/drawing/2014/main" id="{2F65FFDE-7942-4AD4-BFDE-FB29A57A38A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85" t="15313"/>
          <a:stretch/>
        </p:blipFill>
        <p:spPr>
          <a:xfrm>
            <a:off x="4768048" y="0"/>
            <a:ext cx="7423952" cy="6858000"/>
          </a:xfrm>
        </p:spPr>
      </p:pic>
      <p:sp>
        <p:nvSpPr>
          <p:cNvPr id="7" name="テキスト ボックス 6">
            <a:extLst>
              <a:ext uri="{FF2B5EF4-FFF2-40B4-BE49-F238E27FC236}">
                <a16:creationId xmlns:a16="http://schemas.microsoft.com/office/drawing/2014/main" id="{332B5E84-93AF-49DC-825A-78646A856FC1}"/>
              </a:ext>
            </a:extLst>
          </p:cNvPr>
          <p:cNvSpPr txBox="1"/>
          <p:nvPr/>
        </p:nvSpPr>
        <p:spPr>
          <a:xfrm>
            <a:off x="520700" y="3105834"/>
            <a:ext cx="4025900" cy="923330"/>
          </a:xfrm>
          <a:prstGeom prst="rect">
            <a:avLst/>
          </a:prstGeom>
          <a:noFill/>
        </p:spPr>
        <p:txBody>
          <a:bodyPr wrap="square" rtlCol="0">
            <a:spAutoFit/>
          </a:bodyPr>
          <a:lstStyle/>
          <a:p>
            <a:r>
              <a:rPr kumimoji="1" lang="ja-JP" altLang="en-US"/>
              <a:t>レビューをするのは、コードオーナー。当然、プルリクエストが却下されることも。</a:t>
            </a:r>
          </a:p>
        </p:txBody>
      </p:sp>
      <p:sp>
        <p:nvSpPr>
          <p:cNvPr id="2" name="スライド番号プレースホルダー 1">
            <a:extLst>
              <a:ext uri="{FF2B5EF4-FFF2-40B4-BE49-F238E27FC236}">
                <a16:creationId xmlns:a16="http://schemas.microsoft.com/office/drawing/2014/main" id="{E184F824-F1D5-433E-B23A-74E9071FDD11}"/>
              </a:ext>
            </a:extLst>
          </p:cNvPr>
          <p:cNvSpPr>
            <a:spLocks noGrp="1"/>
          </p:cNvSpPr>
          <p:nvPr>
            <p:ph type="sldNum" sz="quarter" idx="12"/>
          </p:nvPr>
        </p:nvSpPr>
        <p:spPr/>
        <p:txBody>
          <a:bodyPr/>
          <a:lstStyle/>
          <a:p>
            <a:fld id="{349E52AD-C2C8-444B-9452-5416C7AF987B}" type="slidenum">
              <a:rPr kumimoji="1" lang="ja-JP" altLang="en-US" smtClean="0"/>
              <a:t>60</a:t>
            </a:fld>
            <a:endParaRPr kumimoji="1" lang="ja-JP" altLang="en-US"/>
          </a:p>
        </p:txBody>
      </p:sp>
    </p:spTree>
    <p:extLst>
      <p:ext uri="{BB962C8B-B14F-4D97-AF65-F5344CB8AC3E}">
        <p14:creationId xmlns:p14="http://schemas.microsoft.com/office/powerpoint/2010/main" val="877229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BE164-B484-4BCC-8CDD-47A03E3273C0}"/>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a:t>
            </a:r>
            <a:r>
              <a:rPr kumimoji="1" lang="en-US" altLang="ja-JP" b="1" dirty="0" err="1"/>
              <a:t>GitHub</a:t>
            </a:r>
            <a:r>
              <a:rPr kumimoji="1" lang="ja-JP" altLang="en-US" b="1" dirty="0"/>
              <a:t>フロー</a:t>
            </a:r>
          </a:p>
        </p:txBody>
      </p:sp>
      <p:sp>
        <p:nvSpPr>
          <p:cNvPr id="3" name="コンテンツ プレースホルダー 2">
            <a:extLst>
              <a:ext uri="{FF2B5EF4-FFF2-40B4-BE49-F238E27FC236}">
                <a16:creationId xmlns:a16="http://schemas.microsoft.com/office/drawing/2014/main" id="{7475BC0C-2E12-4857-8FC7-8FD09D78F15A}"/>
              </a:ext>
            </a:extLst>
          </p:cNvPr>
          <p:cNvSpPr>
            <a:spLocks noGrp="1"/>
          </p:cNvSpPr>
          <p:nvPr>
            <p:ph idx="1"/>
          </p:nvPr>
        </p:nvSpPr>
        <p:spPr/>
        <p:txBody>
          <a:bodyPr>
            <a:normAutofit/>
          </a:bodyPr>
          <a:lstStyle/>
          <a:p>
            <a:r>
              <a:rPr lang="en-US" altLang="ja-JP" sz="2000"/>
              <a:t>【</a:t>
            </a:r>
            <a:r>
              <a:rPr lang="ja-JP" altLang="en-US" sz="2000"/>
              <a:t>ルール</a:t>
            </a:r>
            <a:r>
              <a:rPr lang="en-US" altLang="ja-JP" sz="2000"/>
              <a:t>1】master</a:t>
            </a:r>
            <a:r>
              <a:rPr lang="ja-JP" altLang="en-US" sz="2000"/>
              <a:t>ブランチは常にデプロイ可能である</a:t>
            </a:r>
          </a:p>
          <a:p>
            <a:r>
              <a:rPr lang="en-US" altLang="ja-JP" sz="2000"/>
              <a:t>【</a:t>
            </a:r>
            <a:r>
              <a:rPr lang="ja-JP" altLang="en-US" sz="2000"/>
              <a:t>ルール</a:t>
            </a:r>
            <a:r>
              <a:rPr lang="en-US" altLang="ja-JP" sz="2000"/>
              <a:t>2】</a:t>
            </a:r>
            <a:r>
              <a:rPr lang="ja-JP" altLang="en-US" sz="2000"/>
              <a:t>作業用ブランチを</a:t>
            </a:r>
            <a:r>
              <a:rPr lang="en-US" altLang="ja-JP" sz="2000"/>
              <a:t>master</a:t>
            </a:r>
            <a:r>
              <a:rPr lang="ja-JP" altLang="en-US" sz="2000"/>
              <a:t>から作成する（例：</a:t>
            </a:r>
            <a:r>
              <a:rPr lang="en-US" altLang="ja-JP" sz="2000"/>
              <a:t>new-oauth2-scopes</a:t>
            </a:r>
            <a:r>
              <a:rPr lang="ja-JP" altLang="en-US" sz="2000"/>
              <a:t>）</a:t>
            </a:r>
          </a:p>
          <a:p>
            <a:r>
              <a:rPr lang="en-US" altLang="ja-JP" sz="2000"/>
              <a:t>【</a:t>
            </a:r>
            <a:r>
              <a:rPr lang="ja-JP" altLang="en-US" sz="2000"/>
              <a:t>ルール</a:t>
            </a:r>
            <a:r>
              <a:rPr lang="en-US" altLang="ja-JP" sz="2000"/>
              <a:t>3】</a:t>
            </a:r>
            <a:r>
              <a:rPr lang="ja-JP" altLang="en-US" sz="2000"/>
              <a:t>作業用ブランチを定期的にプッシュする</a:t>
            </a:r>
          </a:p>
          <a:p>
            <a:r>
              <a:rPr lang="en-US" altLang="ja-JP" sz="2000"/>
              <a:t>【</a:t>
            </a:r>
            <a:r>
              <a:rPr lang="ja-JP" altLang="en-US" sz="2000"/>
              <a:t>ルール</a:t>
            </a:r>
            <a:r>
              <a:rPr lang="en-US" altLang="ja-JP" sz="2000"/>
              <a:t>4】</a:t>
            </a:r>
            <a:r>
              <a:rPr lang="ja-JP" altLang="en-US" sz="2000"/>
              <a:t>プルリクエストを活用する</a:t>
            </a:r>
          </a:p>
          <a:p>
            <a:r>
              <a:rPr lang="en-US" altLang="ja-JP" sz="2000"/>
              <a:t>【</a:t>
            </a:r>
            <a:r>
              <a:rPr lang="ja-JP" altLang="en-US" sz="2000"/>
              <a:t>ルール</a:t>
            </a:r>
            <a:r>
              <a:rPr lang="en-US" altLang="ja-JP" sz="2000"/>
              <a:t>5】</a:t>
            </a:r>
            <a:r>
              <a:rPr lang="ja-JP" altLang="en-US" sz="2000"/>
              <a:t>プルリクエストが承認されたら</a:t>
            </a:r>
            <a:r>
              <a:rPr lang="en-US" altLang="ja-JP" sz="2000"/>
              <a:t>master</a:t>
            </a:r>
            <a:r>
              <a:rPr lang="ja-JP" altLang="en-US" sz="2000"/>
              <a:t>へマージする</a:t>
            </a:r>
          </a:p>
          <a:p>
            <a:r>
              <a:rPr lang="en-US" altLang="ja-JP" sz="2000"/>
              <a:t>【</a:t>
            </a:r>
            <a:r>
              <a:rPr lang="ja-JP" altLang="en-US" sz="2000"/>
              <a:t>ルール</a:t>
            </a:r>
            <a:r>
              <a:rPr lang="en-US" altLang="ja-JP" sz="2000"/>
              <a:t>6】master</a:t>
            </a:r>
            <a:r>
              <a:rPr lang="ja-JP" altLang="en-US" sz="2000"/>
              <a:t>へのマージが完了したら直ちにデプロイを行う</a:t>
            </a:r>
            <a:endParaRPr kumimoji="1" lang="ja-JP" altLang="en-US" sz="2000"/>
          </a:p>
        </p:txBody>
      </p:sp>
      <p:grpSp>
        <p:nvGrpSpPr>
          <p:cNvPr id="4" name="グループ化 3">
            <a:extLst>
              <a:ext uri="{FF2B5EF4-FFF2-40B4-BE49-F238E27FC236}">
                <a16:creationId xmlns:a16="http://schemas.microsoft.com/office/drawing/2014/main" id="{CE39215E-3C7F-45FD-901A-F3479C575D69}"/>
              </a:ext>
            </a:extLst>
          </p:cNvPr>
          <p:cNvGrpSpPr/>
          <p:nvPr/>
        </p:nvGrpSpPr>
        <p:grpSpPr>
          <a:xfrm>
            <a:off x="496269" y="5508117"/>
            <a:ext cx="11199462" cy="897585"/>
            <a:chOff x="7749" y="5751185"/>
            <a:chExt cx="11199462" cy="897585"/>
          </a:xfrm>
        </p:grpSpPr>
        <p:cxnSp>
          <p:nvCxnSpPr>
            <p:cNvPr id="5" name="直線矢印コネクタ 4">
              <a:extLst>
                <a:ext uri="{FF2B5EF4-FFF2-40B4-BE49-F238E27FC236}">
                  <a16:creationId xmlns:a16="http://schemas.microsoft.com/office/drawing/2014/main" id="{9A3EFA32-8D05-481E-B4F0-A8BDAD784890}"/>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6E478FA5-7F50-40F9-A774-450105C5C9C6}"/>
                </a:ext>
              </a:extLst>
            </p:cNvPr>
            <p:cNvCxnSpPr/>
            <p:nvPr/>
          </p:nvCxnSpPr>
          <p:spPr>
            <a:xfrm flipV="1">
              <a:off x="3037668" y="5935851"/>
              <a:ext cx="1053885" cy="464949"/>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61DF6AB7-7987-4053-AFD6-3065F0D1D514}"/>
                </a:ext>
              </a:extLst>
            </p:cNvPr>
            <p:cNvCxnSpPr>
              <a:cxnSpLocks/>
            </p:cNvCxnSpPr>
            <p:nvPr/>
          </p:nvCxnSpPr>
          <p:spPr>
            <a:xfrm flipV="1">
              <a:off x="4107051" y="5902407"/>
              <a:ext cx="3072012" cy="334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BDB90427-AB97-4833-9D9D-5F3A6572C059}"/>
                </a:ext>
              </a:extLst>
            </p:cNvPr>
            <p:cNvSpPr txBox="1"/>
            <p:nvPr/>
          </p:nvSpPr>
          <p:spPr>
            <a:xfrm>
              <a:off x="7749" y="6245817"/>
              <a:ext cx="1053885" cy="369332"/>
            </a:xfrm>
            <a:prstGeom prst="rect">
              <a:avLst/>
            </a:prstGeom>
            <a:noFill/>
          </p:spPr>
          <p:txBody>
            <a:bodyPr wrap="square" rtlCol="0">
              <a:spAutoFit/>
            </a:bodyPr>
            <a:lstStyle/>
            <a:p>
              <a:r>
                <a:rPr kumimoji="1" lang="en-US" altLang="ja-JP"/>
                <a:t>master</a:t>
              </a:r>
              <a:endParaRPr kumimoji="1" lang="ja-JP" altLang="en-US"/>
            </a:p>
          </p:txBody>
        </p:sp>
        <p:sp>
          <p:nvSpPr>
            <p:cNvPr id="9" name="テキスト ボックス 8">
              <a:extLst>
                <a:ext uri="{FF2B5EF4-FFF2-40B4-BE49-F238E27FC236}">
                  <a16:creationId xmlns:a16="http://schemas.microsoft.com/office/drawing/2014/main" id="{39D2BA45-EF53-452A-AFA5-32329D156B9D}"/>
                </a:ext>
              </a:extLst>
            </p:cNvPr>
            <p:cNvSpPr txBox="1"/>
            <p:nvPr/>
          </p:nvSpPr>
          <p:spPr>
            <a:xfrm>
              <a:off x="7749" y="5751185"/>
              <a:ext cx="1053885" cy="369332"/>
            </a:xfrm>
            <a:prstGeom prst="rect">
              <a:avLst/>
            </a:prstGeom>
            <a:noFill/>
          </p:spPr>
          <p:txBody>
            <a:bodyPr wrap="square" rtlCol="0">
              <a:spAutoFit/>
            </a:bodyPr>
            <a:lstStyle/>
            <a:p>
              <a:r>
                <a:rPr kumimoji="1" lang="en-US" altLang="ja-JP"/>
                <a:t>dev1</a:t>
              </a:r>
              <a:endParaRPr kumimoji="1" lang="ja-JP" altLang="en-US"/>
            </a:p>
          </p:txBody>
        </p:sp>
        <p:sp>
          <p:nvSpPr>
            <p:cNvPr id="10" name="楕円 9">
              <a:extLst>
                <a:ext uri="{FF2B5EF4-FFF2-40B4-BE49-F238E27FC236}">
                  <a16:creationId xmlns:a16="http://schemas.microsoft.com/office/drawing/2014/main" id="{29CF890C-EB5C-4720-BA86-92F381BD8071}"/>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楕円 10">
            <a:extLst>
              <a:ext uri="{FF2B5EF4-FFF2-40B4-BE49-F238E27FC236}">
                <a16:creationId xmlns:a16="http://schemas.microsoft.com/office/drawing/2014/main" id="{E3B03B6D-DBF6-4274-9DEA-A2EDD1D381BA}"/>
              </a:ext>
            </a:extLst>
          </p:cNvPr>
          <p:cNvSpPr/>
          <p:nvPr/>
        </p:nvSpPr>
        <p:spPr>
          <a:xfrm>
            <a:off x="5579068" y="5438261"/>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AF9AA94-0FF3-4B6C-B184-4C9C6725A280}"/>
              </a:ext>
            </a:extLst>
          </p:cNvPr>
          <p:cNvSpPr/>
          <p:nvPr/>
        </p:nvSpPr>
        <p:spPr>
          <a:xfrm>
            <a:off x="7243623" y="541136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3443821-0BA3-49A8-9934-9FE8ECA34A68}"/>
              </a:ext>
            </a:extLst>
          </p:cNvPr>
          <p:cNvCxnSpPr>
            <a:cxnSpLocks/>
          </p:cNvCxnSpPr>
          <p:nvPr/>
        </p:nvCxnSpPr>
        <p:spPr>
          <a:xfrm>
            <a:off x="7667583" y="5836564"/>
            <a:ext cx="478068" cy="34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339EDADD-6944-418D-BF80-A3D7AA9DF0DC}"/>
              </a:ext>
            </a:extLst>
          </p:cNvPr>
          <p:cNvSpPr/>
          <p:nvPr/>
        </p:nvSpPr>
        <p:spPr>
          <a:xfrm>
            <a:off x="8152327" y="5876140"/>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EEDDC8E-4D44-4161-A983-09F62DCF4CAB}"/>
              </a:ext>
            </a:extLst>
          </p:cNvPr>
          <p:cNvSpPr txBox="1"/>
          <p:nvPr/>
        </p:nvSpPr>
        <p:spPr>
          <a:xfrm>
            <a:off x="6584519" y="4985286"/>
            <a:ext cx="18250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a:t>プルリクエスト</a:t>
            </a:r>
          </a:p>
        </p:txBody>
      </p:sp>
      <p:sp>
        <p:nvSpPr>
          <p:cNvPr id="13" name="スライド番号プレースホルダー 12">
            <a:extLst>
              <a:ext uri="{FF2B5EF4-FFF2-40B4-BE49-F238E27FC236}">
                <a16:creationId xmlns:a16="http://schemas.microsoft.com/office/drawing/2014/main" id="{BF4F77BC-923E-4D62-8344-B7BF25F67A8C}"/>
              </a:ext>
            </a:extLst>
          </p:cNvPr>
          <p:cNvSpPr>
            <a:spLocks noGrp="1"/>
          </p:cNvSpPr>
          <p:nvPr>
            <p:ph type="sldNum" sz="quarter" idx="12"/>
          </p:nvPr>
        </p:nvSpPr>
        <p:spPr/>
        <p:txBody>
          <a:bodyPr/>
          <a:lstStyle/>
          <a:p>
            <a:fld id="{349E52AD-C2C8-444B-9452-5416C7AF987B}" type="slidenum">
              <a:rPr kumimoji="1" lang="ja-JP" altLang="en-US" smtClean="0"/>
              <a:t>61</a:t>
            </a:fld>
            <a:endParaRPr kumimoji="1" lang="ja-JP" altLang="en-US"/>
          </a:p>
        </p:txBody>
      </p:sp>
    </p:spTree>
    <p:extLst>
      <p:ext uri="{BB962C8B-B14F-4D97-AF65-F5344CB8AC3E}">
        <p14:creationId xmlns:p14="http://schemas.microsoft.com/office/powerpoint/2010/main" val="2015054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433E2-1B2D-41F0-AC61-BFFAA6BA3B04}"/>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b="1" dirty="0"/>
              <a:t>Issue</a:t>
            </a:r>
            <a:r>
              <a:rPr kumimoji="1" lang="ja-JP" altLang="en-US" dirty="0"/>
              <a:t>を活用した開発</a:t>
            </a:r>
          </a:p>
        </p:txBody>
      </p:sp>
      <p:sp>
        <p:nvSpPr>
          <p:cNvPr id="3" name="コンテンツ プレースホルダー 2">
            <a:extLst>
              <a:ext uri="{FF2B5EF4-FFF2-40B4-BE49-F238E27FC236}">
                <a16:creationId xmlns:a16="http://schemas.microsoft.com/office/drawing/2014/main" id="{EB70A28B-28CF-439E-A70E-98950B192D67}"/>
              </a:ext>
            </a:extLst>
          </p:cNvPr>
          <p:cNvSpPr>
            <a:spLocks noGrp="1"/>
          </p:cNvSpPr>
          <p:nvPr>
            <p:ph idx="1"/>
          </p:nvPr>
        </p:nvSpPr>
        <p:spPr/>
        <p:txBody>
          <a:bodyPr/>
          <a:lstStyle/>
          <a:p>
            <a:pPr marL="514350" indent="-514350">
              <a:buFont typeface="+mj-lt"/>
              <a:buAutoNum type="arabicPeriod"/>
            </a:pPr>
            <a:r>
              <a:rPr kumimoji="1" lang="ja-JP" altLang="en-US"/>
              <a:t>やるべきタスクごとに</a:t>
            </a:r>
            <a:r>
              <a:rPr kumimoji="1" lang="en-US" altLang="ja-JP"/>
              <a:t>Issue</a:t>
            </a:r>
            <a:r>
              <a:rPr kumimoji="1" lang="ja-JP" altLang="en-US"/>
              <a:t>を作成</a:t>
            </a:r>
            <a:endParaRPr kumimoji="1" lang="en-US" altLang="ja-JP"/>
          </a:p>
          <a:p>
            <a:pPr marL="514350" indent="-514350">
              <a:buFont typeface="+mj-lt"/>
              <a:buAutoNum type="arabicPeriod"/>
            </a:pPr>
            <a:r>
              <a:rPr kumimoji="1" lang="en-US" altLang="ja-JP"/>
              <a:t>Issue</a:t>
            </a:r>
            <a:r>
              <a:rPr kumimoji="1" lang="ja-JP" altLang="en-US"/>
              <a:t>番号を入れたブランチを作成</a:t>
            </a:r>
            <a:endParaRPr kumimoji="1" lang="en-US" altLang="ja-JP"/>
          </a:p>
          <a:p>
            <a:pPr marL="514350" indent="-514350">
              <a:buFont typeface="+mj-lt"/>
              <a:buAutoNum type="arabicPeriod"/>
            </a:pPr>
            <a:r>
              <a:rPr lang="en-US" altLang="ja-JP"/>
              <a:t>Issue</a:t>
            </a:r>
            <a:r>
              <a:rPr lang="ja-JP" altLang="en-US"/>
              <a:t>に関連した作業を行う。</a:t>
            </a:r>
            <a:endParaRPr lang="en-US" altLang="ja-JP"/>
          </a:p>
          <a:p>
            <a:pPr marL="514350" indent="-514350">
              <a:buFont typeface="+mj-lt"/>
              <a:buAutoNum type="arabicPeriod"/>
            </a:pPr>
            <a:r>
              <a:rPr kumimoji="1" lang="ja-JP" altLang="en-US"/>
              <a:t>コミットのコミットメッセージには「</a:t>
            </a:r>
            <a:r>
              <a:rPr kumimoji="1" lang="en-US" altLang="ja-JP"/>
              <a:t>#Issue</a:t>
            </a:r>
            <a:r>
              <a:rPr kumimoji="1" lang="ja-JP" altLang="en-US"/>
              <a:t>番号」を追記しておく</a:t>
            </a:r>
            <a:endParaRPr kumimoji="1" lang="en-US" altLang="ja-JP"/>
          </a:p>
          <a:p>
            <a:pPr marL="514350" indent="-514350">
              <a:buFont typeface="+mj-lt"/>
              <a:buAutoNum type="arabicPeriod"/>
            </a:pPr>
            <a:r>
              <a:rPr lang="ja-JP" altLang="en-US"/>
              <a:t>リモートに</a:t>
            </a:r>
            <a:r>
              <a:rPr lang="en-US" altLang="ja-JP"/>
              <a:t>push</a:t>
            </a:r>
            <a:r>
              <a:rPr lang="ja-JP" altLang="en-US"/>
              <a:t>して、プルリクを送る</a:t>
            </a:r>
            <a:endParaRPr lang="en-US" altLang="ja-JP"/>
          </a:p>
          <a:p>
            <a:pPr lvl="1"/>
            <a:r>
              <a:rPr lang="ja-JP" altLang="en-US"/>
              <a:t>プルリクのコメントに「</a:t>
            </a:r>
            <a:r>
              <a:rPr lang="en-US" altLang="ja-JP"/>
              <a:t>Close #Issue</a:t>
            </a:r>
            <a:r>
              <a:rPr lang="ja-JP" altLang="en-US"/>
              <a:t>番号」を記述しておくと</a:t>
            </a:r>
            <a:r>
              <a:rPr lang="en-US" altLang="ja-JP"/>
              <a:t>Issue</a:t>
            </a:r>
            <a:r>
              <a:rPr lang="ja-JP" altLang="en-US"/>
              <a:t>が勝手に閉じる</a:t>
            </a:r>
            <a:endParaRPr lang="en-US" altLang="ja-JP"/>
          </a:p>
          <a:p>
            <a:pPr lvl="1"/>
            <a:endParaRPr lang="en-US" altLang="ja-JP"/>
          </a:p>
        </p:txBody>
      </p:sp>
      <p:sp>
        <p:nvSpPr>
          <p:cNvPr id="4" name="スライド番号プレースホルダー 3">
            <a:extLst>
              <a:ext uri="{FF2B5EF4-FFF2-40B4-BE49-F238E27FC236}">
                <a16:creationId xmlns:a16="http://schemas.microsoft.com/office/drawing/2014/main" id="{15EE9A6B-4413-4C96-8ADE-4FBAFF131B07}"/>
              </a:ext>
            </a:extLst>
          </p:cNvPr>
          <p:cNvSpPr>
            <a:spLocks noGrp="1"/>
          </p:cNvSpPr>
          <p:nvPr>
            <p:ph type="sldNum" sz="quarter" idx="12"/>
          </p:nvPr>
        </p:nvSpPr>
        <p:spPr/>
        <p:txBody>
          <a:bodyPr/>
          <a:lstStyle/>
          <a:p>
            <a:fld id="{349E52AD-C2C8-444B-9452-5416C7AF987B}" type="slidenum">
              <a:rPr kumimoji="1" lang="ja-JP" altLang="en-US" smtClean="0"/>
              <a:t>62</a:t>
            </a:fld>
            <a:endParaRPr kumimoji="1" lang="ja-JP" altLang="en-US"/>
          </a:p>
        </p:txBody>
      </p:sp>
    </p:spTree>
    <p:extLst>
      <p:ext uri="{BB962C8B-B14F-4D97-AF65-F5344CB8AC3E}">
        <p14:creationId xmlns:p14="http://schemas.microsoft.com/office/powerpoint/2010/main" val="3067206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263F05-A4AD-4E99-876B-FE70ADD1F7CB}"/>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b="1" dirty="0"/>
              <a:t>Fork</a:t>
            </a:r>
            <a:endParaRPr kumimoji="1" lang="ja-JP" altLang="en-US" b="1" dirty="0"/>
          </a:p>
        </p:txBody>
      </p:sp>
      <p:sp>
        <p:nvSpPr>
          <p:cNvPr id="3" name="コンテンツ プレースホルダー 2">
            <a:extLst>
              <a:ext uri="{FF2B5EF4-FFF2-40B4-BE49-F238E27FC236}">
                <a16:creationId xmlns:a16="http://schemas.microsoft.com/office/drawing/2014/main" id="{505E8818-7BC3-44A6-8879-4135A6DD80A1}"/>
              </a:ext>
            </a:extLst>
          </p:cNvPr>
          <p:cNvSpPr>
            <a:spLocks noGrp="1"/>
          </p:cNvSpPr>
          <p:nvPr>
            <p:ph idx="1"/>
          </p:nvPr>
        </p:nvSpPr>
        <p:spPr/>
        <p:txBody>
          <a:bodyPr/>
          <a:lstStyle/>
          <a:p>
            <a:r>
              <a:rPr lang="en-US" altLang="ja-JP" b="1"/>
              <a:t>fork</a:t>
            </a:r>
            <a:r>
              <a:rPr lang="ja-JP" altLang="en-US"/>
              <a:t>という機能を使うことで、他人のリモートリポジトリをコピーして、自分のリモートリポジトリで開発することができる</a:t>
            </a:r>
            <a:endParaRPr lang="en-US" altLang="ja-JP"/>
          </a:p>
          <a:p>
            <a:r>
              <a:rPr lang="ja-JP" altLang="en-US"/>
              <a:t>マージしたいときは、元リポジトリにプルリクエストを送る</a:t>
            </a:r>
            <a:endParaRPr lang="en-US" altLang="ja-JP"/>
          </a:p>
          <a:p>
            <a:pPr lvl="1"/>
            <a:r>
              <a:rPr lang="en-US" altLang="ja-JP"/>
              <a:t>OSS</a:t>
            </a:r>
            <a:r>
              <a:rPr lang="ja-JP" altLang="en-US"/>
              <a:t>では、誰でも開発できるという特徴がある。外部の人間が貢献したいと思ったときは、基本的に</a:t>
            </a:r>
            <a:r>
              <a:rPr lang="en-US" altLang="ja-JP"/>
              <a:t>fork</a:t>
            </a:r>
            <a:r>
              <a:rPr lang="ja-JP" altLang="en-US"/>
              <a:t>して開発する</a:t>
            </a:r>
            <a:endParaRPr lang="en-US" altLang="ja-JP"/>
          </a:p>
          <a:p>
            <a:r>
              <a:rPr lang="ja-JP" altLang="en-US"/>
              <a:t>元リポジトリ管理者は、外部の人間に</a:t>
            </a:r>
            <a:r>
              <a:rPr lang="en-US" altLang="ja-JP"/>
              <a:t>fork</a:t>
            </a:r>
            <a:r>
              <a:rPr lang="ja-JP" altLang="en-US"/>
              <a:t>されたことを知ることができる。</a:t>
            </a:r>
            <a:endParaRPr lang="en-US" altLang="ja-JP"/>
          </a:p>
          <a:p>
            <a:pPr lvl="1"/>
            <a:r>
              <a:rPr lang="ja-JP" altLang="en-US"/>
              <a:t>間違った意図を与えかねないので、不用意に</a:t>
            </a:r>
            <a:r>
              <a:rPr lang="en-US" altLang="ja-JP"/>
              <a:t>fork</a:t>
            </a:r>
            <a:r>
              <a:rPr lang="ja-JP" altLang="en-US"/>
              <a:t>しないように。</a:t>
            </a:r>
            <a:endParaRPr lang="en-US" altLang="ja-JP"/>
          </a:p>
        </p:txBody>
      </p:sp>
      <p:sp>
        <p:nvSpPr>
          <p:cNvPr id="4" name="スライド番号プレースホルダー 3">
            <a:extLst>
              <a:ext uri="{FF2B5EF4-FFF2-40B4-BE49-F238E27FC236}">
                <a16:creationId xmlns:a16="http://schemas.microsoft.com/office/drawing/2014/main" id="{EF0A6772-CB55-4195-A133-B24AE4B7891F}"/>
              </a:ext>
            </a:extLst>
          </p:cNvPr>
          <p:cNvSpPr>
            <a:spLocks noGrp="1"/>
          </p:cNvSpPr>
          <p:nvPr>
            <p:ph type="sldNum" sz="quarter" idx="12"/>
          </p:nvPr>
        </p:nvSpPr>
        <p:spPr/>
        <p:txBody>
          <a:bodyPr/>
          <a:lstStyle/>
          <a:p>
            <a:fld id="{349E52AD-C2C8-444B-9452-5416C7AF987B}" type="slidenum">
              <a:rPr kumimoji="1" lang="ja-JP" altLang="en-US" smtClean="0"/>
              <a:t>63</a:t>
            </a:fld>
            <a:endParaRPr kumimoji="1" lang="ja-JP" altLang="en-US"/>
          </a:p>
        </p:txBody>
      </p:sp>
    </p:spTree>
    <p:extLst>
      <p:ext uri="{BB962C8B-B14F-4D97-AF65-F5344CB8AC3E}">
        <p14:creationId xmlns:p14="http://schemas.microsoft.com/office/powerpoint/2010/main" val="1513777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CAA678-0443-49B6-8916-4B1B1532BB40}"/>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b="1" dirty="0"/>
              <a:t>hub</a:t>
            </a:r>
            <a:r>
              <a:rPr lang="ja-JP" altLang="en-US" dirty="0"/>
              <a:t>コマンド</a:t>
            </a:r>
            <a:endParaRPr kumimoji="1" lang="ja-JP" altLang="en-US" dirty="0"/>
          </a:p>
        </p:txBody>
      </p:sp>
      <p:sp>
        <p:nvSpPr>
          <p:cNvPr id="3" name="コンテンツ プレースホルダー 2">
            <a:extLst>
              <a:ext uri="{FF2B5EF4-FFF2-40B4-BE49-F238E27FC236}">
                <a16:creationId xmlns:a16="http://schemas.microsoft.com/office/drawing/2014/main" id="{5C910E0F-F235-4D15-A862-CB866C1E8B1D}"/>
              </a:ext>
            </a:extLst>
          </p:cNvPr>
          <p:cNvSpPr>
            <a:spLocks noGrp="1"/>
          </p:cNvSpPr>
          <p:nvPr>
            <p:ph idx="1"/>
          </p:nvPr>
        </p:nvSpPr>
        <p:spPr/>
        <p:txBody>
          <a:bodyPr/>
          <a:lstStyle/>
          <a:p>
            <a:r>
              <a:rPr lang="en-US" altLang="ja-JP" b="1"/>
              <a:t>hub</a:t>
            </a:r>
            <a:r>
              <a:rPr lang="ja-JP" altLang="en-US"/>
              <a:t>コマンドを用いて</a:t>
            </a:r>
            <a:r>
              <a:rPr lang="en-US" altLang="ja-JP"/>
              <a:t>GitHub</a:t>
            </a:r>
            <a:r>
              <a:rPr lang="ja-JP" altLang="en-US"/>
              <a:t>の操作をローカルのコマンドライン上で行える</a:t>
            </a:r>
            <a:endParaRPr lang="en-US" altLang="ja-JP"/>
          </a:p>
          <a:p>
            <a:r>
              <a:rPr lang="en-US" altLang="ja-JP"/>
              <a:t>hub pull-request:</a:t>
            </a:r>
            <a:r>
              <a:rPr lang="ja-JP" altLang="en-US"/>
              <a:t>プルリクエストを作成する</a:t>
            </a:r>
            <a:endParaRPr lang="en-US" altLang="ja-JP"/>
          </a:p>
          <a:p>
            <a:r>
              <a:rPr lang="en-US" altLang="ja-JP"/>
              <a:t>hub </a:t>
            </a:r>
            <a:r>
              <a:rPr lang="en-US" altLang="ja-JP" err="1"/>
              <a:t>issue:Issue</a:t>
            </a:r>
            <a:r>
              <a:rPr lang="ja-JP" altLang="en-US"/>
              <a:t>を表示・作成</a:t>
            </a:r>
            <a:endParaRPr lang="en-US" altLang="ja-JP"/>
          </a:p>
          <a:p>
            <a:pPr marL="0" indent="0">
              <a:buNone/>
            </a:pPr>
            <a:r>
              <a:rPr lang="ja-JP" altLang="en-US"/>
              <a:t>など</a:t>
            </a:r>
            <a:endParaRPr lang="en-US" altLang="ja-JP"/>
          </a:p>
          <a:p>
            <a:endParaRPr lang="en-US" altLang="ja-JP"/>
          </a:p>
          <a:p>
            <a:pPr marL="0" indent="0">
              <a:buNone/>
            </a:pPr>
            <a:r>
              <a:rPr lang="ja-JP" altLang="en-US">
                <a:solidFill>
                  <a:schemeClr val="bg2"/>
                </a:solidFill>
              </a:rPr>
              <a:t>俺も触ったこと無い</a:t>
            </a:r>
            <a:endParaRPr lang="en-US" altLang="ja-JP">
              <a:solidFill>
                <a:schemeClr val="bg2"/>
              </a:solidFill>
            </a:endParaRPr>
          </a:p>
        </p:txBody>
      </p:sp>
      <p:sp>
        <p:nvSpPr>
          <p:cNvPr id="4" name="スライド番号プレースホルダー 3">
            <a:extLst>
              <a:ext uri="{FF2B5EF4-FFF2-40B4-BE49-F238E27FC236}">
                <a16:creationId xmlns:a16="http://schemas.microsoft.com/office/drawing/2014/main" id="{9E2A5F41-B45E-4465-B373-E509CAB3812D}"/>
              </a:ext>
            </a:extLst>
          </p:cNvPr>
          <p:cNvSpPr>
            <a:spLocks noGrp="1"/>
          </p:cNvSpPr>
          <p:nvPr>
            <p:ph type="sldNum" sz="quarter" idx="12"/>
          </p:nvPr>
        </p:nvSpPr>
        <p:spPr/>
        <p:txBody>
          <a:bodyPr/>
          <a:lstStyle/>
          <a:p>
            <a:fld id="{349E52AD-C2C8-444B-9452-5416C7AF987B}" type="slidenum">
              <a:rPr kumimoji="1" lang="ja-JP" altLang="en-US" smtClean="0"/>
              <a:t>64</a:t>
            </a:fld>
            <a:endParaRPr kumimoji="1" lang="ja-JP" altLang="en-US"/>
          </a:p>
        </p:txBody>
      </p:sp>
    </p:spTree>
    <p:extLst>
      <p:ext uri="{BB962C8B-B14F-4D97-AF65-F5344CB8AC3E}">
        <p14:creationId xmlns:p14="http://schemas.microsoft.com/office/powerpoint/2010/main" val="9463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91DC5-48C7-43D5-AD2D-BB84E04DABFD}"/>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a:t>EX:GUI</a:t>
            </a:r>
            <a:r>
              <a:rPr kumimoji="1" lang="ja-JP" altLang="en-US"/>
              <a:t>アプリケーション</a:t>
            </a:r>
          </a:p>
        </p:txBody>
      </p:sp>
      <p:sp>
        <p:nvSpPr>
          <p:cNvPr id="3" name="コンテンツ プレースホルダー 2">
            <a:extLst>
              <a:ext uri="{FF2B5EF4-FFF2-40B4-BE49-F238E27FC236}">
                <a16:creationId xmlns:a16="http://schemas.microsoft.com/office/drawing/2014/main" id="{19DB7848-CFA1-47ED-BC3C-39BF46153A91}"/>
              </a:ext>
            </a:extLst>
          </p:cNvPr>
          <p:cNvSpPr>
            <a:spLocks noGrp="1"/>
          </p:cNvSpPr>
          <p:nvPr>
            <p:ph idx="1"/>
          </p:nvPr>
        </p:nvSpPr>
        <p:spPr/>
        <p:txBody>
          <a:bodyPr/>
          <a:lstStyle/>
          <a:p>
            <a:r>
              <a:rPr lang="en-US" altLang="ja-JP" b="1" err="1"/>
              <a:t>S</a:t>
            </a:r>
            <a:r>
              <a:rPr kumimoji="1" lang="en-US" altLang="ja-JP" b="1" err="1"/>
              <a:t>ourcetree</a:t>
            </a:r>
            <a:r>
              <a:rPr lang="ja-JP" altLang="en-US"/>
              <a:t>や</a:t>
            </a:r>
            <a:r>
              <a:rPr lang="en-US" altLang="ja-JP" b="1"/>
              <a:t>GitHub</a:t>
            </a:r>
            <a:r>
              <a:rPr lang="ja-JP" altLang="en-US" b="1"/>
              <a:t> </a:t>
            </a:r>
            <a:r>
              <a:rPr lang="en-US" altLang="ja-JP" b="1"/>
              <a:t>Desktop</a:t>
            </a:r>
            <a:r>
              <a:rPr lang="ja-JP" altLang="en-US"/>
              <a:t>を用いて</a:t>
            </a:r>
            <a:r>
              <a:rPr lang="en-US" altLang="ja-JP"/>
              <a:t>GUI</a:t>
            </a:r>
            <a:r>
              <a:rPr lang="ja-JP" altLang="en-US"/>
              <a:t>操作で</a:t>
            </a:r>
            <a:r>
              <a:rPr lang="en-US" altLang="ja-JP"/>
              <a:t>Git</a:t>
            </a:r>
            <a:r>
              <a:rPr lang="ja-JP" altLang="en-US"/>
              <a:t>及び</a:t>
            </a:r>
            <a:r>
              <a:rPr lang="en-US" altLang="ja-JP"/>
              <a:t>GitHub</a:t>
            </a:r>
            <a:r>
              <a:rPr lang="ja-JP" altLang="en-US"/>
              <a:t>などの操作ができる</a:t>
            </a:r>
            <a:endParaRPr lang="en-US" altLang="ja-JP"/>
          </a:p>
          <a:p>
            <a:pPr lvl="1"/>
            <a:r>
              <a:rPr lang="ja-JP" altLang="en-US"/>
              <a:t>これまでの演習無理って人は最悪これを使おう</a:t>
            </a:r>
            <a:endParaRPr lang="en-US" altLang="ja-JP"/>
          </a:p>
          <a:p>
            <a:pPr marL="0" indent="0">
              <a:buNone/>
            </a:pPr>
            <a:endParaRPr kumimoji="1" lang="ja-JP" altLang="en-US"/>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F9B326FA-D905-4D89-AC5F-B79AE04CE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748" y="3063192"/>
            <a:ext cx="5976503" cy="3733665"/>
          </a:xfrm>
          <a:prstGeom prst="rect">
            <a:avLst/>
          </a:prstGeom>
        </p:spPr>
      </p:pic>
      <p:sp>
        <p:nvSpPr>
          <p:cNvPr id="4" name="スライド番号プレースホルダー 3">
            <a:extLst>
              <a:ext uri="{FF2B5EF4-FFF2-40B4-BE49-F238E27FC236}">
                <a16:creationId xmlns:a16="http://schemas.microsoft.com/office/drawing/2014/main" id="{4E9D5CAF-E23E-4185-9657-CB5A606264EB}"/>
              </a:ext>
            </a:extLst>
          </p:cNvPr>
          <p:cNvSpPr>
            <a:spLocks noGrp="1"/>
          </p:cNvSpPr>
          <p:nvPr>
            <p:ph type="sldNum" sz="quarter" idx="12"/>
          </p:nvPr>
        </p:nvSpPr>
        <p:spPr/>
        <p:txBody>
          <a:bodyPr/>
          <a:lstStyle/>
          <a:p>
            <a:fld id="{349E52AD-C2C8-444B-9452-5416C7AF987B}" type="slidenum">
              <a:rPr kumimoji="1" lang="ja-JP" altLang="en-US" smtClean="0"/>
              <a:t>65</a:t>
            </a:fld>
            <a:endParaRPr kumimoji="1" lang="ja-JP" altLang="en-US"/>
          </a:p>
        </p:txBody>
      </p:sp>
    </p:spTree>
    <p:extLst>
      <p:ext uri="{BB962C8B-B14F-4D97-AF65-F5344CB8AC3E}">
        <p14:creationId xmlns:p14="http://schemas.microsoft.com/office/powerpoint/2010/main" val="874025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F03B9A8-7745-417A-8108-3ED8C771E1B9}"/>
              </a:ext>
            </a:extLst>
          </p:cNvPr>
          <p:cNvSpPr>
            <a:spLocks noGrp="1"/>
          </p:cNvSpPr>
          <p:nvPr>
            <p:ph type="title"/>
          </p:nvPr>
        </p:nvSpPr>
        <p:spPr>
          <a:xfrm>
            <a:off x="1137034" y="609600"/>
            <a:ext cx="4784796" cy="1330840"/>
          </a:xfrm>
        </p:spPr>
        <p:txBody>
          <a:bodyPr>
            <a:normAutofit/>
          </a:bodyPr>
          <a:lstStyle/>
          <a:p>
            <a:r>
              <a:rPr kumimoji="1" lang="ja-JP" altLang="en-US"/>
              <a:t>おわり</a:t>
            </a:r>
          </a:p>
        </p:txBody>
      </p:sp>
      <p:sp>
        <p:nvSpPr>
          <p:cNvPr id="3" name="コンテンツ プレースホルダー 2">
            <a:extLst>
              <a:ext uri="{FF2B5EF4-FFF2-40B4-BE49-F238E27FC236}">
                <a16:creationId xmlns:a16="http://schemas.microsoft.com/office/drawing/2014/main" id="{7C8C89DB-3D76-4717-B314-4C7DEC552E07}"/>
              </a:ext>
            </a:extLst>
          </p:cNvPr>
          <p:cNvSpPr>
            <a:spLocks noGrp="1"/>
          </p:cNvSpPr>
          <p:nvPr>
            <p:ph idx="1"/>
          </p:nvPr>
        </p:nvSpPr>
        <p:spPr>
          <a:xfrm>
            <a:off x="1137034" y="2194102"/>
            <a:ext cx="4438036" cy="3908585"/>
          </a:xfrm>
        </p:spPr>
        <p:txBody>
          <a:bodyPr>
            <a:normAutofit/>
          </a:bodyPr>
          <a:lstStyle/>
          <a:p>
            <a:r>
              <a:rPr kumimoji="1" lang="ja-JP" altLang="en-US" sz="2000" dirty="0"/>
              <a:t>お疲れさまでした。</a:t>
            </a:r>
            <a:endParaRPr kumimoji="1" lang="en-US" altLang="ja-JP" sz="2000" dirty="0"/>
          </a:p>
          <a:p>
            <a:pPr lvl="1"/>
            <a:r>
              <a:rPr lang="en-US" altLang="ja-JP" sz="1600" dirty="0">
                <a:solidFill>
                  <a:schemeClr val="accent3"/>
                </a:solidFill>
              </a:rPr>
              <a:t>Next?</a:t>
            </a:r>
          </a:p>
          <a:p>
            <a:pPr lvl="2"/>
            <a:r>
              <a:rPr kumimoji="1" lang="en-US" altLang="ja-JP" sz="1200" dirty="0">
                <a:solidFill>
                  <a:schemeClr val="accent3"/>
                </a:solidFill>
              </a:rPr>
              <a:t>Vim</a:t>
            </a:r>
            <a:r>
              <a:rPr kumimoji="1" lang="ja-JP" altLang="en-US" sz="1200" dirty="0">
                <a:solidFill>
                  <a:schemeClr val="accent3"/>
                </a:solidFill>
              </a:rPr>
              <a:t>入門</a:t>
            </a:r>
            <a:endParaRPr kumimoji="1" lang="en-US" altLang="ja-JP" sz="1200" dirty="0">
              <a:solidFill>
                <a:schemeClr val="accent3"/>
              </a:solidFill>
            </a:endParaRPr>
          </a:p>
          <a:p>
            <a:pPr lvl="2"/>
            <a:r>
              <a:rPr lang="en-US" altLang="ja-JP" sz="1200" dirty="0">
                <a:solidFill>
                  <a:schemeClr val="accent3"/>
                </a:solidFill>
              </a:rPr>
              <a:t>Java8</a:t>
            </a:r>
            <a:r>
              <a:rPr lang="ja-JP" altLang="en-US" sz="1200" dirty="0">
                <a:solidFill>
                  <a:schemeClr val="accent3"/>
                </a:solidFill>
              </a:rPr>
              <a:t>講座</a:t>
            </a:r>
            <a:endParaRPr lang="en-US" altLang="ja-JP" sz="1200" dirty="0">
              <a:solidFill>
                <a:schemeClr val="accent3"/>
              </a:solidFill>
            </a:endParaRPr>
          </a:p>
          <a:p>
            <a:pPr lvl="2"/>
            <a:r>
              <a:rPr lang="en-US" altLang="ja-JP" sz="1200" dirty="0">
                <a:solidFill>
                  <a:schemeClr val="accent3"/>
                </a:solidFill>
              </a:rPr>
              <a:t>Chrome</a:t>
            </a:r>
            <a:r>
              <a:rPr lang="ja-JP" altLang="en-US" sz="1200" dirty="0">
                <a:solidFill>
                  <a:schemeClr val="accent3"/>
                </a:solidFill>
              </a:rPr>
              <a:t>アドオン紹介</a:t>
            </a:r>
            <a:endParaRPr lang="en-US" altLang="ja-JP" sz="1200" dirty="0">
              <a:solidFill>
                <a:schemeClr val="accent3"/>
              </a:solidFill>
            </a:endParaRPr>
          </a:p>
          <a:p>
            <a:pPr lvl="2"/>
            <a:r>
              <a:rPr kumimoji="1" lang="ja-JP" altLang="en-US" sz="1200" dirty="0">
                <a:solidFill>
                  <a:schemeClr val="accent3"/>
                </a:solidFill>
              </a:rPr>
              <a:t>「実践！」</a:t>
            </a:r>
            <a:r>
              <a:rPr kumimoji="1" lang="en-US" altLang="ja-JP" sz="1200" dirty="0" err="1">
                <a:solidFill>
                  <a:schemeClr val="accent3"/>
                </a:solidFill>
              </a:rPr>
              <a:t>GodField</a:t>
            </a:r>
            <a:r>
              <a:rPr kumimoji="1" lang="ja-JP" altLang="en-US" sz="1200" dirty="0">
                <a:solidFill>
                  <a:schemeClr val="accent3"/>
                </a:solidFill>
              </a:rPr>
              <a:t>レート戦のすゝめ</a:t>
            </a:r>
            <a:endParaRPr kumimoji="1" lang="en-US" altLang="ja-JP" sz="1200" dirty="0">
              <a:solidFill>
                <a:schemeClr val="accent3"/>
              </a:solidFill>
            </a:endParaRPr>
          </a:p>
          <a:p>
            <a:pPr lvl="2"/>
            <a:endParaRPr kumimoji="1" lang="en-US" altLang="ja-JP" sz="1200" dirty="0">
              <a:solidFill>
                <a:schemeClr val="accent3"/>
              </a:solidFill>
            </a:endParaRPr>
          </a:p>
          <a:p>
            <a:endParaRPr kumimoji="1" lang="ja-JP" altLang="en-US" sz="2000" dirty="0"/>
          </a:p>
        </p:txBody>
      </p:sp>
      <p:pic>
        <p:nvPicPr>
          <p:cNvPr id="5" name="図 4" descr="屋外, スキー, 雪, 男 が含まれている画像&#10;&#10;自動的に生成された説明">
            <a:extLst>
              <a:ext uri="{FF2B5EF4-FFF2-40B4-BE49-F238E27FC236}">
                <a16:creationId xmlns:a16="http://schemas.microsoft.com/office/drawing/2014/main" id="{A41C1A54-703D-480A-A424-A075FB54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1081811"/>
            <a:ext cx="4737650" cy="4716593"/>
          </a:xfrm>
          <a:prstGeom prst="rect">
            <a:avLst/>
          </a:prstGeom>
        </p:spPr>
      </p:pic>
      <p:sp>
        <p:nvSpPr>
          <p:cNvPr id="4" name="スライド番号プレースホルダー 3">
            <a:extLst>
              <a:ext uri="{FF2B5EF4-FFF2-40B4-BE49-F238E27FC236}">
                <a16:creationId xmlns:a16="http://schemas.microsoft.com/office/drawing/2014/main" id="{9BDA7779-5F23-43B2-A1FB-18C85A97D173}"/>
              </a:ext>
            </a:extLst>
          </p:cNvPr>
          <p:cNvSpPr>
            <a:spLocks noGrp="1"/>
          </p:cNvSpPr>
          <p:nvPr>
            <p:ph type="sldNum" sz="quarter" idx="12"/>
          </p:nvPr>
        </p:nvSpPr>
        <p:spPr/>
        <p:txBody>
          <a:bodyPr/>
          <a:lstStyle/>
          <a:p>
            <a:fld id="{349E52AD-C2C8-444B-9452-5416C7AF987B}" type="slidenum">
              <a:rPr kumimoji="1" lang="ja-JP" altLang="en-US" smtClean="0"/>
              <a:t>66</a:t>
            </a:fld>
            <a:endParaRPr kumimoji="1" lang="ja-JP" altLang="en-US"/>
          </a:p>
        </p:txBody>
      </p:sp>
    </p:spTree>
    <p:extLst>
      <p:ext uri="{BB962C8B-B14F-4D97-AF65-F5344CB8AC3E}">
        <p14:creationId xmlns:p14="http://schemas.microsoft.com/office/powerpoint/2010/main" val="2465503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a:t>演習：</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a:t>・</a:t>
            </a:r>
            <a:endParaRPr lang="en-US" altLang="ja-JP"/>
          </a:p>
          <a:p>
            <a:pPr marL="0" indent="0">
              <a:buNone/>
            </a:pPr>
            <a:r>
              <a:rPr lang="ja-JP" altLang="en-US"/>
              <a:t>・</a:t>
            </a:r>
            <a:endParaRPr lang="en-US" altLang="ja-JP"/>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
        <p:nvSpPr>
          <p:cNvPr id="5" name="スライド番号プレースホルダー 4">
            <a:extLst>
              <a:ext uri="{FF2B5EF4-FFF2-40B4-BE49-F238E27FC236}">
                <a16:creationId xmlns:a16="http://schemas.microsoft.com/office/drawing/2014/main" id="{B093FFDE-BD2C-4027-8704-758386AC82F2}"/>
              </a:ext>
            </a:extLst>
          </p:cNvPr>
          <p:cNvSpPr>
            <a:spLocks noGrp="1"/>
          </p:cNvSpPr>
          <p:nvPr>
            <p:ph type="sldNum" sz="quarter" idx="12"/>
          </p:nvPr>
        </p:nvSpPr>
        <p:spPr/>
        <p:txBody>
          <a:bodyPr/>
          <a:lstStyle/>
          <a:p>
            <a:fld id="{349E52AD-C2C8-444B-9452-5416C7AF987B}" type="slidenum">
              <a:rPr kumimoji="1" lang="ja-JP" altLang="en-US" smtClean="0"/>
              <a:t>67</a:t>
            </a:fld>
            <a:endParaRPr kumimoji="1" lang="ja-JP" altLang="en-US"/>
          </a:p>
        </p:txBody>
      </p:sp>
    </p:spTree>
    <p:extLst>
      <p:ext uri="{BB962C8B-B14F-4D97-AF65-F5344CB8AC3E}">
        <p14:creationId xmlns:p14="http://schemas.microsoft.com/office/powerpoint/2010/main" val="280603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2402114" y="2039254"/>
            <a:ext cx="7387772" cy="2206171"/>
          </a:xfrm>
        </p:spPr>
        <p:txBody>
          <a:bodyPr vert="horz" lIns="91440" tIns="45720" rIns="91440" bIns="45720" rtlCol="0" anchor="ctr">
            <a:normAutofit/>
          </a:bodyPr>
          <a:lstStyle/>
          <a:p>
            <a:pPr algn="ctr"/>
            <a:r>
              <a:rPr kumimoji="1" lang="en-US" altLang="ja-JP" sz="4400" kern="1200">
                <a:solidFill>
                  <a:schemeClr val="tx1">
                    <a:lumMod val="85000"/>
                    <a:lumOff val="15000"/>
                  </a:schemeClr>
                </a:solidFill>
                <a:latin typeface="+mj-lt"/>
                <a:ea typeface="+mj-ea"/>
                <a:cs typeface="+mj-cs"/>
              </a:rPr>
              <a:t>Git, GitHub</a:t>
            </a:r>
            <a:r>
              <a:rPr kumimoji="1" lang="ja-JP" altLang="en-US" sz="4400" kern="1200">
                <a:solidFill>
                  <a:schemeClr val="tx1">
                    <a:lumMod val="85000"/>
                    <a:lumOff val="15000"/>
                  </a:schemeClr>
                </a:solidFill>
                <a:latin typeface="+mj-lt"/>
                <a:ea typeface="+mj-ea"/>
                <a:cs typeface="+mj-cs"/>
              </a:rPr>
              <a:t>の</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概要</a:t>
            </a:r>
          </a:p>
        </p:txBody>
      </p:sp>
      <p:sp>
        <p:nvSpPr>
          <p:cNvPr id="5" name="テキスト プレースホルダー 4">
            <a:extLst>
              <a:ext uri="{FF2B5EF4-FFF2-40B4-BE49-F238E27FC236}">
                <a16:creationId xmlns:a16="http://schemas.microsoft.com/office/drawing/2014/main" id="{C1981CDA-B8EC-4D46-89CF-CE97EECAE949}"/>
              </a:ext>
            </a:extLst>
          </p:cNvPr>
          <p:cNvSpPr>
            <a:spLocks noGrp="1"/>
          </p:cNvSpPr>
          <p:nvPr>
            <p:ph type="body" idx="1"/>
          </p:nvPr>
        </p:nvSpPr>
        <p:spPr>
          <a:xfrm>
            <a:off x="892628" y="5158522"/>
            <a:ext cx="5689601" cy="1087477"/>
          </a:xfrm>
        </p:spPr>
        <p:txBody>
          <a:bodyPr vert="horz" lIns="91440" tIns="45720" rIns="91440" bIns="45720" rtlCol="0" anchor="ctr">
            <a:normAutofit/>
          </a:bodyPr>
          <a:lstStyle/>
          <a:p>
            <a:r>
              <a:rPr lang="ja-JP" altLang="en-US" sz="1800" kern="1200">
                <a:solidFill>
                  <a:schemeClr val="tx1">
                    <a:lumMod val="85000"/>
                    <a:lumOff val="15000"/>
                  </a:schemeClr>
                </a:solidFill>
                <a:latin typeface="+mn-lt"/>
                <a:ea typeface="+mn-ea"/>
                <a:cs typeface="+mn-cs"/>
              </a:rPr>
              <a:t>第一章</a:t>
            </a:r>
          </a:p>
        </p:txBody>
      </p:sp>
      <p:sp>
        <p:nvSpPr>
          <p:cNvPr id="14" name="Freeform: Shape 13">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スライド番号プレースホルダー 2">
            <a:extLst>
              <a:ext uri="{FF2B5EF4-FFF2-40B4-BE49-F238E27FC236}">
                <a16:creationId xmlns:a16="http://schemas.microsoft.com/office/drawing/2014/main" id="{F349EE1D-5B84-4636-9209-FA7E8EB6C811}"/>
              </a:ext>
            </a:extLst>
          </p:cNvPr>
          <p:cNvSpPr>
            <a:spLocks noGrp="1"/>
          </p:cNvSpPr>
          <p:nvPr>
            <p:ph type="sldNum" sz="quarter" idx="12"/>
          </p:nvPr>
        </p:nvSpPr>
        <p:spPr/>
        <p:txBody>
          <a:bodyPr/>
          <a:lstStyle/>
          <a:p>
            <a:fld id="{349E52AD-C2C8-444B-9452-5416C7AF987B}" type="slidenum">
              <a:rPr kumimoji="1" lang="ja-JP" altLang="en-US" smtClean="0"/>
              <a:t>7</a:t>
            </a:fld>
            <a:endParaRPr kumimoji="1" lang="ja-JP" altLang="en-US"/>
          </a:p>
        </p:txBody>
      </p:sp>
    </p:spTree>
    <p:extLst>
      <p:ext uri="{BB962C8B-B14F-4D97-AF65-F5344CB8AC3E}">
        <p14:creationId xmlns:p14="http://schemas.microsoft.com/office/powerpoint/2010/main" val="184057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596455" cy="1322888"/>
          </a:xfrm>
        </p:spPr>
        <p:txBody>
          <a:bodyPr>
            <a:normAutofit/>
          </a:bodyPr>
          <a:lstStyle/>
          <a:p>
            <a:r>
              <a:rPr kumimoji="1" lang="en-US" altLang="ja-JP"/>
              <a:t>Git</a:t>
            </a:r>
            <a:r>
              <a:rPr kumimoji="1" lang="ja-JP" altLang="en-US"/>
              <a:t>とは</a:t>
            </a:r>
          </a:p>
        </p:txBody>
      </p:sp>
      <p:pic>
        <p:nvPicPr>
          <p:cNvPr id="5" name="図 4" descr="会社名&#10;&#10;自動的に生成された説明">
            <a:extLst>
              <a:ext uri="{FF2B5EF4-FFF2-40B4-BE49-F238E27FC236}">
                <a16:creationId xmlns:a16="http://schemas.microsoft.com/office/drawing/2014/main" id="{4888D639-FDD1-44F3-BD17-0476533E8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4499" y="5072964"/>
            <a:ext cx="986245" cy="1183495"/>
          </a:xfrm>
          <a:prstGeom prst="rect">
            <a:avLst/>
          </a:prstGeom>
        </p:spPr>
      </p:pic>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08585"/>
          </a:xfrm>
        </p:spPr>
        <p:txBody>
          <a:bodyPr>
            <a:normAutofit/>
          </a:bodyPr>
          <a:lstStyle/>
          <a:p>
            <a:r>
              <a:rPr lang="en-US" altLang="ja-JP" sz="2000"/>
              <a:t>Git</a:t>
            </a:r>
            <a:r>
              <a:rPr lang="ja-JP" altLang="en-US" sz="2000"/>
              <a:t>は、プログラムのソースコードなどの変更履歴を記録・追跡するための</a:t>
            </a:r>
            <a:r>
              <a:rPr lang="ja-JP" altLang="en-US" sz="2000" b="1"/>
              <a:t>分散型</a:t>
            </a:r>
            <a:r>
              <a:rPr lang="ja-JP" altLang="en-US" sz="2000"/>
              <a:t>バージョン管理システムである </a:t>
            </a:r>
            <a:r>
              <a:rPr lang="en-US" altLang="ja-JP" sz="2000"/>
              <a:t>(Wikipedia</a:t>
            </a:r>
            <a:r>
              <a:rPr lang="ja-JP" altLang="en-US" sz="2000"/>
              <a:t>より</a:t>
            </a:r>
            <a:r>
              <a:rPr lang="en-US" altLang="ja-JP" sz="2000"/>
              <a:t>)</a:t>
            </a:r>
          </a:p>
          <a:p>
            <a:r>
              <a:rPr lang="ja-JP" altLang="en-US" sz="2000"/>
              <a:t>簡単に言えば、</a:t>
            </a:r>
            <a:r>
              <a:rPr lang="en-US" altLang="ja-JP" sz="2000"/>
              <a:t>(1)</a:t>
            </a:r>
            <a:r>
              <a:rPr lang="ja-JP" altLang="en-US" sz="2000"/>
              <a:t>ある地点のソースコードを保存できて、</a:t>
            </a:r>
            <a:r>
              <a:rPr lang="en-US" altLang="ja-JP" sz="2000"/>
              <a:t>(2)</a:t>
            </a:r>
            <a:r>
              <a:rPr lang="ja-JP" altLang="en-US" sz="2000"/>
              <a:t>他人が書いたコードと「くっつける」</a:t>
            </a:r>
            <a:r>
              <a:rPr lang="en-US" altLang="ja-JP" sz="2000"/>
              <a:t> (</a:t>
            </a:r>
            <a:r>
              <a:rPr lang="ja-JP" altLang="en-US" sz="2000" b="1"/>
              <a:t>マージ</a:t>
            </a:r>
            <a:r>
              <a:rPr lang="en-US" altLang="ja-JP" sz="2000"/>
              <a:t>)</a:t>
            </a:r>
            <a:r>
              <a:rPr lang="ja-JP" altLang="en-US" sz="2000"/>
              <a:t>こと、などができる</a:t>
            </a:r>
            <a:endParaRPr lang="en-US" altLang="ja-JP" sz="2000"/>
          </a:p>
          <a:p>
            <a:r>
              <a:rPr lang="ja-JP" altLang="en-US" sz="2000"/>
              <a:t>他のバージョン管理システムは、</a:t>
            </a:r>
            <a:r>
              <a:rPr lang="en-US" altLang="ja-JP" sz="2000" err="1"/>
              <a:t>SubVersion</a:t>
            </a:r>
            <a:r>
              <a:rPr lang="en-US" altLang="ja-JP" sz="2000"/>
              <a:t>(SVN)</a:t>
            </a:r>
            <a:r>
              <a:rPr lang="ja-JP" altLang="en-US" sz="2000"/>
              <a:t>、</a:t>
            </a:r>
            <a:r>
              <a:rPr lang="en-US" altLang="ja-JP" sz="2000"/>
              <a:t>Concurrent Versions System(CVS)</a:t>
            </a:r>
            <a:r>
              <a:rPr lang="ja-JP" altLang="en-US" sz="2000"/>
              <a:t>、</a:t>
            </a:r>
            <a:r>
              <a:rPr lang="en-US" altLang="ja-JP" sz="2000"/>
              <a:t>Mercurial</a:t>
            </a:r>
            <a:r>
              <a:rPr lang="ja-JP" altLang="en-US" sz="2000"/>
              <a:t>など</a:t>
            </a:r>
            <a:endParaRPr lang="en-US" altLang="ja-JP" sz="2000"/>
          </a:p>
        </p:txBody>
      </p:sp>
      <p:pic>
        <p:nvPicPr>
          <p:cNvPr id="7" name="図 6">
            <a:extLst>
              <a:ext uri="{FF2B5EF4-FFF2-40B4-BE49-F238E27FC236}">
                <a16:creationId xmlns:a16="http://schemas.microsoft.com/office/drawing/2014/main" id="{E3C6652F-8A31-40B7-AA9A-047859DB1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3302" y="2094572"/>
            <a:ext cx="1328640" cy="1183495"/>
          </a:xfrm>
          <a:prstGeom prst="rect">
            <a:avLst/>
          </a:prstGeom>
        </p:spPr>
      </p:pic>
      <p:pic>
        <p:nvPicPr>
          <p:cNvPr id="6" name="図 5" descr="挿絵, 抽象 が含まれている画像&#10;&#10;自動的に生成された説明">
            <a:extLst>
              <a:ext uri="{FF2B5EF4-FFF2-40B4-BE49-F238E27FC236}">
                <a16:creationId xmlns:a16="http://schemas.microsoft.com/office/drawing/2014/main" id="{70F0C883-608A-4590-A488-962CB92DEC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4269" y="3583768"/>
            <a:ext cx="2166706" cy="1183495"/>
          </a:xfrm>
          <a:prstGeom prst="rect">
            <a:avLst/>
          </a:prstGeom>
        </p:spPr>
      </p:pic>
      <p:pic>
        <p:nvPicPr>
          <p:cNvPr id="4" name="図 3">
            <a:extLst>
              <a:ext uri="{FF2B5EF4-FFF2-40B4-BE49-F238E27FC236}">
                <a16:creationId xmlns:a16="http://schemas.microsoft.com/office/drawing/2014/main" id="{14047B0C-7838-4C65-A6E5-E61D9B8CA0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4467" y="499920"/>
            <a:ext cx="2606508" cy="1094733"/>
          </a:xfrm>
          <a:prstGeom prst="rect">
            <a:avLst/>
          </a:prstGeom>
        </p:spPr>
      </p:pic>
      <p:sp>
        <p:nvSpPr>
          <p:cNvPr id="8" name="スライド番号プレースホルダー 7">
            <a:extLst>
              <a:ext uri="{FF2B5EF4-FFF2-40B4-BE49-F238E27FC236}">
                <a16:creationId xmlns:a16="http://schemas.microsoft.com/office/drawing/2014/main" id="{4255FEE0-E745-4926-8A52-5CAD7819B9A5}"/>
              </a:ext>
            </a:extLst>
          </p:cNvPr>
          <p:cNvSpPr>
            <a:spLocks noGrp="1"/>
          </p:cNvSpPr>
          <p:nvPr>
            <p:ph type="sldNum" sz="quarter" idx="12"/>
          </p:nvPr>
        </p:nvSpPr>
        <p:spPr/>
        <p:txBody>
          <a:bodyPr/>
          <a:lstStyle/>
          <a:p>
            <a:fld id="{349E52AD-C2C8-444B-9452-5416C7AF987B}" type="slidenum">
              <a:rPr kumimoji="1" lang="ja-JP" altLang="en-US" smtClean="0"/>
              <a:t>8</a:t>
            </a:fld>
            <a:endParaRPr kumimoji="1" lang="ja-JP" altLang="en-US"/>
          </a:p>
        </p:txBody>
      </p:sp>
    </p:spTree>
    <p:extLst>
      <p:ext uri="{BB962C8B-B14F-4D97-AF65-F5344CB8AC3E}">
        <p14:creationId xmlns:p14="http://schemas.microsoft.com/office/powerpoint/2010/main" val="392002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63E4C-A863-4F59-8FAF-C8F5EA5C8887}"/>
              </a:ext>
            </a:extLst>
          </p:cNvPr>
          <p:cNvSpPr>
            <a:spLocks noGrp="1"/>
          </p:cNvSpPr>
          <p:nvPr>
            <p:ph type="title"/>
          </p:nvPr>
        </p:nvSpPr>
        <p:spPr>
          <a:xfrm>
            <a:off x="838200" y="643467"/>
            <a:ext cx="4478779" cy="1800526"/>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a:t>EX:</a:t>
            </a:r>
            <a:r>
              <a:rPr kumimoji="1" lang="ja-JP" altLang="en-US"/>
              <a:t>分散型と集中型の違い</a:t>
            </a:r>
          </a:p>
        </p:txBody>
      </p:sp>
      <p:sp>
        <p:nvSpPr>
          <p:cNvPr id="42" name="Content Placeholder 8">
            <a:extLst>
              <a:ext uri="{FF2B5EF4-FFF2-40B4-BE49-F238E27FC236}">
                <a16:creationId xmlns:a16="http://schemas.microsoft.com/office/drawing/2014/main" id="{3AB7F32F-14F1-4F1A-BAB5-2044D73C083D}"/>
              </a:ext>
            </a:extLst>
          </p:cNvPr>
          <p:cNvSpPr>
            <a:spLocks noGrp="1"/>
          </p:cNvSpPr>
          <p:nvPr>
            <p:ph idx="1"/>
          </p:nvPr>
        </p:nvSpPr>
        <p:spPr>
          <a:xfrm>
            <a:off x="838200" y="2623381"/>
            <a:ext cx="4586567" cy="3553581"/>
          </a:xfrm>
        </p:spPr>
        <p:txBody>
          <a:bodyPr>
            <a:normAutofit/>
          </a:bodyPr>
          <a:lstStyle/>
          <a:p>
            <a:r>
              <a:rPr lang="ja-JP" altLang="en-US" sz="2000"/>
              <a:t>集中型</a:t>
            </a:r>
            <a:r>
              <a:rPr lang="en-US" altLang="ja-JP" sz="2000"/>
              <a:t>(SVN, CVS)</a:t>
            </a:r>
          </a:p>
          <a:p>
            <a:pPr lvl="1"/>
            <a:r>
              <a:rPr lang="ja-JP" altLang="en-US" sz="1600"/>
              <a:t>ホストコンピュータが絶対権限を持つ</a:t>
            </a:r>
            <a:endParaRPr lang="en-US" altLang="ja-JP" sz="1600"/>
          </a:p>
          <a:p>
            <a:pPr lvl="1"/>
            <a:r>
              <a:rPr lang="ja-JP" altLang="en-US" sz="1600"/>
              <a:t>更新時には必ずホストにお伺いをたてなくちゃならないので、オンライン環境が必須。また、実験的なソースも同期されちゃう</a:t>
            </a:r>
            <a:endParaRPr lang="en-US" altLang="ja-JP" sz="1600"/>
          </a:p>
          <a:p>
            <a:r>
              <a:rPr lang="ja-JP" altLang="en-US" sz="2000"/>
              <a:t>分散型</a:t>
            </a:r>
            <a:r>
              <a:rPr lang="en-US" altLang="ja-JP" sz="2000"/>
              <a:t>(Git, Mercurial)</a:t>
            </a:r>
          </a:p>
          <a:p>
            <a:pPr lvl="1"/>
            <a:r>
              <a:rPr lang="ja-JP" altLang="en-US" sz="1600"/>
              <a:t>手元に独立したローカルリポジトリがある。よってオフラインでも</a:t>
            </a:r>
            <a:r>
              <a:rPr lang="en-US" altLang="ja-JP" sz="1600"/>
              <a:t>OK</a:t>
            </a:r>
          </a:p>
          <a:p>
            <a:pPr lvl="1"/>
            <a:r>
              <a:rPr lang="ja-JP" altLang="en-US" sz="1600"/>
              <a:t>手元のバックアップは保証されない</a:t>
            </a:r>
            <a:endParaRPr lang="en-US" altLang="ja-JP" sz="1600"/>
          </a:p>
          <a:p>
            <a:pPr lvl="1"/>
            <a:endParaRPr lang="en-US" sz="1600"/>
          </a:p>
        </p:txBody>
      </p:sp>
      <p:pic>
        <p:nvPicPr>
          <p:cNvPr id="5" name="コンテンツ プレースホルダー 4" descr="ダイアグラム&#10;&#10;自動的に生成された説明">
            <a:extLst>
              <a:ext uri="{FF2B5EF4-FFF2-40B4-BE49-F238E27FC236}">
                <a16:creationId xmlns:a16="http://schemas.microsoft.com/office/drawing/2014/main" id="{8B41830B-E47E-4DA0-99A2-F34C11FFE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68" y="1987075"/>
            <a:ext cx="6656396" cy="3977196"/>
          </a:xfrm>
          <a:prstGeom prst="rect">
            <a:avLst/>
          </a:prstGeom>
        </p:spPr>
      </p:pic>
      <p:sp>
        <p:nvSpPr>
          <p:cNvPr id="3" name="スライド番号プレースホルダー 2">
            <a:extLst>
              <a:ext uri="{FF2B5EF4-FFF2-40B4-BE49-F238E27FC236}">
                <a16:creationId xmlns:a16="http://schemas.microsoft.com/office/drawing/2014/main" id="{19A0A70C-51A2-4948-B3D3-BEC63BD4E9FD}"/>
              </a:ext>
            </a:extLst>
          </p:cNvPr>
          <p:cNvSpPr>
            <a:spLocks noGrp="1"/>
          </p:cNvSpPr>
          <p:nvPr>
            <p:ph type="sldNum" sz="quarter" idx="12"/>
          </p:nvPr>
        </p:nvSpPr>
        <p:spPr/>
        <p:txBody>
          <a:bodyPr/>
          <a:lstStyle/>
          <a:p>
            <a:fld id="{349E52AD-C2C8-444B-9452-5416C7AF987B}" type="slidenum">
              <a:rPr kumimoji="1" lang="ja-JP" altLang="en-US" smtClean="0"/>
              <a:t>9</a:t>
            </a:fld>
            <a:endParaRPr kumimoji="1" lang="ja-JP" altLang="en-US"/>
          </a:p>
        </p:txBody>
      </p:sp>
    </p:spTree>
    <p:extLst>
      <p:ext uri="{BB962C8B-B14F-4D97-AF65-F5344CB8AC3E}">
        <p14:creationId xmlns:p14="http://schemas.microsoft.com/office/powerpoint/2010/main" val="4985503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E95514147BB554E9B06CF8CC971C2C3" ma:contentTypeVersion="6" ma:contentTypeDescription="新しいドキュメントを作成します。" ma:contentTypeScope="" ma:versionID="b6d519a11ac3993bd9c6080e8cae170b">
  <xsd:schema xmlns:xsd="http://www.w3.org/2001/XMLSchema" xmlns:xs="http://www.w3.org/2001/XMLSchema" xmlns:p="http://schemas.microsoft.com/office/2006/metadata/properties" xmlns:ns3="7446be41-38e5-471b-9ce2-dcd318621980" targetNamespace="http://schemas.microsoft.com/office/2006/metadata/properties" ma:root="true" ma:fieldsID="53955f489c31ee98d70ad389407b76d3" ns3:_="">
    <xsd:import namespace="7446be41-38e5-471b-9ce2-dcd31862198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6be41-38e5-471b-9ce2-dcd3186219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794A53-C378-4E68-AF41-FE6512D466B1}">
  <ds:schemaRefs>
    <ds:schemaRef ds:uri="7446be41-38e5-471b-9ce2-dcd3186219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8E93A46-534D-4515-89EB-F7C3573F1D59}">
  <ds:schemaRefs>
    <ds:schemaRef ds:uri="7446be41-38e5-471b-9ce2-dcd3186219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0030B9-ED10-468D-941F-FFF1D5750A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4533</Words>
  <Application>Microsoft Office PowerPoint</Application>
  <PresentationFormat>ワイド画面</PresentationFormat>
  <Paragraphs>671</Paragraphs>
  <Slides>67</Slides>
  <Notes>28</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67</vt:i4>
      </vt:variant>
    </vt:vector>
  </HeadingPairs>
  <TitlesOfParts>
    <vt:vector size="72" baseType="lpstr">
      <vt:lpstr>-apple-system</vt:lpstr>
      <vt:lpstr>游ゴシック</vt:lpstr>
      <vt:lpstr>游ゴシック Light</vt:lpstr>
      <vt:lpstr>Arial</vt:lpstr>
      <vt:lpstr>Office テーマ</vt:lpstr>
      <vt:lpstr>Git＆GitHub 勉強会</vt:lpstr>
      <vt:lpstr>注意</vt:lpstr>
      <vt:lpstr>Git導入</vt:lpstr>
      <vt:lpstr>目的</vt:lpstr>
      <vt:lpstr>この勉強会で得られるもの</vt:lpstr>
      <vt:lpstr>学習範囲</vt:lpstr>
      <vt:lpstr>Git, GitHubの 概要</vt:lpstr>
      <vt:lpstr>Gitとは</vt:lpstr>
      <vt:lpstr>EX:分散型と集中型の違い</vt:lpstr>
      <vt:lpstr>GitHubとは</vt:lpstr>
      <vt:lpstr>EX:GitHubとBitbacketとGitLabの違い</vt:lpstr>
      <vt:lpstr>Git チュートリアル</vt:lpstr>
      <vt:lpstr>環境</vt:lpstr>
      <vt:lpstr>演習1：Git導入</vt:lpstr>
      <vt:lpstr>EX:Gitを便利に使おう</vt:lpstr>
      <vt:lpstr>Gitのワークフロー</vt:lpstr>
      <vt:lpstr>コミット</vt:lpstr>
      <vt:lpstr>ステージングエリア(インデックス)</vt:lpstr>
      <vt:lpstr>演習２：Git導入</vt:lpstr>
      <vt:lpstr>コミット</vt:lpstr>
      <vt:lpstr>演習3：コミット</vt:lpstr>
      <vt:lpstr>reset ※２による取り消し系</vt:lpstr>
      <vt:lpstr>演習4：取り消し</vt:lpstr>
      <vt:lpstr>EX:2個前とか、特定のコミットに戻りたいんだが？</vt:lpstr>
      <vt:lpstr>EX:間違ってgit reset --hardしちゃったんだがｗ</vt:lpstr>
      <vt:lpstr>演習5：git rm</vt:lpstr>
      <vt:lpstr>EX:その他のgitコマンド①</vt:lpstr>
      <vt:lpstr>いかかでしたでしょうか？</vt:lpstr>
      <vt:lpstr>おまけ:Gitを学ぶのに役に立つ資料まとめ</vt:lpstr>
      <vt:lpstr>Git Branch チュートリアル</vt:lpstr>
      <vt:lpstr>.gitignoreファイル</vt:lpstr>
      <vt:lpstr>ブランチ(Branch(枝))</vt:lpstr>
      <vt:lpstr>ブランチとは</vt:lpstr>
      <vt:lpstr>EX:Git-Flow</vt:lpstr>
      <vt:lpstr>git branch, checkout</vt:lpstr>
      <vt:lpstr>演習6：Branchの作成、チェックアウト</vt:lpstr>
      <vt:lpstr>EX:detached HEAD</vt:lpstr>
      <vt:lpstr>EX:おまけ</vt:lpstr>
      <vt:lpstr>git merge</vt:lpstr>
      <vt:lpstr>演習7：マージ</vt:lpstr>
      <vt:lpstr>コンフリクト</vt:lpstr>
      <vt:lpstr>演習8a：コンフリクトの解消</vt:lpstr>
      <vt:lpstr>私の環境だとこうなりました</vt:lpstr>
      <vt:lpstr>PowerPoint プレゼンテーション</vt:lpstr>
      <vt:lpstr>PowerPoint プレゼンテーション</vt:lpstr>
      <vt:lpstr>演習8b：コンフリクトの解消</vt:lpstr>
      <vt:lpstr>EX:fast-forwardマージ</vt:lpstr>
      <vt:lpstr>PowerPoint プレゼンテーション</vt:lpstr>
      <vt:lpstr>EX:git rebase, squash</vt:lpstr>
      <vt:lpstr>コンフリクトを予防するために</vt:lpstr>
      <vt:lpstr>PowerPoint プレゼンテーション</vt:lpstr>
      <vt:lpstr>GitHub チュートリアル</vt:lpstr>
      <vt:lpstr>セキュリティ上の大事なお話</vt:lpstr>
      <vt:lpstr>GitHubに君もアクセス！</vt:lpstr>
      <vt:lpstr>演習：pull, push</vt:lpstr>
      <vt:lpstr>演習：branchをpush</vt:lpstr>
      <vt:lpstr>EX:リモートとローカルの同期</vt:lpstr>
      <vt:lpstr>プルリクエスト</vt:lpstr>
      <vt:lpstr>演習：プルリクエスト</vt:lpstr>
      <vt:lpstr>PowerPoint プレゼンテーション</vt:lpstr>
      <vt:lpstr>EX:GitHubフロー</vt:lpstr>
      <vt:lpstr>Issueを活用した開発</vt:lpstr>
      <vt:lpstr>Fork</vt:lpstr>
      <vt:lpstr>hubコマンド</vt:lpstr>
      <vt:lpstr>EX:GUIアプリケーション</vt:lpstr>
      <vt:lpstr>おわり</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Git勉強会</dc:title>
  <dc:creator>中村 拓斗</dc:creator>
  <cp:lastModifiedBy>中村 拓斗</cp:lastModifiedBy>
  <cp:revision>1</cp:revision>
  <dcterms:created xsi:type="dcterms:W3CDTF">2021-06-17T12:13:59Z</dcterms:created>
  <dcterms:modified xsi:type="dcterms:W3CDTF">2021-07-29T13:55:09Z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0x0101009E95514147BB554E9B06CF8CC971C2C3</vt:lpwstr>
  </property>
</Properties>
</file>