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Nunito" panose="020B0604020202020204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44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e6e5a223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e6e5a223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e69f2f72d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e69f2f72d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e6e5a223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e6e5a223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e79f4245f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e79f4245f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e79f4245f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e79f4245f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e79f4245f_3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e79f4245f_3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6e5a223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6e5a223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Apart from crops grown under cover, one of the tasks was to consider strawberry and vegetables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69f2f72d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e69f2f72d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e69f2f72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e69f2f72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e69f2f72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e69f2f72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e69f2f72d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e69f2f72d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e6e5a223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e6e5a223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e6e5a223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e6e5a223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e6e5a223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e6e5a223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s.usda.gov/Publications/AgCensus/2017/#full_repor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70600" y="913275"/>
            <a:ext cx="8196900" cy="19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  USDA Census of Agriculture 2017 </a:t>
            </a:r>
            <a:endParaRPr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Summary Report </a:t>
            </a:r>
            <a:endParaRPr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</a:rPr>
              <a:t>Focus: Greenhouses and foods crops grown under cover</a:t>
            </a:r>
            <a:endParaRPr sz="2000" b="1"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948900" y="2975998"/>
            <a:ext cx="53613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By Almazhan Kapan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Agrictecture Consulting, 2019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2762375" y="473548"/>
            <a:ext cx="575046" cy="608850"/>
          </a:xfrm>
          <a:prstGeom prst="lightningBol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5775125" y="473548"/>
            <a:ext cx="676512" cy="608850"/>
          </a:xfrm>
          <a:prstGeom prst="lightningBol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7590400" y="2842275"/>
            <a:ext cx="676512" cy="766692"/>
          </a:xfrm>
          <a:prstGeom prst="lightningBol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992200" y="2921150"/>
            <a:ext cx="676512" cy="766692"/>
          </a:xfrm>
          <a:prstGeom prst="lightningBol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xfrm>
            <a:off x="355950" y="193000"/>
            <a:ext cx="85293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Net Gains, Loss and Net Cash Income of Greenhouses, Nursery, Floriculture, Sod farms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68" name="Google Shape;2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2" y="1072850"/>
            <a:ext cx="4896425" cy="16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00" y="2955338"/>
            <a:ext cx="4814249" cy="16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/>
          <p:nvPr/>
        </p:nvSpPr>
        <p:spPr>
          <a:xfrm>
            <a:off x="5464675" y="4253825"/>
            <a:ext cx="31086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Calibri"/>
                <a:ea typeface="Calibri"/>
                <a:cs typeface="Calibri"/>
                <a:sym typeface="Calibri"/>
              </a:rPr>
              <a:t>Reference: Table 75, page 206, Census of Agriculture, 2017</a:t>
            </a:r>
            <a:endParaRPr sz="12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5396550" y="1008925"/>
            <a:ext cx="3488700" cy="3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35%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of Greenhouses, Nursery, Floriculture, Sod (GNFS) farms reported</a:t>
            </a: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 gain of greater or equal to $50000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5%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of GNFS farms reported </a:t>
            </a: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gain of less or equal to $1000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33%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of GNFS farms reported </a:t>
            </a: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gain below $10000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28%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of GNFS farms reported </a:t>
            </a: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loss of $1000 to $4999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56%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of GNFS farms reported </a:t>
            </a: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loss below $10000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15%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of GNFS farms reported </a:t>
            </a: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loss greater or equal to $50000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2"/>
          <p:cNvSpPr/>
          <p:nvPr/>
        </p:nvSpPr>
        <p:spPr>
          <a:xfrm>
            <a:off x="5043538" y="704313"/>
            <a:ext cx="285300" cy="259500"/>
          </a:xfrm>
          <a:prstGeom prst="sun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8431288" y="393363"/>
            <a:ext cx="285300" cy="259500"/>
          </a:xfrm>
          <a:prstGeom prst="sun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8431288" y="4514538"/>
            <a:ext cx="285300" cy="259500"/>
          </a:xfrm>
          <a:prstGeom prst="sun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>
            <a:spLocks noGrp="1"/>
          </p:cNvSpPr>
          <p:nvPr>
            <p:ph type="title"/>
          </p:nvPr>
        </p:nvSpPr>
        <p:spPr>
          <a:xfrm>
            <a:off x="819150" y="218275"/>
            <a:ext cx="75057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  Renewable energy usage (2012 vs 2017)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80" name="Google Shape;280;p23"/>
          <p:cNvSpPr txBox="1"/>
          <p:nvPr/>
        </p:nvSpPr>
        <p:spPr>
          <a:xfrm>
            <a:off x="403500" y="3359275"/>
            <a:ext cx="7851900" cy="12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Overall, in 2017 there has been a significant increase in renewable energy usage compared to 2012.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2017, usage of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solar panels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increased  by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148%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usage of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wind turbins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increased by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56%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usage of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geothermal and geoexchange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systems increased by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222%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usage of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small hydrosystems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increased by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29%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usage of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wind rights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leased to others increased by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97%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Nunito"/>
                <a:ea typeface="Nunito"/>
                <a:cs typeface="Nunito"/>
                <a:sym typeface="Nunito"/>
              </a:rPr>
              <a:t>Reference: Table 49, page 60, Census of Agriculture, 2017</a:t>
            </a:r>
            <a:endParaRPr sz="1200" i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75" y="857575"/>
            <a:ext cx="7209152" cy="24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3"/>
          <p:cNvSpPr/>
          <p:nvPr/>
        </p:nvSpPr>
        <p:spPr>
          <a:xfrm>
            <a:off x="916338" y="408163"/>
            <a:ext cx="285300" cy="259500"/>
          </a:xfrm>
          <a:prstGeom prst="sun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7337613" y="408163"/>
            <a:ext cx="285300" cy="259500"/>
          </a:xfrm>
          <a:prstGeom prst="sun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>
            <a:spLocks noGrp="1"/>
          </p:cNvSpPr>
          <p:nvPr>
            <p:ph type="title"/>
          </p:nvPr>
        </p:nvSpPr>
        <p:spPr>
          <a:xfrm>
            <a:off x="254700" y="97825"/>
            <a:ext cx="8634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Race and origin of farmers: All Farms vs Greenhouses, Nursery, Floriculture, Sod (GNFS) farms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89" name="Google Shape;2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000" y="2758806"/>
            <a:ext cx="2117300" cy="2187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75" y="1024675"/>
            <a:ext cx="2117300" cy="20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4"/>
          <p:cNvSpPr txBox="1"/>
          <p:nvPr/>
        </p:nvSpPr>
        <p:spPr>
          <a:xfrm>
            <a:off x="1645075" y="3931050"/>
            <a:ext cx="395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2025" y="970750"/>
            <a:ext cx="2314975" cy="21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6725" y="2649200"/>
            <a:ext cx="2226000" cy="22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4"/>
          <p:cNvSpPr txBox="1"/>
          <p:nvPr/>
        </p:nvSpPr>
        <p:spPr>
          <a:xfrm>
            <a:off x="4861250" y="833225"/>
            <a:ext cx="4028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Fewer White farmers work in GNFS farms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(86% vs 92%).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705025" y="3599925"/>
            <a:ext cx="24675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192400" y="3104125"/>
            <a:ext cx="41748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Similarly, for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both total and GNFS farms, American Indian  farmers constitute 2%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of principal and non-principal farmers.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4861250" y="1103900"/>
            <a:ext cx="3920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More Hispanic, Latino or farmers of Spanish origin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work in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GNFS farms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(principal producers - 3% vs 5% and non-principal producers - 3% vs 6%)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4861250" y="1691100"/>
            <a:ext cx="4028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More Asian farmers work as non-principal producers in GNFS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farms (1% vs 3%)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4861250" y="2176950"/>
            <a:ext cx="40281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Black farmers constitute 1%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of principal and non-principal producers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 for both total and GNFS farms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192400" y="3516450"/>
            <a:ext cx="41748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Native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Hawaiian or other Pacific Islanders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constitute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0.08%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of principal and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0.07% of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non-principal farmers for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total farms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 However,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for GNFS farms, they constitute 1%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of both principal and non-principal producers.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2280900" y="4363900"/>
            <a:ext cx="58653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192400" y="4362450"/>
            <a:ext cx="45186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Calibri"/>
                <a:ea typeface="Calibri"/>
                <a:cs typeface="Calibri"/>
                <a:sym typeface="Calibri"/>
              </a:rPr>
              <a:t>Reference: All farms - Tables 63-64; pages 80-83. GNFS farms: Tables 61-62; pages 72-73;  Census of Agriculture</a:t>
            </a:r>
            <a:endParaRPr sz="12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>
            <a:spLocks noGrp="1"/>
          </p:cNvSpPr>
          <p:nvPr>
            <p:ph type="title"/>
          </p:nvPr>
        </p:nvSpPr>
        <p:spPr>
          <a:xfrm>
            <a:off x="315150" y="268775"/>
            <a:ext cx="8513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Gender of farmers: All farms vs Greenhouses, Nursery, Floriculture farms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308" name="Google Shape;3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713" y="2745225"/>
            <a:ext cx="1794800" cy="181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75" y="1182750"/>
            <a:ext cx="1794800" cy="17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0713" y="1182762"/>
            <a:ext cx="2216300" cy="17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7225" y="2745225"/>
            <a:ext cx="2083942" cy="18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5"/>
          <p:cNvSpPr txBox="1"/>
          <p:nvPr/>
        </p:nvSpPr>
        <p:spPr>
          <a:xfrm>
            <a:off x="4817750" y="1008150"/>
            <a:ext cx="39129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There is a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greater gender equality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among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all producers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Greenhouses, Nursery, Floriculture farms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compared to All farms (41% vs 34% of producers are female)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5"/>
          <p:cNvSpPr txBox="1"/>
          <p:nvPr/>
        </p:nvSpPr>
        <p:spPr>
          <a:xfrm>
            <a:off x="4817750" y="1657288"/>
            <a:ext cx="38334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Similarly, there is a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greater gender equality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among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principal producers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Greenhouse, Nursery, Floriculture farms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compared to All farms (36% vs 28% of producers are female)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5"/>
          <p:cNvSpPr txBox="1"/>
          <p:nvPr/>
        </p:nvSpPr>
        <p:spPr>
          <a:xfrm>
            <a:off x="315150" y="3115188"/>
            <a:ext cx="38334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total farms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there are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2.57 times more male principal producers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than female principal producers (72% vs 28%)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5"/>
          <p:cNvSpPr txBox="1"/>
          <p:nvPr/>
        </p:nvSpPr>
        <p:spPr>
          <a:xfrm>
            <a:off x="315150" y="3560700"/>
            <a:ext cx="35616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Greenhouses, Nursery, Floriculture farms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there are </a:t>
            </a:r>
            <a:r>
              <a:rPr lang="en" sz="1200" u="sng">
                <a:latin typeface="Calibri"/>
                <a:ea typeface="Calibri"/>
                <a:cs typeface="Calibri"/>
                <a:sym typeface="Calibri"/>
              </a:rPr>
              <a:t>1.78 times more male principal producers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than female principal producers (64% vs 36%)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5"/>
          <p:cNvSpPr txBox="1"/>
          <p:nvPr/>
        </p:nvSpPr>
        <p:spPr>
          <a:xfrm>
            <a:off x="248775" y="4260975"/>
            <a:ext cx="45186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Calibri"/>
                <a:ea typeface="Calibri"/>
                <a:cs typeface="Calibri"/>
                <a:sym typeface="Calibri"/>
              </a:rPr>
              <a:t>Reference: Male producers - Table 55, page 66; Female producers - Table 57, page 68,  Census of Agriculture</a:t>
            </a:r>
            <a:endParaRPr sz="12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8121038" y="466463"/>
            <a:ext cx="285300" cy="259500"/>
          </a:xfrm>
          <a:prstGeom prst="sun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>
            <a:spLocks noGrp="1"/>
          </p:cNvSpPr>
          <p:nvPr>
            <p:ph type="title"/>
          </p:nvPr>
        </p:nvSpPr>
        <p:spPr>
          <a:xfrm>
            <a:off x="101475" y="169100"/>
            <a:ext cx="89016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</a:t>
            </a:r>
            <a:r>
              <a:rPr lang="en" sz="2300">
                <a:solidFill>
                  <a:srgbClr val="000000"/>
                </a:solidFill>
              </a:rPr>
              <a:t>Producer’s age: All and Greenhouses, Nursery, Floriculture farms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id="323" name="Google Shape;3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00" y="2581200"/>
            <a:ext cx="2088375" cy="18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450" y="2562676"/>
            <a:ext cx="2142150" cy="183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600" y="747729"/>
            <a:ext cx="2088374" cy="1705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2450" y="725784"/>
            <a:ext cx="2088375" cy="174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6375" y="747712"/>
            <a:ext cx="2825225" cy="18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6"/>
          <p:cNvSpPr txBox="1"/>
          <p:nvPr/>
        </p:nvSpPr>
        <p:spPr>
          <a:xfrm>
            <a:off x="4938425" y="2548025"/>
            <a:ext cx="40365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All farms, </a:t>
            </a: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all producers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average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age: </a:t>
            </a: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57.5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All farms, </a:t>
            </a: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all principal producers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 average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age: </a:t>
            </a: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58.6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Greenhouses, Nursery, Floriculture, </a:t>
            </a: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average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age: </a:t>
            </a: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56.5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6"/>
          <p:cNvSpPr txBox="1"/>
          <p:nvPr/>
        </p:nvSpPr>
        <p:spPr>
          <a:xfrm>
            <a:off x="1657425" y="-1030950"/>
            <a:ext cx="29145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6"/>
          <p:cNvSpPr txBox="1"/>
          <p:nvPr/>
        </p:nvSpPr>
        <p:spPr>
          <a:xfrm>
            <a:off x="4938425" y="3109350"/>
            <a:ext cx="43569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Producer age statistics: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Most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farmers (both genders) are between </a:t>
            </a: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55 to 64 years old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Age below 44: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all producers: 20% female, 19% male;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principal producers: 17% female, 18% male;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Age above 65: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all producers: 32% female, 35% male;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principal producers: 35% female, 37% male.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6"/>
          <p:cNvSpPr txBox="1"/>
          <p:nvPr/>
        </p:nvSpPr>
        <p:spPr>
          <a:xfrm>
            <a:off x="4938425" y="4206450"/>
            <a:ext cx="39591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Female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producers, both principal and non-principal, tend to be </a:t>
            </a: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younger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6"/>
          <p:cNvSpPr txBox="1"/>
          <p:nvPr/>
        </p:nvSpPr>
        <p:spPr>
          <a:xfrm>
            <a:off x="295600" y="4471500"/>
            <a:ext cx="72813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Calibri"/>
                <a:ea typeface="Calibri"/>
                <a:cs typeface="Calibri"/>
                <a:sym typeface="Calibri"/>
              </a:rPr>
              <a:t>Reference: Greenhouses, Nursery, Floriculture- Table 75, page 214;</a:t>
            </a:r>
            <a:endParaRPr sz="12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Calibri"/>
                <a:ea typeface="Calibri"/>
                <a:cs typeface="Calibri"/>
                <a:sym typeface="Calibri"/>
              </a:rPr>
              <a:t>Male producers - Table 56, page 67; Female producers - Table 58, page 69;  Census of Agriculture</a:t>
            </a:r>
            <a:endParaRPr sz="12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>
            <a:spLocks noGrp="1"/>
          </p:cNvSpPr>
          <p:nvPr>
            <p:ph type="body" idx="1"/>
          </p:nvPr>
        </p:nvSpPr>
        <p:spPr>
          <a:xfrm>
            <a:off x="870063" y="19569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Thank you for your attention!</a:t>
            </a:r>
            <a:endParaRPr sz="4800"/>
          </a:p>
        </p:txBody>
      </p:sp>
      <p:sp>
        <p:nvSpPr>
          <p:cNvPr id="338" name="Google Shape;338;p27"/>
          <p:cNvSpPr/>
          <p:nvPr/>
        </p:nvSpPr>
        <p:spPr>
          <a:xfrm>
            <a:off x="2006950" y="902000"/>
            <a:ext cx="620136" cy="924534"/>
          </a:xfrm>
          <a:prstGeom prst="lightningBol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4312850" y="468100"/>
            <a:ext cx="620136" cy="924534"/>
          </a:xfrm>
          <a:prstGeom prst="lightningBol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6325625" y="1172975"/>
            <a:ext cx="620136" cy="924534"/>
          </a:xfrm>
          <a:prstGeom prst="lightningBol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1494500" y="3032975"/>
            <a:ext cx="620136" cy="924534"/>
          </a:xfrm>
          <a:prstGeom prst="lightningBol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6945750" y="3326875"/>
            <a:ext cx="620136" cy="924534"/>
          </a:xfrm>
          <a:prstGeom prst="lightningBol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4220125" y="3264300"/>
            <a:ext cx="620136" cy="924534"/>
          </a:xfrm>
          <a:prstGeom prst="lightningBol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7"/>
          <p:cNvSpPr txBox="1"/>
          <p:nvPr/>
        </p:nvSpPr>
        <p:spPr>
          <a:xfrm>
            <a:off x="800525" y="4464900"/>
            <a:ext cx="73401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 USDA Census of Agriculture: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https://www.nass.usda.gov/Publications/AgCensus/2017/#full_report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>
            <a:spLocks noGrp="1"/>
          </p:cNvSpPr>
          <p:nvPr>
            <p:ph type="title"/>
          </p:nvPr>
        </p:nvSpPr>
        <p:spPr>
          <a:xfrm>
            <a:off x="325175" y="196825"/>
            <a:ext cx="88365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All farms: selected crops grown and their market value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75" y="732450"/>
            <a:ext cx="1854850" cy="16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75" y="2822498"/>
            <a:ext cx="1761400" cy="1686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4930" y="830713"/>
            <a:ext cx="1913682" cy="17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325175" y="2571750"/>
            <a:ext cx="22869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417688" y="2293188"/>
            <a:ext cx="12594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 number of farms: 2,042,220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4525750" y="2243823"/>
            <a:ext cx="15267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Average Market Value of land and buildings for all farms: $1,311,808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2663" y="732450"/>
            <a:ext cx="1854875" cy="16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6179950" y="2970000"/>
            <a:ext cx="1591800" cy="12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 Market Value of agricultural products sold  for all farms: $388,522,695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047100" y="3629088"/>
            <a:ext cx="34029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394625" y="3165900"/>
            <a:ext cx="1440000" cy="1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 land in farms (acres): 900,217,576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Average farm has size of 440, 8 acres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14"/>
          <p:cNvCxnSpPr/>
          <p:nvPr/>
        </p:nvCxnSpPr>
        <p:spPr>
          <a:xfrm rot="10800000" flipH="1">
            <a:off x="1477025" y="3453150"/>
            <a:ext cx="828000" cy="267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4"/>
          <p:cNvCxnSpPr/>
          <p:nvPr/>
        </p:nvCxnSpPr>
        <p:spPr>
          <a:xfrm rot="-5400000" flipH="1">
            <a:off x="1047088" y="2393988"/>
            <a:ext cx="600" cy="600"/>
          </a:xfrm>
          <a:prstGeom prst="bentConnector3">
            <a:avLst>
              <a:gd name="adj1" fmla="val -3595208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4"/>
          <p:cNvCxnSpPr/>
          <p:nvPr/>
        </p:nvCxnSpPr>
        <p:spPr>
          <a:xfrm rot="5400000">
            <a:off x="6810500" y="2552838"/>
            <a:ext cx="649800" cy="333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4"/>
          <p:cNvSpPr txBox="1"/>
          <p:nvPr/>
        </p:nvSpPr>
        <p:spPr>
          <a:xfrm>
            <a:off x="5409775" y="4119675"/>
            <a:ext cx="26013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Nunito"/>
                <a:ea typeface="Nunito"/>
                <a:cs typeface="Nunito"/>
                <a:sym typeface="Nunito"/>
              </a:rPr>
              <a:t>Reference: Table 48, page 59, Census of Agriculture, 2017</a:t>
            </a:r>
            <a:endParaRPr sz="1200" i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14"/>
          <p:cNvCxnSpPr>
            <a:stCxn id="145" idx="3"/>
            <a:endCxn id="144" idx="0"/>
          </p:cNvCxnSpPr>
          <p:nvPr/>
        </p:nvCxnSpPr>
        <p:spPr>
          <a:xfrm>
            <a:off x="4737537" y="1563525"/>
            <a:ext cx="551700" cy="680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14"/>
          <p:cNvSpPr/>
          <p:nvPr/>
        </p:nvSpPr>
        <p:spPr>
          <a:xfrm>
            <a:off x="2322650" y="1048575"/>
            <a:ext cx="333300" cy="267600"/>
          </a:xfrm>
          <a:prstGeom prst="sun">
            <a:avLst>
              <a:gd name="adj" fmla="val 25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5541825" y="885275"/>
            <a:ext cx="333300" cy="267600"/>
          </a:xfrm>
          <a:prstGeom prst="sun">
            <a:avLst>
              <a:gd name="adj" fmla="val 25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4904975" y="3629100"/>
            <a:ext cx="333300" cy="267600"/>
          </a:xfrm>
          <a:prstGeom prst="sun">
            <a:avLst>
              <a:gd name="adj" fmla="val 25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8360950" y="3242225"/>
            <a:ext cx="333300" cy="267600"/>
          </a:xfrm>
          <a:prstGeom prst="sun">
            <a:avLst>
              <a:gd name="adj" fmla="val 25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1834625" y="4244175"/>
            <a:ext cx="333300" cy="267600"/>
          </a:xfrm>
          <a:prstGeom prst="sun">
            <a:avLst>
              <a:gd name="adj" fmla="val 25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>
            <a:spLocks noGrp="1"/>
          </p:cNvSpPr>
          <p:nvPr>
            <p:ph type="title"/>
          </p:nvPr>
        </p:nvSpPr>
        <p:spPr>
          <a:xfrm>
            <a:off x="338550" y="247450"/>
            <a:ext cx="8805600" cy="1036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Food crops grown under glass or other protection: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                                2012 vs 2017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25" y="3372440"/>
            <a:ext cx="3081001" cy="62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 txBox="1"/>
          <p:nvPr/>
        </p:nvSpPr>
        <p:spPr>
          <a:xfrm>
            <a:off x="1941488" y="2301938"/>
            <a:ext cx="4128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860888" y="3008538"/>
            <a:ext cx="6792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2012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3009200" y="3008550"/>
            <a:ext cx="6792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2017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338550" y="1284250"/>
            <a:ext cx="37485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Number of farms (out of total farms)  with food crops grown under glass or other protection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025" y="1827000"/>
            <a:ext cx="1507325" cy="1316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6275" y="1695750"/>
            <a:ext cx="1602950" cy="14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425588"/>
            <a:ext cx="3418200" cy="5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5"/>
          <p:cNvSpPr txBox="1"/>
          <p:nvPr/>
        </p:nvSpPr>
        <p:spPr>
          <a:xfrm>
            <a:off x="4452425" y="1284250"/>
            <a:ext cx="40608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Area of farms (10000 sq f, out of total farms) with food crops grown under glass or other protection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5074000" y="3008538"/>
            <a:ext cx="6792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2012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7211563" y="3008550"/>
            <a:ext cx="6792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2017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400500" y="3994125"/>
            <a:ext cx="83430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     Although </a:t>
            </a:r>
            <a:r>
              <a:rPr lang="en" sz="1100" u="sng">
                <a:latin typeface="Calibri"/>
                <a:ea typeface="Calibri"/>
                <a:cs typeface="Calibri"/>
                <a:sym typeface="Calibri"/>
              </a:rPr>
              <a:t>number of farms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growing </a:t>
            </a:r>
            <a:r>
              <a:rPr lang="en" sz="1100" u="sng">
                <a:latin typeface="Calibri"/>
                <a:ea typeface="Calibri"/>
                <a:cs typeface="Calibri"/>
                <a:sym typeface="Calibri"/>
              </a:rPr>
              <a:t>tomatoes decreased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by 3% from 2012 to 2017 (46% vs 49%), </a:t>
            </a:r>
            <a:r>
              <a:rPr lang="en" sz="1100" u="sng">
                <a:latin typeface="Calibri"/>
                <a:ea typeface="Calibri"/>
                <a:cs typeface="Calibri"/>
                <a:sym typeface="Calibri"/>
              </a:rPr>
              <a:t>area devoted to tomatoes increased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by 2% (38% vs 40%), implying that area devoted to tomatoes increased significantly - despite that fewer farms actually were growing tomatoes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   In opposite, also </a:t>
            </a:r>
            <a:r>
              <a:rPr lang="en" sz="1100" u="sng">
                <a:latin typeface="Calibri"/>
                <a:ea typeface="Calibri"/>
                <a:cs typeface="Calibri"/>
                <a:sym typeface="Calibri"/>
              </a:rPr>
              <a:t>more farms started growing mushrooms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in 2017 than in 2012 (7% vs 5%), the </a:t>
            </a:r>
            <a:r>
              <a:rPr lang="en" sz="1100" u="sng">
                <a:latin typeface="Calibri"/>
                <a:ea typeface="Calibri"/>
                <a:cs typeface="Calibri"/>
                <a:sym typeface="Calibri"/>
              </a:rPr>
              <a:t>area devoted to mushrooms decreased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by 3 % from 2012 to 2017  (26% vs 23%).  </a:t>
            </a:r>
            <a:r>
              <a:rPr lang="en" sz="1000" i="1">
                <a:latin typeface="Nunito"/>
                <a:ea typeface="Nunito"/>
                <a:cs typeface="Nunito"/>
                <a:sym typeface="Nunito"/>
              </a:rPr>
              <a:t>Reference: Table 39, page 52, Census of Agriculture, 2017</a:t>
            </a:r>
            <a:endParaRPr sz="1000" i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6414025" y="793350"/>
            <a:ext cx="285300" cy="259500"/>
          </a:xfrm>
          <a:prstGeom prst="sun">
            <a:avLst>
              <a:gd name="adj" fmla="val 25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1808400" y="793350"/>
            <a:ext cx="285300" cy="259500"/>
          </a:xfrm>
          <a:prstGeom prst="sun">
            <a:avLst>
              <a:gd name="adj" fmla="val 25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8" name="Google Shape;1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325" y="1934663"/>
            <a:ext cx="1507325" cy="10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24150" y="1936100"/>
            <a:ext cx="1507325" cy="10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>
            <a:spLocks noGrp="1"/>
          </p:cNvSpPr>
          <p:nvPr>
            <p:ph type="title"/>
          </p:nvPr>
        </p:nvSpPr>
        <p:spPr>
          <a:xfrm>
            <a:off x="262750" y="117875"/>
            <a:ext cx="85014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Food crops grown under protection, farm size and area: 2017</a:t>
            </a:r>
            <a:endParaRPr sz="2400"/>
          </a:p>
        </p:txBody>
      </p:sp>
      <p:sp>
        <p:nvSpPr>
          <p:cNvPr id="185" name="Google Shape;185;p16"/>
          <p:cNvSpPr txBox="1"/>
          <p:nvPr/>
        </p:nvSpPr>
        <p:spPr>
          <a:xfrm>
            <a:off x="262750" y="588975"/>
            <a:ext cx="3608400" cy="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Most </a:t>
            </a:r>
            <a:r>
              <a:rPr lang="en" sz="1200" b="1">
                <a:latin typeface="Nunito"/>
                <a:ea typeface="Nunito"/>
                <a:cs typeface="Nunito"/>
                <a:sym typeface="Nunito"/>
              </a:rPr>
              <a:t>common farm size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: 1 to 999 sq feet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6" name="Google Shape;1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50" y="2833575"/>
            <a:ext cx="4814623" cy="17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50" y="930073"/>
            <a:ext cx="4814627" cy="15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/>
          <p:nvPr/>
        </p:nvSpPr>
        <p:spPr>
          <a:xfrm>
            <a:off x="428275" y="4560100"/>
            <a:ext cx="46491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Nunito"/>
                <a:ea typeface="Nunito"/>
                <a:cs typeface="Nunito"/>
                <a:sym typeface="Nunito"/>
              </a:rPr>
              <a:t>Reference: Table 39, page 52, Census of Agriculture, 2017</a:t>
            </a:r>
            <a:endParaRPr sz="1200" i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3913" y="991438"/>
            <a:ext cx="2285875" cy="14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6"/>
          <p:cNvSpPr txBox="1"/>
          <p:nvPr/>
        </p:nvSpPr>
        <p:spPr>
          <a:xfrm>
            <a:off x="262750" y="2516138"/>
            <a:ext cx="43407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Most </a:t>
            </a:r>
            <a:r>
              <a:rPr lang="en" sz="1200" b="1">
                <a:latin typeface="Nunito"/>
                <a:ea typeface="Nunito"/>
                <a:cs typeface="Nunito"/>
                <a:sym typeface="Nunito"/>
              </a:rPr>
              <a:t>common farm area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: 1266 thousand sq feet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5163950" y="634475"/>
            <a:ext cx="3699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Number of total greenhouses increased by 24 %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2" name="Google Shape;1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0075" y="2890191"/>
            <a:ext cx="2473563" cy="161328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6"/>
          <p:cNvSpPr txBox="1"/>
          <p:nvPr/>
        </p:nvSpPr>
        <p:spPr>
          <a:xfrm>
            <a:off x="4173300" y="2444675"/>
            <a:ext cx="4970700" cy="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                Total area occupied by greenhouses increased by 14.86 %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title"/>
          </p:nvPr>
        </p:nvSpPr>
        <p:spPr>
          <a:xfrm>
            <a:off x="609600" y="257850"/>
            <a:ext cx="8534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Food crops grown under protection: tomatoes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99" name="Google Shape;1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75" y="935250"/>
            <a:ext cx="4223301" cy="28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375" y="989238"/>
            <a:ext cx="1943625" cy="14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3250" y="2653250"/>
            <a:ext cx="2410850" cy="15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 txBox="1"/>
          <p:nvPr/>
        </p:nvSpPr>
        <p:spPr>
          <a:xfrm>
            <a:off x="533975" y="3857925"/>
            <a:ext cx="42234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Most common size (2017): 1 to 999 square feet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Farms with size of 10000 square feet or above have the greatest area of about 50000 square feet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6831500" y="1050525"/>
            <a:ext cx="18387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Number of greenhouses producing tomatoes increased by 26.11 % (vs 24% increase of total greenhouses)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17"/>
          <p:cNvCxnSpPr/>
          <p:nvPr/>
        </p:nvCxnSpPr>
        <p:spPr>
          <a:xfrm flipH="1">
            <a:off x="7331100" y="2044675"/>
            <a:ext cx="2811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205;p17"/>
          <p:cNvSpPr txBox="1"/>
          <p:nvPr/>
        </p:nvSpPr>
        <p:spPr>
          <a:xfrm>
            <a:off x="4850825" y="2653250"/>
            <a:ext cx="14154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Area  of greenhouses producing tomatoes increased by 15.85  % (vs 14.86 % increase of total greenhouses)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17"/>
          <p:cNvCxnSpPr/>
          <p:nvPr/>
        </p:nvCxnSpPr>
        <p:spPr>
          <a:xfrm rot="10800000" flipH="1">
            <a:off x="5381825" y="3857925"/>
            <a:ext cx="353400" cy="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Google Shape;207;p17"/>
          <p:cNvSpPr txBox="1"/>
          <p:nvPr/>
        </p:nvSpPr>
        <p:spPr>
          <a:xfrm>
            <a:off x="4850825" y="4272975"/>
            <a:ext cx="26196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Nunito"/>
                <a:ea typeface="Nunito"/>
                <a:cs typeface="Nunito"/>
                <a:sym typeface="Nunito"/>
              </a:rPr>
              <a:t>Reference: Table 39, page 52, Census of Agriculture, 2017</a:t>
            </a:r>
            <a:endParaRPr sz="1200" i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7858638" y="393363"/>
            <a:ext cx="285300" cy="259500"/>
          </a:xfrm>
          <a:prstGeom prst="sun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79363" y="393363"/>
            <a:ext cx="285300" cy="259500"/>
          </a:xfrm>
          <a:prstGeom prst="sun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>
            <a:spLocks noGrp="1"/>
          </p:cNvSpPr>
          <p:nvPr>
            <p:ph type="title"/>
          </p:nvPr>
        </p:nvSpPr>
        <p:spPr>
          <a:xfrm>
            <a:off x="655600" y="260675"/>
            <a:ext cx="87318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Food crops grown under protection: mushrooms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  <p:pic>
        <p:nvPicPr>
          <p:cNvPr id="215" name="Google Shape;2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750" y="921601"/>
            <a:ext cx="2165501" cy="1746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350" y="2910550"/>
            <a:ext cx="2165500" cy="16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8"/>
          <p:cNvSpPr txBox="1"/>
          <p:nvPr/>
        </p:nvSpPr>
        <p:spPr>
          <a:xfrm>
            <a:off x="7227850" y="1054250"/>
            <a:ext cx="1394700" cy="13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 2017, number of farms producing mushrooms increased by 77% compared to 2012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825" y="985875"/>
            <a:ext cx="4220324" cy="1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300" y="2855375"/>
            <a:ext cx="4256700" cy="17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 txBox="1"/>
          <p:nvPr/>
        </p:nvSpPr>
        <p:spPr>
          <a:xfrm>
            <a:off x="7227850" y="2191325"/>
            <a:ext cx="1673700" cy="1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However, despite this increase, in 2017, area  of farms devoted to producing mushrooms decreased  by 3% compared to 2012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7311100" y="3679475"/>
            <a:ext cx="1507200" cy="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Nunito"/>
                <a:ea typeface="Nunito"/>
                <a:cs typeface="Nunito"/>
                <a:sym typeface="Nunito"/>
              </a:rPr>
              <a:t>Reference: Table 39, page 53, Census of Agriculture, 2017</a:t>
            </a:r>
            <a:endParaRPr sz="1200" i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7989700" y="411488"/>
            <a:ext cx="285300" cy="259500"/>
          </a:xfrm>
          <a:prstGeom prst="sun">
            <a:avLst>
              <a:gd name="adj" fmla="val 25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460825" y="411488"/>
            <a:ext cx="285300" cy="259500"/>
          </a:xfrm>
          <a:prstGeom prst="sun">
            <a:avLst>
              <a:gd name="adj" fmla="val 25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>
            <a:spLocks noGrp="1"/>
          </p:cNvSpPr>
          <p:nvPr>
            <p:ph type="title"/>
          </p:nvPr>
        </p:nvSpPr>
        <p:spPr>
          <a:xfrm>
            <a:off x="412325" y="291750"/>
            <a:ext cx="8261400" cy="8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Market Value of agricultural products sold for Greenhouse,   Nursery, Floriculture, Sod farms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229" name="Google Shape;2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75" y="1310625"/>
            <a:ext cx="2695075" cy="25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900" y="1310625"/>
            <a:ext cx="3198751" cy="310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9"/>
          <p:cNvSpPr txBox="1"/>
          <p:nvPr/>
        </p:nvSpPr>
        <p:spPr>
          <a:xfrm>
            <a:off x="3231975" y="1271550"/>
            <a:ext cx="2310300" cy="2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39%  of the Greenhouse, Nursery, Floriculture,Sod (GNFS) farms have market value below $9999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38% of GNFS farms have market value between $10000 and $100000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(as follows 77% of farms have mv below $100000)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4% of farms have market value above $1,000,000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412325" y="4273825"/>
            <a:ext cx="5687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Calibri"/>
                <a:ea typeface="Calibri"/>
                <a:cs typeface="Calibri"/>
                <a:sym typeface="Calibri"/>
              </a:rPr>
              <a:t>Reference: Table 75, page 198, Census of Agriculture, 2017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4890963" y="799413"/>
            <a:ext cx="285300" cy="259500"/>
          </a:xfrm>
          <a:prstGeom prst="sun">
            <a:avLst>
              <a:gd name="adj" fmla="val 25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8535875" y="370813"/>
            <a:ext cx="285300" cy="259500"/>
          </a:xfrm>
          <a:prstGeom prst="sun">
            <a:avLst>
              <a:gd name="adj" fmla="val 25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8388413" y="4441213"/>
            <a:ext cx="285300" cy="259500"/>
          </a:xfrm>
          <a:prstGeom prst="sun">
            <a:avLst>
              <a:gd name="adj" fmla="val 25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>
            <a:spLocks noGrp="1"/>
          </p:cNvSpPr>
          <p:nvPr>
            <p:ph type="title"/>
          </p:nvPr>
        </p:nvSpPr>
        <p:spPr>
          <a:xfrm>
            <a:off x="482975" y="307700"/>
            <a:ext cx="8534700" cy="8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Market Value of capital assets for Greenhouse, Nursery, Floriculture, Sod farms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41" name="Google Shape;2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725" y="1196600"/>
            <a:ext cx="7080324" cy="10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0"/>
          <p:cNvSpPr txBox="1"/>
          <p:nvPr/>
        </p:nvSpPr>
        <p:spPr>
          <a:xfrm>
            <a:off x="2382050" y="2347750"/>
            <a:ext cx="38748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Although  </a:t>
            </a:r>
            <a:r>
              <a:rPr lang="en" sz="1300" u="sng">
                <a:latin typeface="Calibri"/>
                <a:ea typeface="Calibri"/>
                <a:cs typeface="Calibri"/>
                <a:sym typeface="Calibri"/>
              </a:rPr>
              <a:t>total market value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" sz="1300" u="sng">
                <a:latin typeface="Calibri"/>
                <a:ea typeface="Calibri"/>
                <a:cs typeface="Calibri"/>
                <a:sym typeface="Calibri"/>
              </a:rPr>
              <a:t>land &amp; buildings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(↑2.3%) and </a:t>
            </a:r>
            <a:r>
              <a:rPr lang="en" sz="1300" u="sng">
                <a:latin typeface="Calibri"/>
                <a:ea typeface="Calibri"/>
                <a:cs typeface="Calibri"/>
                <a:sym typeface="Calibri"/>
              </a:rPr>
              <a:t>crops sold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(↑22.67%) </a:t>
            </a:r>
            <a:r>
              <a:rPr lang="en" sz="1300" u="sng">
                <a:latin typeface="Calibri"/>
                <a:ea typeface="Calibri"/>
                <a:cs typeface="Calibri"/>
                <a:sym typeface="Calibri"/>
              </a:rPr>
              <a:t>increased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from 2012 to 2017, </a:t>
            </a:r>
            <a:r>
              <a:rPr lang="en" sz="1300" u="sng">
                <a:latin typeface="Calibri"/>
                <a:ea typeface="Calibri"/>
                <a:cs typeface="Calibri"/>
                <a:sym typeface="Calibri"/>
              </a:rPr>
              <a:t>their average market value decreased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, i.e. land &amp; buildings (↓23.5%), crops (↓8.3%). For </a:t>
            </a:r>
            <a:r>
              <a:rPr lang="en" sz="1300" u="sng">
                <a:latin typeface="Calibri"/>
                <a:ea typeface="Calibri"/>
                <a:cs typeface="Calibri"/>
                <a:sym typeface="Calibri"/>
              </a:rPr>
              <a:t>machinery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, both </a:t>
            </a:r>
            <a:r>
              <a:rPr lang="en" sz="1300" u="sng">
                <a:latin typeface="Calibri"/>
                <a:ea typeface="Calibri"/>
                <a:cs typeface="Calibri"/>
                <a:sym typeface="Calibri"/>
              </a:rPr>
              <a:t>total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(↓1.5%) and </a:t>
            </a:r>
            <a:r>
              <a:rPr lang="en" sz="1300" u="sng">
                <a:latin typeface="Calibri"/>
                <a:ea typeface="Calibri"/>
                <a:cs typeface="Calibri"/>
                <a:sym typeface="Calibri"/>
              </a:rPr>
              <a:t>average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(↓26.35%) </a:t>
            </a:r>
            <a:r>
              <a:rPr lang="en" sz="1300" u="sng">
                <a:latin typeface="Calibri"/>
                <a:ea typeface="Calibri"/>
                <a:cs typeface="Calibri"/>
                <a:sym typeface="Calibri"/>
              </a:rPr>
              <a:t>market value decreased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from 2012 to 2017.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275" y="2347749"/>
            <a:ext cx="1902539" cy="1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8225" y="2347737"/>
            <a:ext cx="1967142" cy="20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0"/>
          <p:cNvSpPr txBox="1"/>
          <p:nvPr/>
        </p:nvSpPr>
        <p:spPr>
          <a:xfrm>
            <a:off x="2382050" y="3765250"/>
            <a:ext cx="36228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Among capital assets,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crops sold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have the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highest market value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2228375" y="4511625"/>
            <a:ext cx="34578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1207550" y="4407125"/>
            <a:ext cx="50493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Calibri"/>
                <a:ea typeface="Calibri"/>
                <a:cs typeface="Calibri"/>
                <a:sym typeface="Calibri"/>
              </a:rPr>
              <a:t>Reference: Table 48, page 69, Census of Agriculture, 2017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4176788" y="804713"/>
            <a:ext cx="285300" cy="259500"/>
          </a:xfrm>
          <a:prstGeom prst="sun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5922788" y="4018088"/>
            <a:ext cx="285300" cy="259500"/>
          </a:xfrm>
          <a:prstGeom prst="sun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8428988" y="398638"/>
            <a:ext cx="285300" cy="259500"/>
          </a:xfrm>
          <a:prstGeom prst="sun">
            <a:avLst>
              <a:gd name="adj" fmla="val 25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>
            <a:spLocks noGrp="1"/>
          </p:cNvSpPr>
          <p:nvPr>
            <p:ph type="title"/>
          </p:nvPr>
        </p:nvSpPr>
        <p:spPr>
          <a:xfrm>
            <a:off x="409650" y="307700"/>
            <a:ext cx="8324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Expenses for Greenhouses, Nursery, Floriculture, Sod farms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56" name="Google Shape;2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50" y="917300"/>
            <a:ext cx="3275250" cy="239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800" y="809924"/>
            <a:ext cx="5404075" cy="23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1"/>
          <p:cNvSpPr txBox="1"/>
          <p:nvPr/>
        </p:nvSpPr>
        <p:spPr>
          <a:xfrm>
            <a:off x="204550" y="3258477"/>
            <a:ext cx="86172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Total farms: 45,477.  Total expenses: $12,494,822. Average unweighted total expenses per farm: 274,750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845250" y="274425"/>
            <a:ext cx="58290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204550" y="3481975"/>
            <a:ext cx="83247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biggest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average expense for Greenhouses, Nursery, Floriculture, Sod (GNFS) farms (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21,317 farms had this expense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Hired farm labor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;  weighted expense: $107364; unweighted expense: $229047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195600" y="3925200"/>
            <a:ext cx="8752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Smallest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average expense (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3892 farms had this expense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Medical supplies, veterinary services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; weighted expense: $90; Unweighted expense:$1053;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Calibri"/>
                <a:ea typeface="Calibri"/>
                <a:cs typeface="Calibri"/>
                <a:sym typeface="Calibri"/>
              </a:rPr>
              <a:t>Reference: Table 75, page 202, Census of Agriculture, 2017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204550" y="4320600"/>
            <a:ext cx="85878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Weights were calculated based on how common was the expense among all GNFS farms surveyed (45,477)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Microsoft Office PowerPoint</Application>
  <PresentationFormat>On-screen Show (16:9)</PresentationFormat>
  <Paragraphs>127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Nunito</vt:lpstr>
      <vt:lpstr>Calibri</vt:lpstr>
      <vt:lpstr>Shift</vt:lpstr>
      <vt:lpstr>  USDA Census of Agriculture 2017  Summary Report  Focus: Greenhouses and foods crops grown under cover</vt:lpstr>
      <vt:lpstr>      All farms: selected crops grown and their market value</vt:lpstr>
      <vt:lpstr>      Food crops grown under glass or other protection:                                        2012 vs 2017</vt:lpstr>
      <vt:lpstr>Food crops grown under protection, farm size and area: 2017</vt:lpstr>
      <vt:lpstr>      Food crops grown under protection: tomatoes</vt:lpstr>
      <vt:lpstr>     Food crops grown under protection: mushrooms </vt:lpstr>
      <vt:lpstr>Market Value of agricultural products sold for Greenhouse,   Nursery, Floriculture, Sod farms  </vt:lpstr>
      <vt:lpstr>Market Value of capital assets for Greenhouse, Nursery, Floriculture, Sod farms</vt:lpstr>
      <vt:lpstr>Expenses for Greenhouses, Nursery, Floriculture, Sod farms</vt:lpstr>
      <vt:lpstr>Net Gains, Loss and Net Cash Income of Greenhouses, Nursery, Floriculture, Sod farms</vt:lpstr>
      <vt:lpstr>        Renewable energy usage (2012 vs 2017)</vt:lpstr>
      <vt:lpstr>Race and origin of farmers: All Farms vs Greenhouses, Nursery, Floriculture, Sod (GNFS) farms</vt:lpstr>
      <vt:lpstr>Gender of farmers: All farms vs Greenhouses, Nursery, Floriculture farms</vt:lpstr>
      <vt:lpstr> Producer’s age: All and Greenhouses, Nursery, Floriculture farms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USDA Census of Agriculture 2017  Summary Report  Focus: Greenhouses and foods crops grown under cover</dc:title>
  <cp:lastModifiedBy>Kapan Alma</cp:lastModifiedBy>
  <cp:revision>1</cp:revision>
  <dcterms:modified xsi:type="dcterms:W3CDTF">2023-05-12T14:34:27Z</dcterms:modified>
</cp:coreProperties>
</file>