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62" r:id="rId7"/>
    <p:sldId id="265" r:id="rId8"/>
    <p:sldId id="266" r:id="rId9"/>
    <p:sldId id="267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40F54B-FD1D-472F-BE48-332370C3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39DF6BA-C42A-41A3-8BAE-C9339D85F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A199FBC-3177-4098-A7F0-93BFB94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AA3D166-ED45-488F-8FEF-8BEF7930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0BF1722-3FB0-49D2-A714-DEF1684D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C3C84B-82C8-4BB9-AA28-FECDBBA5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4BC2AB7-3B59-4CC9-90ED-3BA39653C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9FA54F6-AC84-47EC-91AB-04A2F473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14EB30F-A775-47E9-8696-23EB8368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2C4FBED-C47F-4CC3-9C4F-40479976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A81A69C-0455-4CF8-A9F2-04D97B118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AB8C390-5959-4464-9393-670AA9910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020B0ED-5BCE-4518-BF8B-48F57938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3484B70-FB74-49DC-B95E-834D0B3A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B2D7664-0C86-4FDD-B19D-0C49AD65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7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CD5978-EF94-4678-9572-2AE0821C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A3CAC6-BE78-415C-921F-94EB350F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B02DD4E-EB3A-4B61-BD97-1BCD00CB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B8A3EFA-8939-4E4C-8D82-D2ADC684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E4A8D71-CA6E-4B69-98C2-55B0D995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3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7DC794-C2D3-460D-96BE-7B64B748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3F0B46E-9C05-46F5-B210-AE82546E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C853DEB-B7CF-4267-9040-CB5AC141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9890710-6118-4137-9DEF-136CC679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5FF3BBB-0F8B-4136-80FB-9B81A775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81F133-6B24-4384-907C-05C31DF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A2D477E-F6ED-474F-984C-570EEE9D0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3EE920F-3534-4420-A292-608CD6953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8EB0341-F8C2-4D01-BC54-112534D1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6B220E41-935D-429E-A1CF-EAF31A89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38468C-66C6-4EB3-BBCA-A15AFD8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9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8EF24A-17BC-4A50-98DA-8DFB94CC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720A14E-4270-4ED4-8CAB-7E037D2E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B9E75E5-EF96-4C19-BA52-8512AE01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6D32EB2A-E3DD-42A2-BAB2-B27EE3A25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B98D2E3B-98D9-4009-A346-43585E8F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2BA005F1-B39E-4474-9B94-FF29F6DB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2A87B6FE-2A26-45EA-8E6D-687242D5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FCC108CF-1FF8-419E-956F-DF020258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4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7BB2B6-6263-466C-B788-06B5B3FD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A6BA02E1-2470-4321-9166-813E26DD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EE5A0619-99A7-4A18-B0BC-E0BBF3D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F46DECA-08FC-45FE-96C5-6C5FA66B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EDC65C7-DFDA-456C-B0B4-00DD6B9A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4C25E2E-3388-49CB-9158-7157D6A2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E96A42F-F7E1-4479-9486-1EDD0904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1A0D89-9EDB-4719-BAEE-CBDD6DA2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8D3D461-3EB1-47EE-B477-BBDDEF11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EE03182A-13DF-488B-ADD7-684C5BB8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163052C-FC52-46FD-A464-D79DD338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467CFE0-CDBC-4972-A43D-1454A495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FBC9CB8-E9FC-47BB-A30E-DFC38864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6E44EB-42E7-49B0-A276-B99341F8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A9F1984B-7034-4BC7-A916-520C33C7F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D55C5A5-5C75-4297-8F2B-2B35B8294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0BFA600-227D-4D6C-ACC6-94307A5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C7E4330-CBF7-4D48-8D7E-BD04E343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C937B3C-A85C-4AD6-AA24-90C8D548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9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3720B20C-9216-4E27-A631-EA438D99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3C83C03-AB20-40F1-AEB0-BF4E7620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6652A4C-B685-499E-9BA3-F9F53BB4A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0F44-E0D2-40BF-84F6-ADF5233BA9C4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9FC0B75-EEA2-4C1E-A83D-211B52AA1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A7CA99-8996-4FD1-B0F8-B3D3DEBE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850D7-FDEF-4C4B-AD99-3B01FDC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3AF7A11B-0B39-4620-B396-D4F3B21D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Thermal Modelling of the Human Skin</a:t>
            </a: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C5DF2C69-EB90-4BB7-8A01-EDCC915A9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the era of 5G mobile telecommunication networks</a:t>
            </a:r>
          </a:p>
        </p:txBody>
      </p:sp>
    </p:spTree>
    <p:extLst>
      <p:ext uri="{BB962C8B-B14F-4D97-AF65-F5344CB8AC3E}">
        <p14:creationId xmlns:p14="http://schemas.microsoft.com/office/powerpoint/2010/main" val="262648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8039A2-7876-4BD2-AD9F-3E4D43F4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6B14E9-37C1-43D1-BC76-0CCCEA12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Bio-heat transfer equation (BHTE)</a:t>
            </a:r>
          </a:p>
          <a:p>
            <a:r>
              <a:rPr lang="en-US" dirty="0"/>
              <a:t>Pseudo spectral time domain (PSTD)</a:t>
            </a:r>
          </a:p>
          <a:p>
            <a:r>
              <a:rPr lang="en-US" dirty="0"/>
              <a:t>Solution of the 1-D (tissue depth) BHTE via the PSTD</a:t>
            </a:r>
          </a:p>
          <a:p>
            <a:r>
              <a:rPr lang="en-US" dirty="0"/>
              <a:t>Solution of the 2-D (tissue surface) BHTE via the PSTD</a:t>
            </a:r>
          </a:p>
          <a:p>
            <a:r>
              <a:rPr lang="en-US" dirty="0"/>
              <a:t>Reduced order modelling (ROM)</a:t>
            </a:r>
          </a:p>
          <a:p>
            <a:r>
              <a:rPr lang="en-US" dirty="0"/>
              <a:t>1-D (depth) and 2-D (surface) BHTE ROM</a:t>
            </a:r>
          </a:p>
          <a:p>
            <a:r>
              <a:rPr lang="en-US" dirty="0"/>
              <a:t>Assessing the incident power density (IPD) numerically</a:t>
            </a:r>
          </a:p>
          <a:p>
            <a:r>
              <a:rPr lang="en-US" dirty="0"/>
              <a:t>Heating factor on the surface of the tissue</a:t>
            </a:r>
          </a:p>
        </p:txBody>
      </p:sp>
    </p:spTree>
    <p:extLst>
      <p:ext uri="{BB962C8B-B14F-4D97-AF65-F5344CB8AC3E}">
        <p14:creationId xmlns:p14="http://schemas.microsoft.com/office/powerpoint/2010/main" val="3650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C6CE2C-E33B-4E67-B6BC-DE1E443C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Bio-heat transfer equation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A8B9E90-87A8-4F86-8220-5771FC24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4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B6FB8AF6-E744-4866-AAE2-B74343F6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 spectral time domain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BB1B0992-8628-4F5F-A5B5-AF006B1F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7365A5-291D-473D-BE5F-A6BE01B9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of the 1-D (tissue depth) BHTE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C530CCF-1A01-4B03-8E6E-C8978764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D2AB89-7130-48AA-B7FB-AAEA6C87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2-D (tissue surface) BHTE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2896083-4570-4FA8-B89C-D40CBFAA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AC5DE5-2D0A-49DC-8274-8D624EDB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order modelling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FB7962B-55C9-4D32-801C-720DB3CC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Singular value decomposition (SVD) algorithm applied to the solution of the partial differential equation (PDE)</a:t>
            </a:r>
          </a:p>
          <a:p>
            <a:r>
              <a:rPr lang="en-US" dirty="0"/>
              <a:t>Captures the low-rank dynamics of the system, from which the system itself can be fully recovered</a:t>
            </a:r>
          </a:p>
          <a:p>
            <a:r>
              <a:rPr lang="en-US" dirty="0"/>
              <a:t>Reduced order models (ROMs) leverage POD modes for projecting PDE dynamics to low-rank subspaces where the simulations of the governing model can be readily evaluated</a:t>
            </a:r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The generation of </a:t>
            </a:r>
            <a:r>
              <a:rPr lang="en-US" i="1" dirty="0"/>
              <a:t>n</a:t>
            </a:r>
            <a:r>
              <a:rPr lang="en-US" dirty="0"/>
              <a:t> degree, high-dimensional system – large number of degrees of freedom</a:t>
            </a:r>
          </a:p>
          <a:p>
            <a:pPr lvl="1"/>
            <a:r>
              <a:rPr lang="en-US" dirty="0"/>
              <a:t>Optimal basis elements – representing the system with a set of modes of rank </a:t>
            </a:r>
            <a:r>
              <a:rPr lang="en-US" i="1" dirty="0"/>
              <a:t>r </a:t>
            </a:r>
            <a:r>
              <a:rPr lang="en-US" dirty="0"/>
              <a:t>(where </a:t>
            </a:r>
            <a:r>
              <a:rPr lang="en-US" i="1" dirty="0"/>
              <a:t>r &lt;&lt; n</a:t>
            </a:r>
            <a:r>
              <a:rPr lang="en-US" dirty="0"/>
              <a:t>) via the POD that are optimal for representing the given system</a:t>
            </a:r>
          </a:p>
        </p:txBody>
      </p:sp>
    </p:spTree>
    <p:extLst>
      <p:ext uri="{BB962C8B-B14F-4D97-AF65-F5344CB8AC3E}">
        <p14:creationId xmlns:p14="http://schemas.microsoft.com/office/powerpoint/2010/main" val="49990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367BF1-6B77-46B4-98AA-592E77D9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Expansion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368F6C11-1CB1-4B51-B828-AC98C9BC3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74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General non-linear PDE: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(1)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b="0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is a linear operator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is a small parameter used for perturbation calculations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Simulated snapshots in time,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, are stored in the large dataset,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, which consists of a time-series of data,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distinct measurement instances in time, each instance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data points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/>
                  <a:t>Low-rank,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decomposition of the SVD: 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sSup>
                        <m:sSupPr>
                          <m:ctrl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p>
                          <m: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optimal basis modes are given by: </a:t>
                </a:r>
                <a:endParaRPr lang="en-US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(3)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(4)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368F6C11-1CB1-4B51-B828-AC98C9BC3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74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0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6E4DC5-0D4D-4895-89BF-5E808671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Galerkin</a:t>
            </a:r>
            <a:r>
              <a:rPr lang="en-US" dirty="0"/>
              <a:t> projection onto POD Modes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546C0838-E5B7-441F-88E2-B5228CDEC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Approximation of the state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400" dirty="0"/>
                  <a:t> of the PDE using a </a:t>
                </a:r>
                <a:r>
                  <a:rPr lang="en-US" sz="2400" dirty="0" err="1"/>
                  <a:t>Galerkin</a:t>
                </a:r>
                <a:r>
                  <a:rPr lang="en-US" sz="2400" dirty="0"/>
                  <a:t> expansion: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24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2400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Plugging the model expansion (5) into the governing PDE (1) and applying orthogonality yields the dimensionally reduced evolution:</a:t>
                </a:r>
                <a14:m/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The eventual nonlinear terms are evaluated efficiently via the </a:t>
                </a:r>
                <a:r>
                  <a:rPr lang="en-US" sz="2400" dirty="0" err="1"/>
                  <a:t>gappy</a:t>
                </a:r>
                <a:r>
                  <a:rPr lang="en-US" sz="2400" dirty="0"/>
                  <a:t> POD but still require calculation of functions and inner products with the original dimension</a:t>
                </a:r>
              </a:p>
              <a:p>
                <a:r>
                  <a:rPr lang="en-US" sz="2400" dirty="0"/>
                  <a:t>Parametrized system require repeated evaluation of the nonlinear terms as the POD modes change with (bifurcation parameter)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546C0838-E5B7-441F-88E2-B5228CDEC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691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67449088543419D67B190C7184055" ma:contentTypeVersion="10" ma:contentTypeDescription="Create a new document." ma:contentTypeScope="" ma:versionID="5419f7b8a6382379c87e7925f7721384">
  <xsd:schema xmlns:xsd="http://www.w3.org/2001/XMLSchema" xmlns:xs="http://www.w3.org/2001/XMLSchema" xmlns:p="http://schemas.microsoft.com/office/2006/metadata/properties" xmlns:ns3="aeed61be-d830-48af-bd7c-3f95ff781dae" xmlns:ns4="646a7f18-703a-41b4-bd70-8e081ecf5a19" targetNamespace="http://schemas.microsoft.com/office/2006/metadata/properties" ma:root="true" ma:fieldsID="70514be04efc755e4288bd2819614bea" ns3:_="" ns4:_="">
    <xsd:import namespace="aeed61be-d830-48af-bd7c-3f95ff781dae"/>
    <xsd:import namespace="646a7f18-703a-41b4-bd70-8e081ecf5a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d61be-d830-48af-bd7c-3f95ff781d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a7f18-703a-41b4-bd70-8e081ecf5a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66207A-941A-4777-8028-52738283C8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ed61be-d830-48af-bd7c-3f95ff781dae"/>
    <ds:schemaRef ds:uri="646a7f18-703a-41b4-bd70-8e081ecf5a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F74764-B782-42D2-9378-609B248EB9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F13DD0-E729-4F05-BB63-4B8655CCDB1B}">
  <ds:schemaRefs>
    <ds:schemaRef ds:uri="http://purl.org/dc/terms/"/>
    <ds:schemaRef ds:uri="http://www.w3.org/XML/1998/namespace"/>
    <ds:schemaRef ds:uri="http://purl.org/dc/dcmitype/"/>
    <ds:schemaRef ds:uri="aeed61be-d830-48af-bd7c-3f95ff781da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46a7f18-703a-41b4-bd70-8e081ecf5a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464</Words>
  <Application>Microsoft Office PowerPoint</Application>
  <PresentationFormat>Široki zaslon</PresentationFormat>
  <Paragraphs>41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sustava Office</vt:lpstr>
      <vt:lpstr>Thermal Modelling of the Human Skin</vt:lpstr>
      <vt:lpstr>Content</vt:lpstr>
      <vt:lpstr>Bio-heat transfer equation</vt:lpstr>
      <vt:lpstr>Pseudo spectral time domain</vt:lpstr>
      <vt:lpstr>Solution of the 1-D (tissue depth) BHTE</vt:lpstr>
      <vt:lpstr>Solution of the 2-D (tissue surface) BHTE</vt:lpstr>
      <vt:lpstr>Reduced order modelling</vt:lpstr>
      <vt:lpstr>POD Expansion</vt:lpstr>
      <vt:lpstr>Galerkin projection onto POD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Order Modelling</dc:title>
  <dc:creator>Ante Lojić Kapetanović</dc:creator>
  <cp:lastModifiedBy>Ante Lojić Kapetanović</cp:lastModifiedBy>
  <cp:revision>10</cp:revision>
  <dcterms:created xsi:type="dcterms:W3CDTF">2021-03-02T06:53:25Z</dcterms:created>
  <dcterms:modified xsi:type="dcterms:W3CDTF">2021-03-02T08:29:35Z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0x01010072E67449088543419D67B190C7184055</vt:lpwstr>
  </property>
</Properties>
</file>