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97" r:id="rId3"/>
    <p:sldId id="298" r:id="rId4"/>
    <p:sldId id="299" r:id="rId5"/>
    <p:sldId id="300" r:id="rId6"/>
    <p:sldId id="301" r:id="rId7"/>
    <p:sldId id="296" r:id="rId8"/>
    <p:sldId id="302" r:id="rId9"/>
  </p:sldIdLst>
  <p:sldSz cx="12192000" cy="6858000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1BA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49136" y="2539092"/>
            <a:ext cx="10058400" cy="10247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3200" b="1" dirty="0" smtClean="0">
                <a:solidFill>
                  <a:srgbClr val="002060"/>
                </a:solidFill>
                <a:latin typeface="+mn-lt"/>
              </a:rPr>
              <a:t>PREDLOŽENI NASLOV DOKTORSKOG RADA</a:t>
            </a:r>
            <a:endParaRPr lang="en-GB" sz="32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Picture 2" descr="https://www.fesb.unist.hr/Assets/Images/Shared/fes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2" y="214146"/>
            <a:ext cx="2356432" cy="9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veu&amp;ccaron;ilište u Spli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5" y="49339"/>
            <a:ext cx="1567642" cy="12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775" y="4170598"/>
            <a:ext cx="4333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Pristupnik/</a:t>
            </a:r>
            <a:r>
              <a:rPr lang="hr-HR" sz="2000" dirty="0" err="1" smtClean="0"/>
              <a:t>ca</a:t>
            </a:r>
            <a:r>
              <a:rPr lang="hr-HR" sz="2000" dirty="0" smtClean="0"/>
              <a:t>:    Ime Prezime</a:t>
            </a:r>
          </a:p>
          <a:p>
            <a:r>
              <a:rPr lang="hr-HR" sz="2000" dirty="0"/>
              <a:t> </a:t>
            </a:r>
            <a:r>
              <a:rPr lang="hr-HR" sz="2000" dirty="0" smtClean="0"/>
              <a:t>                            Ustanova</a:t>
            </a:r>
          </a:p>
          <a:p>
            <a:endParaRPr lang="hr-HR" sz="2000" dirty="0"/>
          </a:p>
          <a:p>
            <a:r>
              <a:rPr lang="hr-HR" sz="2000" dirty="0" smtClean="0"/>
              <a:t>Mentor:              Prof. dr. sc. Ime Prezime</a:t>
            </a:r>
          </a:p>
          <a:p>
            <a:endParaRPr lang="hr-HR" sz="2000" dirty="0"/>
          </a:p>
          <a:p>
            <a:r>
              <a:rPr lang="hr-HR" sz="2000" dirty="0" smtClean="0"/>
              <a:t>Mjesec, godina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8915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1816" y="367391"/>
            <a:ext cx="10058400" cy="677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solidFill>
                  <a:schemeClr val="tx1"/>
                </a:solidFill>
                <a:latin typeface="+mn-lt"/>
              </a:rPr>
              <a:t>UPUTE ZA IZRADU PREZENTACIJE TEME DOKTORSKOG RADA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66749" y="1056306"/>
            <a:ext cx="6740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 smtClean="0"/>
              <a:t>ELEMENTI PREZENTACIJE TEME DOKTORSKOG RADA:</a:t>
            </a:r>
            <a:endParaRPr lang="hr-HR" sz="2400" dirty="0"/>
          </a:p>
        </p:txBody>
      </p:sp>
      <p:sp>
        <p:nvSpPr>
          <p:cNvPr id="4" name="Rectangle 3"/>
          <p:cNvSpPr/>
          <p:nvPr/>
        </p:nvSpPr>
        <p:spPr>
          <a:xfrm>
            <a:off x="366749" y="1861850"/>
            <a:ext cx="113169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hr-HR" sz="2400" b="1" dirty="0" smtClean="0">
                <a:solidFill>
                  <a:srgbClr val="7030A0"/>
                </a:solidFill>
              </a:rPr>
              <a:t>1. Predloženi naslov </a:t>
            </a:r>
            <a:r>
              <a:rPr lang="hr-HR" sz="2400" b="1" dirty="0">
                <a:solidFill>
                  <a:srgbClr val="7030A0"/>
                </a:solidFill>
              </a:rPr>
              <a:t>doktorskog rada</a:t>
            </a:r>
            <a:endParaRPr lang="hr-HR" sz="2400" dirty="0">
              <a:solidFill>
                <a:srgbClr val="7030A0"/>
              </a:solidFill>
            </a:endParaRPr>
          </a:p>
          <a:p>
            <a:pPr algn="just"/>
            <a:endParaRPr lang="hr-HR" sz="2000" dirty="0" smtClean="0">
              <a:solidFill>
                <a:srgbClr val="7030A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 smtClean="0"/>
              <a:t>Pristupnik </a:t>
            </a:r>
            <a:r>
              <a:rPr lang="hr-HR" sz="2000" dirty="0"/>
              <a:t>u dogovoru s mentorom predlaže naslov doktorskog </a:t>
            </a:r>
            <a:r>
              <a:rPr lang="hr-HR" sz="2000" dirty="0" smtClean="0"/>
              <a:t>rada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 smtClean="0"/>
              <a:t>Naslov treba </a:t>
            </a:r>
            <a:r>
              <a:rPr lang="hr-HR" sz="2000" dirty="0"/>
              <a:t>izražavati </a:t>
            </a:r>
            <a:r>
              <a:rPr lang="hr-HR" sz="2000" dirty="0" smtClean="0"/>
              <a:t>osnovni sadržaj doktorskog rada, treba biti </a:t>
            </a:r>
            <a:r>
              <a:rPr lang="hr-HR" sz="2000" dirty="0"/>
              <a:t>jasan i informativan, </a:t>
            </a:r>
            <a:r>
              <a:rPr lang="hr-HR" sz="2000" dirty="0" smtClean="0"/>
              <a:t>s ciljem da </a:t>
            </a:r>
            <a:r>
              <a:rPr lang="hr-HR" sz="2000" dirty="0"/>
              <a:t>što jasnije odrazi sadržaj i karakter doktorskog rada </a:t>
            </a:r>
            <a:endParaRPr lang="hr-H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 smtClean="0"/>
              <a:t>Preporučena duljina naslova: do </a:t>
            </a:r>
            <a:r>
              <a:rPr lang="hr-HR" sz="2000" dirty="0"/>
              <a:t>10 </a:t>
            </a:r>
            <a:r>
              <a:rPr lang="hr-HR" sz="2000" dirty="0" smtClean="0"/>
              <a:t>riječi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 smtClean="0"/>
              <a:t>Poželjno </a:t>
            </a:r>
            <a:r>
              <a:rPr lang="hr-HR" sz="2000" dirty="0"/>
              <a:t>je da </a:t>
            </a:r>
            <a:r>
              <a:rPr lang="hr-HR" sz="2000" dirty="0" smtClean="0"/>
              <a:t>naslov sadrži </a:t>
            </a:r>
            <a:r>
              <a:rPr lang="hr-HR" sz="2000" dirty="0"/>
              <a:t>ključne riječi o problemu kojim se bavi </a:t>
            </a:r>
            <a:r>
              <a:rPr lang="hr-HR" sz="2000" dirty="0" smtClean="0"/>
              <a:t>doktorski rad</a:t>
            </a:r>
          </a:p>
          <a:p>
            <a:pPr algn="just"/>
            <a:endParaRPr lang="hr-HR" sz="2000" dirty="0"/>
          </a:p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2. Sadržaj </a:t>
            </a:r>
            <a:r>
              <a:rPr lang="hr-HR" sz="2400" b="1" dirty="0">
                <a:solidFill>
                  <a:srgbClr val="7030A0"/>
                </a:solidFill>
              </a:rPr>
              <a:t>(kratki pregled prezentacije)</a:t>
            </a:r>
            <a:endParaRPr lang="hr-HR" sz="2400" dirty="0">
              <a:solidFill>
                <a:srgbClr val="7030A0"/>
              </a:solidFill>
            </a:endParaRPr>
          </a:p>
          <a:p>
            <a:pPr lvl="0"/>
            <a:endParaRPr lang="hr-H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 smtClean="0"/>
              <a:t>U pregledu sadržaja izložiti glavne točke izlaganja</a:t>
            </a:r>
            <a:endParaRPr lang="hr-HR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r-HR" sz="2000" dirty="0" smtClean="0"/>
              <a:t>Pratiti </a:t>
            </a:r>
            <a:r>
              <a:rPr lang="hr-HR" sz="2000" dirty="0"/>
              <a:t>predstavljeni poredak do kraja </a:t>
            </a:r>
            <a:r>
              <a:rPr lang="hr-HR" sz="2000" dirty="0" smtClean="0"/>
              <a:t>prezentacije 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265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1816" y="367391"/>
            <a:ext cx="10058400" cy="677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solidFill>
                  <a:schemeClr val="tx1"/>
                </a:solidFill>
                <a:latin typeface="+mn-lt"/>
              </a:rPr>
              <a:t>UPUTE ZA IZRADU PREZENTACIJE TEME DOKTORSKOG RADA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66749" y="1056306"/>
            <a:ext cx="6740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 smtClean="0"/>
              <a:t>ELEMENTI PREZENTACIJE TEME DOKTORSKOG RADA:</a:t>
            </a:r>
            <a:endParaRPr lang="hr-HR" sz="2400" dirty="0"/>
          </a:p>
        </p:txBody>
      </p:sp>
      <p:sp>
        <p:nvSpPr>
          <p:cNvPr id="4" name="Rectangle 3"/>
          <p:cNvSpPr/>
          <p:nvPr/>
        </p:nvSpPr>
        <p:spPr>
          <a:xfrm>
            <a:off x="366749" y="1861850"/>
            <a:ext cx="1131698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3. Problem </a:t>
            </a:r>
            <a:r>
              <a:rPr lang="hr-HR" sz="2400" b="1" dirty="0">
                <a:solidFill>
                  <a:srgbClr val="7030A0"/>
                </a:solidFill>
              </a:rPr>
              <a:t>i predmet znanstvenog istraživanja </a:t>
            </a:r>
            <a:endParaRPr lang="hr-HR" sz="2400" dirty="0">
              <a:solidFill>
                <a:srgbClr val="7030A0"/>
              </a:solidFill>
            </a:endParaRPr>
          </a:p>
          <a:p>
            <a:endParaRPr lang="hr-H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 smtClean="0"/>
              <a:t>Ukratko </a:t>
            </a:r>
            <a:r>
              <a:rPr lang="hr-HR" sz="2000" dirty="0"/>
              <a:t>opisati problem (područje) kojim se bavi </a:t>
            </a:r>
            <a:r>
              <a:rPr lang="hr-HR" sz="2000" dirty="0" smtClean="0"/>
              <a:t>doktorski rad, </a:t>
            </a:r>
            <a:r>
              <a:rPr lang="hr-HR" sz="2000" dirty="0"/>
              <a:t>a koji se ne može riješiti samo učenjem i studiranjem, već je potrebno provesti znanstveno istraživanje da bi se došlo do novih znanstvenih </a:t>
            </a:r>
            <a:r>
              <a:rPr lang="hr-HR" sz="2000" dirty="0" smtClean="0"/>
              <a:t>spoznaja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 smtClean="0"/>
              <a:t>Iz </a:t>
            </a:r>
            <a:r>
              <a:rPr lang="hr-HR" sz="2000" dirty="0"/>
              <a:t>problema znanstvenog istraživanja potrebno je definirati konkretni predmet znanstvenog istraživanja u doktorskom </a:t>
            </a:r>
            <a:r>
              <a:rPr lang="hr-HR" sz="2000" dirty="0" smtClean="0"/>
              <a:t>radu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hr-HR" sz="2000" dirty="0"/>
          </a:p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4. Motivacija</a:t>
            </a:r>
            <a:r>
              <a:rPr lang="hr-HR" sz="2400" b="1" dirty="0">
                <a:solidFill>
                  <a:srgbClr val="7030A0"/>
                </a:solidFill>
              </a:rPr>
              <a:t>, svrha i ciljevi istraživanja</a:t>
            </a:r>
            <a:endParaRPr lang="hr-HR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1816" y="367391"/>
            <a:ext cx="10058400" cy="677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solidFill>
                  <a:schemeClr val="tx1"/>
                </a:solidFill>
                <a:latin typeface="+mn-lt"/>
              </a:rPr>
              <a:t>UPUTE ZA IZRADU PREZENTACIJE TEME DOKTORSKOG RADA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66749" y="1056306"/>
            <a:ext cx="6740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 smtClean="0"/>
              <a:t>ELEMENTI PREZENTACIJE TEME DOKTORSKOG RADA:</a:t>
            </a:r>
            <a:endParaRPr lang="hr-HR" sz="2400" dirty="0"/>
          </a:p>
        </p:txBody>
      </p:sp>
      <p:sp>
        <p:nvSpPr>
          <p:cNvPr id="4" name="Rectangle 3"/>
          <p:cNvSpPr/>
          <p:nvPr/>
        </p:nvSpPr>
        <p:spPr>
          <a:xfrm>
            <a:off x="366749" y="1861850"/>
            <a:ext cx="1131698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5. Pregled </a:t>
            </a:r>
            <a:r>
              <a:rPr lang="hr-HR" sz="2400" b="1" dirty="0">
                <a:solidFill>
                  <a:srgbClr val="7030A0"/>
                </a:solidFill>
              </a:rPr>
              <a:t>i ocjena dosadašnjih istraživanja</a:t>
            </a:r>
            <a:endParaRPr lang="hr-HR" sz="2400" dirty="0">
              <a:solidFill>
                <a:srgbClr val="7030A0"/>
              </a:solidFill>
            </a:endParaRPr>
          </a:p>
          <a:p>
            <a:endParaRPr lang="hr-H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 smtClean="0"/>
              <a:t>Selektirati </a:t>
            </a:r>
            <a:r>
              <a:rPr lang="hr-HR" sz="2000" dirty="0"/>
              <a:t>i kritički analizirati relevantnu literaturu iz predmeta znanstvenog </a:t>
            </a:r>
            <a:r>
              <a:rPr lang="hr-HR" sz="2000" dirty="0" smtClean="0"/>
              <a:t>istraživanja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 smtClean="0"/>
              <a:t>Izraditi </a:t>
            </a:r>
            <a:r>
              <a:rPr lang="hr-HR" sz="2000" dirty="0"/>
              <a:t>sintezu relevantnih činjenica prikupljenih istraživanjem u </a:t>
            </a:r>
            <a:r>
              <a:rPr lang="hr-HR" sz="2000" dirty="0" smtClean="0"/>
              <a:t>literaturi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 smtClean="0"/>
              <a:t>Navesti </a:t>
            </a:r>
            <a:r>
              <a:rPr lang="hr-HR" sz="2000" dirty="0"/>
              <a:t>bibliografske podatke o relevantnoj </a:t>
            </a:r>
            <a:r>
              <a:rPr lang="hr-HR" sz="2000" dirty="0" smtClean="0"/>
              <a:t>literaturi</a:t>
            </a:r>
            <a:endParaRPr lang="hr-HR" sz="2000" dirty="0"/>
          </a:p>
          <a:p>
            <a:pPr lvl="0"/>
            <a:endParaRPr lang="hr-HR" sz="2400" b="1" dirty="0" smtClean="0"/>
          </a:p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6. Hipoteza</a:t>
            </a:r>
          </a:p>
          <a:p>
            <a:pPr lvl="0"/>
            <a:endParaRPr lang="hr-HR" sz="24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 smtClean="0"/>
              <a:t>Iz </a:t>
            </a:r>
            <a:r>
              <a:rPr lang="hr-HR" sz="2000" dirty="0"/>
              <a:t>znanstvenog problema i predmeta znanstvenog istraživanja, te na temelju istraživanja u literaturi, pristupnik treba postaviti hipotezu (znanstvenu pretpostavku) koju će u </a:t>
            </a:r>
            <a:r>
              <a:rPr lang="hr-HR" sz="2000" dirty="0" smtClean="0"/>
              <a:t>doktorskom radu dokazati </a:t>
            </a:r>
            <a:r>
              <a:rPr lang="hr-HR" sz="2000" dirty="0"/>
              <a:t>ili </a:t>
            </a:r>
            <a:r>
              <a:rPr lang="hr-HR" sz="2000" dirty="0" smtClean="0"/>
              <a:t>opovrgnuti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 smtClean="0"/>
              <a:t>Uz </a:t>
            </a:r>
            <a:r>
              <a:rPr lang="hr-HR" sz="2000" dirty="0"/>
              <a:t>glavnu hipotezu, pristupnik može postaviti </a:t>
            </a:r>
            <a:r>
              <a:rPr lang="hr-HR" sz="2000" dirty="0" smtClean="0"/>
              <a:t>i pomoćne hipoteze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2848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1816" y="367391"/>
            <a:ext cx="10058400" cy="677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solidFill>
                  <a:schemeClr val="tx1"/>
                </a:solidFill>
                <a:latin typeface="+mn-lt"/>
              </a:rPr>
              <a:t>UPUTE ZA IZRADU PREZENTACIJE TEME DOKTORSKOG RADA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66749" y="1056306"/>
            <a:ext cx="6740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 smtClean="0"/>
              <a:t>ELEMENTI PREZENTACIJE TEME DOKTORSKOG RADA:</a:t>
            </a:r>
            <a:endParaRPr lang="hr-HR" sz="2400" dirty="0"/>
          </a:p>
        </p:txBody>
      </p:sp>
      <p:sp>
        <p:nvSpPr>
          <p:cNvPr id="4" name="Rectangle 3"/>
          <p:cNvSpPr/>
          <p:nvPr/>
        </p:nvSpPr>
        <p:spPr>
          <a:xfrm>
            <a:off x="366749" y="1861850"/>
            <a:ext cx="1131698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7. Metodologija </a:t>
            </a:r>
            <a:r>
              <a:rPr lang="hr-HR" sz="2400" b="1" dirty="0">
                <a:solidFill>
                  <a:srgbClr val="7030A0"/>
                </a:solidFill>
              </a:rPr>
              <a:t>znanstvenog istraživanja</a:t>
            </a:r>
            <a:endParaRPr lang="hr-HR" sz="2400" dirty="0">
              <a:solidFill>
                <a:srgbClr val="7030A0"/>
              </a:solidFill>
            </a:endParaRPr>
          </a:p>
          <a:p>
            <a:endParaRPr lang="hr-H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 smtClean="0"/>
              <a:t>Pristupnik </a:t>
            </a:r>
            <a:r>
              <a:rPr lang="hr-HR" sz="2000" dirty="0"/>
              <a:t>treba opisati postupak kojim će, primjenom znanstvenih metoda, provesti znanstveno  istraživanje u doktorskom </a:t>
            </a:r>
            <a:r>
              <a:rPr lang="hr-HR" sz="2000" dirty="0" smtClean="0"/>
              <a:t>radu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/>
              <a:t>Pristupnik treba navesti znanstvene metode (npr. metoda indukcije i dedukcije, metoda analize i sinteze, eksperimentalna metoda, metoda dokazivanja i opovrgavanja, teorija </a:t>
            </a:r>
            <a:r>
              <a:rPr lang="hr-HR" sz="2000" dirty="0" smtClean="0"/>
              <a:t>sustava, </a:t>
            </a:r>
            <a:r>
              <a:rPr lang="hr-HR" sz="2000" dirty="0"/>
              <a:t>itd.) koje će koristiti u istraživanju i </a:t>
            </a:r>
            <a:r>
              <a:rPr lang="hr-HR" sz="2000" dirty="0" smtClean="0"/>
              <a:t>pomoću </a:t>
            </a:r>
            <a:r>
              <a:rPr lang="hr-HR" sz="2000" dirty="0"/>
              <a:t>kojih će pokušati dokazati ili opovrgnuti postavljenu znanstvenu hipotezu, </a:t>
            </a:r>
            <a:r>
              <a:rPr lang="hr-HR" sz="2000" dirty="0" smtClean="0"/>
              <a:t>te ostvariti </a:t>
            </a:r>
            <a:r>
              <a:rPr lang="hr-HR" sz="2000" dirty="0"/>
              <a:t>svrhu i ciljeve </a:t>
            </a:r>
            <a:r>
              <a:rPr lang="hr-HR" sz="2000" dirty="0" smtClean="0"/>
              <a:t>istraživanja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r-HR" sz="2000" dirty="0"/>
              <a:t>Pristupnik treba navesti moguće alate i tehnike koje će koristiti u </a:t>
            </a:r>
            <a:r>
              <a:rPr lang="hr-HR" sz="2000" dirty="0" smtClean="0"/>
              <a:t>primijenjenim znanstvenim </a:t>
            </a:r>
            <a:r>
              <a:rPr lang="hr-HR" sz="2000" dirty="0"/>
              <a:t>metodama (npr. matematičke alate, genetske algoritme, metode optimiranja, </a:t>
            </a:r>
            <a:r>
              <a:rPr lang="hr-HR" sz="2000" dirty="0" err="1"/>
              <a:t>fuzzy</a:t>
            </a:r>
            <a:r>
              <a:rPr lang="hr-HR" sz="2000" dirty="0"/>
              <a:t> logiku, </a:t>
            </a:r>
            <a:r>
              <a:rPr lang="hr-HR" sz="2000" dirty="0" err="1"/>
              <a:t>neuralne</a:t>
            </a:r>
            <a:r>
              <a:rPr lang="hr-HR" sz="2000" dirty="0"/>
              <a:t> </a:t>
            </a:r>
            <a:r>
              <a:rPr lang="hr-HR" sz="2000" dirty="0" smtClean="0"/>
              <a:t>mreže, </a:t>
            </a:r>
            <a:r>
              <a:rPr lang="hr-HR" sz="2000" dirty="0"/>
              <a:t>itd.)</a:t>
            </a:r>
          </a:p>
        </p:txBody>
      </p:sp>
    </p:spTree>
    <p:extLst>
      <p:ext uri="{BB962C8B-B14F-4D97-AF65-F5344CB8AC3E}">
        <p14:creationId xmlns:p14="http://schemas.microsoft.com/office/powerpoint/2010/main" val="36701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1816" y="367391"/>
            <a:ext cx="10058400" cy="677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solidFill>
                  <a:schemeClr val="tx1"/>
                </a:solidFill>
                <a:latin typeface="+mn-lt"/>
              </a:rPr>
              <a:t>UPUTE ZA IZRADU PREZENTACIJE TEME DOKTORSKOG RADA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66749" y="1056306"/>
            <a:ext cx="6740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 smtClean="0"/>
              <a:t>ELEMENTI PREZENTACIJE TEME DOKTORSKOG RADA:</a:t>
            </a:r>
            <a:endParaRPr lang="hr-HR" sz="2400" dirty="0"/>
          </a:p>
        </p:txBody>
      </p:sp>
      <p:sp>
        <p:nvSpPr>
          <p:cNvPr id="4" name="Rectangle 3"/>
          <p:cNvSpPr/>
          <p:nvPr/>
        </p:nvSpPr>
        <p:spPr>
          <a:xfrm>
            <a:off x="366749" y="1861850"/>
            <a:ext cx="1131698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8. Očekivani </a:t>
            </a:r>
            <a:r>
              <a:rPr lang="hr-HR" sz="2400" b="1" dirty="0">
                <a:solidFill>
                  <a:srgbClr val="7030A0"/>
                </a:solidFill>
              </a:rPr>
              <a:t>znanstveni </a:t>
            </a:r>
            <a:r>
              <a:rPr lang="hr-HR" sz="2400" b="1" dirty="0" smtClean="0">
                <a:solidFill>
                  <a:srgbClr val="7030A0"/>
                </a:solidFill>
              </a:rPr>
              <a:t>doprinos</a:t>
            </a:r>
            <a:endParaRPr lang="hr-HR" sz="2400" dirty="0">
              <a:solidFill>
                <a:srgbClr val="7030A0"/>
              </a:solidFill>
            </a:endParaRPr>
          </a:p>
          <a:p>
            <a:pPr lvl="0"/>
            <a:endParaRPr lang="hr-HR" sz="2400" b="1" dirty="0" smtClean="0">
              <a:solidFill>
                <a:srgbClr val="7030A0"/>
              </a:solidFill>
            </a:endParaRPr>
          </a:p>
          <a:p>
            <a:pPr lvl="0"/>
            <a:endParaRPr lang="hr-HR" sz="2400" b="1" dirty="0" smtClean="0">
              <a:solidFill>
                <a:srgbClr val="7030A0"/>
              </a:solidFill>
            </a:endParaRPr>
          </a:p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9. Primjena </a:t>
            </a:r>
            <a:r>
              <a:rPr lang="hr-HR" sz="2400" b="1" dirty="0">
                <a:solidFill>
                  <a:srgbClr val="7030A0"/>
                </a:solidFill>
              </a:rPr>
              <a:t>rezultata istraživanja</a:t>
            </a:r>
            <a:endParaRPr lang="hr-HR" sz="2400" dirty="0">
              <a:solidFill>
                <a:srgbClr val="7030A0"/>
              </a:solidFill>
            </a:endParaRPr>
          </a:p>
          <a:p>
            <a:endParaRPr lang="hr-H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 smtClean="0"/>
              <a:t>Navesti </a:t>
            </a:r>
            <a:r>
              <a:rPr lang="hr-HR" sz="2000" dirty="0"/>
              <a:t>gdje, kako i uz koje pretpostavke će se moći primijeniti rezultati znanstvenog </a:t>
            </a:r>
            <a:r>
              <a:rPr lang="hr-HR" sz="2000" dirty="0" smtClean="0"/>
              <a:t>istraživanja</a:t>
            </a:r>
            <a:endParaRPr lang="hr-HR" sz="2000" dirty="0"/>
          </a:p>
          <a:p>
            <a:r>
              <a:rPr lang="hr-HR" sz="2400" dirty="0"/>
              <a:t> </a:t>
            </a:r>
            <a:endParaRPr lang="hr-HR" sz="2400" dirty="0" smtClean="0"/>
          </a:p>
          <a:p>
            <a:endParaRPr lang="hr-HR" sz="2400" dirty="0"/>
          </a:p>
          <a:p>
            <a:pPr lvl="0"/>
            <a:r>
              <a:rPr lang="hr-HR" sz="2400" b="1" dirty="0" smtClean="0">
                <a:solidFill>
                  <a:srgbClr val="7030A0"/>
                </a:solidFill>
              </a:rPr>
              <a:t>10. Zaključak</a:t>
            </a:r>
            <a:endParaRPr lang="hr-HR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91680" y="400050"/>
            <a:ext cx="4217434" cy="51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 smtClean="0">
                <a:solidFill>
                  <a:schemeClr val="tx1"/>
                </a:solidFill>
                <a:latin typeface="+mn-lt"/>
              </a:rPr>
              <a:t>KORISNE NAPOMENE</a:t>
            </a:r>
            <a:endParaRPr lang="en-GB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413" y="1408837"/>
            <a:ext cx="104720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Duljina izlaganja: do 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alt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Preporuča se izložiti do 1-2 </a:t>
            </a:r>
            <a:r>
              <a:rPr lang="hr-HR" altLang="sr-Latn-RS" sz="2000" dirty="0"/>
              <a:t>prikaza </a:t>
            </a:r>
            <a:r>
              <a:rPr lang="hr-HR" altLang="sr-Latn-RS" sz="2000" dirty="0" smtClean="0"/>
              <a:t>(slajda) po </a:t>
            </a:r>
            <a:r>
              <a:rPr lang="hr-HR" altLang="sr-Latn-RS" sz="2000" dirty="0"/>
              <a:t>minuti</a:t>
            </a:r>
          </a:p>
          <a:p>
            <a:endParaRPr lang="hr-HR" alt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Pisati </a:t>
            </a:r>
            <a:r>
              <a:rPr lang="hr-HR" altLang="sr-Latn-RS" sz="2000" dirty="0"/>
              <a:t>u formi </a:t>
            </a:r>
            <a:r>
              <a:rPr lang="hr-HR" altLang="sr-Latn-RS" sz="2000" dirty="0" smtClean="0"/>
              <a:t>natuknica (izbjegavati </a:t>
            </a:r>
            <a:r>
              <a:rPr lang="hr-HR" altLang="sr-Latn-RS" sz="2000" dirty="0"/>
              <a:t>čitave </a:t>
            </a:r>
            <a:r>
              <a:rPr lang="hr-HR" altLang="sr-Latn-RS" sz="2000" dirty="0" smtClean="0"/>
              <a:t>rečenice)</a:t>
            </a:r>
            <a:endParaRPr lang="hr-HR" altLang="sr-Latn-RS" sz="2000" dirty="0"/>
          </a:p>
          <a:p>
            <a:endParaRPr lang="hr-HR" alt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Preporuča se uključiti </a:t>
            </a:r>
            <a:r>
              <a:rPr lang="hr-HR" altLang="sr-Latn-RS" sz="2000" dirty="0"/>
              <a:t>do 6 točaka </a:t>
            </a:r>
            <a:r>
              <a:rPr lang="hr-HR" altLang="sr-Latn-RS" sz="2000" dirty="0" smtClean="0"/>
              <a:t>(natuknica) po prikazu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alt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Koristiti </a:t>
            </a:r>
            <a:r>
              <a:rPr lang="hr-HR" altLang="sr-Latn-RS" sz="2000" dirty="0"/>
              <a:t>najmanju veličinu slova 18</a:t>
            </a:r>
          </a:p>
          <a:p>
            <a:endParaRPr lang="hr-HR" alt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/>
              <a:t>Veličina slova treba se razlikovati ovisno o tome pišete li glavne ili sporedne natuknice</a:t>
            </a:r>
          </a:p>
          <a:p>
            <a:endParaRPr lang="hr-HR" alt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Koristiti </a:t>
            </a:r>
            <a:r>
              <a:rPr lang="hr-HR" altLang="sr-Latn-RS" sz="2000" dirty="0"/>
              <a:t>standardne tipove slova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altLang="sr-Latn-RS" sz="2000" dirty="0"/>
          </a:p>
        </p:txBody>
      </p:sp>
    </p:spTree>
    <p:extLst>
      <p:ext uri="{BB962C8B-B14F-4D97-AF65-F5344CB8AC3E}">
        <p14:creationId xmlns:p14="http://schemas.microsoft.com/office/powerpoint/2010/main" val="8039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91680" y="400050"/>
            <a:ext cx="4217434" cy="512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 smtClean="0">
                <a:solidFill>
                  <a:schemeClr val="tx1"/>
                </a:solidFill>
                <a:latin typeface="+mn-lt"/>
              </a:rPr>
              <a:t>KORISNE NAPOMENE</a:t>
            </a:r>
            <a:endParaRPr lang="en-GB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413" y="1408837"/>
            <a:ext cx="107986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Provjeriti </a:t>
            </a:r>
            <a:r>
              <a:rPr lang="hr-HR" altLang="sr-Latn-RS" sz="2000" dirty="0"/>
              <a:t>prezentaciju </a:t>
            </a:r>
            <a:r>
              <a:rPr lang="hr-HR" altLang="sr-Latn-RS" sz="2000" dirty="0" smtClean="0"/>
              <a:t>tražeći pravopisne pogreške i ponavljanje riječi </a:t>
            </a:r>
            <a:endParaRPr lang="hr-HR" altLang="sr-Latn-RS" sz="2000" dirty="0"/>
          </a:p>
          <a:p>
            <a:endParaRPr lang="hr-HR" alt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Previše multimedijskih sadržaja i animacija u prezentaciji mogu odvratiti pažnju slušateljstva s teme izlaganja</a:t>
            </a:r>
            <a:endParaRPr lang="hr-HR" altLang="sr-Latn-RS" sz="2000" dirty="0"/>
          </a:p>
          <a:p>
            <a:endParaRPr lang="hr-HR" alt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altLang="sr-Latn-RS" sz="2000" dirty="0" smtClean="0"/>
              <a:t>Zamolite mentora i nekog od kolega da pregledaju </a:t>
            </a:r>
            <a:r>
              <a:rPr lang="hr-HR" altLang="sr-Latn-RS" sz="2000" dirty="0"/>
              <a:t>Vašu prezentaciju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alt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3501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2226</TotalTime>
  <Words>542</Words>
  <Application>Microsoft Office PowerPoint</Application>
  <PresentationFormat>Custom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MULTIMEDIJSKI SUSTAVI</dc:title>
  <dc:creator>Tamac</dc:creator>
  <cp:lastModifiedBy>student</cp:lastModifiedBy>
  <cp:revision>181</cp:revision>
  <cp:lastPrinted>2015-10-08T14:08:21Z</cp:lastPrinted>
  <dcterms:created xsi:type="dcterms:W3CDTF">2015-10-06T13:45:47Z</dcterms:created>
  <dcterms:modified xsi:type="dcterms:W3CDTF">2016-05-13T11:25:47Z</dcterms:modified>
</cp:coreProperties>
</file>