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47360D-93C7-42AB-9F37-B8C420FC76BA}" type="datetimeFigureOut">
              <a:rPr lang="el-GR" smtClean="0"/>
              <a:t>19/12/2020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DA0EFE6-273F-45A8-A369-1C4EEF46CE2D}" type="slidenum">
              <a:rPr lang="el-GR" smtClean="0"/>
              <a:t>‹#›</a:t>
            </a:fld>
            <a:endParaRPr lang="el-G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882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7360D-93C7-42AB-9F37-B8C420FC76BA}" type="datetimeFigureOut">
              <a:rPr lang="el-GR" smtClean="0"/>
              <a:t>19/12/2020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DA0EFE6-273F-45A8-A369-1C4EEF46CE2D}" type="slidenum">
              <a:rPr lang="el-GR" smtClean="0"/>
              <a:t>‹#›</a:t>
            </a:fld>
            <a:endParaRPr lang="el-GR"/>
          </a:p>
        </p:txBody>
      </p:sp>
    </p:spTree>
    <p:extLst>
      <p:ext uri="{BB962C8B-B14F-4D97-AF65-F5344CB8AC3E}">
        <p14:creationId xmlns:p14="http://schemas.microsoft.com/office/powerpoint/2010/main" val="317167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7360D-93C7-42AB-9F37-B8C420FC76BA}" type="datetimeFigureOut">
              <a:rPr lang="el-GR" smtClean="0"/>
              <a:t>19/12/2020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DA0EFE6-273F-45A8-A369-1C4EEF46CE2D}" type="slidenum">
              <a:rPr lang="el-GR" smtClean="0"/>
              <a:t>‹#›</a:t>
            </a:fld>
            <a:endParaRPr lang="el-GR"/>
          </a:p>
        </p:txBody>
      </p:sp>
    </p:spTree>
    <p:extLst>
      <p:ext uri="{BB962C8B-B14F-4D97-AF65-F5344CB8AC3E}">
        <p14:creationId xmlns:p14="http://schemas.microsoft.com/office/powerpoint/2010/main" val="893808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7360D-93C7-42AB-9F37-B8C420FC76BA}" type="datetimeFigureOut">
              <a:rPr lang="el-GR" smtClean="0"/>
              <a:t>19/12/2020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DA0EFE6-273F-45A8-A369-1C4EEF46CE2D}" type="slidenum">
              <a:rPr lang="el-GR" smtClean="0"/>
              <a:t>‹#›</a:t>
            </a:fld>
            <a:endParaRPr lang="el-GR"/>
          </a:p>
        </p:txBody>
      </p:sp>
    </p:spTree>
    <p:extLst>
      <p:ext uri="{BB962C8B-B14F-4D97-AF65-F5344CB8AC3E}">
        <p14:creationId xmlns:p14="http://schemas.microsoft.com/office/powerpoint/2010/main" val="323016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47360D-93C7-42AB-9F37-B8C420FC76BA}" type="datetimeFigureOut">
              <a:rPr lang="el-GR" smtClean="0"/>
              <a:t>19/12/2020</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8DA0EFE6-273F-45A8-A369-1C4EEF46CE2D}" type="slidenum">
              <a:rPr lang="el-GR" smtClean="0"/>
              <a:t>‹#›</a:t>
            </a:fld>
            <a:endParaRPr lang="el-G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59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47360D-93C7-42AB-9F37-B8C420FC76BA}" type="datetimeFigureOut">
              <a:rPr lang="el-GR" smtClean="0"/>
              <a:t>19/12/2020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DA0EFE6-273F-45A8-A369-1C4EEF46CE2D}" type="slidenum">
              <a:rPr lang="el-GR" smtClean="0"/>
              <a:t>‹#›</a:t>
            </a:fld>
            <a:endParaRPr lang="el-GR"/>
          </a:p>
        </p:txBody>
      </p:sp>
    </p:spTree>
    <p:extLst>
      <p:ext uri="{BB962C8B-B14F-4D97-AF65-F5344CB8AC3E}">
        <p14:creationId xmlns:p14="http://schemas.microsoft.com/office/powerpoint/2010/main" val="1798096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47360D-93C7-42AB-9F37-B8C420FC76BA}" type="datetimeFigureOut">
              <a:rPr lang="el-GR" smtClean="0"/>
              <a:t>19/12/2020</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8DA0EFE6-273F-45A8-A369-1C4EEF46CE2D}" type="slidenum">
              <a:rPr lang="el-GR" smtClean="0"/>
              <a:t>‹#›</a:t>
            </a:fld>
            <a:endParaRPr lang="el-GR"/>
          </a:p>
        </p:txBody>
      </p:sp>
    </p:spTree>
    <p:extLst>
      <p:ext uri="{BB962C8B-B14F-4D97-AF65-F5344CB8AC3E}">
        <p14:creationId xmlns:p14="http://schemas.microsoft.com/office/powerpoint/2010/main" val="688730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47360D-93C7-42AB-9F37-B8C420FC76BA}" type="datetimeFigureOut">
              <a:rPr lang="el-GR" smtClean="0"/>
              <a:t>19/12/2020</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8DA0EFE6-273F-45A8-A369-1C4EEF46CE2D}" type="slidenum">
              <a:rPr lang="el-GR" smtClean="0"/>
              <a:t>‹#›</a:t>
            </a:fld>
            <a:endParaRPr lang="el-GR"/>
          </a:p>
        </p:txBody>
      </p:sp>
    </p:spTree>
    <p:extLst>
      <p:ext uri="{BB962C8B-B14F-4D97-AF65-F5344CB8AC3E}">
        <p14:creationId xmlns:p14="http://schemas.microsoft.com/office/powerpoint/2010/main" val="1466528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A47360D-93C7-42AB-9F37-B8C420FC76BA}" type="datetimeFigureOut">
              <a:rPr lang="el-GR" smtClean="0"/>
              <a:t>19/12/2020</a:t>
            </a:fld>
            <a:endParaRPr lang="el-G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l-GR"/>
          </a:p>
        </p:txBody>
      </p:sp>
      <p:sp>
        <p:nvSpPr>
          <p:cNvPr id="9" name="Slide Number Placeholder 8"/>
          <p:cNvSpPr>
            <a:spLocks noGrp="1"/>
          </p:cNvSpPr>
          <p:nvPr>
            <p:ph type="sldNum" sz="quarter" idx="12"/>
          </p:nvPr>
        </p:nvSpPr>
        <p:spPr/>
        <p:txBody>
          <a:bodyPr/>
          <a:lstStyle/>
          <a:p>
            <a:fld id="{8DA0EFE6-273F-45A8-A369-1C4EEF46CE2D}" type="slidenum">
              <a:rPr lang="el-GR" smtClean="0"/>
              <a:t>‹#›</a:t>
            </a:fld>
            <a:endParaRPr lang="el-GR"/>
          </a:p>
        </p:txBody>
      </p:sp>
    </p:spTree>
    <p:extLst>
      <p:ext uri="{BB962C8B-B14F-4D97-AF65-F5344CB8AC3E}">
        <p14:creationId xmlns:p14="http://schemas.microsoft.com/office/powerpoint/2010/main" val="93392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A47360D-93C7-42AB-9F37-B8C420FC76BA}" type="datetimeFigureOut">
              <a:rPr lang="el-GR" smtClean="0"/>
              <a:t>19/12/2020</a:t>
            </a:fld>
            <a:endParaRPr lang="el-G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l-G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DA0EFE6-273F-45A8-A369-1C4EEF46CE2D}" type="slidenum">
              <a:rPr lang="el-GR" smtClean="0"/>
              <a:t>‹#›</a:t>
            </a:fld>
            <a:endParaRPr lang="el-GR"/>
          </a:p>
        </p:txBody>
      </p:sp>
    </p:spTree>
    <p:extLst>
      <p:ext uri="{BB962C8B-B14F-4D97-AF65-F5344CB8AC3E}">
        <p14:creationId xmlns:p14="http://schemas.microsoft.com/office/powerpoint/2010/main" val="358329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7360D-93C7-42AB-9F37-B8C420FC76BA}" type="datetimeFigureOut">
              <a:rPr lang="el-GR" smtClean="0"/>
              <a:t>19/12/2020</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8DA0EFE6-273F-45A8-A369-1C4EEF46CE2D}" type="slidenum">
              <a:rPr lang="el-GR" smtClean="0"/>
              <a:t>‹#›</a:t>
            </a:fld>
            <a:endParaRPr lang="el-GR"/>
          </a:p>
        </p:txBody>
      </p:sp>
    </p:spTree>
    <p:extLst>
      <p:ext uri="{BB962C8B-B14F-4D97-AF65-F5344CB8AC3E}">
        <p14:creationId xmlns:p14="http://schemas.microsoft.com/office/powerpoint/2010/main" val="3063000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A47360D-93C7-42AB-9F37-B8C420FC76BA}" type="datetimeFigureOut">
              <a:rPr lang="el-GR" smtClean="0"/>
              <a:t>19/12/2020</a:t>
            </a:fld>
            <a:endParaRPr lang="el-G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l-G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DA0EFE6-273F-45A8-A369-1C4EEF46CE2D}" type="slidenum">
              <a:rPr lang="el-GR" smtClean="0"/>
              <a:t>‹#›</a:t>
            </a:fld>
            <a:endParaRPr lang="el-G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158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CBED-04C6-485F-A395-670F75EC4707}"/>
              </a:ext>
            </a:extLst>
          </p:cNvPr>
          <p:cNvSpPr>
            <a:spLocks noGrp="1"/>
          </p:cNvSpPr>
          <p:nvPr>
            <p:ph type="ctrTitle"/>
          </p:nvPr>
        </p:nvSpPr>
        <p:spPr/>
        <p:txBody>
          <a:bodyPr/>
          <a:lstStyle/>
          <a:p>
            <a:r>
              <a:rPr lang="en-US" dirty="0"/>
              <a:t>Battle of the Neighborhoods</a:t>
            </a:r>
            <a:endParaRPr lang="el-GR" dirty="0"/>
          </a:p>
        </p:txBody>
      </p:sp>
      <p:sp>
        <p:nvSpPr>
          <p:cNvPr id="3" name="Subtitle 2">
            <a:extLst>
              <a:ext uri="{FF2B5EF4-FFF2-40B4-BE49-F238E27FC236}">
                <a16:creationId xmlns:a16="http://schemas.microsoft.com/office/drawing/2014/main" id="{55D67880-076E-45A6-B1CC-DDDCDE302C11}"/>
              </a:ext>
            </a:extLst>
          </p:cNvPr>
          <p:cNvSpPr>
            <a:spLocks noGrp="1"/>
          </p:cNvSpPr>
          <p:nvPr>
            <p:ph type="subTitle" idx="1"/>
          </p:nvPr>
        </p:nvSpPr>
        <p:spPr/>
        <p:txBody>
          <a:bodyPr/>
          <a:lstStyle/>
          <a:p>
            <a:r>
              <a:rPr lang="en-US" dirty="0"/>
              <a:t>Data Science capstone project</a:t>
            </a:r>
            <a:endParaRPr lang="el-GR" dirty="0"/>
          </a:p>
        </p:txBody>
      </p:sp>
    </p:spTree>
    <p:extLst>
      <p:ext uri="{BB962C8B-B14F-4D97-AF65-F5344CB8AC3E}">
        <p14:creationId xmlns:p14="http://schemas.microsoft.com/office/powerpoint/2010/main" val="3174353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99A-8280-42E7-977F-257D6045CE1A}"/>
              </a:ext>
            </a:extLst>
          </p:cNvPr>
          <p:cNvSpPr>
            <a:spLocks noGrp="1"/>
          </p:cNvSpPr>
          <p:nvPr>
            <p:ph type="title"/>
          </p:nvPr>
        </p:nvSpPr>
        <p:spPr/>
        <p:txBody>
          <a:bodyPr/>
          <a:lstStyle/>
          <a:p>
            <a:r>
              <a:rPr lang="en-US" dirty="0"/>
              <a:t>Cluster 5</a:t>
            </a:r>
            <a:endParaRPr lang="el-GR" dirty="0"/>
          </a:p>
        </p:txBody>
      </p:sp>
      <p:sp>
        <p:nvSpPr>
          <p:cNvPr id="3" name="Content Placeholder 2">
            <a:extLst>
              <a:ext uri="{FF2B5EF4-FFF2-40B4-BE49-F238E27FC236}">
                <a16:creationId xmlns:a16="http://schemas.microsoft.com/office/drawing/2014/main" id="{B9BB3E5F-CA48-4344-AD15-D6E084B03C88}"/>
              </a:ext>
            </a:extLst>
          </p:cNvPr>
          <p:cNvSpPr>
            <a:spLocks noGrp="1"/>
          </p:cNvSpPr>
          <p:nvPr>
            <p:ph idx="1"/>
          </p:nvPr>
        </p:nvSpPr>
        <p:spPr/>
        <p:txBody>
          <a:bodyPr/>
          <a:lstStyle/>
          <a:p>
            <a:pPr algn="just">
              <a:lnSpc>
                <a:spcPct val="150000"/>
              </a:lnSpc>
              <a:spcAft>
                <a:spcPts val="0"/>
              </a:spcAft>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Cluster 5 contains only </a:t>
            </a:r>
            <a:r>
              <a:rPr lang="en-US" sz="1800" dirty="0" err="1">
                <a:effectLst/>
                <a:latin typeface="Century Gothic" panose="020B0502020202020204" pitchFamily="34" charset="0"/>
                <a:ea typeface="Calibri" panose="020F0502020204030204" pitchFamily="34" charset="0"/>
                <a:cs typeface="Times New Roman" panose="02020603050405020304" pitchFamily="18" charset="0"/>
              </a:rPr>
              <a:t>Humberlea</a:t>
            </a:r>
            <a:r>
              <a:rPr lang="en-US" sz="1800" dirty="0">
                <a:effectLst/>
                <a:latin typeface="Century Gothic" panose="020B0502020202020204" pitchFamily="34" charset="0"/>
                <a:ea typeface="Calibri" panose="020F0502020204030204" pitchFamily="34" charset="0"/>
                <a:cs typeface="Times New Roman" panose="02020603050405020304" pitchFamily="18" charset="0"/>
              </a:rPr>
              <a:t>, Emery neighborhood. We can see that Discount Stores and Convenience Stores are the most common venue. There are Parks nearby but not Coffee shops. Based on our desired parameters, we cannot consider these neighborhoods for opening a new office, but we can consider them as a place of residence.</a:t>
            </a:r>
            <a:endParaRPr lang="el-GR" dirty="0"/>
          </a:p>
        </p:txBody>
      </p:sp>
    </p:spTree>
    <p:extLst>
      <p:ext uri="{BB962C8B-B14F-4D97-AF65-F5344CB8AC3E}">
        <p14:creationId xmlns:p14="http://schemas.microsoft.com/office/powerpoint/2010/main" val="410091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99A-8280-42E7-977F-257D6045CE1A}"/>
              </a:ext>
            </a:extLst>
          </p:cNvPr>
          <p:cNvSpPr>
            <a:spLocks noGrp="1"/>
          </p:cNvSpPr>
          <p:nvPr>
            <p:ph type="title"/>
          </p:nvPr>
        </p:nvSpPr>
        <p:spPr/>
        <p:txBody>
          <a:bodyPr/>
          <a:lstStyle/>
          <a:p>
            <a:r>
              <a:rPr lang="en-US" dirty="0"/>
              <a:t>Cluster 6</a:t>
            </a:r>
            <a:endParaRPr lang="el-GR" dirty="0"/>
          </a:p>
        </p:txBody>
      </p:sp>
      <p:sp>
        <p:nvSpPr>
          <p:cNvPr id="3" name="Content Placeholder 2">
            <a:extLst>
              <a:ext uri="{FF2B5EF4-FFF2-40B4-BE49-F238E27FC236}">
                <a16:creationId xmlns:a16="http://schemas.microsoft.com/office/drawing/2014/main" id="{B9BB3E5F-CA48-4344-AD15-D6E084B03C88}"/>
              </a:ext>
            </a:extLst>
          </p:cNvPr>
          <p:cNvSpPr>
            <a:spLocks noGrp="1"/>
          </p:cNvSpPr>
          <p:nvPr>
            <p:ph idx="1"/>
          </p:nvPr>
        </p:nvSpPr>
        <p:spPr/>
        <p:txBody>
          <a:bodyPr/>
          <a:lstStyle/>
          <a:p>
            <a:pPr algn="just">
              <a:lnSpc>
                <a:spcPct val="150000"/>
              </a:lnSpc>
              <a:spcAft>
                <a:spcPts val="0"/>
              </a:spcAft>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Cluster 6 contains only Humber Summit neighborhood. We can see that Electronic Stores and Banks are the most common venue. There are Parks nearby and some Restaurants but not Coffee shops. Based on our desired parameters, we cannot consider these neighborhoods for opening a new office, but we can consider them as a place of residence.</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7568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99A-8280-42E7-977F-257D6045CE1A}"/>
              </a:ext>
            </a:extLst>
          </p:cNvPr>
          <p:cNvSpPr>
            <a:spLocks noGrp="1"/>
          </p:cNvSpPr>
          <p:nvPr>
            <p:ph type="title"/>
          </p:nvPr>
        </p:nvSpPr>
        <p:spPr/>
        <p:txBody>
          <a:bodyPr/>
          <a:lstStyle/>
          <a:p>
            <a:r>
              <a:rPr lang="en-US" dirty="0"/>
              <a:t>Final Results</a:t>
            </a:r>
            <a:endParaRPr lang="el-GR" dirty="0"/>
          </a:p>
        </p:txBody>
      </p:sp>
      <p:sp>
        <p:nvSpPr>
          <p:cNvPr id="3" name="Content Placeholder 2">
            <a:extLst>
              <a:ext uri="{FF2B5EF4-FFF2-40B4-BE49-F238E27FC236}">
                <a16:creationId xmlns:a16="http://schemas.microsoft.com/office/drawing/2014/main" id="{B9BB3E5F-CA48-4344-AD15-D6E084B03C88}"/>
              </a:ext>
            </a:extLst>
          </p:cNvPr>
          <p:cNvSpPr>
            <a:spLocks noGrp="1"/>
          </p:cNvSpPr>
          <p:nvPr>
            <p:ph idx="1"/>
          </p:nvPr>
        </p:nvSpPr>
        <p:spPr/>
        <p:txBody>
          <a:bodyPr/>
          <a:lstStyle/>
          <a:p>
            <a:pPr algn="just">
              <a:lnSpc>
                <a:spcPct val="150000"/>
              </a:lnSpc>
              <a:spcAft>
                <a:spcPts val="0"/>
              </a:spcAft>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Based on our overall results we will drop Clusters 1, 4, 5 &amp; 6 with Neighborhoods as potential candidates for a new office location or a place of residence. Cluster 2 and Cluster 3 Neighborhoods seem more promising.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By examining more closely our data and after more investigation we decide not to consider Downsview as a candidate especially as a residential area because of the close proximity to the airport.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It seems that our best bets are North Park, Maple Leaf Park &amp; Upwood Park from Cluster 2 and all Neighborhoods of Cluster 3.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5221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99A-8280-42E7-977F-257D6045CE1A}"/>
              </a:ext>
            </a:extLst>
          </p:cNvPr>
          <p:cNvSpPr>
            <a:spLocks noGrp="1"/>
          </p:cNvSpPr>
          <p:nvPr>
            <p:ph type="title"/>
          </p:nvPr>
        </p:nvSpPr>
        <p:spPr/>
        <p:txBody>
          <a:bodyPr/>
          <a:lstStyle/>
          <a:p>
            <a:r>
              <a:rPr lang="en-US" dirty="0"/>
              <a:t>Recommendations</a:t>
            </a:r>
            <a:endParaRPr lang="el-GR" dirty="0"/>
          </a:p>
        </p:txBody>
      </p:sp>
      <p:sp>
        <p:nvSpPr>
          <p:cNvPr id="3" name="Content Placeholder 2">
            <a:extLst>
              <a:ext uri="{FF2B5EF4-FFF2-40B4-BE49-F238E27FC236}">
                <a16:creationId xmlns:a16="http://schemas.microsoft.com/office/drawing/2014/main" id="{B9BB3E5F-CA48-4344-AD15-D6E084B03C88}"/>
              </a:ext>
            </a:extLst>
          </p:cNvPr>
          <p:cNvSpPr>
            <a:spLocks noGrp="1"/>
          </p:cNvSpPr>
          <p:nvPr>
            <p:ph idx="1"/>
          </p:nvPr>
        </p:nvSpPr>
        <p:spPr/>
        <p:txBody>
          <a:bodyPr/>
          <a:lstStyle/>
          <a:p>
            <a:pPr algn="just">
              <a:lnSpc>
                <a:spcPct val="150000"/>
              </a:lnSpc>
              <a:spcAft>
                <a:spcPts val="0"/>
              </a:spcAft>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Our efforts would be more precise if we could take under consideration</a:t>
            </a:r>
            <a:r>
              <a:rPr lang="en-GB" sz="1800" dirty="0">
                <a:effectLst/>
                <a:latin typeface="Century Gothic" panose="020B0502020202020204" pitchFamily="34" charset="0"/>
                <a:ea typeface="Calibri" panose="020F0502020204030204" pitchFamily="34" charset="0"/>
                <a:cs typeface="Times New Roman" panose="02020603050405020304" pitchFamily="18" charset="0"/>
              </a:rPr>
              <a:t>:</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Blip>
                <a:blip r:embed="rId2"/>
              </a:buBlip>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General competition in the area</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Blip>
                <a:blip r:embed="rId2"/>
              </a:buBlip>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Coffee shop types in order to determine the possible new equipment or maintenance budget</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Blip>
                <a:blip r:embed="rId2"/>
              </a:buBlip>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Import other parameters for our residential candidates such as crime rates, median income etc.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7251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66DC-A42E-40EA-836B-E666D607F657}"/>
              </a:ext>
            </a:extLst>
          </p:cNvPr>
          <p:cNvSpPr>
            <a:spLocks noGrp="1"/>
          </p:cNvSpPr>
          <p:nvPr>
            <p:ph type="title"/>
          </p:nvPr>
        </p:nvSpPr>
        <p:spPr/>
        <p:txBody>
          <a:bodyPr/>
          <a:lstStyle/>
          <a:p>
            <a:r>
              <a:rPr lang="en-US" dirty="0"/>
              <a:t>Business Problem</a:t>
            </a:r>
            <a:endParaRPr lang="el-GR" dirty="0"/>
          </a:p>
        </p:txBody>
      </p:sp>
      <p:sp>
        <p:nvSpPr>
          <p:cNvPr id="3" name="Content Placeholder 2">
            <a:extLst>
              <a:ext uri="{FF2B5EF4-FFF2-40B4-BE49-F238E27FC236}">
                <a16:creationId xmlns:a16="http://schemas.microsoft.com/office/drawing/2014/main" id="{15479467-3755-4E9D-B935-9FAD9E1CA0C1}"/>
              </a:ext>
            </a:extLst>
          </p:cNvPr>
          <p:cNvSpPr>
            <a:spLocks noGrp="1"/>
          </p:cNvSpPr>
          <p:nvPr>
            <p:ph idx="1"/>
          </p:nvPr>
        </p:nvSpPr>
        <p:spPr/>
        <p:txBody>
          <a:bodyPr>
            <a:normAutofit fontScale="85000" lnSpcReduction="10000"/>
          </a:bodyPr>
          <a:lstStyle/>
          <a:p>
            <a:pPr marL="0" indent="0" algn="just">
              <a:lnSpc>
                <a:spcPct val="150000"/>
              </a:lnSpc>
              <a:spcBef>
                <a:spcPts val="0"/>
              </a:spcBef>
              <a:spcAft>
                <a:spcPts val="0"/>
              </a:spcAft>
              <a:buNone/>
            </a:pPr>
            <a:r>
              <a:rPr lang="en-US" sz="1500" dirty="0">
                <a:solidFill>
                  <a:srgbClr val="212121"/>
                </a:solidFill>
                <a:effectLst/>
                <a:latin typeface="Century Gothic" panose="020B0502020202020204" pitchFamily="34" charset="0"/>
                <a:ea typeface="Times New Roman" panose="02020603050405020304" pitchFamily="18" charset="0"/>
                <a:cs typeface="Arial" panose="020B0604020202020204" pitchFamily="34" charset="0"/>
              </a:rPr>
              <a:t>The scope of this project is to find the most suitable location for opening a new </a:t>
            </a:r>
            <a:r>
              <a:rPr lang="en-US" sz="1500" b="1" dirty="0">
                <a:solidFill>
                  <a:srgbClr val="C45911"/>
                </a:solidFill>
                <a:effectLst/>
                <a:latin typeface="Century Gothic" panose="020B0502020202020204" pitchFamily="34" charset="0"/>
                <a:ea typeface="Times New Roman" panose="02020603050405020304" pitchFamily="18" charset="0"/>
                <a:cs typeface="Arial" panose="020B0604020202020204" pitchFamily="34" charset="0"/>
              </a:rPr>
              <a:t>Cafe Equipment Cleaning &amp; Maintenance company</a:t>
            </a:r>
            <a:r>
              <a:rPr lang="en-US" sz="1500" dirty="0">
                <a:solidFill>
                  <a:srgbClr val="C45911"/>
                </a:solidFill>
                <a:effectLst/>
                <a:latin typeface="Century Gothic" panose="020B0502020202020204" pitchFamily="34" charset="0"/>
                <a:ea typeface="Times New Roman" panose="02020603050405020304" pitchFamily="18" charset="0"/>
                <a:cs typeface="Arial" panose="020B0604020202020204" pitchFamily="34" charset="0"/>
              </a:rPr>
              <a:t> </a:t>
            </a:r>
            <a:r>
              <a:rPr lang="en-US" sz="1500" dirty="0">
                <a:solidFill>
                  <a:srgbClr val="212121"/>
                </a:solidFill>
                <a:effectLst/>
                <a:latin typeface="Century Gothic" panose="020B0502020202020204" pitchFamily="34" charset="0"/>
                <a:ea typeface="Times New Roman" panose="02020603050405020304" pitchFamily="18" charset="0"/>
                <a:cs typeface="Arial" panose="020B0604020202020204" pitchFamily="34" charset="0"/>
              </a:rPr>
              <a:t>in Toronto North York. Key factors will be the number of cafes in the targeted area and the possibility of combining office location with place of residence.</a:t>
            </a:r>
            <a:endParaRPr lang="el-GR" sz="1500" dirty="0">
              <a:effectLst/>
              <a:latin typeface="Century Gothic" panose="020B0502020202020204" pitchFamily="34" charset="0"/>
              <a:ea typeface="Times New Roman" panose="02020603050405020304" pitchFamily="18" charset="0"/>
            </a:endParaRPr>
          </a:p>
          <a:p>
            <a:pPr algn="just">
              <a:lnSpc>
                <a:spcPct val="150000"/>
              </a:lnSpc>
              <a:spcBef>
                <a:spcPts val="0"/>
              </a:spcBef>
              <a:spcAft>
                <a:spcPts val="0"/>
              </a:spcAft>
            </a:pPr>
            <a:endParaRPr lang="en-US" sz="1500" dirty="0">
              <a:solidFill>
                <a:srgbClr val="212121"/>
              </a:solidFill>
              <a:effectLst/>
              <a:latin typeface="Century Gothic" panose="020B0502020202020204" pitchFamily="34" charset="0"/>
              <a:ea typeface="Times New Roman" panose="02020603050405020304" pitchFamily="18" charset="0"/>
              <a:cs typeface="Arial" panose="020B0604020202020204" pitchFamily="34" charset="0"/>
            </a:endParaRPr>
          </a:p>
          <a:p>
            <a:pPr marL="0" indent="0" algn="just">
              <a:lnSpc>
                <a:spcPct val="150000"/>
              </a:lnSpc>
              <a:spcBef>
                <a:spcPts val="0"/>
              </a:spcBef>
              <a:spcAft>
                <a:spcPts val="0"/>
              </a:spcAft>
              <a:buNone/>
            </a:pPr>
            <a:r>
              <a:rPr lang="en-US" sz="1500" b="1" dirty="0">
                <a:solidFill>
                  <a:srgbClr val="212121"/>
                </a:solidFill>
                <a:latin typeface="Century Gothic" panose="020B0502020202020204" pitchFamily="34" charset="0"/>
                <a:ea typeface="Times New Roman" panose="02020603050405020304" pitchFamily="18" charset="0"/>
                <a:cs typeface="Arial" panose="020B0604020202020204" pitchFamily="34" charset="0"/>
              </a:rPr>
              <a:t>Key Factors</a:t>
            </a:r>
            <a:endParaRPr lang="el-GR" sz="1500" b="1" dirty="0">
              <a:effectLst/>
              <a:latin typeface="Century Gothic" panose="020B0502020202020204" pitchFamily="34" charset="0"/>
              <a:ea typeface="Times New Roman" panose="02020603050405020304" pitchFamily="18" charset="0"/>
            </a:endParaRPr>
          </a:p>
          <a:p>
            <a:pPr marL="0" lvl="0" indent="0" algn="just">
              <a:lnSpc>
                <a:spcPct val="150000"/>
              </a:lnSpc>
              <a:spcBef>
                <a:spcPts val="0"/>
              </a:spcBef>
              <a:spcAft>
                <a:spcPts val="0"/>
              </a:spcAft>
              <a:buNone/>
            </a:pPr>
            <a:r>
              <a:rPr lang="en-US" sz="1500" dirty="0">
                <a:solidFill>
                  <a:srgbClr val="212121"/>
                </a:solidFill>
                <a:effectLst/>
                <a:latin typeface="Century Gothic" panose="020B0502020202020204" pitchFamily="34" charset="0"/>
                <a:ea typeface="Times New Roman" panose="02020603050405020304" pitchFamily="18" charset="0"/>
                <a:cs typeface="Arial" panose="020B0604020202020204" pitchFamily="34" charset="0"/>
              </a:rPr>
              <a:t>An office location with many potential customers close by will raise revenue and minimize operational &amp; marketing costs</a:t>
            </a:r>
            <a:endParaRPr lang="el-GR" sz="1500" dirty="0">
              <a:effectLst/>
              <a:latin typeface="Century Gothic" panose="020B0502020202020204" pitchFamily="34" charset="0"/>
              <a:ea typeface="Times New Roman" panose="02020603050405020304" pitchFamily="18" charset="0"/>
            </a:endParaRPr>
          </a:p>
          <a:p>
            <a:pPr marL="0" lvl="0" indent="0" algn="just">
              <a:lnSpc>
                <a:spcPct val="150000"/>
              </a:lnSpc>
              <a:spcBef>
                <a:spcPts val="0"/>
              </a:spcBef>
              <a:spcAft>
                <a:spcPts val="0"/>
              </a:spcAft>
              <a:buNone/>
            </a:pPr>
            <a:r>
              <a:rPr lang="en-US" sz="1500" dirty="0">
                <a:solidFill>
                  <a:srgbClr val="212121"/>
                </a:solidFill>
                <a:effectLst/>
                <a:latin typeface="Century Gothic" panose="020B0502020202020204" pitchFamily="34" charset="0"/>
                <a:ea typeface="Times New Roman" panose="02020603050405020304" pitchFamily="18" charset="0"/>
                <a:cs typeface="Arial" panose="020B0604020202020204" pitchFamily="34" charset="0"/>
              </a:rPr>
              <a:t>It will be beneficial for the company owner to live close by to his office, as long as one of two important personal parameters are met</a:t>
            </a:r>
          </a:p>
          <a:p>
            <a:pPr lvl="1" algn="just">
              <a:lnSpc>
                <a:spcPct val="150000"/>
              </a:lnSpc>
              <a:spcBef>
                <a:spcPts val="0"/>
              </a:spcBef>
              <a:spcAft>
                <a:spcPts val="0"/>
              </a:spcAft>
              <a:buFont typeface="Wingdings" panose="05000000000000000000" pitchFamily="2" charset="2"/>
              <a:buChar char="§"/>
            </a:pPr>
            <a:r>
              <a:rPr lang="en-US" sz="1300" dirty="0">
                <a:solidFill>
                  <a:srgbClr val="212121"/>
                </a:solidFill>
                <a:effectLst/>
                <a:latin typeface="Century Gothic" panose="020B0502020202020204" pitchFamily="34" charset="0"/>
                <a:ea typeface="Times New Roman" panose="02020603050405020304" pitchFamily="18" charset="0"/>
                <a:cs typeface="Arial" panose="020B0604020202020204" pitchFamily="34" charset="0"/>
              </a:rPr>
              <a:t>The place of residence should be near parks</a:t>
            </a:r>
          </a:p>
          <a:p>
            <a:pPr lvl="1" algn="just">
              <a:lnSpc>
                <a:spcPct val="150000"/>
              </a:lnSpc>
              <a:spcBef>
                <a:spcPts val="0"/>
              </a:spcBef>
              <a:spcAft>
                <a:spcPts val="0"/>
              </a:spcAft>
              <a:buFont typeface="Wingdings" panose="05000000000000000000" pitchFamily="2" charset="2"/>
              <a:buChar char="§"/>
            </a:pPr>
            <a:r>
              <a:rPr lang="en-US" sz="1300" dirty="0">
                <a:solidFill>
                  <a:srgbClr val="212121"/>
                </a:solidFill>
                <a:effectLst/>
                <a:latin typeface="Century Gothic" panose="020B0502020202020204" pitchFamily="34" charset="0"/>
                <a:ea typeface="Times New Roman" panose="02020603050405020304" pitchFamily="18" charset="0"/>
                <a:cs typeface="Arial" panose="020B0604020202020204" pitchFamily="34" charset="0"/>
              </a:rPr>
              <a:t>There should be a variety of restaurants close by </a:t>
            </a:r>
            <a:endParaRPr lang="el-GR" sz="1300" dirty="0">
              <a:effectLst/>
              <a:latin typeface="Century Gothic" panose="020B0502020202020204" pitchFamily="34" charset="0"/>
              <a:ea typeface="Times New Roman" panose="02020603050405020304" pitchFamily="18" charset="0"/>
            </a:endParaRPr>
          </a:p>
          <a:p>
            <a:pPr marL="0" indent="0" algn="just">
              <a:lnSpc>
                <a:spcPct val="150000"/>
              </a:lnSpc>
              <a:spcBef>
                <a:spcPts val="0"/>
              </a:spcBef>
              <a:spcAft>
                <a:spcPts val="0"/>
              </a:spcAft>
              <a:buNone/>
            </a:pPr>
            <a:endParaRPr lang="en-US" sz="1500" b="1" dirty="0">
              <a:solidFill>
                <a:srgbClr val="212121"/>
              </a:solidFill>
              <a:effectLst/>
              <a:latin typeface="Century Gothic" panose="020B0502020202020204" pitchFamily="34" charset="0"/>
              <a:ea typeface="Times New Roman" panose="02020603050405020304" pitchFamily="18" charset="0"/>
              <a:cs typeface="Arial" panose="020B0604020202020204" pitchFamily="34" charset="0"/>
            </a:endParaRPr>
          </a:p>
          <a:p>
            <a:pPr marL="0" indent="0" algn="just">
              <a:lnSpc>
                <a:spcPct val="150000"/>
              </a:lnSpc>
              <a:spcBef>
                <a:spcPts val="0"/>
              </a:spcBef>
              <a:spcAft>
                <a:spcPts val="0"/>
              </a:spcAft>
              <a:buNone/>
            </a:pPr>
            <a:r>
              <a:rPr lang="en-US" sz="1500" b="1" dirty="0">
                <a:solidFill>
                  <a:srgbClr val="212121"/>
                </a:solidFill>
                <a:effectLst/>
                <a:latin typeface="Century Gothic" panose="020B0502020202020204" pitchFamily="34" charset="0"/>
                <a:ea typeface="Times New Roman" panose="02020603050405020304" pitchFamily="18" charset="0"/>
                <a:cs typeface="Arial" panose="020B0604020202020204" pitchFamily="34" charset="0"/>
              </a:rPr>
              <a:t>Target Audience</a:t>
            </a:r>
          </a:p>
          <a:p>
            <a:pPr marL="0" indent="0" algn="just">
              <a:lnSpc>
                <a:spcPct val="150000"/>
              </a:lnSpc>
              <a:spcBef>
                <a:spcPts val="0"/>
              </a:spcBef>
              <a:spcAft>
                <a:spcPts val="0"/>
              </a:spcAft>
              <a:buNone/>
            </a:pPr>
            <a:r>
              <a:rPr lang="en-US" sz="1500" dirty="0">
                <a:solidFill>
                  <a:srgbClr val="212121"/>
                </a:solidFill>
                <a:effectLst/>
                <a:latin typeface="Century Gothic" panose="020B0502020202020204" pitchFamily="34" charset="0"/>
                <a:ea typeface="Times New Roman" panose="02020603050405020304" pitchFamily="18" charset="0"/>
                <a:cs typeface="Arial" panose="020B0604020202020204" pitchFamily="34" charset="0"/>
              </a:rPr>
              <a:t>Any individual who wishes to open a Cafe Equipment Cleaning &amp; Maintenance company in North York Toronto and at the same time live in the same area.</a:t>
            </a:r>
            <a:endParaRPr lang="el-GR" sz="1500" dirty="0">
              <a:effectLst/>
              <a:latin typeface="Century Gothic" panose="020B0502020202020204" pitchFamily="34" charset="0"/>
              <a:ea typeface="Times New Roman" panose="02020603050405020304" pitchFamily="18" charset="0"/>
            </a:endParaRPr>
          </a:p>
          <a:p>
            <a:endParaRPr lang="el-GR" dirty="0"/>
          </a:p>
        </p:txBody>
      </p:sp>
    </p:spTree>
    <p:extLst>
      <p:ext uri="{BB962C8B-B14F-4D97-AF65-F5344CB8AC3E}">
        <p14:creationId xmlns:p14="http://schemas.microsoft.com/office/powerpoint/2010/main" val="422896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66DC-A42E-40EA-836B-E666D607F657}"/>
              </a:ext>
            </a:extLst>
          </p:cNvPr>
          <p:cNvSpPr>
            <a:spLocks noGrp="1"/>
          </p:cNvSpPr>
          <p:nvPr>
            <p:ph type="title"/>
          </p:nvPr>
        </p:nvSpPr>
        <p:spPr/>
        <p:txBody>
          <a:bodyPr/>
          <a:lstStyle/>
          <a:p>
            <a:r>
              <a:rPr lang="en-US" dirty="0"/>
              <a:t>Data Sources</a:t>
            </a:r>
            <a:endParaRPr lang="el-GR" dirty="0"/>
          </a:p>
        </p:txBody>
      </p:sp>
      <p:sp>
        <p:nvSpPr>
          <p:cNvPr id="3" name="Content Placeholder 2">
            <a:extLst>
              <a:ext uri="{FF2B5EF4-FFF2-40B4-BE49-F238E27FC236}">
                <a16:creationId xmlns:a16="http://schemas.microsoft.com/office/drawing/2014/main" id="{15479467-3755-4E9D-B935-9FAD9E1CA0C1}"/>
              </a:ext>
            </a:extLst>
          </p:cNvPr>
          <p:cNvSpPr>
            <a:spLocks noGrp="1"/>
          </p:cNvSpPr>
          <p:nvPr>
            <p:ph idx="1"/>
          </p:nvPr>
        </p:nvSpPr>
        <p:spPr/>
        <p:txBody>
          <a:bodyPr>
            <a:normAutofit/>
          </a:bodyPr>
          <a:lstStyle/>
          <a:p>
            <a:pPr algn="just">
              <a:lnSpc>
                <a:spcPct val="150000"/>
              </a:lnSpc>
              <a:spcBef>
                <a:spcPts val="0"/>
              </a:spcBef>
              <a:spcAft>
                <a:spcPts val="0"/>
              </a:spcAft>
            </a:pPr>
            <a:endParaRPr lang="en-US" sz="1400" dirty="0">
              <a:solidFill>
                <a:srgbClr val="212121"/>
              </a:solidFill>
              <a:effectLst/>
              <a:latin typeface="Century Gothic" panose="020B0502020202020204" pitchFamily="34" charset="0"/>
              <a:ea typeface="Times New Roman" panose="02020603050405020304" pitchFamily="18" charset="0"/>
              <a:cs typeface="Arial" panose="020B0604020202020204" pitchFamily="34" charset="0"/>
            </a:endParaRPr>
          </a:p>
          <a:p>
            <a:pPr algn="just">
              <a:lnSpc>
                <a:spcPct val="150000"/>
              </a:lnSpc>
              <a:spcBef>
                <a:spcPts val="0"/>
              </a:spcBef>
              <a:spcAft>
                <a:spcPts val="0"/>
              </a:spcAft>
            </a:pPr>
            <a:r>
              <a:rPr lang="en-US" sz="1400" dirty="0">
                <a:solidFill>
                  <a:srgbClr val="212121"/>
                </a:solidFill>
                <a:effectLst/>
                <a:latin typeface="Century Gothic" panose="020B0502020202020204" pitchFamily="34" charset="0"/>
                <a:ea typeface="Times New Roman" panose="02020603050405020304" pitchFamily="18" charset="0"/>
                <a:cs typeface="Arial" panose="020B0604020202020204" pitchFamily="34" charset="0"/>
              </a:rPr>
              <a:t>The necessary data and the way which will be used are:</a:t>
            </a:r>
            <a:endParaRPr lang="en-US" sz="1400" dirty="0">
              <a:latin typeface="Century Gothic" panose="020B0502020202020204" pitchFamily="34" charset="0"/>
              <a:ea typeface="Times New Roman" panose="02020603050405020304" pitchFamily="18" charset="0"/>
            </a:endParaRPr>
          </a:p>
          <a:p>
            <a:pPr marL="635508" lvl="1" indent="-342900" algn="just">
              <a:lnSpc>
                <a:spcPct val="150000"/>
              </a:lnSpc>
              <a:spcBef>
                <a:spcPts val="0"/>
              </a:spcBef>
              <a:spcAft>
                <a:spcPts val="0"/>
              </a:spcAft>
              <a:buFont typeface="+mj-lt"/>
              <a:buAutoNum type="arabicPeriod"/>
            </a:pPr>
            <a:r>
              <a:rPr lang="en-US" sz="1400" dirty="0">
                <a:solidFill>
                  <a:srgbClr val="212121"/>
                </a:solidFill>
                <a:effectLst/>
                <a:latin typeface="Century Gothic" panose="020B0502020202020204" pitchFamily="34" charset="0"/>
                <a:ea typeface="Times New Roman" panose="02020603050405020304" pitchFamily="18" charset="0"/>
                <a:cs typeface="Arial" panose="020B0604020202020204" pitchFamily="34" charset="0"/>
              </a:rPr>
              <a:t>Toronto neighborhoods from Wikipedia</a:t>
            </a:r>
            <a:endParaRPr lang="en-US" sz="1400" dirty="0">
              <a:latin typeface="Century Gothic" panose="020B0502020202020204" pitchFamily="34" charset="0"/>
              <a:ea typeface="Times New Roman" panose="02020603050405020304" pitchFamily="18" charset="0"/>
            </a:endParaRPr>
          </a:p>
          <a:p>
            <a:pPr marL="635508" lvl="1" indent="-342900" algn="just">
              <a:lnSpc>
                <a:spcPct val="150000"/>
              </a:lnSpc>
              <a:spcBef>
                <a:spcPts val="0"/>
              </a:spcBef>
              <a:spcAft>
                <a:spcPts val="0"/>
              </a:spcAft>
              <a:buFont typeface="+mj-lt"/>
              <a:buAutoNum type="arabicPeriod"/>
            </a:pPr>
            <a:r>
              <a:rPr lang="en-US" sz="1400" dirty="0">
                <a:solidFill>
                  <a:srgbClr val="212121"/>
                </a:solidFill>
                <a:effectLst/>
                <a:latin typeface="Century Gothic" panose="020B0502020202020204" pitchFamily="34" charset="0"/>
                <a:ea typeface="Times New Roman" panose="02020603050405020304" pitchFamily="18" charset="0"/>
                <a:cs typeface="Arial" panose="020B0604020202020204" pitchFamily="34" charset="0"/>
              </a:rPr>
              <a:t>Geographical coordinates of the neighborhoods with the respective Postal Codes</a:t>
            </a:r>
            <a:endParaRPr lang="el-GR" sz="1400" dirty="0">
              <a:effectLst/>
              <a:latin typeface="Century Gothic" panose="020B0502020202020204" pitchFamily="34" charset="0"/>
              <a:ea typeface="Times New Roman" panose="02020603050405020304" pitchFamily="18" charset="0"/>
            </a:endParaRPr>
          </a:p>
          <a:p>
            <a:pPr marL="635508" lvl="1" indent="-342900">
              <a:lnSpc>
                <a:spcPct val="150000"/>
              </a:lnSpc>
              <a:spcBef>
                <a:spcPts val="0"/>
              </a:spcBef>
              <a:spcAft>
                <a:spcPts val="0"/>
              </a:spcAft>
              <a:buFont typeface="+mj-lt"/>
              <a:buAutoNum type="arabicPeriod"/>
            </a:pPr>
            <a:r>
              <a:rPr lang="en-US" sz="1400" dirty="0">
                <a:solidFill>
                  <a:srgbClr val="212121"/>
                </a:solidFill>
                <a:effectLst/>
                <a:latin typeface="Century Gothic" panose="020B0502020202020204" pitchFamily="34" charset="0"/>
                <a:ea typeface="Calibri" panose="020F0502020204030204" pitchFamily="34" charset="0"/>
                <a:cs typeface="Arial" panose="020B0604020202020204" pitchFamily="34" charset="0"/>
              </a:rPr>
              <a:t>We will use Four Square API to explore North York Toronto number and type of venues</a:t>
            </a:r>
            <a:endParaRPr lang="el-GR" sz="1400" dirty="0">
              <a:latin typeface="Century Gothic" panose="020B0502020202020204" pitchFamily="34" charset="0"/>
            </a:endParaRPr>
          </a:p>
        </p:txBody>
      </p:sp>
    </p:spTree>
    <p:extLst>
      <p:ext uri="{BB962C8B-B14F-4D97-AF65-F5344CB8AC3E}">
        <p14:creationId xmlns:p14="http://schemas.microsoft.com/office/powerpoint/2010/main" val="324112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2920-6D0A-4482-8640-D9C77591C5BD}"/>
              </a:ext>
            </a:extLst>
          </p:cNvPr>
          <p:cNvSpPr>
            <a:spLocks noGrp="1"/>
          </p:cNvSpPr>
          <p:nvPr>
            <p:ph type="title"/>
          </p:nvPr>
        </p:nvSpPr>
        <p:spPr/>
        <p:txBody>
          <a:bodyPr/>
          <a:lstStyle/>
          <a:p>
            <a:r>
              <a:rPr lang="en-US" dirty="0"/>
              <a:t>North York Toronto</a:t>
            </a:r>
            <a:endParaRPr lang="el-GR" dirty="0"/>
          </a:p>
        </p:txBody>
      </p:sp>
      <p:pic>
        <p:nvPicPr>
          <p:cNvPr id="4" name="Content Placeholder 3">
            <a:extLst>
              <a:ext uri="{FF2B5EF4-FFF2-40B4-BE49-F238E27FC236}">
                <a16:creationId xmlns:a16="http://schemas.microsoft.com/office/drawing/2014/main" id="{4E886FB4-9B1A-4360-8B14-2EDE76E0C01B}"/>
              </a:ext>
            </a:extLst>
          </p:cNvPr>
          <p:cNvPicPr>
            <a:picLocks noGrp="1"/>
          </p:cNvPicPr>
          <p:nvPr>
            <p:ph idx="1"/>
          </p:nvPr>
        </p:nvPicPr>
        <p:blipFill>
          <a:blip r:embed="rId2"/>
          <a:stretch>
            <a:fillRect/>
          </a:stretch>
        </p:blipFill>
        <p:spPr>
          <a:xfrm>
            <a:off x="2771560" y="1846263"/>
            <a:ext cx="6709206" cy="4022725"/>
          </a:xfrm>
          <a:prstGeom prst="rect">
            <a:avLst/>
          </a:prstGeom>
        </p:spPr>
      </p:pic>
    </p:spTree>
    <p:extLst>
      <p:ext uri="{BB962C8B-B14F-4D97-AF65-F5344CB8AC3E}">
        <p14:creationId xmlns:p14="http://schemas.microsoft.com/office/powerpoint/2010/main" val="358506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82138-6DDB-4886-9904-C78C773F182F}"/>
              </a:ext>
            </a:extLst>
          </p:cNvPr>
          <p:cNvSpPr>
            <a:spLocks noGrp="1"/>
          </p:cNvSpPr>
          <p:nvPr>
            <p:ph type="title"/>
          </p:nvPr>
        </p:nvSpPr>
        <p:spPr/>
        <p:txBody>
          <a:bodyPr/>
          <a:lstStyle/>
          <a:p>
            <a:r>
              <a:rPr lang="en-US" dirty="0"/>
              <a:t>Cluster North York Neighborhoods based on common venue types</a:t>
            </a:r>
            <a:endParaRPr lang="el-GR" dirty="0"/>
          </a:p>
        </p:txBody>
      </p:sp>
      <p:pic>
        <p:nvPicPr>
          <p:cNvPr id="4" name="Content Placeholder 3">
            <a:extLst>
              <a:ext uri="{FF2B5EF4-FFF2-40B4-BE49-F238E27FC236}">
                <a16:creationId xmlns:a16="http://schemas.microsoft.com/office/drawing/2014/main" id="{5AD4A7D2-0FB7-4F81-8191-E0BE0253185C}"/>
              </a:ext>
            </a:extLst>
          </p:cNvPr>
          <p:cNvPicPr>
            <a:picLocks noGrp="1"/>
          </p:cNvPicPr>
          <p:nvPr>
            <p:ph idx="1"/>
          </p:nvPr>
        </p:nvPicPr>
        <p:blipFill>
          <a:blip r:embed="rId2"/>
          <a:stretch>
            <a:fillRect/>
          </a:stretch>
        </p:blipFill>
        <p:spPr>
          <a:xfrm>
            <a:off x="2763471" y="1846263"/>
            <a:ext cx="6725384" cy="4022725"/>
          </a:xfrm>
          <a:prstGeom prst="rect">
            <a:avLst/>
          </a:prstGeom>
        </p:spPr>
      </p:pic>
    </p:spTree>
    <p:extLst>
      <p:ext uri="{BB962C8B-B14F-4D97-AF65-F5344CB8AC3E}">
        <p14:creationId xmlns:p14="http://schemas.microsoft.com/office/powerpoint/2010/main" val="66838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99A-8280-42E7-977F-257D6045CE1A}"/>
              </a:ext>
            </a:extLst>
          </p:cNvPr>
          <p:cNvSpPr>
            <a:spLocks noGrp="1"/>
          </p:cNvSpPr>
          <p:nvPr>
            <p:ph type="title"/>
          </p:nvPr>
        </p:nvSpPr>
        <p:spPr/>
        <p:txBody>
          <a:bodyPr/>
          <a:lstStyle/>
          <a:p>
            <a:r>
              <a:rPr lang="en-US" dirty="0"/>
              <a:t>Cluster 1</a:t>
            </a:r>
            <a:endParaRPr lang="el-GR" dirty="0"/>
          </a:p>
        </p:txBody>
      </p:sp>
      <p:sp>
        <p:nvSpPr>
          <p:cNvPr id="3" name="Content Placeholder 2">
            <a:extLst>
              <a:ext uri="{FF2B5EF4-FFF2-40B4-BE49-F238E27FC236}">
                <a16:creationId xmlns:a16="http://schemas.microsoft.com/office/drawing/2014/main" id="{B9BB3E5F-CA48-4344-AD15-D6E084B03C88}"/>
              </a:ext>
            </a:extLst>
          </p:cNvPr>
          <p:cNvSpPr>
            <a:spLocks noGrp="1"/>
          </p:cNvSpPr>
          <p:nvPr>
            <p:ph idx="1"/>
          </p:nvPr>
        </p:nvSpPr>
        <p:spPr/>
        <p:txBody>
          <a:bodyPr/>
          <a:lstStyle/>
          <a:p>
            <a:pPr>
              <a:lnSpc>
                <a:spcPct val="150000"/>
              </a:lnSpc>
              <a:spcBef>
                <a:spcPts val="0"/>
              </a:spcBef>
              <a:spcAft>
                <a:spcPts val="0"/>
              </a:spcAft>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Cluster 1 contains only Bayview Village neighborhood. There are a lot of Gas stations, banks &amp; grocery stores in the area. Cafes are the 6</a:t>
            </a:r>
            <a:r>
              <a:rPr lang="en-US" sz="1800" baseline="30000" dirty="0">
                <a:effectLst/>
                <a:latin typeface="Century Gothic" panose="020B0502020202020204" pitchFamily="34" charset="0"/>
                <a:ea typeface="Calibri" panose="020F0502020204030204" pitchFamily="34" charset="0"/>
                <a:cs typeface="Times New Roman" panose="02020603050405020304" pitchFamily="18" charset="0"/>
              </a:rPr>
              <a:t>th</a:t>
            </a:r>
            <a:r>
              <a:rPr lang="en-US" sz="1800" dirty="0">
                <a:effectLst/>
                <a:latin typeface="Century Gothic" panose="020B0502020202020204" pitchFamily="34" charset="0"/>
                <a:ea typeface="Calibri" panose="020F0502020204030204" pitchFamily="34" charset="0"/>
                <a:cs typeface="Times New Roman" panose="02020603050405020304" pitchFamily="18" charset="0"/>
              </a:rPr>
              <a:t> most common venue. Based on our desired parameters, Bayview Village is not a desired area to open a new office for our company or as a place of residence.  </a:t>
            </a:r>
            <a:endParaRPr lang="el-GR" sz="1800" dirty="0">
              <a:effectLst/>
              <a:latin typeface="Century Gothic" panose="020B0502020202020204" pitchFamily="34" charset="0"/>
              <a:ea typeface="Calibri" panose="020F0502020204030204" pitchFamily="34" charset="0"/>
              <a:cs typeface="Times New Roman" panose="02020603050405020304" pitchFamily="18" charset="0"/>
            </a:endParaRPr>
          </a:p>
          <a:p>
            <a:endParaRPr lang="el-GR" dirty="0"/>
          </a:p>
        </p:txBody>
      </p:sp>
    </p:spTree>
    <p:extLst>
      <p:ext uri="{BB962C8B-B14F-4D97-AF65-F5344CB8AC3E}">
        <p14:creationId xmlns:p14="http://schemas.microsoft.com/office/powerpoint/2010/main" val="2152767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99A-8280-42E7-977F-257D6045CE1A}"/>
              </a:ext>
            </a:extLst>
          </p:cNvPr>
          <p:cNvSpPr>
            <a:spLocks noGrp="1"/>
          </p:cNvSpPr>
          <p:nvPr>
            <p:ph type="title"/>
          </p:nvPr>
        </p:nvSpPr>
        <p:spPr/>
        <p:txBody>
          <a:bodyPr/>
          <a:lstStyle/>
          <a:p>
            <a:r>
              <a:rPr lang="en-US" dirty="0"/>
              <a:t>Cluster 2</a:t>
            </a:r>
            <a:endParaRPr lang="el-GR" dirty="0"/>
          </a:p>
        </p:txBody>
      </p:sp>
      <p:sp>
        <p:nvSpPr>
          <p:cNvPr id="3" name="Content Placeholder 2">
            <a:extLst>
              <a:ext uri="{FF2B5EF4-FFF2-40B4-BE49-F238E27FC236}">
                <a16:creationId xmlns:a16="http://schemas.microsoft.com/office/drawing/2014/main" id="{B9BB3E5F-CA48-4344-AD15-D6E084B03C88}"/>
              </a:ext>
            </a:extLst>
          </p:cNvPr>
          <p:cNvSpPr>
            <a:spLocks noGrp="1"/>
          </p:cNvSpPr>
          <p:nvPr>
            <p:ph idx="1"/>
          </p:nvPr>
        </p:nvSpPr>
        <p:spPr/>
        <p:txBody>
          <a:bodyPr/>
          <a:lstStyle/>
          <a:p>
            <a:pPr algn="just">
              <a:lnSpc>
                <a:spcPct val="150000"/>
              </a:lnSpc>
              <a:spcAft>
                <a:spcPts val="0"/>
              </a:spcAft>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Cluster 2 contains a bigger number of neighborhoods. We can see that we have either parks or cafes in top common venue types and there are a lot of restaurants. Based on our desired parameters, these neighborhoods are worth consideration as a desired area to open a new office for our company and as a place of residence.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l-GR" dirty="0"/>
          </a:p>
        </p:txBody>
      </p:sp>
    </p:spTree>
    <p:extLst>
      <p:ext uri="{BB962C8B-B14F-4D97-AF65-F5344CB8AC3E}">
        <p14:creationId xmlns:p14="http://schemas.microsoft.com/office/powerpoint/2010/main" val="398000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99A-8280-42E7-977F-257D6045CE1A}"/>
              </a:ext>
            </a:extLst>
          </p:cNvPr>
          <p:cNvSpPr>
            <a:spLocks noGrp="1"/>
          </p:cNvSpPr>
          <p:nvPr>
            <p:ph type="title"/>
          </p:nvPr>
        </p:nvSpPr>
        <p:spPr/>
        <p:txBody>
          <a:bodyPr/>
          <a:lstStyle/>
          <a:p>
            <a:r>
              <a:rPr lang="en-US" dirty="0"/>
              <a:t>Cluster 3</a:t>
            </a:r>
            <a:endParaRPr lang="el-GR" dirty="0"/>
          </a:p>
        </p:txBody>
      </p:sp>
      <p:sp>
        <p:nvSpPr>
          <p:cNvPr id="3" name="Content Placeholder 2">
            <a:extLst>
              <a:ext uri="{FF2B5EF4-FFF2-40B4-BE49-F238E27FC236}">
                <a16:creationId xmlns:a16="http://schemas.microsoft.com/office/drawing/2014/main" id="{B9BB3E5F-CA48-4344-AD15-D6E084B03C88}"/>
              </a:ext>
            </a:extLst>
          </p:cNvPr>
          <p:cNvSpPr>
            <a:spLocks noGrp="1"/>
          </p:cNvSpPr>
          <p:nvPr>
            <p:ph idx="1"/>
          </p:nvPr>
        </p:nvSpPr>
        <p:spPr/>
        <p:txBody>
          <a:bodyPr/>
          <a:lstStyle/>
          <a:p>
            <a:pPr algn="just">
              <a:lnSpc>
                <a:spcPct val="150000"/>
              </a:lnSpc>
              <a:spcAft>
                <a:spcPts val="0"/>
              </a:spcAft>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Cluster 3 contains also a big number of neighborhoods. We can see that Coffee shops are the most common venue by far. There are a lot of restaurants but not many parks. Based on our desired parameters, these neighborhoods are worth consideration as a desired area to open a new office for our company and as a place of residence.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l-GR" dirty="0"/>
          </a:p>
        </p:txBody>
      </p:sp>
    </p:spTree>
    <p:extLst>
      <p:ext uri="{BB962C8B-B14F-4D97-AF65-F5344CB8AC3E}">
        <p14:creationId xmlns:p14="http://schemas.microsoft.com/office/powerpoint/2010/main" val="1652796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B99A-8280-42E7-977F-257D6045CE1A}"/>
              </a:ext>
            </a:extLst>
          </p:cNvPr>
          <p:cNvSpPr>
            <a:spLocks noGrp="1"/>
          </p:cNvSpPr>
          <p:nvPr>
            <p:ph type="title"/>
          </p:nvPr>
        </p:nvSpPr>
        <p:spPr/>
        <p:txBody>
          <a:bodyPr/>
          <a:lstStyle/>
          <a:p>
            <a:r>
              <a:rPr lang="en-US" dirty="0"/>
              <a:t>Cluster 4</a:t>
            </a:r>
            <a:endParaRPr lang="el-GR" dirty="0"/>
          </a:p>
        </p:txBody>
      </p:sp>
      <p:sp>
        <p:nvSpPr>
          <p:cNvPr id="3" name="Content Placeholder 2">
            <a:extLst>
              <a:ext uri="{FF2B5EF4-FFF2-40B4-BE49-F238E27FC236}">
                <a16:creationId xmlns:a16="http://schemas.microsoft.com/office/drawing/2014/main" id="{B9BB3E5F-CA48-4344-AD15-D6E084B03C88}"/>
              </a:ext>
            </a:extLst>
          </p:cNvPr>
          <p:cNvSpPr>
            <a:spLocks noGrp="1"/>
          </p:cNvSpPr>
          <p:nvPr>
            <p:ph idx="1"/>
          </p:nvPr>
        </p:nvSpPr>
        <p:spPr/>
        <p:txBody>
          <a:bodyPr/>
          <a:lstStyle/>
          <a:p>
            <a:pPr algn="just">
              <a:lnSpc>
                <a:spcPct val="150000"/>
              </a:lnSpc>
              <a:spcAft>
                <a:spcPts val="0"/>
              </a:spcAft>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Cluster 4 contains only 2 neighborhoods (York Mills &amp; Silver Hills). We can see that Parks are the most common venue. There are some restaurants nearby but not Coffee shops. Based on our desired parameters, we cannot consider these neighborhoods for opening a new office, but we can consider them as a place of residence.</a:t>
            </a:r>
            <a:endParaRPr lang="el-GR" dirty="0"/>
          </a:p>
        </p:txBody>
      </p:sp>
    </p:spTree>
    <p:extLst>
      <p:ext uri="{BB962C8B-B14F-4D97-AF65-F5344CB8AC3E}">
        <p14:creationId xmlns:p14="http://schemas.microsoft.com/office/powerpoint/2010/main" val="34585761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TotalTime>
  <Words>747</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Calibri Light</vt:lpstr>
      <vt:lpstr>Century Gothic</vt:lpstr>
      <vt:lpstr>Symbol</vt:lpstr>
      <vt:lpstr>Wingdings</vt:lpstr>
      <vt:lpstr>Retrospect</vt:lpstr>
      <vt:lpstr>Battle of the Neighborhoods</vt:lpstr>
      <vt:lpstr>Business Problem</vt:lpstr>
      <vt:lpstr>Data Sources</vt:lpstr>
      <vt:lpstr>North York Toronto</vt:lpstr>
      <vt:lpstr>Cluster North York Neighborhoods based on common venue types</vt:lpstr>
      <vt:lpstr>Cluster 1</vt:lpstr>
      <vt:lpstr>Cluster 2</vt:lpstr>
      <vt:lpstr>Cluster 3</vt:lpstr>
      <vt:lpstr>Cluster 4</vt:lpstr>
      <vt:lpstr>Cluster 5</vt:lpstr>
      <vt:lpstr>Cluster 6</vt:lpstr>
      <vt:lpstr>Final Results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Battle of the Neighborhoods</dc:title>
  <dc:creator>Apostolos</dc:creator>
  <cp:lastModifiedBy>Apostolos</cp:lastModifiedBy>
  <cp:revision>13</cp:revision>
  <dcterms:created xsi:type="dcterms:W3CDTF">2020-12-19T10:18:35Z</dcterms:created>
  <dcterms:modified xsi:type="dcterms:W3CDTF">2020-12-19T10:36:40Z</dcterms:modified>
</cp:coreProperties>
</file>