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notesMasterIdLst>
    <p:notesMasterId r:id="rId19"/>
  </p:notesMasterIdLst>
  <p:sldIdLst>
    <p:sldId id="256" r:id="rId3"/>
    <p:sldId id="267" r:id="rId4"/>
    <p:sldId id="281" r:id="rId5"/>
    <p:sldId id="257" r:id="rId6"/>
    <p:sldId id="270" r:id="rId7"/>
    <p:sldId id="271" r:id="rId8"/>
    <p:sldId id="275" r:id="rId9"/>
    <p:sldId id="258" r:id="rId10"/>
    <p:sldId id="277" r:id="rId11"/>
    <p:sldId id="261" r:id="rId12"/>
    <p:sldId id="262" r:id="rId13"/>
    <p:sldId id="263" r:id="rId14"/>
    <p:sldId id="272" r:id="rId15"/>
    <p:sldId id="273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646F-A5C0-E54A-87B6-F4A455CAF47A}" type="datetimeFigureOut">
              <a:rPr lang="ru-RU" smtClean="0"/>
              <a:t>23.01.18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6A34-86CB-A545-87D7-0788799F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1/23/18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77172"/>
            <a:ext cx="10769600" cy="1673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Современные технологии объектно-ориентированного программирования численных методов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87062"/>
            <a:ext cx="10769600" cy="1499616"/>
          </a:xfrm>
        </p:spPr>
        <p:txBody>
          <a:bodyPr/>
          <a:lstStyle/>
          <a:p>
            <a:r>
              <a:rPr lang="ru-RU" dirty="0" err="1" smtClean="0"/>
              <a:t>Карпаев</a:t>
            </a:r>
            <a:r>
              <a:rPr lang="ru-RU" dirty="0" smtClean="0"/>
              <a:t> Алексей</a:t>
            </a:r>
            <a:r>
              <a:rPr lang="en-US" dirty="0" smtClean="0"/>
              <a:t>,</a:t>
            </a:r>
            <a:r>
              <a:rPr lang="ru-RU" dirty="0" smtClean="0"/>
              <a:t> аспирант МФТИ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ru-RU" dirty="0" smtClean="0"/>
              <a:t>Принцип</a:t>
            </a:r>
            <a:r>
              <a:rPr lang="ru-RU" dirty="0"/>
              <a:t> </a:t>
            </a:r>
            <a:r>
              <a:rPr lang="ru-RU" dirty="0" smtClean="0"/>
              <a:t>сокрытия данных от внешнего воздействия</a:t>
            </a:r>
            <a:r>
              <a:rPr lang="en-US" dirty="0" smtClean="0"/>
              <a:t>. </a:t>
            </a:r>
            <a:r>
              <a:rPr lang="ru-RU" dirty="0" smtClean="0"/>
              <a:t>Обеспечивает безопасность пользования программой сторонними пользователями</a:t>
            </a:r>
          </a:p>
          <a:p>
            <a:pPr>
              <a:spcAft>
                <a:spcPts val="2400"/>
              </a:spcAft>
            </a:pPr>
            <a:r>
              <a:rPr lang="ru-RU" dirty="0" smtClean="0"/>
              <a:t>Осуществляется разделением </a:t>
            </a:r>
            <a:r>
              <a:rPr lang="ru-RU" dirty="0" smtClean="0"/>
              <a:t>прав доступа к полям класса на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public</a:t>
            </a:r>
            <a:r>
              <a:rPr lang="ru-RU" b="1" dirty="0" smtClean="0"/>
              <a:t>.</a:t>
            </a:r>
            <a:endParaRPr lang="en-US" b="1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 </a:t>
            </a:r>
            <a:r>
              <a:rPr lang="ru-RU" dirty="0" smtClean="0"/>
              <a:t>в ТВ-пульте пользователю доступны только кнопки переключения каналов, деятельность «шестеренок» внутри сокрыта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38" y="4085844"/>
            <a:ext cx="3834081" cy="2645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3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7"/>
          <p:cNvCxnSpPr/>
          <p:nvPr/>
        </p:nvCxnSpPr>
        <p:spPr>
          <a:xfrm flipV="1">
            <a:off x="6208659" y="2755685"/>
            <a:ext cx="2529663" cy="1489645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70" y="1698595"/>
            <a:ext cx="7010400" cy="4625609"/>
          </a:xfrm>
        </p:spPr>
        <p:txBody>
          <a:bodyPr/>
          <a:lstStyle/>
          <a:p>
            <a:r>
              <a:rPr lang="ru-RU" dirty="0" smtClean="0"/>
              <a:t>Позволяет избежать повторения кода при расширении функциональности программы используя ранее написанный код.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b="8625"/>
          <a:stretch/>
        </p:blipFill>
        <p:spPr>
          <a:xfrm>
            <a:off x="8987893" y="3304718"/>
            <a:ext cx="2773553" cy="1702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>
          <a:xfrm>
            <a:off x="8987893" y="1571720"/>
            <a:ext cx="2773553" cy="163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/>
          <a:stretch/>
        </p:blipFill>
        <p:spPr>
          <a:xfrm>
            <a:off x="8987757" y="5110002"/>
            <a:ext cx="2594643" cy="1669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9" y="4283749"/>
            <a:ext cx="4615962" cy="207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Прямая со стрелкой 8"/>
          <p:cNvCxnSpPr/>
          <p:nvPr/>
        </p:nvCxnSpPr>
        <p:spPr>
          <a:xfrm>
            <a:off x="6208659" y="5161780"/>
            <a:ext cx="2529663" cy="91255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6"/>
          <p:cNvCxnSpPr/>
          <p:nvPr/>
        </p:nvCxnSpPr>
        <p:spPr>
          <a:xfrm>
            <a:off x="6208659" y="4658159"/>
            <a:ext cx="2529663" cy="44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ru-RU" dirty="0"/>
              <a:t>С</a:t>
            </a:r>
            <a:r>
              <a:rPr lang="ru-RU" dirty="0" smtClean="0"/>
              <a:t>пособность объектов с одним названием иметь различную реализацию</a:t>
            </a:r>
          </a:p>
          <a:p>
            <a:pPr>
              <a:spcAft>
                <a:spcPts val="1800"/>
              </a:spcAft>
            </a:pPr>
            <a:r>
              <a:rPr lang="ru-RU" b="1" dirty="0" smtClean="0"/>
              <a:t>Примеры</a:t>
            </a:r>
            <a:r>
              <a:rPr lang="en-US" b="1" dirty="0" smtClean="0"/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charset="2"/>
              <a:buChar char="§"/>
            </a:pPr>
            <a:r>
              <a:rPr lang="ru-RU" dirty="0" smtClean="0"/>
              <a:t>Из языка </a:t>
            </a:r>
            <a:r>
              <a:rPr lang="en-US" dirty="0" smtClean="0"/>
              <a:t>C</a:t>
            </a:r>
            <a:r>
              <a:rPr lang="en-US" dirty="0" smtClean="0"/>
              <a:t>++: </a:t>
            </a:r>
            <a:r>
              <a:rPr lang="ru-RU" dirty="0" smtClean="0"/>
              <a:t>функции </a:t>
            </a:r>
            <a:r>
              <a:rPr lang="en-US" b="1" i="1" dirty="0" err="1" smtClean="0"/>
              <a:t>int</a:t>
            </a:r>
            <a:r>
              <a:rPr lang="ru-RU" b="1" i="1" dirty="0" smtClean="0"/>
              <a:t> </a:t>
            </a:r>
            <a:r>
              <a:rPr lang="en-US" b="1" i="1" dirty="0" smtClean="0"/>
              <a:t>add(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a,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b) </a:t>
            </a:r>
            <a:r>
              <a:rPr lang="ru-RU" dirty="0" smtClean="0"/>
              <a:t>и </a:t>
            </a:r>
            <a:r>
              <a:rPr lang="en-US" b="1" i="1" dirty="0" smtClean="0"/>
              <a:t>double add(double a, double b)</a:t>
            </a:r>
            <a:endParaRPr lang="ru-RU" b="1" i="1" dirty="0" smtClean="0"/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charset="2"/>
              <a:buChar char="§"/>
            </a:pPr>
            <a:r>
              <a:rPr lang="ru-RU" dirty="0" smtClean="0"/>
              <a:t>Отвлеченный пример</a:t>
            </a:r>
            <a:r>
              <a:rPr lang="en-US" dirty="0" smtClean="0"/>
              <a:t>: </a:t>
            </a:r>
            <a:r>
              <a:rPr lang="ru-RU" dirty="0" smtClean="0"/>
              <a:t>функция </a:t>
            </a:r>
            <a:r>
              <a:rPr lang="en-US" b="1" i="1" dirty="0" err="1" smtClean="0"/>
              <a:t>MakeTimestep</a:t>
            </a:r>
            <a:r>
              <a:rPr lang="en-US" b="1" dirty="0" smtClean="0"/>
              <a:t>(</a:t>
            </a:r>
            <a:r>
              <a:rPr lang="en-US" b="1" dirty="0" err="1" smtClean="0"/>
              <a:t>AbstractSolver</a:t>
            </a:r>
            <a:r>
              <a:rPr lang="en-US" b="1" dirty="0" smtClean="0"/>
              <a:t> solver, Equation </a:t>
            </a:r>
            <a:r>
              <a:rPr lang="en-US" b="1" dirty="0" err="1" smtClean="0"/>
              <a:t>eq</a:t>
            </a:r>
            <a:r>
              <a:rPr lang="en-US" b="1" dirty="0" smtClean="0"/>
              <a:t>) </a:t>
            </a:r>
            <a:r>
              <a:rPr lang="ru-RU" dirty="0" smtClean="0"/>
              <a:t>в </a:t>
            </a:r>
            <a:r>
              <a:rPr lang="ru-RU" dirty="0" err="1" smtClean="0"/>
              <a:t>солвере</a:t>
            </a:r>
            <a:r>
              <a:rPr lang="ru-RU" dirty="0" smtClean="0"/>
              <a:t> </a:t>
            </a:r>
            <a:r>
              <a:rPr lang="ru-RU" dirty="0" smtClean="0"/>
              <a:t>ОДУ</a:t>
            </a:r>
            <a:r>
              <a:rPr lang="en-US" dirty="0" smtClean="0"/>
              <a:t>: </a:t>
            </a:r>
            <a:r>
              <a:rPr lang="ru-RU" dirty="0" smtClean="0"/>
              <a:t>в качестве первого аргумента можно передать объект-наследник от класса </a:t>
            </a:r>
            <a:r>
              <a:rPr lang="en-US" b="1" dirty="0" err="1" smtClean="0"/>
              <a:t>AbstractSolver</a:t>
            </a:r>
            <a:r>
              <a:rPr lang="ru-RU" dirty="0" smtClean="0"/>
              <a:t>, например </a:t>
            </a:r>
            <a:r>
              <a:rPr lang="en-US" b="1" dirty="0" err="1" smtClean="0"/>
              <a:t>ExplicitEulerSolver</a:t>
            </a:r>
            <a:r>
              <a:rPr lang="en-US" b="1" dirty="0" smtClean="0"/>
              <a:t>, </a:t>
            </a:r>
            <a:r>
              <a:rPr lang="en-US" b="1" dirty="0" err="1" smtClean="0"/>
              <a:t>RungeKuttaSolver</a:t>
            </a:r>
            <a:r>
              <a:rPr lang="en-US" b="1" dirty="0" smtClean="0"/>
              <a:t>, </a:t>
            </a:r>
            <a:r>
              <a:rPr lang="en-US" b="1" dirty="0" err="1" smtClean="0"/>
              <a:t>AdamsSolver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61" y="4180114"/>
            <a:ext cx="3967186" cy="172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ucida Console" panose="020B0609040504020204" pitchFamily="49" charset="0"/>
              </a:rPr>
              <a:t>Итог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1" y="1775192"/>
            <a:ext cx="10972800" cy="46256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Познакомились с ООП</a:t>
            </a:r>
          </a:p>
          <a:p>
            <a:pPr>
              <a:lnSpc>
                <a:spcPct val="2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Основные принципы ООП: </a:t>
            </a:r>
            <a:r>
              <a:rPr lang="ru-RU" sz="2800" b="1" dirty="0" smtClean="0">
                <a:solidFill>
                  <a:schemeClr val="tx1"/>
                </a:solidFill>
              </a:rPr>
              <a:t>абстракция, инкапсуляция, наследование </a:t>
            </a:r>
            <a:r>
              <a:rPr lang="ru-RU" sz="2800" dirty="0" smtClean="0">
                <a:solidFill>
                  <a:schemeClr val="tx1"/>
                </a:solidFill>
              </a:rPr>
              <a:t>и</a:t>
            </a:r>
            <a:r>
              <a:rPr lang="ru-RU" sz="2800" b="1" dirty="0" smtClean="0">
                <a:solidFill>
                  <a:schemeClr val="tx1"/>
                </a:solidFill>
              </a:rPr>
              <a:t> полиморфизм</a:t>
            </a:r>
          </a:p>
          <a:p>
            <a:pPr>
              <a:lnSpc>
                <a:spcPct val="200000"/>
              </a:lnSpc>
            </a:pPr>
            <a:r>
              <a:rPr lang="ru-RU" sz="2800" dirty="0" smtClean="0"/>
              <a:t>В курсе будет использоваться язык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2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Темы, которые будут рассмотрены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98296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2400"/>
              </a:spcAft>
            </a:pPr>
            <a:r>
              <a:rPr lang="ru-RU" dirty="0" smtClean="0"/>
              <a:t>Введение в синтаксис </a:t>
            </a:r>
            <a:r>
              <a:rPr lang="en-US" dirty="0" smtClean="0"/>
              <a:t>Python</a:t>
            </a:r>
          </a:p>
          <a:p>
            <a:pPr>
              <a:spcAft>
                <a:spcPts val="2400"/>
              </a:spcAft>
            </a:pPr>
            <a:r>
              <a:rPr lang="ru-RU" sz="2400" dirty="0" smtClean="0"/>
              <a:t>Тренировочная задача </a:t>
            </a:r>
            <a:r>
              <a:rPr lang="ru-RU" sz="2400" dirty="0" smtClean="0"/>
              <a:t>по ООП</a:t>
            </a:r>
          </a:p>
          <a:p>
            <a:pPr>
              <a:spcAft>
                <a:spcPts val="2400"/>
              </a:spcAft>
            </a:pPr>
            <a:r>
              <a:rPr lang="ru-RU" sz="3900" dirty="0" smtClean="0"/>
              <a:t>ООП реализации</a:t>
            </a:r>
            <a:r>
              <a:rPr lang="ru-RU" sz="3900" dirty="0"/>
              <a:t> </a:t>
            </a:r>
            <a:r>
              <a:rPr lang="ru-RU" sz="3900" dirty="0" smtClean="0"/>
              <a:t>стандартных задач вычислительной математики</a:t>
            </a:r>
            <a:r>
              <a:rPr lang="en-US" sz="3900" dirty="0" smtClean="0"/>
              <a:t>:</a:t>
            </a:r>
            <a:r>
              <a:rPr lang="ru-RU" sz="3900" dirty="0" smtClean="0"/>
              <a:t> </a:t>
            </a:r>
            <a:r>
              <a:rPr lang="ru-RU" sz="3900" b="1" dirty="0" smtClean="0"/>
              <a:t>численное дифференцирование</a:t>
            </a:r>
            <a:r>
              <a:rPr lang="ru-RU" sz="3900" dirty="0" smtClean="0"/>
              <a:t>, </a:t>
            </a:r>
            <a:r>
              <a:rPr lang="ru-RU" sz="3900" b="1" dirty="0" smtClean="0"/>
              <a:t>интегрирование</a:t>
            </a:r>
            <a:r>
              <a:rPr lang="ru-RU" sz="3900" dirty="0" smtClean="0"/>
              <a:t>, </a:t>
            </a:r>
            <a:r>
              <a:rPr lang="ru-RU" sz="3900" b="1" dirty="0" smtClean="0"/>
              <a:t>решение ОДУ и </a:t>
            </a:r>
            <a:r>
              <a:rPr lang="ru-RU" sz="3900" b="1" dirty="0" err="1" smtClean="0"/>
              <a:t>УрЧП</a:t>
            </a:r>
            <a:r>
              <a:rPr lang="en-US" sz="3900" b="1" dirty="0" smtClean="0"/>
              <a:t>; </a:t>
            </a:r>
            <a:r>
              <a:rPr lang="ru-RU" sz="3900" b="1" dirty="0" smtClean="0"/>
              <a:t>реализация функциональных пространств</a:t>
            </a:r>
            <a:endParaRPr lang="ru-RU" sz="3900" dirty="0" smtClean="0"/>
          </a:p>
          <a:p>
            <a:pPr>
              <a:spcAft>
                <a:spcPts val="2400"/>
              </a:spcAft>
            </a:pPr>
            <a:r>
              <a:rPr lang="ru-RU" sz="2400" dirty="0" smtClean="0"/>
              <a:t>Обзор структуры крупных программных комплексов для решения вычислительных задач</a:t>
            </a:r>
          </a:p>
          <a:p>
            <a:pPr>
              <a:spcAft>
                <a:spcPts val="2400"/>
              </a:spcAft>
            </a:pPr>
            <a:r>
              <a:rPr lang="ru-RU" sz="2400" dirty="0" smtClean="0"/>
              <a:t>Использование средств ускорения </a:t>
            </a:r>
            <a:r>
              <a:rPr lang="en-US" sz="2400" dirty="0" smtClean="0"/>
              <a:t>Python</a:t>
            </a:r>
            <a:r>
              <a:rPr lang="ru-RU" sz="2400" dirty="0" smtClean="0"/>
              <a:t>.</a:t>
            </a:r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0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курса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Недостаток времени на рассмотрение технологий программирования в курсе вычислительной </a:t>
            </a:r>
            <a:r>
              <a:rPr lang="ru-RU" dirty="0" smtClean="0">
                <a:solidFill>
                  <a:srgbClr val="FF0000"/>
                </a:solidFill>
              </a:rPr>
              <a:t>математики на 3-м году обучения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0" y="3405522"/>
            <a:ext cx="5216200" cy="29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Показать </a:t>
            </a: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преимущества объектно-ориентированного </a:t>
            </a: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программирования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перед традиционным процедурным </a:t>
            </a: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на примерах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реализации численных методов: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Легкость поддержки </a:t>
            </a: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программ </a:t>
            </a:r>
            <a:endParaRPr lang="ru-RU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Возможность повторного использования кода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Приятный процесс разработки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566041"/>
            <a:ext cx="11151476" cy="5097518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ru-RU" sz="2800" b="1" dirty="0" smtClean="0"/>
              <a:t>Процедурное программирование</a:t>
            </a:r>
            <a:r>
              <a:rPr lang="en-US" sz="2800" dirty="0" smtClean="0"/>
              <a:t>: </a:t>
            </a:r>
            <a:r>
              <a:rPr lang="ru-RU" sz="2800" dirty="0" smtClean="0"/>
              <a:t>разбиение программы на </a:t>
            </a:r>
            <a:r>
              <a:rPr lang="ru-RU" sz="2800" dirty="0" smtClean="0"/>
              <a:t>процедуры (функции), </a:t>
            </a:r>
            <a:r>
              <a:rPr lang="ru-RU" sz="2800" dirty="0" smtClean="0"/>
              <a:t>использование ранее написанных процедур</a:t>
            </a:r>
          </a:p>
          <a:p>
            <a:pPr>
              <a:spcAft>
                <a:spcPts val="2400"/>
              </a:spcAft>
            </a:pPr>
            <a:r>
              <a:rPr lang="ru-RU" sz="2800" b="1" dirty="0" smtClean="0"/>
              <a:t>Структурное программирование</a:t>
            </a:r>
            <a:r>
              <a:rPr lang="ru-RU" sz="2800" dirty="0"/>
              <a:t> </a:t>
            </a:r>
            <a:r>
              <a:rPr lang="ru-RU" sz="2800" dirty="0" smtClean="0"/>
              <a:t>как более развитая версия процедурного</a:t>
            </a:r>
            <a:r>
              <a:rPr lang="en-US" sz="2800" dirty="0" smtClean="0"/>
              <a:t>: </a:t>
            </a:r>
            <a:r>
              <a:rPr lang="ru-RU" sz="2800" dirty="0" smtClean="0"/>
              <a:t>тщательное проектирование структуры программы с целью создания полностью автономных в смысле создания и отладки процедур</a:t>
            </a:r>
          </a:p>
          <a:p>
            <a:pPr>
              <a:spcAft>
                <a:spcPts val="2400"/>
              </a:spcAft>
            </a:pPr>
            <a:r>
              <a:rPr lang="ru-RU" sz="2800" b="1" dirty="0" smtClean="0"/>
              <a:t>Объектно-ориентированное программирование</a:t>
            </a:r>
            <a:r>
              <a:rPr lang="en-US" sz="2800" b="1" dirty="0" smtClean="0"/>
              <a:t>: </a:t>
            </a:r>
            <a:r>
              <a:rPr lang="ru-RU" sz="2800" dirty="0" smtClean="0"/>
              <a:t>объединение переменных и </a:t>
            </a:r>
            <a:r>
              <a:rPr lang="ru-RU" sz="2800" dirty="0" smtClean="0"/>
              <a:t>процедур, </a:t>
            </a:r>
            <a:r>
              <a:rPr lang="ru-RU" sz="2800" dirty="0" smtClean="0"/>
              <a:t>соответствующих определенным сущностям </a:t>
            </a:r>
            <a:r>
              <a:rPr lang="ru-RU" sz="2800" dirty="0" smtClean="0"/>
              <a:t>(человеку</a:t>
            </a:r>
            <a:r>
              <a:rPr lang="ru-RU" sz="2800" dirty="0" smtClean="0"/>
              <a:t>, машине, записной </a:t>
            </a:r>
            <a:r>
              <a:rPr lang="ru-RU" sz="2800" dirty="0" smtClean="0"/>
              <a:t>книжке, </a:t>
            </a:r>
            <a:r>
              <a:rPr lang="mr-IN" sz="2800" dirty="0" smtClean="0"/>
              <a:t>…</a:t>
            </a:r>
            <a:r>
              <a:rPr lang="ru-RU" sz="2800" dirty="0" smtClean="0"/>
              <a:t>), в единое целое.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74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 ООП</a:t>
            </a:r>
            <a:r>
              <a:rPr lang="en-US" dirty="0" smtClean="0"/>
              <a:t>:  </a:t>
            </a:r>
            <a:r>
              <a:rPr lang="ru-RU" dirty="0" smtClean="0"/>
              <a:t>классы и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sz="3000" b="1" dirty="0"/>
              <a:t>Класс</a:t>
            </a:r>
            <a:r>
              <a:rPr lang="en-US" sz="3000" dirty="0" smtClean="0"/>
              <a:t>:</a:t>
            </a:r>
            <a:r>
              <a:rPr lang="ru-RU" sz="3000" dirty="0" smtClean="0"/>
              <a:t> </a:t>
            </a:r>
            <a:r>
              <a:rPr lang="ru-RU" sz="3000" b="1" dirty="0" smtClean="0"/>
              <a:t>переменные </a:t>
            </a:r>
            <a:r>
              <a:rPr lang="ru-RU" sz="3000" dirty="0"/>
              <a:t>+</a:t>
            </a:r>
            <a:r>
              <a:rPr lang="ru-RU" sz="3000" dirty="0" smtClean="0"/>
              <a:t> </a:t>
            </a:r>
            <a:r>
              <a:rPr lang="ru-RU" sz="3000" b="1" dirty="0" smtClean="0"/>
              <a:t>функции</a:t>
            </a:r>
            <a:r>
              <a:rPr lang="ru-RU" sz="3000" dirty="0" smtClean="0"/>
              <a:t> для работы с этими </a:t>
            </a:r>
            <a:r>
              <a:rPr lang="ru-RU" sz="3000" dirty="0" smtClean="0"/>
              <a:t>переменными</a:t>
            </a:r>
          </a:p>
          <a:p>
            <a:pPr marL="457200" indent="-457200">
              <a:lnSpc>
                <a:spcPct val="200000"/>
              </a:lnSpc>
            </a:pPr>
            <a:r>
              <a:rPr lang="ru-RU" sz="3000" dirty="0" smtClean="0"/>
              <a:t>Переменные </a:t>
            </a:r>
            <a:r>
              <a:rPr lang="ru-RU" sz="3000" dirty="0"/>
              <a:t>класса </a:t>
            </a:r>
            <a:r>
              <a:rPr lang="ru-RU" sz="3000" dirty="0" smtClean="0"/>
              <a:t>— </a:t>
            </a:r>
            <a:r>
              <a:rPr lang="ru-RU" sz="3000" b="1" dirty="0" smtClean="0"/>
              <a:t>поля (</a:t>
            </a:r>
            <a:r>
              <a:rPr lang="en-US" sz="3000" b="1" dirty="0" smtClean="0"/>
              <a:t>Data)</a:t>
            </a:r>
            <a:endParaRPr lang="ru-RU" sz="3000" b="1" dirty="0"/>
          </a:p>
          <a:p>
            <a:pPr marL="457200" indent="-457200">
              <a:lnSpc>
                <a:spcPct val="200000"/>
              </a:lnSpc>
            </a:pPr>
            <a:r>
              <a:rPr lang="ru-RU" sz="3000" dirty="0" smtClean="0"/>
              <a:t>Функции </a:t>
            </a:r>
            <a:r>
              <a:rPr lang="ru-RU" sz="3000" dirty="0" smtClean="0"/>
              <a:t>класса для </a:t>
            </a:r>
            <a:r>
              <a:rPr lang="ru-RU" sz="3000" dirty="0"/>
              <a:t>работы с </a:t>
            </a:r>
            <a:r>
              <a:rPr lang="ru-RU" sz="3000" dirty="0" smtClean="0"/>
              <a:t>полями</a:t>
            </a:r>
            <a:r>
              <a:rPr lang="en-US" sz="3000" dirty="0" smtClean="0"/>
              <a:t> </a:t>
            </a:r>
            <a:r>
              <a:rPr lang="ru-RU" sz="3000" dirty="0"/>
              <a:t>— </a:t>
            </a:r>
            <a:r>
              <a:rPr lang="en-US" sz="3000" dirty="0" smtClean="0"/>
              <a:t> </a:t>
            </a:r>
            <a:r>
              <a:rPr lang="ru-RU" sz="3000" b="1" dirty="0" smtClean="0"/>
              <a:t>методы </a:t>
            </a:r>
            <a:r>
              <a:rPr lang="en-US" sz="3000" b="1" dirty="0"/>
              <a:t>(</a:t>
            </a:r>
            <a:r>
              <a:rPr lang="en-US" sz="3000" b="1" dirty="0" smtClean="0"/>
              <a:t>Methods)</a:t>
            </a:r>
            <a:endParaRPr lang="ru-RU" sz="3000" b="1" dirty="0" smtClean="0"/>
          </a:p>
          <a:p>
            <a:pPr marL="457200" indent="-457200">
              <a:lnSpc>
                <a:spcPct val="200000"/>
              </a:lnSpc>
            </a:pPr>
            <a:r>
              <a:rPr lang="ru-RU" sz="3000" dirty="0" smtClean="0"/>
              <a:t>Экземпляр </a:t>
            </a:r>
            <a:r>
              <a:rPr lang="ru-RU" sz="3000" dirty="0"/>
              <a:t>класса </a:t>
            </a:r>
            <a:r>
              <a:rPr lang="ru-RU" sz="3000" dirty="0" smtClean="0"/>
              <a:t>— </a:t>
            </a:r>
            <a:r>
              <a:rPr lang="ru-RU" sz="3000" b="1" dirty="0" smtClean="0"/>
              <a:t>объект.</a:t>
            </a:r>
            <a:endParaRPr lang="ru-RU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" y="1536885"/>
            <a:ext cx="2666011" cy="19995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0206" y="1620012"/>
            <a:ext cx="6653731" cy="523798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ru-RU" sz="4500" b="1" dirty="0" smtClean="0"/>
              <a:t>Объявление</a:t>
            </a:r>
            <a:r>
              <a:rPr lang="en-US" sz="4500" b="1" dirty="0" smtClean="0"/>
              <a:t> </a:t>
            </a:r>
            <a:r>
              <a:rPr lang="ru-RU" sz="4500" b="1" dirty="0" smtClean="0"/>
              <a:t>класса</a:t>
            </a:r>
            <a:endParaRPr lang="en-US" sz="4500" b="1" dirty="0" smtClean="0"/>
          </a:p>
          <a:p>
            <a:pPr marL="0" indent="0">
              <a:lnSpc>
                <a:spcPct val="170000"/>
              </a:lnSpc>
              <a:buNone/>
            </a:pPr>
            <a:endParaRPr lang="ru-RU" sz="2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 smtClean="0">
                <a:latin typeface="Lucida Console" panose="020B0609040504020204" pitchFamily="49" charset="0"/>
              </a:rPr>
              <a:t>Class </a:t>
            </a:r>
            <a:r>
              <a:rPr lang="en-US" sz="3300" b="1" dirty="0" smtClean="0">
                <a:latin typeface="Lucida Console" panose="020B0609040504020204" pitchFamily="49" charset="0"/>
              </a:rPr>
              <a:t>Human</a:t>
            </a:r>
            <a:r>
              <a:rPr lang="en-US" sz="33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i="1" dirty="0" smtClean="0">
                <a:latin typeface="Lucida Console" panose="020B0609040504020204" pitchFamily="49" charset="0"/>
              </a:rPr>
              <a:t>Data: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smtClean="0">
                <a:latin typeface="Lucida Console" panose="020B0609040504020204" pitchFamily="49" charset="0"/>
              </a:rPr>
              <a:t>Name; Age; </a:t>
            </a:r>
            <a:r>
              <a:rPr lang="en-US" sz="3300" dirty="0" smtClean="0">
                <a:latin typeface="Lucida Console" panose="020B0609040504020204" pitchFamily="49" charset="0"/>
              </a:rPr>
              <a:t>Salary; </a:t>
            </a:r>
            <a:r>
              <a:rPr lang="en-US" sz="3300" dirty="0" err="1" smtClean="0">
                <a:latin typeface="Lucida Console" panose="020B0609040504020204" pitchFamily="49" charset="0"/>
              </a:rPr>
              <a:t>isMarried</a:t>
            </a:r>
            <a:r>
              <a:rPr lang="en-US" sz="3300" dirty="0" smtClean="0">
                <a:latin typeface="Lucida Console" panose="020B0609040504020204" pitchFamily="49" charset="0"/>
              </a:rPr>
              <a:t>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i="1" dirty="0" smtClean="0">
                <a:latin typeface="Lucida Console" panose="020B0609040504020204" pitchFamily="49" charset="0"/>
              </a:rPr>
              <a:t>Methods: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>
                <a:latin typeface="Lucida Console" panose="020B0609040504020204" pitchFamily="49" charset="0"/>
              </a:rPr>
              <a:t>SetName</a:t>
            </a:r>
            <a:r>
              <a:rPr lang="en-US" sz="3300" dirty="0" smtClean="0">
                <a:latin typeface="Lucida Console" panose="020B0609040504020204" pitchFamily="49" charset="0"/>
              </a:rPr>
              <a:t>();</a:t>
            </a:r>
            <a:r>
              <a:rPr lang="ru-RU" sz="3300" dirty="0" smtClean="0">
                <a:latin typeface="Lucida Console" panose="020B0609040504020204" pitchFamily="49" charset="0"/>
              </a:rPr>
              <a:t> </a:t>
            </a:r>
            <a:r>
              <a:rPr lang="en-US" sz="3300" dirty="0" err="1" smtClean="0">
                <a:latin typeface="Lucida Console" panose="020B0609040504020204" pitchFamily="49" charset="0"/>
              </a:rPr>
              <a:t>SetAge</a:t>
            </a:r>
            <a:r>
              <a:rPr lang="en-US" sz="3300" dirty="0" smtClean="0">
                <a:latin typeface="Lucida Console" panose="020B0609040504020204" pitchFamily="49" charset="0"/>
              </a:rPr>
              <a:t>(); </a:t>
            </a:r>
            <a:r>
              <a:rPr lang="en-US" sz="3300" dirty="0" err="1" smtClean="0">
                <a:latin typeface="Lucida Console" panose="020B0609040504020204" pitchFamily="49" charset="0"/>
              </a:rPr>
              <a:t>SetWeight</a:t>
            </a:r>
            <a:r>
              <a:rPr lang="en-US" sz="33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 smtClean="0">
                <a:latin typeface="Lucida Console" panose="020B0609040504020204" pitchFamily="49" charset="0"/>
              </a:rPr>
              <a:t>GetName</a:t>
            </a:r>
            <a:r>
              <a:rPr lang="en-US" sz="3300" dirty="0" smtClean="0">
                <a:latin typeface="Lucida Console" panose="020B0609040504020204" pitchFamily="49" charset="0"/>
              </a:rPr>
              <a:t>(); </a:t>
            </a:r>
            <a:r>
              <a:rPr lang="en-US" sz="3300" dirty="0" err="1" smtClean="0">
                <a:latin typeface="Lucida Console" panose="020B0609040504020204" pitchFamily="49" charset="0"/>
              </a:rPr>
              <a:t>GetAge</a:t>
            </a:r>
            <a:r>
              <a:rPr lang="en-US" sz="33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 smtClean="0">
                <a:latin typeface="Lucida Console" panose="020B0609040504020204" pitchFamily="49" charset="0"/>
              </a:rPr>
              <a:t>GetMaritalStatus</a:t>
            </a:r>
            <a:r>
              <a:rPr lang="en-US" sz="33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84768" y="1832402"/>
            <a:ext cx="4797632" cy="4805904"/>
          </a:xfrm>
        </p:spPr>
        <p:txBody>
          <a:bodyPr>
            <a:normAutofit fontScale="55000" lnSpcReduction="20000"/>
          </a:bodyPr>
          <a:lstStyle/>
          <a:p>
            <a:pPr marL="118872" indent="0" algn="ctr">
              <a:buNone/>
            </a:pPr>
            <a:r>
              <a:rPr lang="ru-RU" sz="4500" b="1" dirty="0" smtClean="0"/>
              <a:t>Использование </a:t>
            </a:r>
            <a:r>
              <a:rPr lang="ru-RU" sz="4500" b="1" dirty="0" smtClean="0"/>
              <a:t>класса </a:t>
            </a:r>
            <a:endParaRPr lang="ru-RU" sz="4500" b="1" dirty="0" smtClean="0"/>
          </a:p>
          <a:p>
            <a:pPr marL="118872" indent="0">
              <a:buNone/>
            </a:pPr>
            <a:endParaRPr lang="ru-RU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 smtClean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 smtClean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smtClean="0">
                <a:latin typeface="Lucida Console" panose="020B0609040504020204" pitchFamily="49" charset="0"/>
              </a:rPr>
              <a:t>...</a:t>
            </a:r>
            <a:endParaRPr lang="en-US" sz="3300" dirty="0" smtClean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b="1" dirty="0" smtClean="0">
                <a:latin typeface="Lucida Console" panose="020B0609040504020204" pitchFamily="49" charset="0"/>
              </a:rPr>
              <a:t>Human</a:t>
            </a:r>
            <a:r>
              <a:rPr lang="en-US" sz="3300" dirty="0" smtClean="0">
                <a:latin typeface="Lucida Console" panose="020B0609040504020204" pitchFamily="49" charset="0"/>
              </a:rPr>
              <a:t> Pavel;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 smtClean="0">
                <a:latin typeface="Lucida Console" panose="020B0609040504020204" pitchFamily="49" charset="0"/>
              </a:rPr>
              <a:t>Pavel.SetAge</a:t>
            </a:r>
            <a:r>
              <a:rPr lang="en-US" sz="3300" dirty="0" smtClean="0">
                <a:latin typeface="Lucida Console" panose="020B0609040504020204" pitchFamily="49" charset="0"/>
              </a:rPr>
              <a:t>(35);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Pavel.SetMaritalStatus</a:t>
            </a:r>
            <a:r>
              <a:rPr lang="en-US" sz="3300" dirty="0">
                <a:latin typeface="Lucida Console" panose="020B0609040504020204" pitchFamily="49" charset="0"/>
              </a:rPr>
              <a:t>(True</a:t>
            </a:r>
            <a:r>
              <a:rPr lang="en-US" sz="3300" dirty="0" smtClean="0">
                <a:latin typeface="Lucida Console" panose="020B0609040504020204" pitchFamily="49" charset="0"/>
              </a:rPr>
              <a:t>);</a:t>
            </a:r>
            <a:endParaRPr lang="en-US" sz="3300" dirty="0" smtClean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 smtClean="0">
                <a:latin typeface="Lucida Console" panose="020B0609040504020204" pitchFamily="49" charset="0"/>
              </a:rPr>
              <a:t>Pavel.SetSalary</a:t>
            </a:r>
            <a:r>
              <a:rPr lang="en-US" sz="3300" dirty="0" smtClean="0">
                <a:latin typeface="Lucida Console" panose="020B0609040504020204" pitchFamily="49" charset="0"/>
              </a:rPr>
              <a:t>(100 000 rub)</a:t>
            </a:r>
            <a:endParaRPr lang="ru-RU" sz="3300" dirty="0" smtClean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 smtClean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b="1" dirty="0" smtClean="0">
                <a:latin typeface="Lucida Console" panose="020B0609040504020204" pitchFamily="49" charset="0"/>
              </a:rPr>
              <a:t>Human</a:t>
            </a:r>
            <a:r>
              <a:rPr lang="en-US" sz="3300" dirty="0" smtClean="0">
                <a:latin typeface="Lucida Console" panose="020B0609040504020204" pitchFamily="49" charset="0"/>
              </a:rPr>
              <a:t> Natalia;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 smtClean="0">
                <a:latin typeface="Lucida Console" panose="020B0609040504020204" pitchFamily="49" charset="0"/>
              </a:rPr>
              <a:t>Natalia.SetAge</a:t>
            </a:r>
            <a:r>
              <a:rPr lang="en-US" sz="3300" dirty="0" smtClean="0">
                <a:latin typeface="Lucida Console" panose="020B0609040504020204" pitchFamily="49" charset="0"/>
              </a:rPr>
              <a:t>(30);</a:t>
            </a: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 smtClean="0">
                <a:latin typeface="Lucida Console" panose="020B0609040504020204" pitchFamily="49" charset="0"/>
              </a:rPr>
              <a:t>Natalia.SetMaritalStatus</a:t>
            </a:r>
            <a:r>
              <a:rPr lang="en-US" sz="3300" dirty="0" smtClean="0">
                <a:latin typeface="Lucida Console" panose="020B0609040504020204" pitchFamily="49" charset="0"/>
              </a:rPr>
              <a:t>(False);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Natalia.SetSalary</a:t>
            </a:r>
            <a:r>
              <a:rPr lang="en-US" sz="3300" dirty="0">
                <a:latin typeface="Lucida Console" panose="020B0609040504020204" pitchFamily="49" charset="0"/>
              </a:rPr>
              <a:t>(100 000 rub</a:t>
            </a:r>
            <a:r>
              <a:rPr lang="en-US" sz="3300" dirty="0" smtClean="0">
                <a:latin typeface="Lucida Console" panose="020B0609040504020204" pitchFamily="49" charset="0"/>
              </a:rPr>
              <a:t>);</a:t>
            </a: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smtClean="0"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136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Абстракция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Инкапсуляция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Наследование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9991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ru-RU" dirty="0" smtClean="0"/>
              <a:t>Позволяет определить, какие поля и методы должен иметь класс, а какими из них можно пренебречь </a:t>
            </a:r>
            <a:r>
              <a:rPr lang="ru-RU" dirty="0"/>
              <a:t>в контексте своего использования в </a:t>
            </a:r>
            <a:r>
              <a:rPr lang="ru-RU" dirty="0" smtClean="0"/>
              <a:t>конкретной программе</a:t>
            </a:r>
          </a:p>
          <a:p>
            <a:pPr>
              <a:spcAft>
                <a:spcPts val="2400"/>
              </a:spcAft>
            </a:pPr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человек как</a:t>
            </a:r>
            <a:r>
              <a:rPr lang="en-US" dirty="0" smtClean="0"/>
              <a:t> </a:t>
            </a:r>
            <a:endParaRPr lang="ru-RU" dirty="0" smtClean="0"/>
          </a:p>
          <a:p>
            <a:pPr lvl="1">
              <a:buFont typeface="Wingdings 2" charset="2"/>
              <a:buChar char=""/>
            </a:pPr>
            <a:r>
              <a:rPr lang="ru-RU" dirty="0" smtClean="0"/>
              <a:t>работник в организации</a:t>
            </a:r>
          </a:p>
          <a:p>
            <a:pPr lvl="1">
              <a:buFont typeface="Wingdings 2" charset="2"/>
              <a:buChar char=""/>
            </a:pPr>
            <a:r>
              <a:rPr lang="ru-RU" dirty="0" smtClean="0"/>
              <a:t>студент в </a:t>
            </a:r>
            <a:r>
              <a:rPr lang="ru-RU" dirty="0" smtClean="0"/>
              <a:t>университете</a:t>
            </a:r>
            <a:endParaRPr lang="en-US" dirty="0" smtClean="0"/>
          </a:p>
          <a:p>
            <a:pPr lvl="1">
              <a:buFont typeface="Wingdings 2" charset="2"/>
              <a:buChar char=""/>
            </a:pPr>
            <a:r>
              <a:rPr lang="ru-RU" dirty="0"/>
              <a:t>п</a:t>
            </a:r>
            <a:r>
              <a:rPr lang="ru-RU" dirty="0" smtClean="0"/>
              <a:t>ациент в поликлинике</a:t>
            </a:r>
            <a:endParaRPr lang="ru-RU" dirty="0" smtClean="0"/>
          </a:p>
          <a:p>
            <a:pPr lvl="1">
              <a:buFont typeface="Wingdings 2" charset="2"/>
              <a:buChar char=""/>
            </a:pPr>
            <a:r>
              <a:rPr lang="ru-RU" dirty="0" smtClean="0"/>
              <a:t>гражданин в государстве.</a:t>
            </a:r>
          </a:p>
        </p:txBody>
      </p:sp>
    </p:spTree>
    <p:extLst>
      <p:ext uri="{BB962C8B-B14F-4D97-AF65-F5344CB8AC3E}">
        <p14:creationId xmlns:p14="http://schemas.microsoft.com/office/powerpoint/2010/main" val="12765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vi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vidia" id="{DADF6C54-DF5A-3740-B44C-386C0E01185A}" vid="{0651D0CD-4FBE-0240-843C-047BB1D76238}"/>
    </a:ext>
  </a:extLst>
</a:theme>
</file>

<file path=ppt/theme/theme2.xml><?xml version="1.0" encoding="utf-8"?>
<a:theme xmlns:a="http://schemas.openxmlformats.org/drawingml/2006/main" name="1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vidia" id="{9F80ED08-A826-48BB-82BB-78AE9DF90CD4}" vid="{746645C9-A7DF-4B36-A021-D7C1C22DEE20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Nvidia</Template>
  <TotalTime>723</TotalTime>
  <Words>437</Words>
  <Application>Microsoft Macintosh PowerPoint</Application>
  <PresentationFormat>Широкоэкранный</PresentationFormat>
  <Paragraphs>85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Calibri</vt:lpstr>
      <vt:lpstr>Calibri Light</vt:lpstr>
      <vt:lpstr>Corbel</vt:lpstr>
      <vt:lpstr>Lucida Console</vt:lpstr>
      <vt:lpstr>Mangal</vt:lpstr>
      <vt:lpstr>Tahoma</vt:lpstr>
      <vt:lpstr>Wingdings</vt:lpstr>
      <vt:lpstr>Wingdings 2</vt:lpstr>
      <vt:lpstr>Wingdings 3</vt:lpstr>
      <vt:lpstr>Arial</vt:lpstr>
      <vt:lpstr>Nvidia</vt:lpstr>
      <vt:lpstr>1_Nvidia</vt:lpstr>
      <vt:lpstr>Современные технологии объектно-ориентированного программирования численных методов</vt:lpstr>
      <vt:lpstr>Обзор курса</vt:lpstr>
      <vt:lpstr>Проблема</vt:lpstr>
      <vt:lpstr>Цель курса</vt:lpstr>
      <vt:lpstr>Парадигмы программирования</vt:lpstr>
      <vt:lpstr>Основа ООП:  классы и объекты</vt:lpstr>
      <vt:lpstr>Пример</vt:lpstr>
      <vt:lpstr>Основные принципы ООП</vt:lpstr>
      <vt:lpstr>Абстракция</vt:lpstr>
      <vt:lpstr>Инкапсуляция</vt:lpstr>
      <vt:lpstr>Наследование</vt:lpstr>
      <vt:lpstr>Полиморфизм</vt:lpstr>
      <vt:lpstr>Итог</vt:lpstr>
      <vt:lpstr>Темы, которые будут рассмотрены</vt:lpstr>
      <vt:lpstr>Спасибо за внимание.</vt:lpstr>
      <vt:lpstr>Спасибо за внимание.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программирования численных методов на языке Python</dc:title>
  <dc:creator>Alexei Karpaev</dc:creator>
  <cp:lastModifiedBy>Alexei Karpaev</cp:lastModifiedBy>
  <cp:revision>70</cp:revision>
  <cp:lastPrinted>2017-08-01T07:53:19Z</cp:lastPrinted>
  <dcterms:created xsi:type="dcterms:W3CDTF">2017-01-13T10:26:37Z</dcterms:created>
  <dcterms:modified xsi:type="dcterms:W3CDTF">2018-01-23T12:25:43Z</dcterms:modified>
</cp:coreProperties>
</file>