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73" r:id="rId2"/>
  </p:sldMasterIdLst>
  <p:notesMasterIdLst>
    <p:notesMasterId r:id="rId19"/>
  </p:notesMasterIdLst>
  <p:sldIdLst>
    <p:sldId id="256" r:id="rId3"/>
    <p:sldId id="267" r:id="rId4"/>
    <p:sldId id="281" r:id="rId5"/>
    <p:sldId id="257" r:id="rId6"/>
    <p:sldId id="270" r:id="rId7"/>
    <p:sldId id="271" r:id="rId8"/>
    <p:sldId id="275" r:id="rId9"/>
    <p:sldId id="258" r:id="rId10"/>
    <p:sldId id="277" r:id="rId11"/>
    <p:sldId id="261" r:id="rId12"/>
    <p:sldId id="262" r:id="rId13"/>
    <p:sldId id="263" r:id="rId14"/>
    <p:sldId id="272" r:id="rId15"/>
    <p:sldId id="273" r:id="rId16"/>
    <p:sldId id="279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8646F-A5C0-E54A-87B6-F4A455CAF47A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E6A34-86CB-A545-87D7-0788799FE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887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1D374940-A916-4C8B-9648-02A2D3898F9E}" type="datetime1">
              <a:rPr lang="en-US" smtClean="0"/>
              <a:t>2/6/18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0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586B75A-687E-405C-8A0B-8D00578BA2C3}" type="datetime1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1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gif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177172"/>
            <a:ext cx="10769600" cy="1673352"/>
          </a:xfrm>
        </p:spPr>
        <p:txBody>
          <a:bodyPr>
            <a:normAutofit fontScale="90000"/>
          </a:bodyPr>
          <a:lstStyle/>
          <a:p>
            <a:r>
              <a:rPr lang="ru-RU" dirty="0"/>
              <a:t>Современные технологии объектно-ориентированного программирования численных методов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587062"/>
            <a:ext cx="10769600" cy="1499616"/>
          </a:xfrm>
        </p:spPr>
        <p:txBody>
          <a:bodyPr/>
          <a:lstStyle/>
          <a:p>
            <a:r>
              <a:rPr lang="ru-RU" dirty="0" err="1"/>
              <a:t>Карпаев</a:t>
            </a:r>
            <a:r>
              <a:rPr lang="ru-RU" dirty="0"/>
              <a:t> Алексей</a:t>
            </a:r>
            <a:r>
              <a:rPr lang="en-US" dirty="0"/>
              <a:t>,</a:t>
            </a:r>
            <a:r>
              <a:rPr lang="ru-RU" dirty="0"/>
              <a:t> аспирант</a:t>
            </a:r>
            <a:r>
              <a:rPr lang="ru-RU"/>
              <a:t>, ассистент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84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ru-RU" dirty="0"/>
              <a:t>Принцип сокрытия данных от внешнего воздействия</a:t>
            </a:r>
            <a:r>
              <a:rPr lang="en-US" dirty="0"/>
              <a:t>. </a:t>
            </a:r>
            <a:r>
              <a:rPr lang="ru-RU" dirty="0"/>
              <a:t>Обеспечивает безопасность пользования программой сторонними пользователями</a:t>
            </a:r>
          </a:p>
          <a:p>
            <a:pPr>
              <a:spcAft>
                <a:spcPts val="2400"/>
              </a:spcAft>
            </a:pPr>
            <a:r>
              <a:rPr lang="ru-RU" dirty="0"/>
              <a:t>Осуществляется разделением прав доступа к полям класса на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public</a:t>
            </a:r>
          </a:p>
          <a:p>
            <a:pPr>
              <a:spcAft>
                <a:spcPts val="2400"/>
              </a:spcAft>
            </a:pP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/>
          <a:p>
            <a:r>
              <a:rPr lang="ru-RU" b="1" dirty="0"/>
              <a:t>Пример</a:t>
            </a:r>
            <a:r>
              <a:rPr lang="en-US" b="1" dirty="0"/>
              <a:t>: </a:t>
            </a:r>
            <a:r>
              <a:rPr lang="ru-RU" dirty="0"/>
              <a:t>в ТВ-пульте пользователю доступны только кнопки переключения каналов</a:t>
            </a:r>
            <a:r>
              <a:rPr lang="en-US" dirty="0"/>
              <a:t> (</a:t>
            </a:r>
            <a:r>
              <a:rPr lang="ru-RU" dirty="0"/>
              <a:t>аналоги методов), деятельность «шестеренок» внутри сокрыта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591" y="4503299"/>
            <a:ext cx="3144817" cy="2169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434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 стрелкой 7"/>
          <p:cNvCxnSpPr/>
          <p:nvPr/>
        </p:nvCxnSpPr>
        <p:spPr>
          <a:xfrm flipV="1">
            <a:off x="6208659" y="2755685"/>
            <a:ext cx="2529663" cy="1489645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70" y="1698595"/>
            <a:ext cx="7010400" cy="4625609"/>
          </a:xfrm>
        </p:spPr>
        <p:txBody>
          <a:bodyPr/>
          <a:lstStyle/>
          <a:p>
            <a:r>
              <a:rPr lang="ru-RU" dirty="0"/>
              <a:t>Позволяет избежать повторения кода при расширении функциональности программы используя ранее написанный код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8" name="Объект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2" b="8625"/>
          <a:stretch/>
        </p:blipFill>
        <p:spPr>
          <a:xfrm>
            <a:off x="8987893" y="3304718"/>
            <a:ext cx="2773553" cy="1702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1"/>
          <a:stretch/>
        </p:blipFill>
        <p:spPr>
          <a:xfrm>
            <a:off x="8987893" y="1571720"/>
            <a:ext cx="2773553" cy="163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8"/>
          <a:stretch/>
        </p:blipFill>
        <p:spPr>
          <a:xfrm>
            <a:off x="8987757" y="5110002"/>
            <a:ext cx="2594643" cy="1669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89" y="4283749"/>
            <a:ext cx="4615962" cy="2078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Прямая со стрелкой 8"/>
          <p:cNvCxnSpPr/>
          <p:nvPr/>
        </p:nvCxnSpPr>
        <p:spPr>
          <a:xfrm>
            <a:off x="6208659" y="5161780"/>
            <a:ext cx="2529663" cy="912559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6"/>
          <p:cNvCxnSpPr/>
          <p:nvPr/>
        </p:nvCxnSpPr>
        <p:spPr>
          <a:xfrm>
            <a:off x="6208659" y="4658159"/>
            <a:ext cx="2529663" cy="4426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28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Aft>
                <a:spcPts val="1800"/>
              </a:spcAft>
            </a:pPr>
            <a:r>
              <a:rPr lang="ru-RU" dirty="0"/>
              <a:t>Способность объектов с одним названием иметь различную реализацию</a:t>
            </a:r>
          </a:p>
          <a:p>
            <a:pPr>
              <a:spcAft>
                <a:spcPts val="1800"/>
              </a:spcAft>
            </a:pPr>
            <a:r>
              <a:rPr lang="ru-RU" b="1" dirty="0"/>
              <a:t>Примеры</a:t>
            </a:r>
            <a:r>
              <a:rPr lang="en-US" b="1" dirty="0"/>
              <a:t>: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charset="2"/>
              <a:buChar char="§"/>
            </a:pPr>
            <a:r>
              <a:rPr lang="ru-RU" dirty="0"/>
              <a:t>Из языка </a:t>
            </a:r>
            <a:r>
              <a:rPr lang="en-US" dirty="0"/>
              <a:t>C++: </a:t>
            </a:r>
            <a:r>
              <a:rPr lang="ru-RU" dirty="0"/>
              <a:t>функции </a:t>
            </a:r>
            <a:r>
              <a:rPr lang="en-US" b="1" i="1" dirty="0" err="1"/>
              <a:t>int</a:t>
            </a:r>
            <a:r>
              <a:rPr lang="ru-RU" b="1" i="1" dirty="0"/>
              <a:t> </a:t>
            </a:r>
            <a:r>
              <a:rPr lang="en-US" b="1" i="1" dirty="0"/>
              <a:t>add(</a:t>
            </a:r>
            <a:r>
              <a:rPr lang="en-US" b="1" i="1" dirty="0" err="1"/>
              <a:t>int</a:t>
            </a:r>
            <a:r>
              <a:rPr lang="en-US" b="1" i="1" dirty="0"/>
              <a:t> a, </a:t>
            </a:r>
            <a:r>
              <a:rPr lang="en-US" b="1" i="1" dirty="0" err="1"/>
              <a:t>int</a:t>
            </a:r>
            <a:r>
              <a:rPr lang="en-US" b="1" i="1" dirty="0"/>
              <a:t> b) </a:t>
            </a:r>
            <a:r>
              <a:rPr lang="ru-RU" dirty="0"/>
              <a:t>и </a:t>
            </a:r>
            <a:r>
              <a:rPr lang="en-US" b="1" i="1" dirty="0"/>
              <a:t>double add(double a, double b)</a:t>
            </a:r>
            <a:endParaRPr lang="ru-RU" b="1" i="1" dirty="0"/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charset="2"/>
              <a:buChar char="§"/>
            </a:pPr>
            <a:r>
              <a:rPr lang="ru-RU" dirty="0"/>
              <a:t>Заскочим вперед</a:t>
            </a:r>
            <a:r>
              <a:rPr lang="en-US" dirty="0"/>
              <a:t>: </a:t>
            </a:r>
            <a:r>
              <a:rPr lang="ru-RU" dirty="0"/>
              <a:t>функция </a:t>
            </a:r>
            <a:r>
              <a:rPr lang="en-US" b="1" i="1" dirty="0" err="1"/>
              <a:t>MakeTimestep</a:t>
            </a:r>
            <a:r>
              <a:rPr lang="en-US" b="1" dirty="0"/>
              <a:t>(</a:t>
            </a:r>
            <a:r>
              <a:rPr lang="en-US" b="1" dirty="0" err="1"/>
              <a:t>AbstractSolver</a:t>
            </a:r>
            <a:r>
              <a:rPr lang="en-US" b="1" dirty="0"/>
              <a:t> solver, Equation </a:t>
            </a:r>
            <a:r>
              <a:rPr lang="en-US" b="1" dirty="0" err="1"/>
              <a:t>eq</a:t>
            </a:r>
            <a:r>
              <a:rPr lang="en-US" b="1" dirty="0"/>
              <a:t>) </a:t>
            </a:r>
            <a:r>
              <a:rPr lang="ru-RU" dirty="0"/>
              <a:t>в </a:t>
            </a:r>
            <a:r>
              <a:rPr lang="ru-RU" dirty="0" err="1"/>
              <a:t>солвере</a:t>
            </a:r>
            <a:r>
              <a:rPr lang="ru-RU" dirty="0"/>
              <a:t> ОДУ</a:t>
            </a:r>
            <a:r>
              <a:rPr lang="en-US" dirty="0"/>
              <a:t>: </a:t>
            </a:r>
            <a:r>
              <a:rPr lang="ru-RU" dirty="0"/>
              <a:t>в качестве первого аргумента можно передать объект-наследник от класса </a:t>
            </a:r>
            <a:r>
              <a:rPr lang="en-US" b="1" dirty="0" err="1"/>
              <a:t>AbstractSolver</a:t>
            </a:r>
            <a:r>
              <a:rPr lang="ru-RU" dirty="0"/>
              <a:t>, например </a:t>
            </a:r>
            <a:r>
              <a:rPr lang="en-US" b="1" dirty="0" err="1"/>
              <a:t>ExplicitEulerSolver</a:t>
            </a:r>
            <a:r>
              <a:rPr lang="en-US" b="1" dirty="0"/>
              <a:t>, </a:t>
            </a:r>
            <a:r>
              <a:rPr lang="en-US" b="1" dirty="0" err="1"/>
              <a:t>RungeKuttaSolver</a:t>
            </a:r>
            <a:r>
              <a:rPr lang="en-US" b="1" dirty="0"/>
              <a:t>, </a:t>
            </a:r>
            <a:r>
              <a:rPr lang="en-US" b="1" dirty="0" err="1"/>
              <a:t>AdamsSolver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70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61" y="4180114"/>
            <a:ext cx="3967186" cy="17208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Lucida Console" panose="020B0609040504020204" pitchFamily="49" charset="0"/>
              </a:rPr>
              <a:t>Итоги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1" y="1775192"/>
            <a:ext cx="10972800" cy="462560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ru-RU" sz="2800" dirty="0">
                <a:solidFill>
                  <a:schemeClr val="tx1"/>
                </a:solidFill>
              </a:rPr>
              <a:t>Познакомились с ООП</a:t>
            </a:r>
          </a:p>
          <a:p>
            <a:pPr>
              <a:lnSpc>
                <a:spcPct val="200000"/>
              </a:lnSpc>
            </a:pPr>
            <a:r>
              <a:rPr lang="ru-RU" sz="2800" dirty="0">
                <a:solidFill>
                  <a:schemeClr val="tx1"/>
                </a:solidFill>
              </a:rPr>
              <a:t>Основные принципы ООП: </a:t>
            </a:r>
            <a:r>
              <a:rPr lang="ru-RU" sz="2800" b="1" dirty="0">
                <a:solidFill>
                  <a:schemeClr val="tx1"/>
                </a:solidFill>
              </a:rPr>
              <a:t>абстракция, инкапсуляция, наследование </a:t>
            </a:r>
            <a:r>
              <a:rPr lang="ru-RU" sz="2800" dirty="0">
                <a:solidFill>
                  <a:schemeClr val="tx1"/>
                </a:solidFill>
              </a:rPr>
              <a:t>и</a:t>
            </a:r>
            <a:r>
              <a:rPr lang="ru-RU" sz="2800" b="1" dirty="0">
                <a:solidFill>
                  <a:schemeClr val="tx1"/>
                </a:solidFill>
              </a:rPr>
              <a:t> полиморфизм</a:t>
            </a:r>
          </a:p>
          <a:p>
            <a:pPr>
              <a:lnSpc>
                <a:spcPct val="200000"/>
              </a:lnSpc>
            </a:pPr>
            <a:r>
              <a:rPr lang="ru-RU" sz="2800" dirty="0"/>
              <a:t>В курсе будет использоваться язык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1208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Темы, которые будут рассмотрены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5192"/>
            <a:ext cx="10972800" cy="4982960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2400"/>
              </a:spcAft>
            </a:pPr>
            <a:r>
              <a:rPr lang="ru-RU" dirty="0"/>
              <a:t>Введение в синтаксис </a:t>
            </a:r>
            <a:r>
              <a:rPr lang="en-US" dirty="0"/>
              <a:t>Python</a:t>
            </a:r>
          </a:p>
          <a:p>
            <a:pPr>
              <a:spcAft>
                <a:spcPts val="2400"/>
              </a:spcAft>
            </a:pPr>
            <a:r>
              <a:rPr lang="ru-RU" sz="2400" dirty="0"/>
              <a:t>Тренировочная задача по ООП</a:t>
            </a:r>
          </a:p>
          <a:p>
            <a:pPr>
              <a:spcAft>
                <a:spcPts val="2400"/>
              </a:spcAft>
            </a:pPr>
            <a:r>
              <a:rPr lang="ru-RU" sz="3900" dirty="0"/>
              <a:t>ООП реализации стандартных задач вычислительной математики</a:t>
            </a:r>
            <a:r>
              <a:rPr lang="en-US" sz="3900" dirty="0"/>
              <a:t>:</a:t>
            </a:r>
            <a:r>
              <a:rPr lang="ru-RU" sz="3900" dirty="0"/>
              <a:t> </a:t>
            </a:r>
            <a:r>
              <a:rPr lang="ru-RU" sz="3900" b="1" dirty="0"/>
              <a:t>численное дифференцирование</a:t>
            </a:r>
            <a:r>
              <a:rPr lang="ru-RU" sz="3900" dirty="0"/>
              <a:t>, </a:t>
            </a:r>
            <a:r>
              <a:rPr lang="ru-RU" sz="3900" b="1" dirty="0"/>
              <a:t>интегрирование</a:t>
            </a:r>
            <a:r>
              <a:rPr lang="ru-RU" sz="3900" dirty="0"/>
              <a:t>, </a:t>
            </a:r>
            <a:r>
              <a:rPr lang="ru-RU" sz="3900" b="1" dirty="0"/>
              <a:t>решение ОДУ и </a:t>
            </a:r>
            <a:r>
              <a:rPr lang="ru-RU" sz="3900" b="1" dirty="0" err="1"/>
              <a:t>УрЧП</a:t>
            </a:r>
            <a:r>
              <a:rPr lang="en-US" sz="3900" b="1" dirty="0"/>
              <a:t>; </a:t>
            </a:r>
            <a:r>
              <a:rPr lang="ru-RU" sz="3900" b="1" dirty="0"/>
              <a:t>реализация функциональных пространств</a:t>
            </a:r>
            <a:endParaRPr lang="ru-RU" sz="3900" dirty="0"/>
          </a:p>
          <a:p>
            <a:pPr>
              <a:spcAft>
                <a:spcPts val="2400"/>
              </a:spcAft>
            </a:pPr>
            <a:r>
              <a:rPr lang="ru-RU" sz="2400" dirty="0"/>
              <a:t>Обзор структуры крупных программных комплексов для решения вычислительных задач</a:t>
            </a:r>
          </a:p>
          <a:p>
            <a:pPr>
              <a:spcAft>
                <a:spcPts val="2400"/>
              </a:spcAft>
            </a:pPr>
            <a:r>
              <a:rPr lang="ru-RU" sz="2400" dirty="0"/>
              <a:t>Использование средств ускорения </a:t>
            </a:r>
            <a:r>
              <a:rPr lang="en-US" sz="2400" dirty="0"/>
              <a:t>Python</a:t>
            </a:r>
            <a:endParaRPr lang="ru-RU" sz="2400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26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Спасибо за внимание.</a:t>
            </a:r>
            <a:br>
              <a:rPr lang="ru-RU" sz="4000" dirty="0"/>
            </a:br>
            <a:r>
              <a:rPr lang="ru-RU" sz="4000" dirty="0"/>
              <a:t>Готов ответить на ваши вопросы.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278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Спасибо за внимание.</a:t>
            </a:r>
            <a:br>
              <a:rPr lang="ru-RU" sz="4000" dirty="0"/>
            </a:br>
            <a:r>
              <a:rPr lang="ru-RU" sz="4000" dirty="0"/>
              <a:t>Готов ответить на ваши вопросы.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528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Обзор курса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1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Недостаток времени на рассмотрение технологий программирования в курсе вычислительной математики на 3-м году обучения</a:t>
            </a:r>
            <a:endParaRPr lang="en-US" dirty="0">
              <a:solidFill>
                <a:srgbClr val="FF0000"/>
              </a:solidFill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00" y="3405522"/>
            <a:ext cx="5216200" cy="299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курса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ru-RU" dirty="0">
                <a:ea typeface="Tahoma" panose="020B0604030504040204" pitchFamily="34" charset="0"/>
                <a:cs typeface="Tahoma" panose="020B0604030504040204" pitchFamily="34" charset="0"/>
              </a:rPr>
              <a:t>Показать преимущества объектно-ориентированного программирования перед традиционным процедурным на примерах реализации численных методов:</a:t>
            </a:r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r>
              <a:rPr lang="ru-RU" dirty="0">
                <a:ea typeface="Tahoma" panose="020B0604030504040204" pitchFamily="34" charset="0"/>
                <a:cs typeface="Tahoma" panose="020B0604030504040204" pitchFamily="34" charset="0"/>
              </a:rPr>
              <a:t>Легкость поддержки программ </a:t>
            </a:r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r>
              <a:rPr lang="ru-RU" dirty="0">
                <a:ea typeface="Tahoma" panose="020B0604030504040204" pitchFamily="34" charset="0"/>
                <a:cs typeface="Tahoma" panose="020B0604030504040204" pitchFamily="34" charset="0"/>
              </a:rPr>
              <a:t>Возможность повторного использования кода</a:t>
            </a:r>
          </a:p>
          <a:p>
            <a:pPr lvl="1">
              <a:lnSpc>
                <a:spcPct val="150000"/>
              </a:lnSpc>
              <a:buFont typeface="Wingdings" charset="2"/>
              <a:buChar char="§"/>
            </a:pPr>
            <a:r>
              <a:rPr lang="ru-RU" dirty="0">
                <a:ea typeface="Tahoma" panose="020B0604030504040204" pitchFamily="34" charset="0"/>
                <a:cs typeface="Tahoma" panose="020B0604030504040204" pitchFamily="34" charset="0"/>
              </a:rPr>
              <a:t>Приятный процесс разработки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3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Парадигмы программирования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924" y="1566041"/>
            <a:ext cx="11151476" cy="5097518"/>
          </a:xfrm>
        </p:spPr>
        <p:txBody>
          <a:bodyPr>
            <a:noAutofit/>
          </a:bodyPr>
          <a:lstStyle/>
          <a:p>
            <a:pPr>
              <a:spcAft>
                <a:spcPts val="2400"/>
              </a:spcAft>
            </a:pPr>
            <a:r>
              <a:rPr lang="ru-RU" sz="2800" b="1" dirty="0"/>
              <a:t>Процедурное программирование</a:t>
            </a:r>
            <a:r>
              <a:rPr lang="en-US" sz="2800" dirty="0"/>
              <a:t>: </a:t>
            </a:r>
            <a:r>
              <a:rPr lang="ru-RU" sz="2800" dirty="0"/>
              <a:t>разбиение программы на процедуры (функции), использование ранее написанных процедур</a:t>
            </a:r>
          </a:p>
          <a:p>
            <a:pPr>
              <a:spcAft>
                <a:spcPts val="2400"/>
              </a:spcAft>
            </a:pPr>
            <a:r>
              <a:rPr lang="ru-RU" sz="2800" b="1" dirty="0"/>
              <a:t>Структурное программирование</a:t>
            </a:r>
            <a:r>
              <a:rPr lang="ru-RU" sz="2800" dirty="0"/>
              <a:t> как более развитая версия процедурного</a:t>
            </a:r>
            <a:r>
              <a:rPr lang="en-US" sz="2800" dirty="0"/>
              <a:t>: </a:t>
            </a:r>
            <a:r>
              <a:rPr lang="ru-RU" sz="2800" dirty="0"/>
              <a:t>тщательное проектирование структуры программы с целью создания полностью автономных в смысле создания и отладки процедур</a:t>
            </a:r>
          </a:p>
          <a:p>
            <a:pPr>
              <a:spcAft>
                <a:spcPts val="2400"/>
              </a:spcAft>
            </a:pPr>
            <a:r>
              <a:rPr lang="ru-RU" sz="2800" b="1" dirty="0"/>
              <a:t>Объектно-ориентированное программирование</a:t>
            </a:r>
            <a:r>
              <a:rPr lang="en-US" sz="2800" b="1" dirty="0"/>
              <a:t>: </a:t>
            </a:r>
            <a:r>
              <a:rPr lang="ru-RU" sz="2800" dirty="0"/>
              <a:t>объединение переменных и процедур, соответствующих определенным сущностям (человеку, машине, записной книжке, </a:t>
            </a:r>
            <a:r>
              <a:rPr lang="mr-IN" sz="2800" dirty="0"/>
              <a:t>…</a:t>
            </a:r>
            <a:r>
              <a:rPr lang="ru-RU" sz="2800" dirty="0"/>
              <a:t>), в единое целое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745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Основа ООП</a:t>
            </a:r>
            <a:r>
              <a:rPr lang="en-US" dirty="0"/>
              <a:t>:  </a:t>
            </a:r>
            <a:r>
              <a:rPr lang="ru-RU" dirty="0"/>
              <a:t>классы и объекты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ru-RU" sz="3000" b="1" dirty="0"/>
              <a:t>Класс</a:t>
            </a:r>
            <a:r>
              <a:rPr lang="en-US" sz="3000" dirty="0"/>
              <a:t>:</a:t>
            </a:r>
            <a:r>
              <a:rPr lang="ru-RU" sz="3000" dirty="0"/>
              <a:t> </a:t>
            </a:r>
            <a:r>
              <a:rPr lang="ru-RU" sz="3000" b="1" dirty="0"/>
              <a:t>переменные </a:t>
            </a:r>
            <a:r>
              <a:rPr lang="ru-RU" sz="3000" dirty="0"/>
              <a:t>+ </a:t>
            </a:r>
            <a:r>
              <a:rPr lang="ru-RU" sz="3000" b="1" dirty="0"/>
              <a:t>функции</a:t>
            </a:r>
            <a:r>
              <a:rPr lang="ru-RU" sz="3000" dirty="0"/>
              <a:t> для работы с этими переменными</a:t>
            </a:r>
          </a:p>
          <a:p>
            <a:pPr marL="457200" indent="-457200">
              <a:lnSpc>
                <a:spcPct val="200000"/>
              </a:lnSpc>
            </a:pPr>
            <a:r>
              <a:rPr lang="ru-RU" sz="3000" dirty="0"/>
              <a:t>Переменные класса — </a:t>
            </a:r>
            <a:r>
              <a:rPr lang="ru-RU" sz="3000" b="1" dirty="0"/>
              <a:t>поля (</a:t>
            </a:r>
            <a:r>
              <a:rPr lang="en-US" sz="3000" b="1" dirty="0"/>
              <a:t>Data)</a:t>
            </a:r>
            <a:endParaRPr lang="ru-RU" sz="3000" b="1" dirty="0"/>
          </a:p>
          <a:p>
            <a:pPr marL="457200" indent="-457200">
              <a:lnSpc>
                <a:spcPct val="200000"/>
              </a:lnSpc>
            </a:pPr>
            <a:r>
              <a:rPr lang="ru-RU" sz="3000" dirty="0"/>
              <a:t>Функции класса для работы с полями</a:t>
            </a:r>
            <a:r>
              <a:rPr lang="en-US" sz="3000" dirty="0"/>
              <a:t> </a:t>
            </a:r>
            <a:r>
              <a:rPr lang="ru-RU" sz="3000" dirty="0"/>
              <a:t>— </a:t>
            </a:r>
            <a:r>
              <a:rPr lang="en-US" sz="3000" dirty="0"/>
              <a:t> </a:t>
            </a:r>
            <a:r>
              <a:rPr lang="ru-RU" sz="3000" b="1" dirty="0"/>
              <a:t>методы </a:t>
            </a:r>
            <a:r>
              <a:rPr lang="en-US" sz="3000" b="1" dirty="0"/>
              <a:t>(Methods)</a:t>
            </a:r>
            <a:endParaRPr lang="ru-RU" sz="3000" b="1" dirty="0"/>
          </a:p>
          <a:p>
            <a:pPr marL="457200" indent="-457200">
              <a:lnSpc>
                <a:spcPct val="200000"/>
              </a:lnSpc>
            </a:pPr>
            <a:r>
              <a:rPr lang="ru-RU" sz="3000" dirty="0"/>
              <a:t>Экземпляр класса — </a:t>
            </a:r>
            <a:r>
              <a:rPr lang="ru-RU" sz="3000" b="1" dirty="0"/>
              <a:t>объект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4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3" y="1536885"/>
            <a:ext cx="2666011" cy="19995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1037" y="1832402"/>
            <a:ext cx="6653731" cy="5386430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ru-RU" sz="4500" b="1" dirty="0"/>
              <a:t>Объявление</a:t>
            </a:r>
            <a:r>
              <a:rPr lang="en-US" sz="4500" b="1" dirty="0"/>
              <a:t> </a:t>
            </a:r>
            <a:r>
              <a:rPr lang="ru-RU" sz="4500" b="1" dirty="0"/>
              <a:t>класса</a:t>
            </a:r>
            <a:endParaRPr lang="en-US" sz="4500" b="1" dirty="0"/>
          </a:p>
          <a:p>
            <a:pPr marL="0" indent="0">
              <a:lnSpc>
                <a:spcPct val="170000"/>
              </a:lnSpc>
              <a:buNone/>
            </a:pPr>
            <a:endParaRPr lang="ru-RU" sz="2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2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2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2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3300" dirty="0">
                <a:latin typeface="Lucida Console" panose="020B0609040504020204" pitchFamily="49" charset="0"/>
              </a:rPr>
              <a:t>Class </a:t>
            </a:r>
            <a:r>
              <a:rPr lang="en-US" sz="3300" b="1" dirty="0">
                <a:latin typeface="Lucida Console" panose="020B0609040504020204" pitchFamily="49" charset="0"/>
              </a:rPr>
              <a:t>Human</a:t>
            </a:r>
            <a:r>
              <a:rPr lang="en-US" sz="3300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300" i="1" dirty="0">
                <a:latin typeface="Lucida Console" panose="020B0609040504020204" pitchFamily="49" charset="0"/>
              </a:rPr>
              <a:t>Data: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300" dirty="0">
                <a:latin typeface="Lucida Console" panose="020B0609040504020204" pitchFamily="49" charset="0"/>
              </a:rPr>
              <a:t>	Name; Age; Salary; </a:t>
            </a:r>
            <a:r>
              <a:rPr lang="en-US" sz="3300" dirty="0" err="1">
                <a:latin typeface="Lucida Console" panose="020B0609040504020204" pitchFamily="49" charset="0"/>
              </a:rPr>
              <a:t>isMarried</a:t>
            </a:r>
            <a:r>
              <a:rPr lang="en-US" sz="3300" dirty="0">
                <a:latin typeface="Lucida Console" panose="020B0609040504020204" pitchFamily="49" charset="0"/>
              </a:rPr>
              <a:t>;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300" i="1" dirty="0">
                <a:latin typeface="Lucida Console" panose="020B0609040504020204" pitchFamily="49" charset="0"/>
              </a:rPr>
              <a:t>Methods: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300" dirty="0">
                <a:latin typeface="Lucida Console" panose="020B0609040504020204" pitchFamily="49" charset="0"/>
              </a:rPr>
              <a:t>	</a:t>
            </a:r>
            <a:r>
              <a:rPr lang="en-US" sz="3300" dirty="0" err="1">
                <a:latin typeface="Lucida Console" panose="020B0609040504020204" pitchFamily="49" charset="0"/>
              </a:rPr>
              <a:t>SetName</a:t>
            </a:r>
            <a:r>
              <a:rPr lang="en-US" sz="3300" dirty="0">
                <a:latin typeface="Lucida Console" panose="020B0609040504020204" pitchFamily="49" charset="0"/>
              </a:rPr>
              <a:t>();</a:t>
            </a:r>
            <a:r>
              <a:rPr lang="ru-RU" sz="3300" dirty="0">
                <a:latin typeface="Lucida Console" panose="020B0609040504020204" pitchFamily="49" charset="0"/>
              </a:rPr>
              <a:t> </a:t>
            </a:r>
            <a:r>
              <a:rPr lang="en-US" sz="3300" dirty="0" err="1">
                <a:latin typeface="Lucida Console" panose="020B0609040504020204" pitchFamily="49" charset="0"/>
              </a:rPr>
              <a:t>SetAge</a:t>
            </a:r>
            <a:r>
              <a:rPr lang="en-US" sz="3300" dirty="0">
                <a:latin typeface="Lucida Console" panose="020B0609040504020204" pitchFamily="49" charset="0"/>
              </a:rPr>
              <a:t>(); </a:t>
            </a:r>
            <a:r>
              <a:rPr lang="en-US" sz="3300" dirty="0" err="1">
                <a:latin typeface="Lucida Console" panose="020B0609040504020204" pitchFamily="49" charset="0"/>
              </a:rPr>
              <a:t>GetName</a:t>
            </a:r>
            <a:r>
              <a:rPr lang="en-US" sz="3300" dirty="0">
                <a:latin typeface="Lucida Console" panose="020B0609040504020204" pitchFamily="49" charset="0"/>
              </a:rPr>
              <a:t>();</a:t>
            </a:r>
            <a:br>
              <a:rPr lang="en-US" sz="3300" dirty="0">
                <a:latin typeface="Lucida Console" panose="020B0609040504020204" pitchFamily="49" charset="0"/>
              </a:rPr>
            </a:br>
            <a:r>
              <a:rPr lang="en-US" sz="3300" dirty="0">
                <a:latin typeface="Lucida Console" panose="020B0609040504020204" pitchFamily="49" charset="0"/>
              </a:rPr>
              <a:t>	</a:t>
            </a:r>
            <a:r>
              <a:rPr lang="en-US" sz="3300" dirty="0" err="1">
                <a:latin typeface="Lucida Console" panose="020B0609040504020204" pitchFamily="49" charset="0"/>
              </a:rPr>
              <a:t>GetAge</a:t>
            </a:r>
            <a:r>
              <a:rPr lang="en-US" sz="3300" dirty="0">
                <a:latin typeface="Lucida Console" panose="020B0609040504020204" pitchFamily="49" charset="0"/>
              </a:rPr>
              <a:t>();</a:t>
            </a:r>
            <a:r>
              <a:rPr lang="ru-RU" sz="3300" dirty="0">
                <a:latin typeface="Lucida Console" panose="020B0609040504020204" pitchFamily="49" charset="0"/>
              </a:rPr>
              <a:t> </a:t>
            </a:r>
            <a:r>
              <a:rPr lang="en-US" sz="3300" dirty="0" err="1">
                <a:latin typeface="Lucida Console" panose="020B0609040504020204" pitchFamily="49" charset="0"/>
              </a:rPr>
              <a:t>SetMaritalStatus</a:t>
            </a:r>
            <a:r>
              <a:rPr lang="en-US" sz="3300" dirty="0">
                <a:latin typeface="Lucida Console" panose="020B0609040504020204" pitchFamily="49" charset="0"/>
              </a:rPr>
              <a:t>();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300" dirty="0">
                <a:latin typeface="Lucida Console" panose="020B0609040504020204" pitchFamily="49" charset="0"/>
              </a:rPr>
              <a:t>	</a:t>
            </a:r>
            <a:r>
              <a:rPr lang="en-US" sz="3300" dirty="0" err="1">
                <a:latin typeface="Lucida Console" panose="020B0609040504020204" pitchFamily="49" charset="0"/>
              </a:rPr>
              <a:t>GetMaritalStatus</a:t>
            </a:r>
            <a:r>
              <a:rPr lang="en-US" sz="3300" dirty="0">
                <a:latin typeface="Lucida Console" panose="020B0609040504020204" pitchFamily="49" charset="0"/>
              </a:rPr>
              <a:t>(); </a:t>
            </a:r>
            <a:r>
              <a:rPr lang="en-US" sz="3300" dirty="0" err="1">
                <a:latin typeface="Lucida Console" panose="020B0609040504020204" pitchFamily="49" charset="0"/>
              </a:rPr>
              <a:t>SetSalary</a:t>
            </a:r>
            <a:r>
              <a:rPr lang="en-US" sz="3300" dirty="0">
                <a:latin typeface="Lucida Console" panose="020B0609040504020204" pitchFamily="49" charset="0"/>
              </a:rPr>
              <a:t>();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300" dirty="0">
                <a:latin typeface="Lucida Console" panose="020B0609040504020204" pitchFamily="49" charset="0"/>
              </a:rPr>
              <a:t>	</a:t>
            </a:r>
            <a:r>
              <a:rPr lang="en-US" sz="3300" dirty="0" err="1">
                <a:latin typeface="Lucida Console" panose="020B0609040504020204" pitchFamily="49" charset="0"/>
              </a:rPr>
              <a:t>GetSalary</a:t>
            </a:r>
            <a:r>
              <a:rPr lang="en-US" sz="3300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	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784768" y="1832402"/>
            <a:ext cx="4797632" cy="4805904"/>
          </a:xfrm>
        </p:spPr>
        <p:txBody>
          <a:bodyPr>
            <a:normAutofit fontScale="47500" lnSpcReduction="20000"/>
          </a:bodyPr>
          <a:lstStyle/>
          <a:p>
            <a:pPr marL="118872" indent="0" algn="ctr">
              <a:buNone/>
            </a:pPr>
            <a:r>
              <a:rPr lang="ru-RU" sz="4500" b="1" dirty="0"/>
              <a:t>Использование класса </a:t>
            </a:r>
          </a:p>
          <a:p>
            <a:pPr marL="118872" indent="0">
              <a:buNone/>
            </a:pPr>
            <a:endParaRPr lang="ru-RU" dirty="0">
              <a:latin typeface="Lucida Console" panose="020B0609040504020204" pitchFamily="49" charset="0"/>
            </a:endParaRPr>
          </a:p>
          <a:p>
            <a:pPr marL="118872" indent="0">
              <a:lnSpc>
                <a:spcPct val="120000"/>
              </a:lnSpc>
              <a:buNone/>
            </a:pPr>
            <a:endParaRPr lang="en-US" sz="3300" dirty="0">
              <a:latin typeface="Lucida Console" panose="020B0609040504020204" pitchFamily="49" charset="0"/>
            </a:endParaRPr>
          </a:p>
          <a:p>
            <a:pPr marL="118872" indent="0">
              <a:lnSpc>
                <a:spcPct val="120000"/>
              </a:lnSpc>
              <a:buNone/>
            </a:pPr>
            <a:endParaRPr lang="en-US" sz="3300" dirty="0">
              <a:latin typeface="Lucida Console" panose="020B0609040504020204" pitchFamily="49" charset="0"/>
            </a:endParaRPr>
          </a:p>
          <a:p>
            <a:pPr marL="118872" indent="0">
              <a:lnSpc>
                <a:spcPct val="120000"/>
              </a:lnSpc>
              <a:buNone/>
            </a:pPr>
            <a:endParaRPr lang="en-US" sz="3300" dirty="0">
              <a:latin typeface="Lucida Console" panose="020B0609040504020204" pitchFamily="49" charset="0"/>
            </a:endParaRPr>
          </a:p>
          <a:p>
            <a:pPr marL="118872" indent="0">
              <a:lnSpc>
                <a:spcPct val="120000"/>
              </a:lnSpc>
              <a:buNone/>
            </a:pPr>
            <a:endParaRPr lang="en-US" sz="3300" dirty="0">
              <a:latin typeface="Lucida Console" panose="020B0609040504020204" pitchFamily="49" charset="0"/>
            </a:endParaRPr>
          </a:p>
          <a:p>
            <a:pPr marL="118872" indent="0">
              <a:lnSpc>
                <a:spcPct val="120000"/>
              </a:lnSpc>
              <a:buNone/>
            </a:pPr>
            <a:endParaRPr lang="en-US" sz="3300" dirty="0">
              <a:latin typeface="Lucida Console" panose="020B0609040504020204" pitchFamily="49" charset="0"/>
            </a:endParaRPr>
          </a:p>
          <a:p>
            <a:pPr marL="118872" indent="0">
              <a:lnSpc>
                <a:spcPct val="120000"/>
              </a:lnSpc>
              <a:buNone/>
            </a:pPr>
            <a:r>
              <a:rPr lang="en-US" sz="3300" dirty="0">
                <a:latin typeface="Lucida Console" panose="020B0609040504020204" pitchFamily="49" charset="0"/>
              </a:rPr>
              <a:t>...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sz="3300" b="1" dirty="0">
                <a:latin typeface="Lucida Console" panose="020B0609040504020204" pitchFamily="49" charset="0"/>
              </a:rPr>
              <a:t>Human</a:t>
            </a:r>
            <a:r>
              <a:rPr lang="en-US" sz="3300" dirty="0">
                <a:latin typeface="Lucida Console" panose="020B0609040504020204" pitchFamily="49" charset="0"/>
              </a:rPr>
              <a:t> Pavel;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sz="3300" dirty="0" err="1">
                <a:latin typeface="Lucida Console" panose="020B0609040504020204" pitchFamily="49" charset="0"/>
              </a:rPr>
              <a:t>Pavel.SetAge</a:t>
            </a:r>
            <a:r>
              <a:rPr lang="en-US" sz="3300" dirty="0">
                <a:latin typeface="Lucida Console" panose="020B0609040504020204" pitchFamily="49" charset="0"/>
              </a:rPr>
              <a:t>(35);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sz="3300" dirty="0" err="1">
                <a:latin typeface="Lucida Console" panose="020B0609040504020204" pitchFamily="49" charset="0"/>
              </a:rPr>
              <a:t>Pavel.SetMaritalStatus</a:t>
            </a:r>
            <a:r>
              <a:rPr lang="en-US" sz="3300" dirty="0">
                <a:latin typeface="Lucida Console" panose="020B0609040504020204" pitchFamily="49" charset="0"/>
              </a:rPr>
              <a:t>(True);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sz="3300" dirty="0" err="1">
                <a:latin typeface="Lucida Console" panose="020B0609040504020204" pitchFamily="49" charset="0"/>
              </a:rPr>
              <a:t>Pavel.SetSalary</a:t>
            </a:r>
            <a:r>
              <a:rPr lang="en-US" sz="3300" dirty="0">
                <a:latin typeface="Lucida Console" panose="020B0609040504020204" pitchFamily="49" charset="0"/>
              </a:rPr>
              <a:t>(100 000 rub)</a:t>
            </a:r>
            <a:endParaRPr lang="ru-RU" sz="3300" dirty="0">
              <a:latin typeface="Lucida Console" panose="020B0609040504020204" pitchFamily="49" charset="0"/>
            </a:endParaRPr>
          </a:p>
          <a:p>
            <a:pPr marL="118872" indent="0">
              <a:lnSpc>
                <a:spcPct val="120000"/>
              </a:lnSpc>
              <a:buNone/>
            </a:pPr>
            <a:endParaRPr lang="en-US" sz="3300" dirty="0">
              <a:latin typeface="Lucida Console" panose="020B0609040504020204" pitchFamily="49" charset="0"/>
            </a:endParaRPr>
          </a:p>
          <a:p>
            <a:pPr marL="118872" indent="0">
              <a:lnSpc>
                <a:spcPct val="120000"/>
              </a:lnSpc>
              <a:buNone/>
            </a:pPr>
            <a:r>
              <a:rPr lang="en-US" sz="3300" b="1" dirty="0">
                <a:latin typeface="Lucida Console" panose="020B0609040504020204" pitchFamily="49" charset="0"/>
              </a:rPr>
              <a:t>Human</a:t>
            </a:r>
            <a:r>
              <a:rPr lang="en-US" sz="3300" dirty="0">
                <a:latin typeface="Lucida Console" panose="020B0609040504020204" pitchFamily="49" charset="0"/>
              </a:rPr>
              <a:t> Natalia;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sz="3300" dirty="0" err="1">
                <a:latin typeface="Lucida Console" panose="020B0609040504020204" pitchFamily="49" charset="0"/>
              </a:rPr>
              <a:t>Natalia.SetAge</a:t>
            </a:r>
            <a:r>
              <a:rPr lang="en-US" sz="3300" dirty="0">
                <a:latin typeface="Lucida Console" panose="020B0609040504020204" pitchFamily="49" charset="0"/>
              </a:rPr>
              <a:t>(30);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sz="3300" dirty="0" err="1">
                <a:latin typeface="Lucida Console" panose="020B0609040504020204" pitchFamily="49" charset="0"/>
              </a:rPr>
              <a:t>Natalia.SetMaritalStatus</a:t>
            </a:r>
            <a:r>
              <a:rPr lang="en-US" sz="3300" dirty="0">
                <a:latin typeface="Lucida Console" panose="020B0609040504020204" pitchFamily="49" charset="0"/>
              </a:rPr>
              <a:t>(False);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sz="3300" dirty="0" err="1">
                <a:latin typeface="Lucida Console" panose="020B0609040504020204" pitchFamily="49" charset="0"/>
              </a:rPr>
              <a:t>Natalia.SetSalary</a:t>
            </a:r>
            <a:r>
              <a:rPr lang="en-US" sz="3300" dirty="0">
                <a:latin typeface="Lucida Console" panose="020B0609040504020204" pitchFamily="49" charset="0"/>
              </a:rPr>
              <a:t>(100 000 rub);</a:t>
            </a:r>
          </a:p>
          <a:p>
            <a:pPr marL="118872" indent="0">
              <a:lnSpc>
                <a:spcPct val="120000"/>
              </a:lnSpc>
              <a:buNone/>
            </a:pPr>
            <a:r>
              <a:rPr lang="en-US" sz="3300" dirty="0">
                <a:latin typeface="Lucida Console" panose="020B060904050402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1367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принципы ООП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Абстракция</a:t>
            </a:r>
          </a:p>
          <a:p>
            <a:pPr>
              <a:lnSpc>
                <a:spcPct val="150000"/>
              </a:lnSpc>
            </a:pPr>
            <a:r>
              <a:rPr lang="ru-RU" dirty="0"/>
              <a:t>Инкапсуляция</a:t>
            </a:r>
          </a:p>
          <a:p>
            <a:pPr>
              <a:lnSpc>
                <a:spcPct val="150000"/>
              </a:lnSpc>
            </a:pPr>
            <a:r>
              <a:rPr lang="ru-RU" dirty="0"/>
              <a:t>Наследование</a:t>
            </a:r>
          </a:p>
          <a:p>
            <a:pPr>
              <a:lnSpc>
                <a:spcPct val="150000"/>
              </a:lnSpc>
            </a:pPr>
            <a:r>
              <a:rPr lang="ru-RU" dirty="0"/>
              <a:t>Полиморфизм</a:t>
            </a:r>
          </a:p>
        </p:txBody>
      </p:sp>
    </p:spTree>
    <p:extLst>
      <p:ext uri="{BB962C8B-B14F-4D97-AF65-F5344CB8AC3E}">
        <p14:creationId xmlns:p14="http://schemas.microsoft.com/office/powerpoint/2010/main" val="99917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2400"/>
              </a:spcAft>
            </a:pPr>
            <a:r>
              <a:rPr lang="ru-RU" dirty="0"/>
              <a:t>Позволяет определить, какие поля и методы должен иметь класс, а какими из них можно пренебречь в контексте своего использования в конкретной программе</a:t>
            </a:r>
          </a:p>
          <a:p>
            <a:pPr>
              <a:spcAft>
                <a:spcPts val="2400"/>
              </a:spcAft>
            </a:pPr>
            <a:r>
              <a:rPr lang="ru-RU" b="1" dirty="0"/>
              <a:t>Пример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ru-RU" dirty="0"/>
              <a:t>человек как</a:t>
            </a:r>
            <a:r>
              <a:rPr lang="en-US" dirty="0"/>
              <a:t> </a:t>
            </a:r>
            <a:endParaRPr lang="ru-RU" dirty="0"/>
          </a:p>
          <a:p>
            <a:pPr lvl="1">
              <a:buFont typeface="Wingdings 2" charset="2"/>
              <a:buChar char=""/>
            </a:pPr>
            <a:r>
              <a:rPr lang="ru-RU" dirty="0"/>
              <a:t>работник в организации</a:t>
            </a:r>
          </a:p>
          <a:p>
            <a:pPr lvl="1">
              <a:buFont typeface="Wingdings 2" charset="2"/>
              <a:buChar char=""/>
            </a:pPr>
            <a:r>
              <a:rPr lang="ru-RU" dirty="0"/>
              <a:t>студент в университете</a:t>
            </a:r>
            <a:endParaRPr lang="en-US" dirty="0"/>
          </a:p>
          <a:p>
            <a:pPr lvl="1">
              <a:buFont typeface="Wingdings 2" charset="2"/>
              <a:buChar char=""/>
            </a:pPr>
            <a:r>
              <a:rPr lang="ru-RU" dirty="0"/>
              <a:t>пациент в поликлинике</a:t>
            </a:r>
          </a:p>
          <a:p>
            <a:pPr lvl="1">
              <a:buFont typeface="Wingdings 2" charset="2"/>
              <a:buChar char=""/>
            </a:pPr>
            <a:r>
              <a:rPr lang="ru-RU" dirty="0"/>
              <a:t>гражданин в государстве</a:t>
            </a:r>
          </a:p>
        </p:txBody>
      </p:sp>
    </p:spTree>
    <p:extLst>
      <p:ext uri="{BB962C8B-B14F-4D97-AF65-F5344CB8AC3E}">
        <p14:creationId xmlns:p14="http://schemas.microsoft.com/office/powerpoint/2010/main" val="127653282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vi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vidia" id="{DADF6C54-DF5A-3740-B44C-386C0E01185A}" vid="{0651D0CD-4FBE-0240-843C-047BB1D76238}"/>
    </a:ext>
  </a:extLst>
</a:theme>
</file>

<file path=ppt/theme/theme2.xml><?xml version="1.0" encoding="utf-8"?>
<a:theme xmlns:a="http://schemas.openxmlformats.org/drawingml/2006/main" name="1_Nvidia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vidia" id="{9F80ED08-A826-48BB-82BB-78AE9DF90CD4}" vid="{746645C9-A7DF-4B36-A021-D7C1C22DEE20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Nvidia</Template>
  <TotalTime>741</TotalTime>
  <Words>465</Words>
  <Application>Microsoft Macintosh PowerPoint</Application>
  <PresentationFormat>Широкоэкранный</PresentationFormat>
  <Paragraphs>87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8" baseType="lpstr">
      <vt:lpstr>Arial</vt:lpstr>
      <vt:lpstr>Calibri</vt:lpstr>
      <vt:lpstr>Calibri Light</vt:lpstr>
      <vt:lpstr>Corbel</vt:lpstr>
      <vt:lpstr>Lucida Console</vt:lpstr>
      <vt:lpstr>Mangal</vt:lpstr>
      <vt:lpstr>Tahoma</vt:lpstr>
      <vt:lpstr>Wingdings</vt:lpstr>
      <vt:lpstr>Wingdings 2</vt:lpstr>
      <vt:lpstr>Wingdings 3</vt:lpstr>
      <vt:lpstr>Nvidia</vt:lpstr>
      <vt:lpstr>1_Nvidia</vt:lpstr>
      <vt:lpstr>Современные технологии объектно-ориентированного программирования численных методов</vt:lpstr>
      <vt:lpstr>Обзор курса</vt:lpstr>
      <vt:lpstr>Проблема</vt:lpstr>
      <vt:lpstr>Цель курса</vt:lpstr>
      <vt:lpstr>Парадигмы программирования</vt:lpstr>
      <vt:lpstr>Основа ООП:  классы и объекты</vt:lpstr>
      <vt:lpstr>Пример</vt:lpstr>
      <vt:lpstr>Основные принципы ООП</vt:lpstr>
      <vt:lpstr>Абстракция</vt:lpstr>
      <vt:lpstr>Инкапсуляция</vt:lpstr>
      <vt:lpstr>Наследование</vt:lpstr>
      <vt:lpstr>Полиморфизм</vt:lpstr>
      <vt:lpstr>Итоги</vt:lpstr>
      <vt:lpstr>Темы, которые будут рассмотрены</vt:lpstr>
      <vt:lpstr>Спасибо за внимание. Готов ответить на ваши вопросы.</vt:lpstr>
      <vt:lpstr>Спасибо за внимание. Готов ответить на ваши вопросы.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Современные технологии программирования численных методов на языке Python</dc:title>
  <dc:creator>Alexei Karpaev</dc:creator>
  <cp:lastModifiedBy>Alexei Karpaev</cp:lastModifiedBy>
  <cp:revision>74</cp:revision>
  <cp:lastPrinted>2017-08-01T07:53:19Z</cp:lastPrinted>
  <dcterms:created xsi:type="dcterms:W3CDTF">2017-01-13T10:26:37Z</dcterms:created>
  <dcterms:modified xsi:type="dcterms:W3CDTF">2018-02-06T17:36:10Z</dcterms:modified>
</cp:coreProperties>
</file>